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5" r:id="rId5"/>
    <p:sldId id="387" r:id="rId6"/>
    <p:sldId id="391" r:id="rId7"/>
    <p:sldId id="392" r:id="rId8"/>
    <p:sldId id="378" r:id="rId9"/>
    <p:sldId id="394" r:id="rId10"/>
    <p:sldId id="393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4" r:id="rId20"/>
    <p:sldId id="403" r:id="rId21"/>
    <p:sldId id="405" r:id="rId22"/>
    <p:sldId id="407" r:id="rId23"/>
    <p:sldId id="406" r:id="rId24"/>
    <p:sldId id="408" r:id="rId25"/>
    <p:sldId id="409" r:id="rId26"/>
    <p:sldId id="410" r:id="rId27"/>
    <p:sldId id="411" r:id="rId28"/>
    <p:sldId id="412" r:id="rId29"/>
    <p:sldId id="300" r:id="rId30"/>
    <p:sldId id="259" r:id="rId3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103" d="100"/>
          <a:sy n="103" d="100"/>
        </p:scale>
        <p:origin x="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Rundeck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Rundeck</a:t>
            </a:r>
            <a:r>
              <a:rPr lang="en-US" sz="1400" dirty="0">
                <a:solidFill>
                  <a:srgbClr val="3C5790"/>
                </a:solidFill>
              </a:rPr>
              <a:t> requires every user to login.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default installation defines an "admin" user with access to perform all actions.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925762"/>
            <a:ext cx="2419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Rundeck</a:t>
            </a:r>
            <a:r>
              <a:rPr lang="en-US" sz="1400" dirty="0">
                <a:solidFill>
                  <a:srgbClr val="3C5790"/>
                </a:solidFill>
              </a:rPr>
              <a:t> page header contains global navigation control to move between tabbed pages: Jobs, Nodes, Commands and Activity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new installation will not contain any projects.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Press the "New Project" button to create a project.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Fill the project creation form with a desired name.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87737"/>
            <a:ext cx="86582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19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Jobs provide a means to encapsulate a process.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Job is a configuration representing input options, the steps in the process, a filter expression that matches the nodes where those steps will execute, and execution control parameters that specify if steps are run in parallel and what </a:t>
            </a:r>
            <a:r>
              <a:rPr lang="en-US" sz="1400" dirty="0" smtClean="0">
                <a:solidFill>
                  <a:srgbClr val="3C5790"/>
                </a:solidFill>
              </a:rPr>
              <a:t>to </a:t>
            </a:r>
            <a:r>
              <a:rPr lang="en-US" sz="1400" dirty="0">
                <a:solidFill>
                  <a:srgbClr val="3C5790"/>
                </a:solidFill>
              </a:rPr>
              <a:t>do if an error occurs in one of the steps.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Job </a:t>
            </a:r>
            <a:r>
              <a:rPr lang="en-US" sz="1400" dirty="0">
                <a:solidFill>
                  <a:srgbClr val="3C5790"/>
                </a:solidFill>
              </a:rPr>
              <a:t>access is governed by an access control policy you define declaring how users are given privileges to read, create, edit, run and kill Jobs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As many jobs will accumulate over time, it is useful to </a:t>
            </a:r>
            <a:r>
              <a:rPr lang="en-US" sz="1400" dirty="0" smtClean="0">
                <a:solidFill>
                  <a:srgbClr val="3C5790"/>
                </a:solidFill>
              </a:rPr>
              <a:t>organize </a:t>
            </a:r>
            <a:r>
              <a:rPr lang="en-US" sz="1400" dirty="0">
                <a:solidFill>
                  <a:srgbClr val="3C5790"/>
                </a:solidFill>
              </a:rPr>
              <a:t>Jobs into groups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Job's detail can be previewed by hovering the mouse pointer over the Job's name link.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Click outside the popup to close it.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590800"/>
            <a:ext cx="68103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Pressing the link for the Job name will navigate to a separate page where you can run the job or view the job definition.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5" y="2911766"/>
            <a:ext cx="8610600" cy="24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information in the Job detail view includes: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Steps </a:t>
            </a:r>
            <a:r>
              <a:rPr lang="en-US" sz="1200" dirty="0">
                <a:solidFill>
                  <a:srgbClr val="3C5790"/>
                </a:solidFill>
              </a:rPr>
              <a:t>the job will execute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Options </a:t>
            </a:r>
            <a:r>
              <a:rPr lang="en-US" sz="1200" dirty="0">
                <a:solidFill>
                  <a:srgbClr val="3C5790"/>
                </a:solidFill>
              </a:rPr>
              <a:t>presented to the user at the time of job run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Node </a:t>
            </a:r>
            <a:r>
              <a:rPr lang="en-US" sz="1200" dirty="0">
                <a:solidFill>
                  <a:srgbClr val="3C5790"/>
                </a:solidFill>
              </a:rPr>
              <a:t>filter expression with a button to show </a:t>
            </a:r>
            <a:r>
              <a:rPr lang="en-US" sz="1200" dirty="0" smtClean="0">
                <a:solidFill>
                  <a:srgbClr val="3C5790"/>
                </a:solidFill>
              </a:rPr>
              <a:t>the matched </a:t>
            </a:r>
            <a:r>
              <a:rPr lang="en-US" sz="1200" dirty="0">
                <a:solidFill>
                  <a:srgbClr val="3C5790"/>
                </a:solidFill>
              </a:rPr>
              <a:t>nodes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Job </a:t>
            </a:r>
            <a:r>
              <a:rPr lang="en-US" sz="1200" dirty="0">
                <a:solidFill>
                  <a:srgbClr val="3C5790"/>
                </a:solidFill>
              </a:rPr>
              <a:t>UUID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Creation </a:t>
            </a:r>
            <a:r>
              <a:rPr lang="en-US" sz="1200" dirty="0">
                <a:solidFill>
                  <a:srgbClr val="3C5790"/>
                </a:solidFill>
              </a:rPr>
              <a:t>date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Statistics </a:t>
            </a:r>
            <a:r>
              <a:rPr lang="en-US" sz="1200" dirty="0">
                <a:solidFill>
                  <a:srgbClr val="3C5790"/>
                </a:solidFill>
              </a:rPr>
              <a:t>about the job executions</a:t>
            </a:r>
          </a:p>
        </p:txBody>
      </p:sp>
    </p:spTree>
    <p:extLst>
      <p:ext uri="{BB962C8B-B14F-4D97-AF65-F5344CB8AC3E}">
        <p14:creationId xmlns:p14="http://schemas.microsoft.com/office/powerpoint/2010/main" val="17161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90909"/>
            <a:ext cx="6772275" cy="48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Press the "Run Job Now" button to begin execution.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job will be queued and executed.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67000"/>
            <a:ext cx="8650061" cy="26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Jobs can be configured to run on a periodic basis.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 want to create a Scheduled Job, select Yes under "Schedule to run repeatedly?"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47322"/>
            <a:ext cx="6515100" cy="1285875"/>
          </a:xfrm>
          <a:prstGeom prst="rect">
            <a:avLst/>
          </a:prstGeom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452535" y="4211022"/>
            <a:ext cx="8534400" cy="43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schedule can be defined in a simple graphical chooser or Unix </a:t>
            </a:r>
            <a:r>
              <a:rPr lang="en-US" sz="1400" dirty="0" err="1">
                <a:solidFill>
                  <a:srgbClr val="3C5790"/>
                </a:solidFill>
              </a:rPr>
              <a:t>crontab</a:t>
            </a:r>
            <a:r>
              <a:rPr lang="en-US" sz="1400" dirty="0">
                <a:solidFill>
                  <a:srgbClr val="3C5790"/>
                </a:solidFill>
              </a:rPr>
              <a:t> format.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4800600"/>
            <a:ext cx="6153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Job notifications are messages triggered by a job event.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configure notifications to occur when a Job Execution starts or finishes, with either success or failure.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91606"/>
            <a:ext cx="2133600" cy="2190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402" y="2895600"/>
            <a:ext cx="529566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en-US" sz="1600" dirty="0" err="1" smtClean="0">
                <a:solidFill>
                  <a:srgbClr val="3C5790"/>
                </a:solidFill>
              </a:rPr>
              <a:t>Rundeck</a:t>
            </a:r>
            <a:r>
              <a:rPr lang="en-US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Jenkins and </a:t>
            </a:r>
            <a:r>
              <a:rPr lang="en-US" sz="1600" dirty="0" err="1" smtClean="0">
                <a:solidFill>
                  <a:srgbClr val="3C5790"/>
                </a:solidFill>
              </a:rPr>
              <a:t>Rundeck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Concepts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the Job page, you can see the outcome of previous executions of Jobs by looking at the Activity section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click on any past execution in the list to see the full execution for that job run.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also navigate to the </a:t>
            </a:r>
            <a:r>
              <a:rPr lang="en-US" sz="1400" dirty="0" err="1">
                <a:solidFill>
                  <a:srgbClr val="3C5790"/>
                </a:solidFill>
              </a:rPr>
              <a:t>Acitity</a:t>
            </a:r>
            <a:r>
              <a:rPr lang="en-US" sz="1400" dirty="0">
                <a:solidFill>
                  <a:srgbClr val="3C5790"/>
                </a:solidFill>
              </a:rPr>
              <a:t> page from the top navigation bar and use the search filter to find executions by typing in the job name.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352800"/>
            <a:ext cx="89154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Job definitions created inside the </a:t>
            </a:r>
            <a:r>
              <a:rPr lang="en-US" sz="1400" dirty="0" err="1">
                <a:solidFill>
                  <a:srgbClr val="3C5790"/>
                </a:solidFill>
              </a:rPr>
              <a:t>Rundeck</a:t>
            </a:r>
            <a:r>
              <a:rPr lang="en-US" sz="1400" dirty="0">
                <a:solidFill>
                  <a:srgbClr val="3C5790"/>
                </a:solidFill>
              </a:rPr>
              <a:t> graphical console can be exported to XML or YAML file formats and be used for later import.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352800"/>
            <a:ext cx="34480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 have a job definition file (See above) and want to upload it via the GUI web interface, you can do so.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Click on the "Create Job" menu button in the Job list.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Click the item that says "Upload Definition...":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19400"/>
            <a:ext cx="6553200" cy="39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Node</a:t>
            </a:r>
            <a:r>
              <a:rPr lang="en-US" sz="1400" dirty="0">
                <a:solidFill>
                  <a:srgbClr val="3C5790"/>
                </a:solidFill>
              </a:rPr>
              <a:t> is a resource that is either a physical or virtual instance of a network accessible host.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Nodes have a few basic attributes but a Node's attributes can be extended to include arbitrary named key/value pairs.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Attributes typically describe the properties of a node or reflect the state of the node.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81400"/>
            <a:ext cx="7924800" cy="12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command</a:t>
            </a:r>
            <a:r>
              <a:rPr lang="en-US" sz="1400" dirty="0">
                <a:solidFill>
                  <a:srgbClr val="3C5790"/>
                </a:solidFill>
              </a:rPr>
              <a:t> is a single executable string executed on a Node.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Rundeck</a:t>
            </a:r>
            <a:r>
              <a:rPr lang="en-US" sz="1400" dirty="0">
                <a:solidFill>
                  <a:srgbClr val="3C5790"/>
                </a:solidFill>
              </a:rPr>
              <a:t> invokes commands on nodes via a node executor which evaluates the command string and executes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Node executors evaluate the command string in a data context containing information about the Node resource.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7" y="3048000"/>
            <a:ext cx="8267700" cy="28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b="1" dirty="0">
                <a:solidFill>
                  <a:srgbClr val="3C5790"/>
                </a:solidFill>
              </a:rPr>
              <a:t>execution</a:t>
            </a:r>
            <a:r>
              <a:rPr lang="en-US" sz="1400" dirty="0">
                <a:solidFill>
                  <a:srgbClr val="3C5790"/>
                </a:solidFill>
              </a:rPr>
              <a:t> is a representation of the activity of a running or completed command or job.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data about the execution is used in </a:t>
            </a:r>
            <a:r>
              <a:rPr lang="en-US" sz="1400" dirty="0" err="1">
                <a:solidFill>
                  <a:srgbClr val="3C5790"/>
                </a:solidFill>
              </a:rPr>
              <a:t>rundeck</a:t>
            </a:r>
            <a:r>
              <a:rPr lang="en-US" sz="1400" dirty="0">
                <a:solidFill>
                  <a:srgbClr val="3C5790"/>
                </a:solidFill>
              </a:rPr>
              <a:t> to monitor the progress of a job or command and later for reporting about what happened.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execution contains any output generated by commands or job steps, a record of the nodes where they occurred and the start/end time and status for each step.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Execution history for commands and Jobs is stored by the </a:t>
            </a:r>
            <a:r>
              <a:rPr lang="en-US" sz="1400" dirty="0" err="1">
                <a:solidFill>
                  <a:srgbClr val="3C5790"/>
                </a:solidFill>
              </a:rPr>
              <a:t>Rundeck</a:t>
            </a:r>
            <a:r>
              <a:rPr lang="en-US" sz="1400" dirty="0">
                <a:solidFill>
                  <a:srgbClr val="3C5790"/>
                </a:solidFill>
              </a:rPr>
              <a:t> server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Execution </a:t>
            </a:r>
            <a:r>
              <a:rPr lang="en-US" sz="1400" dirty="0">
                <a:solidFill>
                  <a:srgbClr val="3C5790"/>
                </a:solidFill>
              </a:rPr>
              <a:t>history can be filtered and viewed inside the "Activity" page.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2" y="2743200"/>
            <a:ext cx="8229600" cy="31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Rundeck</a:t>
            </a:r>
            <a:r>
              <a:rPr lang="en-US" sz="1400" dirty="0">
                <a:solidFill>
                  <a:srgbClr val="3C5790"/>
                </a:solidFill>
              </a:rPr>
              <a:t> GUI has a Configuration Page which contains lets you view and manage some configuration settings.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714625"/>
            <a:ext cx="2333625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581400"/>
            <a:ext cx="3095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User menu contains items to view your Profile and log out.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86" y="2547257"/>
            <a:ext cx="1724025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99" y="4419600"/>
            <a:ext cx="4953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Easy to Use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REST API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Plugin API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Extensible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Documented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Rundeck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133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Rundeck</a:t>
            </a:r>
            <a:r>
              <a:rPr lang="en-US" sz="1500" dirty="0">
                <a:solidFill>
                  <a:srgbClr val="3C5790"/>
                </a:solidFill>
              </a:rPr>
              <a:t> is open source software that helps you automate routine operational procedures in data center or cloud environments.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Rundeck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>
                <a:solidFill>
                  <a:srgbClr val="3C5790"/>
                </a:solidFill>
              </a:rPr>
              <a:t>allows you to run tasks on any number of nodes from a web-based or command-line interface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Rundeck</a:t>
            </a:r>
            <a:r>
              <a:rPr lang="en-US" sz="1400" dirty="0">
                <a:solidFill>
                  <a:srgbClr val="3C5790"/>
                </a:solidFill>
              </a:rPr>
              <a:t> also includes other features that make it easy to scale up your automation efforts including: access control, workflow building, scheduling, logging, and integration with external sources for node and option data.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http://rundeck.org/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410200" cy="490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Web API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Distributed </a:t>
            </a:r>
            <a:r>
              <a:rPr lang="en-US" sz="1400" dirty="0">
                <a:solidFill>
                  <a:srgbClr val="3C5790"/>
                </a:solidFill>
              </a:rPr>
              <a:t>command execution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Pluggable </a:t>
            </a:r>
            <a:r>
              <a:rPr lang="en-US" sz="1400" dirty="0">
                <a:solidFill>
                  <a:srgbClr val="3C5790"/>
                </a:solidFill>
              </a:rPr>
              <a:t>execution system (SSH by default)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Multi-step </a:t>
            </a:r>
            <a:r>
              <a:rPr lang="en-US" sz="1400" dirty="0">
                <a:solidFill>
                  <a:srgbClr val="3C5790"/>
                </a:solidFill>
              </a:rPr>
              <a:t>workflows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Job </a:t>
            </a:r>
            <a:r>
              <a:rPr lang="en-US" sz="1400" dirty="0">
                <a:solidFill>
                  <a:srgbClr val="3C5790"/>
                </a:solidFill>
              </a:rPr>
              <a:t>execution with on demand or scheduled runs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Graphical </a:t>
            </a:r>
            <a:r>
              <a:rPr lang="en-US" sz="1400" dirty="0">
                <a:solidFill>
                  <a:srgbClr val="3C5790"/>
                </a:solidFill>
              </a:rPr>
              <a:t>web console for command and job execution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Role-based </a:t>
            </a:r>
            <a:r>
              <a:rPr lang="en-US" sz="1400" dirty="0">
                <a:solidFill>
                  <a:srgbClr val="3C5790"/>
                </a:solidFill>
              </a:rPr>
              <a:t>access control policy with support for LDAP/</a:t>
            </a:r>
            <a:r>
              <a:rPr lang="en-US" sz="1400" dirty="0" err="1">
                <a:solidFill>
                  <a:srgbClr val="3C5790"/>
                </a:solidFill>
              </a:rPr>
              <a:t>ActiveDirectory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History </a:t>
            </a:r>
            <a:r>
              <a:rPr lang="en-US" sz="1400" dirty="0">
                <a:solidFill>
                  <a:srgbClr val="3C5790"/>
                </a:solidFill>
              </a:rPr>
              <a:t>and auditing logs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Open </a:t>
            </a:r>
            <a:r>
              <a:rPr lang="en-US" sz="1400" dirty="0">
                <a:solidFill>
                  <a:srgbClr val="3C5790"/>
                </a:solidFill>
              </a:rPr>
              <a:t>integration to external host inventory tools</a:t>
            </a:r>
          </a:p>
          <a:p>
            <a:r>
              <a:rPr lang="en-US" sz="1400" smtClean="0">
                <a:solidFill>
                  <a:srgbClr val="3C5790"/>
                </a:solidFill>
              </a:rPr>
              <a:t>Command </a:t>
            </a:r>
            <a:r>
              <a:rPr lang="en-US" sz="1400" dirty="0">
                <a:solidFill>
                  <a:srgbClr val="3C5790"/>
                </a:solidFill>
              </a:rPr>
              <a:t>line interface tools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Jenkins and </a:t>
            </a:r>
            <a:r>
              <a:rPr lang="en-US" dirty="0" err="1" smtClean="0">
                <a:solidFill>
                  <a:schemeClr val="bg1"/>
                </a:solidFill>
              </a:rPr>
              <a:t>Rundeck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Jenkins and </a:t>
            </a:r>
            <a:r>
              <a:rPr lang="en-US" sz="1400" dirty="0" err="1">
                <a:solidFill>
                  <a:srgbClr val="3C5790"/>
                </a:solidFill>
              </a:rPr>
              <a:t>Rundeck</a:t>
            </a:r>
            <a:r>
              <a:rPr lang="en-US" sz="1400" dirty="0">
                <a:solidFill>
                  <a:srgbClr val="3C5790"/>
                </a:solidFill>
              </a:rPr>
              <a:t> are complementary tools that serve 2 necessary purposes.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Jenkins is a development tool, designed for automating software builds.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Rundeck</a:t>
            </a:r>
            <a:r>
              <a:rPr lang="en-US" sz="1400" dirty="0">
                <a:solidFill>
                  <a:srgbClr val="3C5790"/>
                </a:solidFill>
              </a:rPr>
              <a:t> is an operations tool, designed for executing operations tasks.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4343400" cy="174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3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Jenkins and </a:t>
            </a:r>
            <a:r>
              <a:rPr lang="en-US" dirty="0" err="1" smtClean="0">
                <a:solidFill>
                  <a:schemeClr val="bg1"/>
                </a:solidFill>
              </a:rPr>
              <a:t>Rundeck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7627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7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Concepts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124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Role-based </a:t>
            </a:r>
            <a:r>
              <a:rPr lang="en-US" sz="1400" b="1" dirty="0">
                <a:solidFill>
                  <a:srgbClr val="3C5790"/>
                </a:solidFill>
              </a:rPr>
              <a:t>Access Control Policies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grants </a:t>
            </a:r>
            <a:r>
              <a:rPr lang="en-US" sz="1200" dirty="0">
                <a:solidFill>
                  <a:srgbClr val="3C5790"/>
                </a:solidFill>
              </a:rPr>
              <a:t>users and user groups certain privileges to perform actions against </a:t>
            </a:r>
            <a:r>
              <a:rPr lang="en-US" sz="1200" dirty="0" err="1">
                <a:solidFill>
                  <a:srgbClr val="3C5790"/>
                </a:solidFill>
              </a:rPr>
              <a:t>rundeck</a:t>
            </a:r>
            <a:r>
              <a:rPr lang="en-US" sz="1200" dirty="0">
                <a:solidFill>
                  <a:srgbClr val="3C5790"/>
                </a:solidFill>
              </a:rPr>
              <a:t> resources like projects, jobs, nodes, commands and API.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Projects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place </a:t>
            </a:r>
            <a:r>
              <a:rPr lang="en-US" sz="1200" dirty="0">
                <a:solidFill>
                  <a:srgbClr val="3C5790"/>
                </a:solidFill>
              </a:rPr>
              <a:t>to separate management activity.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All activities </a:t>
            </a:r>
            <a:r>
              <a:rPr lang="en-US" sz="1200" dirty="0">
                <a:solidFill>
                  <a:srgbClr val="3C5790"/>
                </a:solidFill>
              </a:rPr>
              <a:t>occur within the context of a project.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Multiple </a:t>
            </a:r>
            <a:r>
              <a:rPr lang="en-US" sz="1200" dirty="0">
                <a:solidFill>
                  <a:srgbClr val="3C5790"/>
                </a:solidFill>
              </a:rPr>
              <a:t>projects can be maintained on the same </a:t>
            </a:r>
            <a:r>
              <a:rPr lang="en-US" sz="1200" dirty="0" err="1">
                <a:solidFill>
                  <a:srgbClr val="3C5790"/>
                </a:solidFill>
              </a:rPr>
              <a:t>Rundeck</a:t>
            </a:r>
            <a:r>
              <a:rPr lang="en-US" sz="1200" dirty="0">
                <a:solidFill>
                  <a:srgbClr val="3C5790"/>
                </a:solidFill>
              </a:rPr>
              <a:t> server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Jobs: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encapsulate </a:t>
            </a:r>
            <a:r>
              <a:rPr lang="en-US" sz="1200" dirty="0">
                <a:solidFill>
                  <a:srgbClr val="3C5790"/>
                </a:solidFill>
              </a:rPr>
              <a:t>a sequence of steps, job options and nodes where the steps execute.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Nodes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resource </a:t>
            </a:r>
            <a:r>
              <a:rPr lang="en-US" sz="1200" dirty="0">
                <a:solidFill>
                  <a:srgbClr val="3C5790"/>
                </a:solidFill>
              </a:rPr>
              <a:t>that is either a physical or virtual instance of a network accessible host.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</a:t>
            </a:r>
            <a:r>
              <a:rPr lang="en-US" sz="1200" dirty="0">
                <a:solidFill>
                  <a:srgbClr val="3C5790"/>
                </a:solidFill>
              </a:rPr>
              <a:t>resource model is a representation of Nodes in a project.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Concepts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Commands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</a:t>
            </a:r>
            <a:r>
              <a:rPr lang="en-US" sz="1200" dirty="0">
                <a:solidFill>
                  <a:srgbClr val="3C5790"/>
                </a:solidFill>
              </a:rPr>
              <a:t>single executable string executed on a Node.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Rundeck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invokes commands on nodes via a node executor which evaluates the command string and executes it.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Executions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representation </a:t>
            </a:r>
            <a:r>
              <a:rPr lang="en-US" sz="1200" dirty="0">
                <a:solidFill>
                  <a:srgbClr val="3C5790"/>
                </a:solidFill>
              </a:rPr>
              <a:t>of the activity of a running or completed command or job. The data about the execution is used in </a:t>
            </a:r>
            <a:r>
              <a:rPr lang="en-US" sz="1200" dirty="0" err="1">
                <a:solidFill>
                  <a:srgbClr val="3C5790"/>
                </a:solidFill>
              </a:rPr>
              <a:t>rundeck</a:t>
            </a:r>
            <a:r>
              <a:rPr lang="en-US" sz="1200" dirty="0">
                <a:solidFill>
                  <a:srgbClr val="3C5790"/>
                </a:solidFill>
              </a:rPr>
              <a:t> to monitor the progress of a job or command and later for reporting about what happened.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Plugins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Plugins </a:t>
            </a:r>
            <a:r>
              <a:rPr lang="en-US" sz="1200" dirty="0">
                <a:solidFill>
                  <a:srgbClr val="3C5790"/>
                </a:solidFill>
              </a:rPr>
              <a:t>exist to execute commands on nodes, perform steps in a job, send a notification about job status, gather information about the hosts in your network, copy a file to a remote server, store and stream logs, or talk to a user directory.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7139</TotalTime>
  <Words>1269</Words>
  <Application>Microsoft Office PowerPoint</Application>
  <PresentationFormat>On-screen Show (4:3)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143</vt:lpstr>
      <vt:lpstr>Rundeck</vt:lpstr>
      <vt:lpstr>Contents</vt:lpstr>
      <vt:lpstr>What is Rundeck?</vt:lpstr>
      <vt:lpstr>Architecture</vt:lpstr>
      <vt:lpstr>Features</vt:lpstr>
      <vt:lpstr>Jenkins and Rundeck</vt:lpstr>
      <vt:lpstr>Jenkins and Rundeck (cont.)</vt:lpstr>
      <vt:lpstr>Concepts</vt:lpstr>
      <vt:lpstr>Concepts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747</cp:revision>
  <dcterms:created xsi:type="dcterms:W3CDTF">2012-04-12T06:19:17Z</dcterms:created>
  <dcterms:modified xsi:type="dcterms:W3CDTF">2015-12-06T14:04:26Z</dcterms:modified>
</cp:coreProperties>
</file>