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390" r:id="rId5"/>
    <p:sldId id="391" r:id="rId6"/>
    <p:sldId id="372" r:id="rId7"/>
    <p:sldId id="392" r:id="rId8"/>
    <p:sldId id="393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82" r:id="rId17"/>
    <p:sldId id="395" r:id="rId18"/>
    <p:sldId id="396" r:id="rId19"/>
    <p:sldId id="397" r:id="rId20"/>
    <p:sldId id="399" r:id="rId21"/>
    <p:sldId id="398" r:id="rId22"/>
    <p:sldId id="400" r:id="rId23"/>
    <p:sldId id="401" r:id="rId24"/>
    <p:sldId id="402" r:id="rId25"/>
    <p:sldId id="403" r:id="rId26"/>
    <p:sldId id="406" r:id="rId27"/>
    <p:sldId id="407" r:id="rId28"/>
    <p:sldId id="408" r:id="rId29"/>
    <p:sldId id="394" r:id="rId30"/>
    <p:sldId id="410" r:id="rId31"/>
    <p:sldId id="411" r:id="rId32"/>
    <p:sldId id="412" r:id="rId33"/>
    <p:sldId id="413" r:id="rId34"/>
    <p:sldId id="414" r:id="rId35"/>
    <p:sldId id="415" r:id="rId36"/>
    <p:sldId id="416" r:id="rId37"/>
    <p:sldId id="418" r:id="rId38"/>
    <p:sldId id="409" r:id="rId39"/>
    <p:sldId id="259" r:id="rId4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0529" autoAdjust="0"/>
  </p:normalViewPr>
  <p:slideViewPr>
    <p:cSldViewPr>
      <p:cViewPr varScale="1">
        <p:scale>
          <a:sx n="98" d="100"/>
          <a:sy n="98" d="100"/>
        </p:scale>
        <p:origin x="34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F94E5-9132-4AE8-8169-7396A772E651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B1851-90AC-4B7D-B773-A02A173D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6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default domain configuration (domain.xml) includes a basic configuration made up of the following elements: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 smtClean="0"/>
              <a:t>One process controller that starts the other JVM processes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 smtClean="0"/>
              <a:t>One host controller that acts as the domain controller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dirty="0" smtClean="0"/>
              <a:t>Three server nodes, with the first two being part of the main server group and the third one (inactive) as part of the other server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B1851-90AC-4B7D-B773-A02A173D50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0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06/12/2015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06/12/2015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06/12/2015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06/12/2015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06/12/2015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06/12/2015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06/12/2015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06/12/2015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06/12/2015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06/12/2015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06/12/2015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06/12/2015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en-US" sz="4000" dirty="0" err="1" smtClean="0">
                <a:solidFill>
                  <a:schemeClr val="bg1"/>
                </a:solidFill>
              </a:rPr>
              <a:t>Wildfly</a:t>
            </a:r>
            <a:r>
              <a:rPr lang="en-US" sz="4000" dirty="0" smtClean="0">
                <a:solidFill>
                  <a:schemeClr val="bg1"/>
                </a:solidFill>
              </a:rPr>
              <a:t> 8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Features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0386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Logging: </a:t>
            </a:r>
            <a:endParaRPr lang="en-US" sz="1400" b="1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We </a:t>
            </a:r>
            <a:r>
              <a:rPr lang="en-US" sz="1200" dirty="0">
                <a:solidFill>
                  <a:srgbClr val="3C5790"/>
                </a:solidFill>
              </a:rPr>
              <a:t>can </a:t>
            </a:r>
            <a:r>
              <a:rPr lang="en-US" sz="1200" dirty="0" smtClean="0">
                <a:solidFill>
                  <a:srgbClr val="3C5790"/>
                </a:solidFill>
              </a:rPr>
              <a:t> view </a:t>
            </a:r>
            <a:r>
              <a:rPr lang="en-US" sz="1200" dirty="0" err="1">
                <a:solidFill>
                  <a:srgbClr val="3C5790"/>
                </a:solidFill>
              </a:rPr>
              <a:t>logfiles</a:t>
            </a:r>
            <a:r>
              <a:rPr lang="en-US" sz="1200" dirty="0">
                <a:solidFill>
                  <a:srgbClr val="3C5790"/>
                </a:solidFill>
              </a:rPr>
              <a:t> via the management interface, define custom formatters, and </a:t>
            </a:r>
            <a:r>
              <a:rPr lang="en-US" sz="1200" dirty="0" smtClean="0">
                <a:solidFill>
                  <a:srgbClr val="3C5790"/>
                </a:solidFill>
              </a:rPr>
              <a:t>configure logging </a:t>
            </a:r>
            <a:r>
              <a:rPr lang="en-US" sz="1200" dirty="0">
                <a:solidFill>
                  <a:srgbClr val="3C5790"/>
                </a:solidFill>
              </a:rPr>
              <a:t>per-deployment.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Clustering</a:t>
            </a:r>
            <a:r>
              <a:rPr lang="en-US" sz="1400" b="1" dirty="0">
                <a:solidFill>
                  <a:srgbClr val="3C5790"/>
                </a:solidFill>
              </a:rPr>
              <a:t>: </a:t>
            </a:r>
            <a:endParaRPr lang="en-US" sz="1400" b="1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Clustering </a:t>
            </a:r>
            <a:r>
              <a:rPr lang="en-US" sz="1200" dirty="0">
                <a:solidFill>
                  <a:srgbClr val="3C5790"/>
                </a:solidFill>
              </a:rPr>
              <a:t>in </a:t>
            </a:r>
            <a:r>
              <a:rPr lang="en-US" sz="1200" dirty="0" err="1">
                <a:solidFill>
                  <a:srgbClr val="3C5790"/>
                </a:solidFill>
              </a:rPr>
              <a:t>WildFly</a:t>
            </a:r>
            <a:r>
              <a:rPr lang="en-US" sz="1200" dirty="0">
                <a:solidFill>
                  <a:srgbClr val="3C5790"/>
                </a:solidFill>
              </a:rPr>
              <a:t> is heavily refactored and includes many </a:t>
            </a:r>
            <a:r>
              <a:rPr lang="en-US" sz="1200" dirty="0" smtClean="0">
                <a:solidFill>
                  <a:srgbClr val="3C5790"/>
                </a:solidFill>
              </a:rPr>
              <a:t>new features</a:t>
            </a:r>
            <a:r>
              <a:rPr lang="en-US" sz="1200" dirty="0">
                <a:solidFill>
                  <a:srgbClr val="3C5790"/>
                </a:solidFill>
              </a:rPr>
              <a:t>, including web sessions, single sign-on, and </a:t>
            </a:r>
            <a:r>
              <a:rPr lang="en-US" sz="1200" dirty="0" err="1">
                <a:solidFill>
                  <a:srgbClr val="3C5790"/>
                </a:solidFill>
              </a:rPr>
              <a:t>mod_cluster</a:t>
            </a:r>
            <a:r>
              <a:rPr lang="en-US" sz="1200" dirty="0">
                <a:solidFill>
                  <a:srgbClr val="3C5790"/>
                </a:solidFill>
              </a:rPr>
              <a:t> support </a:t>
            </a:r>
            <a:r>
              <a:rPr lang="en-US" sz="1200" dirty="0" smtClean="0">
                <a:solidFill>
                  <a:srgbClr val="3C5790"/>
                </a:solidFill>
              </a:rPr>
              <a:t>for Undertow</a:t>
            </a:r>
            <a:r>
              <a:rPr lang="en-US" sz="1200" dirty="0">
                <a:solidFill>
                  <a:srgbClr val="3C5790"/>
                </a:solidFill>
              </a:rPr>
              <a:t>. 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There </a:t>
            </a:r>
            <a:r>
              <a:rPr lang="en-US" sz="1200" dirty="0">
                <a:solidFill>
                  <a:srgbClr val="3C5790"/>
                </a:solidFill>
              </a:rPr>
              <a:t>is also a new public clustering API and new @</a:t>
            </a:r>
            <a:r>
              <a:rPr lang="en-US" sz="1200" dirty="0" err="1">
                <a:solidFill>
                  <a:srgbClr val="3C5790"/>
                </a:solidFill>
              </a:rPr>
              <a:t>Stateful</a:t>
            </a:r>
            <a:r>
              <a:rPr lang="en-US" sz="1200" dirty="0">
                <a:solidFill>
                  <a:srgbClr val="3C5790"/>
                </a:solidFill>
              </a:rPr>
              <a:t> EJB </a:t>
            </a:r>
            <a:r>
              <a:rPr lang="en-US" sz="1200" dirty="0" smtClean="0">
                <a:solidFill>
                  <a:srgbClr val="3C5790"/>
                </a:solidFill>
              </a:rPr>
              <a:t>caching implementation</a:t>
            </a:r>
            <a:r>
              <a:rPr lang="en-US" sz="12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Command-line </a:t>
            </a:r>
            <a:r>
              <a:rPr lang="en-US" sz="1400" b="1" dirty="0">
                <a:solidFill>
                  <a:srgbClr val="3C5790"/>
                </a:solidFill>
              </a:rPr>
              <a:t>interface (CLI): </a:t>
            </a:r>
            <a:endParaRPr lang="en-US" sz="1400" b="1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We have </a:t>
            </a:r>
            <a:r>
              <a:rPr lang="en-US" sz="1200" dirty="0">
                <a:solidFill>
                  <a:srgbClr val="3C5790"/>
                </a:solidFill>
              </a:rPr>
              <a:t>the ability to define an alias </a:t>
            </a:r>
            <a:r>
              <a:rPr lang="en-US" sz="1200" dirty="0" smtClean="0">
                <a:solidFill>
                  <a:srgbClr val="3C5790"/>
                </a:solidFill>
              </a:rPr>
              <a:t>when connecting </a:t>
            </a:r>
            <a:r>
              <a:rPr lang="en-US" sz="1200" dirty="0">
                <a:solidFill>
                  <a:srgbClr val="3C5790"/>
                </a:solidFill>
              </a:rPr>
              <a:t>to a server, and the CLI GUI has additional functionality allowing you </a:t>
            </a:r>
            <a:r>
              <a:rPr lang="en-US" sz="1200" dirty="0" smtClean="0">
                <a:solidFill>
                  <a:srgbClr val="3C5790"/>
                </a:solidFill>
              </a:rPr>
              <a:t>to explore </a:t>
            </a:r>
            <a:r>
              <a:rPr lang="en-US" sz="1200" dirty="0">
                <a:solidFill>
                  <a:srgbClr val="3C5790"/>
                </a:solidFill>
              </a:rPr>
              <a:t>any node in the tree.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88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Installation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0668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is written in Java and needs a Java Virtual Machine (JVM) in which to run, along with the standard edition Java libraries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application server can be downloaded for free from the </a:t>
            </a:r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site: http://www.wildfly.org/downloads/.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048000"/>
            <a:ext cx="71151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Installation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828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After installing </a:t>
            </a:r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, it is wise to perform a simple startup test to validate that there </a:t>
            </a:r>
            <a:r>
              <a:rPr lang="en-US" sz="1400" dirty="0" smtClean="0">
                <a:solidFill>
                  <a:srgbClr val="3C5790"/>
                </a:solidFill>
              </a:rPr>
              <a:t>are no </a:t>
            </a:r>
            <a:r>
              <a:rPr lang="en-US" sz="1400" dirty="0">
                <a:solidFill>
                  <a:srgbClr val="3C5790"/>
                </a:solidFill>
              </a:rPr>
              <a:t>problems with your Java configuration.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For Linux/Unix users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  <a:r>
              <a:rPr lang="en-US" sz="1400" b="1" dirty="0" smtClean="0">
                <a:solidFill>
                  <a:srgbClr val="3C5790"/>
                </a:solidFill>
              </a:rPr>
              <a:t>./</a:t>
            </a:r>
            <a:r>
              <a:rPr lang="en-US" sz="1400" b="1" dirty="0">
                <a:solidFill>
                  <a:srgbClr val="3C5790"/>
                </a:solidFill>
              </a:rPr>
              <a:t>standalone.sh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For Windows users</a:t>
            </a:r>
            <a:r>
              <a:rPr lang="en-US" sz="1400" dirty="0" smtClean="0">
                <a:solidFill>
                  <a:srgbClr val="3C5790"/>
                </a:solidFill>
              </a:rPr>
              <a:t>:  </a:t>
            </a:r>
            <a:r>
              <a:rPr lang="en-US" sz="1400" b="1" dirty="0">
                <a:solidFill>
                  <a:srgbClr val="3C5790"/>
                </a:solidFill>
              </a:rPr>
              <a:t>standalone.bat</a:t>
            </a:r>
            <a:endParaRPr lang="en-US" sz="1400" b="1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05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Installation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8288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PermGen</a:t>
            </a:r>
            <a:r>
              <a:rPr lang="en-US" sz="1400" dirty="0">
                <a:solidFill>
                  <a:srgbClr val="3C5790"/>
                </a:solidFill>
              </a:rPr>
              <a:t> has been replaced with </a:t>
            </a:r>
            <a:r>
              <a:rPr lang="en-US" sz="1400" dirty="0" err="1">
                <a:solidFill>
                  <a:srgbClr val="3C5790"/>
                </a:solidFill>
              </a:rPr>
              <a:t>Metaspace</a:t>
            </a:r>
            <a:r>
              <a:rPr lang="en-US" sz="1400" dirty="0">
                <a:solidFill>
                  <a:srgbClr val="3C5790"/>
                </a:solidFill>
              </a:rPr>
              <a:t> in Java 8. If you are using Java 8, </a:t>
            </a:r>
            <a:r>
              <a:rPr lang="en-US" sz="1400" dirty="0" smtClean="0">
                <a:solidFill>
                  <a:srgbClr val="3C5790"/>
                </a:solidFill>
              </a:rPr>
              <a:t>then remove </a:t>
            </a:r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FF0000"/>
                </a:solidFill>
              </a:rPr>
              <a:t>-</a:t>
            </a:r>
            <a:r>
              <a:rPr lang="en-US" sz="1400" b="1" dirty="0" err="1">
                <a:solidFill>
                  <a:srgbClr val="FF0000"/>
                </a:solidFill>
              </a:rPr>
              <a:t>XX:MaxPermSize</a:t>
            </a:r>
            <a:r>
              <a:rPr lang="en-US" sz="1400" b="1" dirty="0">
                <a:solidFill>
                  <a:srgbClr val="FF0000"/>
                </a:solidFill>
              </a:rPr>
              <a:t>=256m</a:t>
            </a:r>
            <a:r>
              <a:rPr lang="en-US" sz="1400" dirty="0">
                <a:solidFill>
                  <a:srgbClr val="3C5790"/>
                </a:solidFill>
              </a:rPr>
              <a:t> property from the </a:t>
            </a:r>
            <a:r>
              <a:rPr lang="en-US" sz="1400" dirty="0" err="1">
                <a:solidFill>
                  <a:srgbClr val="3C5790"/>
                </a:solidFill>
              </a:rPr>
              <a:t>standalone.conf</a:t>
            </a:r>
            <a:r>
              <a:rPr lang="en-US" sz="1400" dirty="0">
                <a:solidFill>
                  <a:srgbClr val="3C5790"/>
                </a:solidFill>
              </a:rPr>
              <a:t> file, and </a:t>
            </a:r>
            <a:r>
              <a:rPr lang="en-US" sz="1400" dirty="0" smtClean="0">
                <a:solidFill>
                  <a:srgbClr val="3C5790"/>
                </a:solidFill>
              </a:rPr>
              <a:t>replace it </a:t>
            </a:r>
            <a:r>
              <a:rPr lang="en-US" sz="1400" dirty="0">
                <a:solidFill>
                  <a:srgbClr val="3C5790"/>
                </a:solidFill>
              </a:rPr>
              <a:t>with </a:t>
            </a:r>
            <a:r>
              <a:rPr lang="en-US" sz="1400" b="1" dirty="0">
                <a:solidFill>
                  <a:srgbClr val="FF0000"/>
                </a:solidFill>
              </a:rPr>
              <a:t>-</a:t>
            </a:r>
            <a:r>
              <a:rPr lang="en-US" sz="1400" b="1" dirty="0" err="1">
                <a:solidFill>
                  <a:srgbClr val="FF0000"/>
                </a:solidFill>
              </a:rPr>
              <a:t>XX:MaxMetaspaceSize</a:t>
            </a:r>
            <a:r>
              <a:rPr lang="en-US" sz="1400" b="1" dirty="0">
                <a:solidFill>
                  <a:srgbClr val="FF0000"/>
                </a:solidFill>
              </a:rPr>
              <a:t>=256m</a:t>
            </a:r>
            <a:r>
              <a:rPr lang="en-US" sz="1400" dirty="0">
                <a:solidFill>
                  <a:srgbClr val="3C5790"/>
                </a:solidFill>
              </a:rPr>
              <a:t>. 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This </a:t>
            </a:r>
            <a:r>
              <a:rPr lang="en-US" sz="1400" dirty="0">
                <a:solidFill>
                  <a:srgbClr val="3C5790"/>
                </a:solidFill>
              </a:rPr>
              <a:t>will prevent VM warnings being printed </a:t>
            </a:r>
            <a:r>
              <a:rPr lang="en-US" sz="1400" dirty="0" smtClean="0">
                <a:solidFill>
                  <a:srgbClr val="3C5790"/>
                </a:solidFill>
              </a:rPr>
              <a:t>to your </a:t>
            </a:r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logs on startup.</a:t>
            </a:r>
            <a:endParaRPr lang="en-US" sz="1400" b="1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Installation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can </a:t>
            </a:r>
            <a:r>
              <a:rPr lang="en-US" sz="1400" dirty="0">
                <a:solidFill>
                  <a:srgbClr val="3C5790"/>
                </a:solidFill>
              </a:rPr>
              <a:t>verify that the server is reachable from the network by simply pointing </a:t>
            </a:r>
            <a:r>
              <a:rPr lang="en-US" sz="1400" dirty="0" smtClean="0">
                <a:solidFill>
                  <a:srgbClr val="3C5790"/>
                </a:solidFill>
              </a:rPr>
              <a:t>your browser </a:t>
            </a:r>
            <a:r>
              <a:rPr lang="en-US" sz="1400" dirty="0">
                <a:solidFill>
                  <a:srgbClr val="3C5790"/>
                </a:solidFill>
              </a:rPr>
              <a:t>to the application server’s welcome </a:t>
            </a:r>
            <a:r>
              <a:rPr lang="en-US" sz="1400" dirty="0" smtClean="0">
                <a:solidFill>
                  <a:srgbClr val="3C5790"/>
                </a:solidFill>
              </a:rPr>
              <a:t>page : </a:t>
            </a:r>
            <a:r>
              <a:rPr lang="en-US" sz="1400" dirty="0">
                <a:solidFill>
                  <a:srgbClr val="3C5790"/>
                </a:solidFill>
                <a:hlinkClick r:id="rId3"/>
              </a:rPr>
              <a:t>http://</a:t>
            </a:r>
            <a:r>
              <a:rPr lang="en-US" sz="1400" dirty="0" smtClean="0">
                <a:solidFill>
                  <a:srgbClr val="3C5790"/>
                </a:solidFill>
                <a:hlinkClick r:id="rId3"/>
              </a:rPr>
              <a:t>localhost:8080</a:t>
            </a:r>
            <a:r>
              <a:rPr lang="en-US" sz="1400" dirty="0" smtClean="0">
                <a:solidFill>
                  <a:srgbClr val="3C5790"/>
                </a:solidFill>
              </a:rPr>
              <a:t> .</a:t>
            </a:r>
          </a:p>
          <a:p>
            <a:endParaRPr lang="en-US" sz="1400" b="1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2514600"/>
            <a:ext cx="5903013" cy="380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4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Installation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Using </a:t>
            </a:r>
            <a:r>
              <a:rPr lang="en-US" sz="1400" b="1" dirty="0">
                <a:solidFill>
                  <a:srgbClr val="3C5790"/>
                </a:solidFill>
              </a:rPr>
              <a:t>jboss-cli.sh</a:t>
            </a:r>
            <a:r>
              <a:rPr lang="en-US" sz="1400" dirty="0">
                <a:solidFill>
                  <a:srgbClr val="3C5790"/>
                </a:solidFill>
              </a:rPr>
              <a:t> script (or </a:t>
            </a:r>
            <a:r>
              <a:rPr lang="en-US" sz="1400" b="1" dirty="0">
                <a:solidFill>
                  <a:srgbClr val="3C5790"/>
                </a:solidFill>
              </a:rPr>
              <a:t>jboss-cli.bat</a:t>
            </a:r>
            <a:r>
              <a:rPr lang="en-US" sz="1400" dirty="0">
                <a:solidFill>
                  <a:srgbClr val="3C5790"/>
                </a:solidFill>
              </a:rPr>
              <a:t> for Windows users), we can manage the application server via a shell </a:t>
            </a:r>
            <a:r>
              <a:rPr lang="en-US" sz="1400" dirty="0" smtClean="0">
                <a:solidFill>
                  <a:srgbClr val="3C5790"/>
                </a:solidFill>
              </a:rPr>
              <a:t>interface.</a:t>
            </a:r>
            <a:endParaRPr lang="en-US" sz="1400" b="1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290" y="4618038"/>
            <a:ext cx="3933825" cy="76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5791200"/>
            <a:ext cx="3962400" cy="800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8275" y="2716213"/>
            <a:ext cx="59626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9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Configuration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20574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configuration file is made up of a list of subsystems, including the application server core services and standard Java EE services.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default configuration files are named standalone.xml, for standalone servers, and domain.xml for an application server domain.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configuration files (standalone.xml and domain.xml) are non-static files, which means that runtime changes are persisted to them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8.1.0 release provides a few variants of standalone.xml (web profile), such as standalone-full.xml (full profile), and the standalone-ha.xml (web profile with high availability).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Configuration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81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</a:t>
            </a:r>
            <a:r>
              <a:rPr lang="en-US" sz="1400" dirty="0">
                <a:solidFill>
                  <a:srgbClr val="3C5790"/>
                </a:solidFill>
              </a:rPr>
              <a:t>can start the server </a:t>
            </a:r>
            <a:r>
              <a:rPr lang="en-US" sz="1400" dirty="0" smtClean="0">
                <a:solidFill>
                  <a:srgbClr val="3C5790"/>
                </a:solidFill>
              </a:rPr>
              <a:t>with the </a:t>
            </a:r>
            <a:r>
              <a:rPr lang="en-US" sz="1400" dirty="0">
                <a:solidFill>
                  <a:srgbClr val="3C5790"/>
                </a:solidFill>
              </a:rPr>
              <a:t>following </a:t>
            </a:r>
            <a:r>
              <a:rPr lang="en-US" sz="1400" dirty="0" smtClean="0">
                <a:solidFill>
                  <a:srgbClr val="3C5790"/>
                </a:solidFill>
              </a:rPr>
              <a:t>parameters: </a:t>
            </a:r>
            <a:r>
              <a:rPr lang="en-US" sz="1400" b="1" dirty="0" smtClean="0">
                <a:solidFill>
                  <a:srgbClr val="3C5790"/>
                </a:solidFill>
              </a:rPr>
              <a:t>standalone.bat </a:t>
            </a:r>
            <a:r>
              <a:rPr lang="en-US" sz="1400" b="1" dirty="0">
                <a:solidFill>
                  <a:srgbClr val="3C5790"/>
                </a:solidFill>
              </a:rPr>
              <a:t>--server-</a:t>
            </a:r>
            <a:r>
              <a:rPr lang="en-US" sz="1400" b="1" dirty="0" err="1">
                <a:solidFill>
                  <a:srgbClr val="3C5790"/>
                </a:solidFill>
              </a:rPr>
              <a:t>config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b="1" dirty="0" smtClean="0">
                <a:solidFill>
                  <a:srgbClr val="3C5790"/>
                </a:solidFill>
              </a:rPr>
              <a:t>standalone-full-ha.xml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362200"/>
            <a:ext cx="5757863" cy="437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7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Configuration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143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Extensions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Each extension defined in the standalone.xml or domain.xml file is picked up by the </a:t>
            </a:r>
            <a:r>
              <a:rPr lang="en-US" sz="1200" dirty="0" err="1">
                <a:solidFill>
                  <a:srgbClr val="3C5790"/>
                </a:solidFill>
              </a:rPr>
              <a:t>WildFly</a:t>
            </a:r>
            <a:r>
              <a:rPr lang="en-US" sz="1200" dirty="0">
                <a:solidFill>
                  <a:srgbClr val="3C5790"/>
                </a:solidFill>
              </a:rPr>
              <a:t> class loader when </a:t>
            </a:r>
            <a:r>
              <a:rPr lang="en-US" sz="1200" dirty="0" smtClean="0">
                <a:solidFill>
                  <a:srgbClr val="3C5790"/>
                </a:solidFill>
              </a:rPr>
              <a:t>we start </a:t>
            </a:r>
            <a:r>
              <a:rPr lang="en-US" sz="1200" dirty="0">
                <a:solidFill>
                  <a:srgbClr val="3C5790"/>
                </a:solidFill>
              </a:rPr>
              <a:t>the server, before any applications are deployed.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The static modules are stored in the JBOSS_HOME/modules folder.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3276600"/>
            <a:ext cx="63341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0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Configuration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5052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Paths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Logical names for a filesystem path can be defined using the paths element.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For </a:t>
            </a:r>
            <a:r>
              <a:rPr lang="en-US" sz="1200" dirty="0">
                <a:solidFill>
                  <a:srgbClr val="3C5790"/>
                </a:solidFill>
              </a:rPr>
              <a:t>a standalone server, this directory translates into JBOSS_HOME/standalone/log/</a:t>
            </a:r>
            <a:r>
              <a:rPr lang="en-US" sz="1200" dirty="0" err="1">
                <a:solidFill>
                  <a:srgbClr val="3C5790"/>
                </a:solidFill>
              </a:rPr>
              <a:t>mylogdir</a:t>
            </a:r>
            <a:r>
              <a:rPr lang="en-US" sz="1200" dirty="0">
                <a:solidFill>
                  <a:srgbClr val="3C5790"/>
                </a:solidFill>
              </a:rPr>
              <a:t>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&lt;paths&gt;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  &lt;path name="</a:t>
            </a:r>
            <a:r>
              <a:rPr lang="en-US" sz="1400" b="1" dirty="0" err="1">
                <a:solidFill>
                  <a:srgbClr val="3C5790"/>
                </a:solidFill>
              </a:rPr>
              <a:t>log.dir</a:t>
            </a:r>
            <a:r>
              <a:rPr lang="en-US" sz="1400" b="1" dirty="0">
                <a:solidFill>
                  <a:srgbClr val="3C5790"/>
                </a:solidFill>
              </a:rPr>
              <a:t>" path="</a:t>
            </a:r>
            <a:r>
              <a:rPr lang="en-US" sz="1400" b="1" dirty="0" err="1">
                <a:solidFill>
                  <a:srgbClr val="3C5790"/>
                </a:solidFill>
              </a:rPr>
              <a:t>mylogdir</a:t>
            </a:r>
            <a:r>
              <a:rPr lang="en-US" sz="1400" b="1" dirty="0">
                <a:solidFill>
                  <a:srgbClr val="3C5790"/>
                </a:solidFill>
              </a:rPr>
              <a:t>" </a:t>
            </a:r>
            <a:r>
              <a:rPr lang="en-US" sz="1400" b="1" dirty="0" err="1">
                <a:solidFill>
                  <a:srgbClr val="3C5790"/>
                </a:solidFill>
              </a:rPr>
              <a:t>relativeto</a:t>
            </a:r>
            <a:r>
              <a:rPr lang="en-US" sz="1400" b="1" dirty="0">
                <a:solidFill>
                  <a:srgbClr val="3C5790"/>
                </a:solidFill>
              </a:rPr>
              <a:t>="</a:t>
            </a:r>
            <a:r>
              <a:rPr lang="en-US" sz="1400" b="1" dirty="0" err="1">
                <a:solidFill>
                  <a:srgbClr val="3C5790"/>
                </a:solidFill>
              </a:rPr>
              <a:t>jboss.server.log.dir</a:t>
            </a:r>
            <a:r>
              <a:rPr lang="en-US" sz="1400" b="1" dirty="0">
                <a:solidFill>
                  <a:srgbClr val="3C5790"/>
                </a:solidFill>
              </a:rPr>
              <a:t>"/&gt;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&lt;/paths&gt;</a:t>
            </a:r>
            <a:endParaRPr lang="en-US" sz="1400" b="1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en-US" sz="1600" dirty="0" err="1" smtClean="0">
                <a:solidFill>
                  <a:srgbClr val="3C5790"/>
                </a:solidFill>
              </a:rPr>
              <a:t>Wildfly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Architecture</a:t>
            </a:r>
            <a:endParaRPr lang="en-US" sz="1600" dirty="0" smtClean="0">
              <a:solidFill>
                <a:srgbClr val="3C5790"/>
              </a:solidFill>
            </a:endParaRPr>
          </a:p>
          <a:p>
            <a:r>
              <a:rPr lang="en-US" sz="1600" dirty="0" smtClean="0">
                <a:solidFill>
                  <a:srgbClr val="3C5790"/>
                </a:solidFill>
              </a:rPr>
              <a:t>Features</a:t>
            </a:r>
          </a:p>
          <a:p>
            <a:r>
              <a:rPr lang="en-US" sz="1600" dirty="0" smtClean="0">
                <a:solidFill>
                  <a:srgbClr val="3C5790"/>
                </a:solidFill>
              </a:rPr>
              <a:t>Installation</a:t>
            </a:r>
          </a:p>
          <a:p>
            <a:r>
              <a:rPr lang="en-US" sz="1600" dirty="0" smtClean="0">
                <a:solidFill>
                  <a:srgbClr val="3C5790"/>
                </a:solidFill>
              </a:rPr>
              <a:t>Configuration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Undertow</a:t>
            </a:r>
            <a:r>
              <a:rPr lang="fr-CA" sz="1600" dirty="0" smtClean="0">
                <a:solidFill>
                  <a:srgbClr val="3C5790"/>
                </a:solidFill>
              </a:rPr>
              <a:t> Web Server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Domain </a:t>
            </a:r>
            <a:r>
              <a:rPr lang="fr-CA" sz="1600" dirty="0" smtClean="0">
                <a:solidFill>
                  <a:srgbClr val="3C5790"/>
                </a:solidFill>
              </a:rPr>
              <a:t>Configuration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Clustering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Configuration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1336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Management </a:t>
            </a:r>
            <a:r>
              <a:rPr lang="en-US" sz="1400" b="1" dirty="0" smtClean="0">
                <a:solidFill>
                  <a:srgbClr val="3C5790"/>
                </a:solidFill>
              </a:rPr>
              <a:t>interfaces: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The management interfaces are configured within the management element. 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This configuration is used by the CLI, the administration console, and by JMX.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&lt;</a:t>
            </a:r>
            <a:r>
              <a:rPr lang="en-US" sz="1400" dirty="0">
                <a:solidFill>
                  <a:srgbClr val="3C5790"/>
                </a:solidFill>
              </a:rPr>
              <a:t>socket-binding-group name="standard-sockets" default-interface="public"&gt;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&lt;socket-binding name="management-http" interface="management" port="9990"/&gt;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&lt;socket-binding name="management-https" interface="management" port="9993"/&gt;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&lt;/socket-binding-group&gt;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03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Configuration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581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Profiles and </a:t>
            </a:r>
            <a:r>
              <a:rPr lang="en-US" sz="1400" b="1" dirty="0" smtClean="0">
                <a:solidFill>
                  <a:srgbClr val="3C5790"/>
                </a:solidFill>
              </a:rPr>
              <a:t>subsystems: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A profile can be seen as a collection of subsystems, and each subsystem in turn contains a subset of functionalities added to the application server by means of extensions 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The web subsystem contains the definition of a set of connectors used by the container.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When using a standalone configuration, there’s a single profile that contains the set of subsystem configurations. 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Domain configuration can, on the other hand, provide multiple profiles.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9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Configuration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3528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Interfaces: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Interfaces define a logical name for where network interfaces/IP address or host names can be bound.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By default, the standalone application server defines two available network interfaces, the management interface and the public interface: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&lt;</a:t>
            </a:r>
            <a:r>
              <a:rPr lang="en-US" sz="1400" b="1" dirty="0">
                <a:solidFill>
                  <a:srgbClr val="3C5790"/>
                </a:solidFill>
              </a:rPr>
              <a:t>interfaces&gt;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  &lt;</a:t>
            </a:r>
            <a:r>
              <a:rPr lang="en-US" sz="1400" b="1" dirty="0">
                <a:solidFill>
                  <a:srgbClr val="3C5790"/>
                </a:solidFill>
              </a:rPr>
              <a:t>interface name="management"&gt;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  </a:t>
            </a:r>
            <a:r>
              <a:rPr lang="en-US" sz="1400" b="1" dirty="0" smtClean="0">
                <a:solidFill>
                  <a:srgbClr val="3C5790"/>
                </a:solidFill>
              </a:rPr>
              <a:t>  &lt;</a:t>
            </a:r>
            <a:r>
              <a:rPr lang="en-US" sz="1400" b="1" dirty="0" err="1">
                <a:solidFill>
                  <a:srgbClr val="3C5790"/>
                </a:solidFill>
              </a:rPr>
              <a:t>inet</a:t>
            </a:r>
            <a:r>
              <a:rPr lang="en-US" sz="1400" b="1" dirty="0">
                <a:solidFill>
                  <a:srgbClr val="3C5790"/>
                </a:solidFill>
              </a:rPr>
              <a:t>-address value="${jboss.bind.address.management:127.0.0.1}"/&gt;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  &lt;/</a:t>
            </a:r>
            <a:r>
              <a:rPr lang="en-US" sz="1400" b="1" dirty="0">
                <a:solidFill>
                  <a:srgbClr val="3C5790"/>
                </a:solidFill>
              </a:rPr>
              <a:t>interface&gt;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  &lt;</a:t>
            </a:r>
            <a:r>
              <a:rPr lang="en-US" sz="1400" b="1" dirty="0">
                <a:solidFill>
                  <a:srgbClr val="3C5790"/>
                </a:solidFill>
              </a:rPr>
              <a:t>interface name="public"&gt;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  </a:t>
            </a:r>
            <a:r>
              <a:rPr lang="en-US" sz="1400" b="1" dirty="0" smtClean="0">
                <a:solidFill>
                  <a:srgbClr val="3C5790"/>
                </a:solidFill>
              </a:rPr>
              <a:t>  &lt;</a:t>
            </a:r>
            <a:r>
              <a:rPr lang="en-US" sz="1400" b="1" dirty="0" err="1">
                <a:solidFill>
                  <a:srgbClr val="3C5790"/>
                </a:solidFill>
              </a:rPr>
              <a:t>inet</a:t>
            </a:r>
            <a:r>
              <a:rPr lang="en-US" sz="1400" b="1" dirty="0">
                <a:solidFill>
                  <a:srgbClr val="3C5790"/>
                </a:solidFill>
              </a:rPr>
              <a:t>-address value="${jboss.bind.address:127.0.0.1}"/&gt;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  &lt;/</a:t>
            </a:r>
            <a:r>
              <a:rPr lang="en-US" sz="1400" b="1" dirty="0">
                <a:solidFill>
                  <a:srgbClr val="3C5790"/>
                </a:solidFill>
              </a:rPr>
              <a:t>interface&gt;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&lt;/interfaces&gt;</a:t>
            </a:r>
            <a:endParaRPr lang="en-US" sz="1400" b="1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5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Configuration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267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The socket-binding </a:t>
            </a:r>
            <a:r>
              <a:rPr lang="en-US" sz="1400" b="1" dirty="0" smtClean="0">
                <a:solidFill>
                  <a:srgbClr val="3C5790"/>
                </a:solidFill>
              </a:rPr>
              <a:t>groups: 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A socket-binding group defines a logical name for a socket. 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Each socket-binding name can be referenced in other parts of the configuration file. 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In this section, you are able to configure the </a:t>
            </a:r>
            <a:r>
              <a:rPr lang="en-US" sz="1200" dirty="0" smtClean="0">
                <a:solidFill>
                  <a:srgbClr val="3C5790"/>
                </a:solidFill>
              </a:rPr>
              <a:t>network </a:t>
            </a:r>
            <a:r>
              <a:rPr lang="en-US" sz="1200" dirty="0">
                <a:solidFill>
                  <a:srgbClr val="3C5790"/>
                </a:solidFill>
              </a:rPr>
              <a:t>port that will be listening for incoming connections</a:t>
            </a:r>
            <a:r>
              <a:rPr lang="en-US" sz="1000" dirty="0">
                <a:solidFill>
                  <a:srgbClr val="3C5790"/>
                </a:solidFill>
              </a:rPr>
              <a:t>. 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&lt;</a:t>
            </a:r>
            <a:r>
              <a:rPr lang="en-US" sz="1400" dirty="0">
                <a:solidFill>
                  <a:srgbClr val="3C5790"/>
                </a:solidFill>
              </a:rPr>
              <a:t>socket-binding-group name="standard-sockets" default-interface="public"&gt;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&lt;socket-binding name="management-http" interface="management" port="9990"/&gt;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&lt;socket-binding name="management-https" interface="management" port="9993"/&gt;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&lt;socket-binding name="</a:t>
            </a:r>
            <a:r>
              <a:rPr lang="en-US" sz="1400" dirty="0" err="1">
                <a:solidFill>
                  <a:srgbClr val="3C5790"/>
                </a:solidFill>
              </a:rPr>
              <a:t>ajp</a:t>
            </a:r>
            <a:r>
              <a:rPr lang="en-US" sz="1400" dirty="0">
                <a:solidFill>
                  <a:srgbClr val="3C5790"/>
                </a:solidFill>
              </a:rPr>
              <a:t>" port="8009"/&gt;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&lt;socket-binding name="http" port="8080"/&gt;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&lt;socket-binding name="https" port="8443"/&gt;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&lt;socket-binding name="</a:t>
            </a:r>
            <a:r>
              <a:rPr lang="en-US" sz="1400" dirty="0" err="1">
                <a:solidFill>
                  <a:srgbClr val="3C5790"/>
                </a:solidFill>
              </a:rPr>
              <a:t>jacorb</a:t>
            </a:r>
            <a:r>
              <a:rPr lang="en-US" sz="1400" dirty="0">
                <a:solidFill>
                  <a:srgbClr val="3C5790"/>
                </a:solidFill>
              </a:rPr>
              <a:t>" interface="unsecure" port="3528"/&gt;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&lt;socket-binding name="</a:t>
            </a:r>
            <a:r>
              <a:rPr lang="en-US" sz="1400" dirty="0" err="1">
                <a:solidFill>
                  <a:srgbClr val="3C5790"/>
                </a:solidFill>
              </a:rPr>
              <a:t>jacorb-ssl</a:t>
            </a:r>
            <a:r>
              <a:rPr lang="en-US" sz="1400" dirty="0">
                <a:solidFill>
                  <a:srgbClr val="3C5790"/>
                </a:solidFill>
              </a:rPr>
              <a:t>" interface="unsecure" port="3529"/&gt;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&lt;socket-binding name="</a:t>
            </a:r>
            <a:r>
              <a:rPr lang="en-US" sz="1400" dirty="0" err="1">
                <a:solidFill>
                  <a:srgbClr val="3C5790"/>
                </a:solidFill>
              </a:rPr>
              <a:t>txn</a:t>
            </a:r>
            <a:r>
              <a:rPr lang="en-US" sz="1400" dirty="0">
                <a:solidFill>
                  <a:srgbClr val="3C5790"/>
                </a:solidFill>
              </a:rPr>
              <a:t>-recovery-environment" port="4712"/&gt;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&lt;socket-binding name="</a:t>
            </a:r>
            <a:r>
              <a:rPr lang="en-US" sz="1400" dirty="0" err="1">
                <a:solidFill>
                  <a:srgbClr val="3C5790"/>
                </a:solidFill>
              </a:rPr>
              <a:t>txn</a:t>
            </a:r>
            <a:r>
              <a:rPr lang="en-US" sz="1400" dirty="0">
                <a:solidFill>
                  <a:srgbClr val="3C5790"/>
                </a:solidFill>
              </a:rPr>
              <a:t>-status-manager" port="4713"/&gt;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&lt;/socket-binding-group&gt;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5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Configuration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3528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System properties : </a:t>
            </a:r>
            <a:endParaRPr lang="en-US" sz="1400" b="1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This section contains a set of system-wide properties, which can be added to the application server as part of the booting process. 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By default, the system-properties entry is excluded from the configuration.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&lt;system-properties&gt;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&lt;property name="</a:t>
            </a:r>
            <a:r>
              <a:rPr lang="en-US" sz="1400" dirty="0" err="1">
                <a:solidFill>
                  <a:srgbClr val="3C5790"/>
                </a:solidFill>
              </a:rPr>
              <a:t>myboolean</a:t>
            </a:r>
            <a:r>
              <a:rPr lang="en-US" sz="1400" dirty="0">
                <a:solidFill>
                  <a:srgbClr val="3C5790"/>
                </a:solidFill>
              </a:rPr>
              <a:t>" value="true"/&gt;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&lt;/system-properties&gt;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property can be later retrieved on the application server using the following code: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String s = </a:t>
            </a:r>
            <a:r>
              <a:rPr lang="en-US" sz="1400" dirty="0" err="1">
                <a:solidFill>
                  <a:srgbClr val="3C5790"/>
                </a:solidFill>
              </a:rPr>
              <a:t>System.getProperty</a:t>
            </a:r>
            <a:r>
              <a:rPr lang="en-US" sz="1400" dirty="0">
                <a:solidFill>
                  <a:srgbClr val="3C5790"/>
                </a:solidFill>
              </a:rPr>
              <a:t>("</a:t>
            </a:r>
            <a:r>
              <a:rPr lang="en-US" sz="1400" dirty="0" err="1">
                <a:solidFill>
                  <a:srgbClr val="3C5790"/>
                </a:solidFill>
              </a:rPr>
              <a:t>myboolean</a:t>
            </a:r>
            <a:r>
              <a:rPr lang="en-US" sz="1400" dirty="0">
                <a:solidFill>
                  <a:srgbClr val="3C5790"/>
                </a:solidFill>
              </a:rPr>
              <a:t>");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91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Configuration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8382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Deployments: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Each time a new application is deployed or </a:t>
            </a:r>
            <a:r>
              <a:rPr lang="en-US" sz="1200" dirty="0" err="1">
                <a:solidFill>
                  <a:srgbClr val="3C5790"/>
                </a:solidFill>
              </a:rPr>
              <a:t>undeployed</a:t>
            </a:r>
            <a:r>
              <a:rPr lang="en-US" sz="1200" dirty="0">
                <a:solidFill>
                  <a:srgbClr val="3C5790"/>
                </a:solidFill>
              </a:rPr>
              <a:t>, this section is updated to reflect the new application stack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8 </a:t>
            </a:r>
            <a:r>
              <a:rPr lang="en-US" sz="1400" dirty="0" smtClean="0">
                <a:solidFill>
                  <a:srgbClr val="3C5790"/>
                </a:solidFill>
              </a:rPr>
              <a:t>subsystems: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2819400"/>
            <a:ext cx="7019925" cy="384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Undertow Web Server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514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Undertow is written in Java and based on the NIO.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are 3 core parts that make up the Undertow server: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XNIO </a:t>
            </a:r>
            <a:r>
              <a:rPr lang="en-US" sz="1400" b="1" dirty="0" smtClean="0">
                <a:solidFill>
                  <a:srgbClr val="3C5790"/>
                </a:solidFill>
              </a:rPr>
              <a:t>workers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thin </a:t>
            </a:r>
            <a:r>
              <a:rPr lang="en-US" sz="1200" dirty="0">
                <a:solidFill>
                  <a:srgbClr val="3C5790"/>
                </a:solidFill>
              </a:rPr>
              <a:t>abstraction layer over Java NIO, providing a channel API, management of IO and worker threads, and </a:t>
            </a:r>
            <a:r>
              <a:rPr lang="en-US" sz="1200" dirty="0" smtClean="0">
                <a:solidFill>
                  <a:srgbClr val="3C5790"/>
                </a:solidFill>
              </a:rPr>
              <a:t>SSL support</a:t>
            </a:r>
            <a:r>
              <a:rPr lang="en-US" sz="12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Listeners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handle </a:t>
            </a:r>
            <a:r>
              <a:rPr lang="en-US" sz="1200" dirty="0">
                <a:solidFill>
                  <a:srgbClr val="3C5790"/>
                </a:solidFill>
              </a:rPr>
              <a:t>incoming connections and the underlying protocol.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Handlers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provide </a:t>
            </a:r>
            <a:r>
              <a:rPr lang="en-US" sz="1200" dirty="0">
                <a:solidFill>
                  <a:srgbClr val="3C5790"/>
                </a:solidFill>
              </a:rPr>
              <a:t>the main functionality for Undertow. 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define </a:t>
            </a:r>
            <a:r>
              <a:rPr lang="en-US" sz="1200" dirty="0">
                <a:solidFill>
                  <a:srgbClr val="3C5790"/>
                </a:solidFill>
              </a:rPr>
              <a:t>how incoming requests are handled.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05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Undertow Web Server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609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Bellow diagram </a:t>
            </a:r>
            <a:r>
              <a:rPr lang="en-US" sz="1400" dirty="0">
                <a:solidFill>
                  <a:srgbClr val="3C5790"/>
                </a:solidFill>
              </a:rPr>
              <a:t>shows how these components fit together to create the web </a:t>
            </a:r>
            <a:r>
              <a:rPr lang="en-US" sz="1400" dirty="0" smtClean="0">
                <a:solidFill>
                  <a:srgbClr val="3C5790"/>
                </a:solidFill>
              </a:rPr>
              <a:t>server.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570584"/>
            <a:ext cx="2491207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0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Undertow Web Server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Undertow is configured within the Undertow subsystem found in the standalone.xml file. 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Undertow is made up of listeners and handlers.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218" y="2895600"/>
            <a:ext cx="5643563" cy="311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1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Domain Configuration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domain is a group of </a:t>
            </a:r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servers managed by one of the servers.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server managing the domain is called the domain controller.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group is under one </a:t>
            </a:r>
            <a:r>
              <a:rPr lang="en-US" sz="1400" dirty="0" smtClean="0">
                <a:solidFill>
                  <a:srgbClr val="3C5790"/>
                </a:solidFill>
              </a:rPr>
              <a:t>administration, it </a:t>
            </a:r>
            <a:r>
              <a:rPr lang="en-US" sz="1400" dirty="0">
                <a:solidFill>
                  <a:srgbClr val="3C5790"/>
                </a:solidFill>
              </a:rPr>
              <a:t>is the administrative unit.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65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Wildfly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0574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8 is the direct continuation to the </a:t>
            </a:r>
            <a:r>
              <a:rPr lang="en-US" sz="1400" dirty="0" err="1">
                <a:solidFill>
                  <a:srgbClr val="3C5790"/>
                </a:solidFill>
              </a:rPr>
              <a:t>JBoss</a:t>
            </a:r>
            <a:r>
              <a:rPr lang="en-US" sz="1400" dirty="0">
                <a:solidFill>
                  <a:srgbClr val="3C5790"/>
                </a:solidFill>
              </a:rPr>
              <a:t> AS project.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8 is free and open source, with support coming from the </a:t>
            </a:r>
            <a:r>
              <a:rPr lang="en-US" sz="1400" dirty="0" err="1">
                <a:solidFill>
                  <a:srgbClr val="3C5790"/>
                </a:solidFill>
              </a:rPr>
              <a:t>JBoss</a:t>
            </a:r>
            <a:r>
              <a:rPr lang="en-US" sz="1400" dirty="0">
                <a:solidFill>
                  <a:srgbClr val="3C5790"/>
                </a:solidFill>
              </a:rPr>
              <a:t> community.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renaming of the community version of </a:t>
            </a:r>
            <a:r>
              <a:rPr lang="en-US" sz="1400" dirty="0" err="1">
                <a:solidFill>
                  <a:srgbClr val="3C5790"/>
                </a:solidFill>
              </a:rPr>
              <a:t>JBoss</a:t>
            </a:r>
            <a:r>
              <a:rPr lang="en-US" sz="1400" dirty="0">
                <a:solidFill>
                  <a:srgbClr val="3C5790"/>
                </a:solidFill>
              </a:rPr>
              <a:t> AS was done to reduce confusion between the open source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JBoss</a:t>
            </a:r>
            <a:r>
              <a:rPr lang="en-US" sz="1400" dirty="0">
                <a:solidFill>
                  <a:srgbClr val="3C5790"/>
                </a:solidFill>
              </a:rPr>
              <a:t> server, the </a:t>
            </a:r>
            <a:r>
              <a:rPr lang="en-US" sz="1400" dirty="0" err="1">
                <a:solidFill>
                  <a:srgbClr val="3C5790"/>
                </a:solidFill>
              </a:rPr>
              <a:t>JBoss</a:t>
            </a:r>
            <a:r>
              <a:rPr lang="en-US" sz="1400" dirty="0">
                <a:solidFill>
                  <a:srgbClr val="3C5790"/>
                </a:solidFill>
              </a:rPr>
              <a:t> community, and the </a:t>
            </a:r>
            <a:r>
              <a:rPr lang="en-US" sz="1400" dirty="0" err="1">
                <a:solidFill>
                  <a:srgbClr val="3C5790"/>
                </a:solidFill>
              </a:rPr>
              <a:t>JBoss</a:t>
            </a:r>
            <a:r>
              <a:rPr lang="en-US" sz="1400" dirty="0">
                <a:solidFill>
                  <a:srgbClr val="3C5790"/>
                </a:solidFill>
              </a:rPr>
              <a:t> Enterprise Application Platform (</a:t>
            </a:r>
            <a:r>
              <a:rPr lang="en-US" sz="1400" dirty="0" err="1">
                <a:solidFill>
                  <a:srgbClr val="3C5790"/>
                </a:solidFill>
              </a:rPr>
              <a:t>JBoss</a:t>
            </a:r>
            <a:r>
              <a:rPr lang="en-US" sz="1400" dirty="0">
                <a:solidFill>
                  <a:srgbClr val="3C5790"/>
                </a:solidFill>
              </a:rPr>
              <a:t> EAP).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Domain Configuration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domain is made up of four elements: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Domain controller</a:t>
            </a:r>
            <a:r>
              <a:rPr lang="en-US" sz="1400" dirty="0">
                <a:solidFill>
                  <a:srgbClr val="3C5790"/>
                </a:solidFill>
              </a:rPr>
              <a:t>:  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</a:t>
            </a:r>
            <a:r>
              <a:rPr lang="en-US" sz="1200" dirty="0">
                <a:solidFill>
                  <a:srgbClr val="3C5790"/>
                </a:solidFill>
              </a:rPr>
              <a:t>domain controller is the management control point of your domain. 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Host controller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coordinates </a:t>
            </a:r>
            <a:r>
              <a:rPr lang="en-US" sz="1200" dirty="0">
                <a:solidFill>
                  <a:srgbClr val="3C5790"/>
                </a:solidFill>
              </a:rPr>
              <a:t>the life cycle of server processes and the distribution of deployments, from the domain controller to the server instances, with the domain controller.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Process controller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lightweight </a:t>
            </a:r>
            <a:r>
              <a:rPr lang="en-US" sz="1200" dirty="0">
                <a:solidFill>
                  <a:srgbClr val="3C5790"/>
                </a:solidFill>
              </a:rPr>
              <a:t>process whose primary function is to spawn server and host controller processes, and manage their input/output streams.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Application server nodes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regular </a:t>
            </a:r>
            <a:r>
              <a:rPr lang="en-US" sz="1200" dirty="0">
                <a:solidFill>
                  <a:srgbClr val="3C5790"/>
                </a:solidFill>
              </a:rPr>
              <a:t>Java processes that map to instances of the application server. 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92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Domain Configuration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371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server group is a group of servers that have the same configuration and are managed as one.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590800"/>
            <a:ext cx="5800752" cy="365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6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Domain Configuration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see from the following screenshot that four JVM processes are spawned.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process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controller</a:t>
            </a:r>
            <a:r>
              <a:rPr lang="en-US" sz="1400" dirty="0">
                <a:solidFill>
                  <a:srgbClr val="3C5790"/>
                </a:solidFill>
              </a:rPr>
              <a:t> is started first, which launches the </a:t>
            </a:r>
            <a:r>
              <a:rPr lang="en-US" sz="1400" b="1" dirty="0">
                <a:solidFill>
                  <a:srgbClr val="3C5790"/>
                </a:solidFill>
              </a:rPr>
              <a:t>host controller </a:t>
            </a:r>
            <a:r>
              <a:rPr lang="en-US" sz="1400" dirty="0">
                <a:solidFill>
                  <a:srgbClr val="3C5790"/>
                </a:solidFill>
              </a:rPr>
              <a:t>process and the two </a:t>
            </a:r>
            <a:r>
              <a:rPr lang="en-US" sz="1400" b="1" dirty="0">
                <a:solidFill>
                  <a:srgbClr val="3C5790"/>
                </a:solidFill>
              </a:rPr>
              <a:t>server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nodes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895600"/>
            <a:ext cx="5095875" cy="375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6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Domain Configuration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domain configuration consists of the following 2 files from JBOSS_HOME\domain\configuration folder: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domain.xml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defines </a:t>
            </a:r>
            <a:r>
              <a:rPr lang="en-US" sz="1200" dirty="0">
                <a:solidFill>
                  <a:srgbClr val="3C5790"/>
                </a:solidFill>
              </a:rPr>
              <a:t>the server groups that are part of the domain.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host.xml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file </a:t>
            </a:r>
            <a:r>
              <a:rPr lang="en-US" sz="1200" dirty="0">
                <a:solidFill>
                  <a:srgbClr val="3C5790"/>
                </a:solidFill>
              </a:rPr>
              <a:t>is present on each host where the domain is installed and specifies the elements specific to the servers running on the host.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Clustering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Clustering provides </a:t>
            </a:r>
            <a:r>
              <a:rPr lang="en-US" sz="1400" dirty="0" err="1">
                <a:solidFill>
                  <a:srgbClr val="3C5790"/>
                </a:solidFill>
              </a:rPr>
              <a:t>provides</a:t>
            </a:r>
            <a:r>
              <a:rPr lang="en-US" sz="1400" dirty="0">
                <a:solidFill>
                  <a:srgbClr val="3C5790"/>
                </a:solidFill>
              </a:rPr>
              <a:t> scalability and high availability to applications.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One major benefit of using clustering is that you can spread the traffic load across several AS instances via load balancing.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102" y="2819400"/>
            <a:ext cx="4917795" cy="380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5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Clustering </a:t>
            </a:r>
            <a:r>
              <a:rPr lang="en-US" sz="3200" dirty="0" smtClean="0">
                <a:solidFill>
                  <a:schemeClr val="bg1"/>
                </a:solidFill>
              </a:rPr>
              <a:t>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199"/>
            <a:ext cx="8686800" cy="1219201"/>
          </a:xfrm>
        </p:spPr>
        <p:txBody>
          <a:bodyPr/>
          <a:lstStyle/>
          <a:p>
            <a:r>
              <a:rPr lang="en-US" sz="1200" dirty="0" err="1">
                <a:solidFill>
                  <a:srgbClr val="3C5790"/>
                </a:solidFill>
              </a:rPr>
              <a:t>WildFly</a:t>
            </a:r>
            <a:r>
              <a:rPr lang="en-US" sz="1200" dirty="0">
                <a:solidFill>
                  <a:srgbClr val="3C5790"/>
                </a:solidFill>
              </a:rPr>
              <a:t> supports clustering out of the box.</a:t>
            </a:r>
          </a:p>
          <a:p>
            <a:r>
              <a:rPr lang="en-US" sz="1200" dirty="0">
                <a:solidFill>
                  <a:srgbClr val="3C5790"/>
                </a:solidFill>
              </a:rPr>
              <a:t>There are several libraries that work together to provide support for clustering.</a:t>
            </a:r>
          </a:p>
          <a:p>
            <a:r>
              <a:rPr lang="en-US" sz="1200" dirty="0">
                <a:solidFill>
                  <a:srgbClr val="3C5790"/>
                </a:solidFill>
              </a:rPr>
              <a:t>The </a:t>
            </a:r>
            <a:r>
              <a:rPr lang="en-US" sz="1200" dirty="0" err="1">
                <a:solidFill>
                  <a:srgbClr val="3C5790"/>
                </a:solidFill>
              </a:rPr>
              <a:t>JGroups</a:t>
            </a:r>
            <a:r>
              <a:rPr lang="en-US" sz="1200" dirty="0">
                <a:solidFill>
                  <a:srgbClr val="3C5790"/>
                </a:solidFill>
              </a:rPr>
              <a:t> library is core to </a:t>
            </a:r>
            <a:r>
              <a:rPr lang="en-US" sz="1200" dirty="0" err="1">
                <a:solidFill>
                  <a:srgbClr val="3C5790"/>
                </a:solidFill>
              </a:rPr>
              <a:t>WildFly</a:t>
            </a:r>
            <a:r>
              <a:rPr lang="en-US" sz="1200" dirty="0">
                <a:solidFill>
                  <a:srgbClr val="3C5790"/>
                </a:solidFill>
              </a:rPr>
              <a:t> clustering and provides the communication channels between nodes of the cluster using a multicast transmission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200" dirty="0" err="1">
                <a:solidFill>
                  <a:srgbClr val="3C5790"/>
                </a:solidFill>
              </a:rPr>
              <a:t>Infinispan</a:t>
            </a:r>
            <a:r>
              <a:rPr lang="en-US" sz="1200" dirty="0">
                <a:solidFill>
                  <a:srgbClr val="3C5790"/>
                </a:solidFill>
              </a:rPr>
              <a:t> handles the replication of your application data across the cluster by means of a distributed cache.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04" y="3367881"/>
            <a:ext cx="6403992" cy="318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4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Clustering </a:t>
            </a:r>
            <a:r>
              <a:rPr lang="en-US" sz="3200" dirty="0" smtClean="0">
                <a:solidFill>
                  <a:schemeClr val="bg1"/>
                </a:solidFill>
              </a:rPr>
              <a:t>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698" y="1981200"/>
            <a:ext cx="8686800" cy="2057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Within the realm of </a:t>
            </a:r>
            <a:r>
              <a:rPr lang="en-US" sz="1400" dirty="0" err="1">
                <a:solidFill>
                  <a:srgbClr val="3C5790"/>
                </a:solidFill>
              </a:rPr>
              <a:t>JGroups</a:t>
            </a:r>
            <a:r>
              <a:rPr lang="en-US" sz="1400" dirty="0">
                <a:solidFill>
                  <a:srgbClr val="3C5790"/>
                </a:solidFill>
              </a:rPr>
              <a:t>, nodes are commonly referred to as members, and clusters are referred to as groups.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node is a process running on a host. 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JGroups</a:t>
            </a:r>
            <a:r>
              <a:rPr lang="en-US" sz="1400" dirty="0">
                <a:solidFill>
                  <a:srgbClr val="3C5790"/>
                </a:solidFill>
              </a:rPr>
              <a:t> keeps track of all processes within a group.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a node joins a group, the system sends a message to all existing members of that group.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a node leaves or crashes, all the other nodes of that group are notified.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7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Clustering </a:t>
            </a:r>
            <a:r>
              <a:rPr lang="en-US" sz="3200" dirty="0" smtClean="0">
                <a:solidFill>
                  <a:schemeClr val="bg1"/>
                </a:solidFill>
              </a:rPr>
              <a:t>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828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dirty="0" err="1">
                <a:solidFill>
                  <a:srgbClr val="3C5790"/>
                </a:solidFill>
              </a:rPr>
              <a:t>JGroups</a:t>
            </a:r>
            <a:r>
              <a:rPr lang="en-US" sz="1400" dirty="0">
                <a:solidFill>
                  <a:srgbClr val="3C5790"/>
                </a:solidFill>
              </a:rPr>
              <a:t> process broadly consists of three parts: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b="1" dirty="0">
                <a:solidFill>
                  <a:srgbClr val="3C5790"/>
                </a:solidFill>
              </a:rPr>
              <a:t>Channel</a:t>
            </a:r>
            <a:r>
              <a:rPr lang="en-US" sz="1400" dirty="0">
                <a:solidFill>
                  <a:srgbClr val="3C5790"/>
                </a:solidFill>
              </a:rPr>
              <a:t> is a simple socket-like interface used by application programmers to build reliable group communication applications.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Building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Blocks</a:t>
            </a:r>
            <a:r>
              <a:rPr lang="en-US" sz="1400" dirty="0">
                <a:solidFill>
                  <a:srgbClr val="3C5790"/>
                </a:solidFill>
              </a:rPr>
              <a:t> collectively form an abstraction interface layered on top </a:t>
            </a:r>
            <a:r>
              <a:rPr lang="en-US" sz="1400" dirty="0" smtClean="0">
                <a:solidFill>
                  <a:srgbClr val="3C5790"/>
                </a:solidFill>
              </a:rPr>
              <a:t>of channels</a:t>
            </a:r>
            <a:r>
              <a:rPr lang="en-US" sz="1400" dirty="0">
                <a:solidFill>
                  <a:srgbClr val="3C5790"/>
                </a:solidFill>
              </a:rPr>
              <a:t>, which can be used instead of channels whenever a higher level interface </a:t>
            </a:r>
            <a:r>
              <a:rPr lang="en-US" sz="1400" dirty="0" smtClean="0">
                <a:solidFill>
                  <a:srgbClr val="3C5790"/>
                </a:solidFill>
              </a:rPr>
              <a:t>is required.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Protocol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Stack</a:t>
            </a:r>
            <a:r>
              <a:rPr lang="en-US" sz="1400" dirty="0">
                <a:solidFill>
                  <a:srgbClr val="3C5790"/>
                </a:solidFill>
              </a:rPr>
              <a:t> contains a number of protocol layers in a bidirectional list</a:t>
            </a:r>
            <a:r>
              <a:rPr lang="en-US" sz="1400" dirty="0" smtClean="0">
                <a:solidFill>
                  <a:srgbClr val="3C5790"/>
                </a:solidFill>
              </a:rPr>
              <a:t>. </a:t>
            </a:r>
            <a:r>
              <a:rPr lang="en-US" sz="1400" dirty="0">
                <a:solidFill>
                  <a:srgbClr val="3C5790"/>
                </a:solidFill>
              </a:rPr>
              <a:t>A layer does not </a:t>
            </a:r>
            <a:r>
              <a:rPr lang="en-US" sz="1400" dirty="0" smtClean="0">
                <a:solidFill>
                  <a:srgbClr val="3C5790"/>
                </a:solidFill>
              </a:rPr>
              <a:t>necessarily correspond </a:t>
            </a:r>
            <a:r>
              <a:rPr lang="en-US" sz="1400" dirty="0">
                <a:solidFill>
                  <a:srgbClr val="3C5790"/>
                </a:solidFill>
              </a:rPr>
              <a:t>to a transport protocol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114800"/>
            <a:ext cx="76962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5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Conclusions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Java EE7 Certified</a:t>
            </a:r>
          </a:p>
          <a:p>
            <a:r>
              <a:rPr lang="en-US" sz="1400" dirty="0">
                <a:solidFill>
                  <a:srgbClr val="3C5790"/>
                </a:solidFill>
              </a:rPr>
              <a:t>High Performance Web Server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Port Reduction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Clustering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CLI Improvements</a:t>
            </a:r>
          </a:p>
        </p:txBody>
      </p:sp>
    </p:spTree>
    <p:extLst>
      <p:ext uri="{BB962C8B-B14F-4D97-AF65-F5344CB8AC3E}">
        <p14:creationId xmlns:p14="http://schemas.microsoft.com/office/powerpoint/2010/main" val="200457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https://en.wikipedia.org/wiki/WildFly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Packt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Pub </a:t>
            </a:r>
            <a:r>
              <a:rPr lang="en-US" sz="1600" dirty="0" smtClean="0">
                <a:solidFill>
                  <a:schemeClr val="bg1"/>
                </a:solidFill>
              </a:rPr>
              <a:t>– </a:t>
            </a:r>
            <a:r>
              <a:rPr lang="en-US" sz="1600" dirty="0" err="1" smtClean="0">
                <a:solidFill>
                  <a:schemeClr val="bg1"/>
                </a:solidFill>
              </a:rPr>
              <a:t>WildFly</a:t>
            </a:r>
            <a:r>
              <a:rPr lang="en-US" sz="1600" dirty="0" smtClean="0">
                <a:solidFill>
                  <a:schemeClr val="bg1"/>
                </a:solidFill>
              </a:rPr>
              <a:t> Configuration, Deployment and Configuration – Second Edition</a:t>
            </a:r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Architecture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261" y="1828800"/>
            <a:ext cx="549653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9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Architecture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0574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WildFly’s</a:t>
            </a:r>
            <a:r>
              <a:rPr lang="en-US" sz="1400" dirty="0">
                <a:solidFill>
                  <a:srgbClr val="3C5790"/>
                </a:solidFill>
              </a:rPr>
              <a:t> kernel was redesigned in </a:t>
            </a:r>
            <a:r>
              <a:rPr lang="en-US" sz="1400" dirty="0" err="1">
                <a:solidFill>
                  <a:srgbClr val="3C5790"/>
                </a:solidFill>
              </a:rPr>
              <a:t>JBoss</a:t>
            </a:r>
            <a:r>
              <a:rPr lang="en-US" sz="1400" dirty="0">
                <a:solidFill>
                  <a:srgbClr val="3C5790"/>
                </a:solidFill>
              </a:rPr>
              <a:t> AS 7.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kernel is based on two main projects: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JBoss</a:t>
            </a:r>
            <a:r>
              <a:rPr lang="en-US" sz="1400" b="1" dirty="0">
                <a:solidFill>
                  <a:srgbClr val="3C5790"/>
                </a:solidFill>
              </a:rPr>
              <a:t> Modules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it handles </a:t>
            </a:r>
            <a:r>
              <a:rPr lang="en-US" sz="1200" dirty="0">
                <a:solidFill>
                  <a:srgbClr val="3C5790"/>
                </a:solidFill>
              </a:rPr>
              <a:t>class loading of resources in the container.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Modular Service Container (MSC): </a:t>
            </a:r>
            <a:endParaRPr lang="en-US" sz="1400" b="1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it provides </a:t>
            </a:r>
            <a:r>
              <a:rPr lang="en-US" sz="1200" dirty="0">
                <a:solidFill>
                  <a:srgbClr val="3C5790"/>
                </a:solidFill>
              </a:rPr>
              <a:t>a way to </a:t>
            </a:r>
            <a:r>
              <a:rPr lang="en-US" sz="1200" dirty="0" smtClean="0">
                <a:solidFill>
                  <a:srgbClr val="3C5790"/>
                </a:solidFill>
              </a:rPr>
              <a:t>install, uninstall</a:t>
            </a:r>
            <a:r>
              <a:rPr lang="en-US" sz="1200" dirty="0">
                <a:solidFill>
                  <a:srgbClr val="3C5790"/>
                </a:solidFill>
              </a:rPr>
              <a:t>, and manage services used by a container. MSC further enables </a:t>
            </a:r>
            <a:r>
              <a:rPr lang="en-US" sz="1200" dirty="0" smtClean="0">
                <a:solidFill>
                  <a:srgbClr val="3C5790"/>
                </a:solidFill>
              </a:rPr>
              <a:t>resource injection </a:t>
            </a:r>
            <a:r>
              <a:rPr lang="en-US" sz="1200" dirty="0">
                <a:solidFill>
                  <a:srgbClr val="3C5790"/>
                </a:solidFill>
              </a:rPr>
              <a:t>into services and dependency management between services.</a:t>
            </a:r>
            <a:endParaRPr lang="fr-CA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04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Architecture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1952640"/>
            <a:ext cx="5181600" cy="4714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Architecture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6858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has two different types of modules: </a:t>
            </a:r>
          </a:p>
          <a:p>
            <a:pPr lvl="1"/>
            <a:r>
              <a:rPr lang="en-US" sz="1000" dirty="0">
                <a:solidFill>
                  <a:srgbClr val="3C5790"/>
                </a:solidFill>
              </a:rPr>
              <a:t>Static modules</a:t>
            </a:r>
          </a:p>
          <a:p>
            <a:pPr lvl="1"/>
            <a:r>
              <a:rPr lang="en-US" sz="1000" dirty="0">
                <a:solidFill>
                  <a:srgbClr val="3C5790"/>
                </a:solidFill>
              </a:rPr>
              <a:t>Dynamic modules</a:t>
            </a:r>
            <a:endParaRPr lang="fr-CA" sz="8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7209"/>
            <a:ext cx="7315200" cy="36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Architecture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676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module is really just a wrapper for a JAR file but treated by the application container as a module.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Each module can be treated as a pluggable unit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Using a static module is the simplest way to load a module, and it’s used as the </a:t>
            </a:r>
            <a:r>
              <a:rPr lang="en-US" sz="1400" dirty="0" smtClean="0">
                <a:solidFill>
                  <a:srgbClr val="3C5790"/>
                </a:solidFill>
              </a:rPr>
              <a:t>default module </a:t>
            </a:r>
            <a:r>
              <a:rPr lang="en-US" sz="1400" dirty="0">
                <a:solidFill>
                  <a:srgbClr val="3C5790"/>
                </a:solidFill>
              </a:rPr>
              <a:t>when starting up the application server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Static modules are defined within the JBOSS_HOME/modules/system/layers/base directory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following example shows the contents of the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b="1" dirty="0" err="1">
                <a:solidFill>
                  <a:srgbClr val="3C5790"/>
                </a:solidFill>
              </a:rPr>
              <a:t>javax.batch.api</a:t>
            </a:r>
            <a:r>
              <a:rPr lang="en-US" sz="1400" b="1" dirty="0">
                <a:solidFill>
                  <a:srgbClr val="3C5790"/>
                </a:solidFill>
              </a:rPr>
              <a:t> module.xml</a:t>
            </a:r>
            <a:r>
              <a:rPr lang="en-US" sz="1400" dirty="0">
                <a:solidFill>
                  <a:srgbClr val="3C5790"/>
                </a:solidFill>
              </a:rPr>
              <a:t> file: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2400"/>
            <a:ext cx="75152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1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038600"/>
          </a:xfrm>
        </p:spPr>
        <p:txBody>
          <a:bodyPr/>
          <a:lstStyle/>
          <a:p>
            <a:r>
              <a:rPr lang="ro-RO" sz="1400" b="1" dirty="0" smtClean="0">
                <a:solidFill>
                  <a:srgbClr val="3C5790"/>
                </a:solidFill>
              </a:rPr>
              <a:t>Java </a:t>
            </a:r>
            <a:r>
              <a:rPr lang="ro-RO" sz="1400" b="1" dirty="0">
                <a:solidFill>
                  <a:srgbClr val="3C5790"/>
                </a:solidFill>
              </a:rPr>
              <a:t>EE7 certification</a:t>
            </a:r>
            <a:r>
              <a:rPr lang="ro-RO" sz="1400" dirty="0" smtClean="0">
                <a:solidFill>
                  <a:srgbClr val="3C5790"/>
                </a:solidFill>
              </a:rPr>
              <a:t>: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WildFly </a:t>
            </a:r>
            <a:r>
              <a:rPr lang="ro-RO" sz="1200" dirty="0">
                <a:solidFill>
                  <a:srgbClr val="3C5790"/>
                </a:solidFill>
              </a:rPr>
              <a:t>is a fully compliant Java EE enterprise server</a:t>
            </a:r>
            <a:r>
              <a:rPr lang="ro-RO" sz="1000" dirty="0">
                <a:solidFill>
                  <a:srgbClr val="3C5790"/>
                </a:solidFill>
              </a:rPr>
              <a:t>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Using </a:t>
            </a:r>
            <a:r>
              <a:rPr lang="ro-RO" sz="1400" b="1" dirty="0">
                <a:solidFill>
                  <a:srgbClr val="3C5790"/>
                </a:solidFill>
              </a:rPr>
              <a:t>Undertow</a:t>
            </a:r>
            <a:r>
              <a:rPr lang="ro-RO" sz="1400" dirty="0">
                <a:solidFill>
                  <a:srgbClr val="3C5790"/>
                </a:solidFill>
              </a:rPr>
              <a:t>: 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JBoss </a:t>
            </a:r>
            <a:r>
              <a:rPr lang="ro-RO" sz="1200" dirty="0">
                <a:solidFill>
                  <a:srgbClr val="3C5790"/>
                </a:solidFill>
              </a:rPr>
              <a:t>Web has been completely removed and replaced with Undertow.</a:t>
            </a:r>
          </a:p>
          <a:p>
            <a:pPr lvl="1"/>
            <a:r>
              <a:rPr lang="ro-RO" sz="1200" dirty="0">
                <a:solidFill>
                  <a:srgbClr val="3C5790"/>
                </a:solidFill>
              </a:rPr>
              <a:t>Undertow is a cutting-edge web server that supports non-blocking </a:t>
            </a:r>
            <a:r>
              <a:rPr lang="ro-RO" sz="1200" dirty="0" smtClean="0">
                <a:solidFill>
                  <a:srgbClr val="3C5790"/>
                </a:solidFill>
              </a:rPr>
              <a:t>and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ro-RO" sz="1200" dirty="0" smtClean="0">
                <a:solidFill>
                  <a:srgbClr val="3C5790"/>
                </a:solidFill>
              </a:rPr>
              <a:t>blocking </a:t>
            </a:r>
            <a:r>
              <a:rPr lang="ro-RO" sz="1200" dirty="0">
                <a:solidFill>
                  <a:srgbClr val="3C5790"/>
                </a:solidFill>
              </a:rPr>
              <a:t>handlers, web sockets, and asynchronous </a:t>
            </a:r>
            <a:r>
              <a:rPr lang="ro-RO" sz="1200" dirty="0" smtClean="0">
                <a:solidFill>
                  <a:srgbClr val="3C5790"/>
                </a:solidFill>
              </a:rPr>
              <a:t>servlets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Port </a:t>
            </a:r>
            <a:r>
              <a:rPr lang="en-US" sz="1400" dirty="0" smtClean="0">
                <a:solidFill>
                  <a:srgbClr val="3C5790"/>
                </a:solidFill>
              </a:rPr>
              <a:t>Reduction: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Wildfly</a:t>
            </a:r>
            <a:r>
              <a:rPr lang="en-US" sz="1200" dirty="0" smtClean="0">
                <a:solidFill>
                  <a:srgbClr val="3C5790"/>
                </a:solidFill>
              </a:rPr>
              <a:t> uses 8080 and 9990 ports.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This has been achieved by multiplexing protocols over HTTP using the HTTP upgrade feature of Undertow.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400" b="1" dirty="0">
                <a:solidFill>
                  <a:srgbClr val="3C5790"/>
                </a:solidFill>
              </a:rPr>
              <a:t>Security Manager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we </a:t>
            </a:r>
            <a:r>
              <a:rPr lang="en-US" sz="1200" dirty="0">
                <a:solidFill>
                  <a:srgbClr val="3C5790"/>
                </a:solidFill>
              </a:rPr>
              <a:t>can now configure per-deployment security permissions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61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8386</TotalTime>
  <Words>2138</Words>
  <Application>Microsoft Office PowerPoint</Application>
  <PresentationFormat>On-screen Show (4:3)</PresentationFormat>
  <Paragraphs>217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143</vt:lpstr>
      <vt:lpstr>Wildfly 8</vt:lpstr>
      <vt:lpstr>Contents</vt:lpstr>
      <vt:lpstr>What is  Wildfly?</vt:lpstr>
      <vt:lpstr>Architecture</vt:lpstr>
      <vt:lpstr>Architecture (cont.)</vt:lpstr>
      <vt:lpstr>Architecture (cont.)</vt:lpstr>
      <vt:lpstr>Architecture (cont.)</vt:lpstr>
      <vt:lpstr>Architecture (cont.)</vt:lpstr>
      <vt:lpstr>Features</vt:lpstr>
      <vt:lpstr>Features (cont.)</vt:lpstr>
      <vt:lpstr>Installation</vt:lpstr>
      <vt:lpstr>Installation (cont.)</vt:lpstr>
      <vt:lpstr>Installation (cont.)</vt:lpstr>
      <vt:lpstr>Installation (cont.)</vt:lpstr>
      <vt:lpstr>Installation (cont.)</vt:lpstr>
      <vt:lpstr>Configuration</vt:lpstr>
      <vt:lpstr>Configuration (cont.)</vt:lpstr>
      <vt:lpstr>Configuration (cont.)</vt:lpstr>
      <vt:lpstr>Configuration (cont.)</vt:lpstr>
      <vt:lpstr>Configuration (cont.)</vt:lpstr>
      <vt:lpstr>Configuration (cont.)</vt:lpstr>
      <vt:lpstr>Configuration (cont.)</vt:lpstr>
      <vt:lpstr>Configuration (cont.)</vt:lpstr>
      <vt:lpstr>Configuration (cont.)</vt:lpstr>
      <vt:lpstr>Configuration (cont.)</vt:lpstr>
      <vt:lpstr>Undertow Web Server</vt:lpstr>
      <vt:lpstr>Undertow Web Server (cont.)</vt:lpstr>
      <vt:lpstr>Undertow Web Server (cont.)</vt:lpstr>
      <vt:lpstr>Domain Configuration</vt:lpstr>
      <vt:lpstr>Domain Configuration (cont.)</vt:lpstr>
      <vt:lpstr>Domain Configuration (cont.)</vt:lpstr>
      <vt:lpstr>Domain Configuration (cont.)</vt:lpstr>
      <vt:lpstr>Domain Configuration (cont.)</vt:lpstr>
      <vt:lpstr>Clustering</vt:lpstr>
      <vt:lpstr>Clustering (cont.)</vt:lpstr>
      <vt:lpstr>Clustering (cont.)</vt:lpstr>
      <vt:lpstr>Clustering (cont.)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</cp:lastModifiedBy>
  <cp:revision>740</cp:revision>
  <dcterms:created xsi:type="dcterms:W3CDTF">2012-04-12T06:19:17Z</dcterms:created>
  <dcterms:modified xsi:type="dcterms:W3CDTF">2015-12-06T10:10:58Z</dcterms:modified>
</cp:coreProperties>
</file>