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2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EB95-E74F-4F49-BBC7-3FE601512A81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857-DC16-462F-9B6B-0E73DEAB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7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EB95-E74F-4F49-BBC7-3FE601512A81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857-DC16-462F-9B6B-0E73DEAB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3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EB95-E74F-4F49-BBC7-3FE601512A81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857-DC16-462F-9B6B-0E73DEAB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5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EB95-E74F-4F49-BBC7-3FE601512A81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857-DC16-462F-9B6B-0E73DEAB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5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EB95-E74F-4F49-BBC7-3FE601512A81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857-DC16-462F-9B6B-0E73DEAB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7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EB95-E74F-4F49-BBC7-3FE601512A81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857-DC16-462F-9B6B-0E73DEAB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3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EB95-E74F-4F49-BBC7-3FE601512A81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857-DC16-462F-9B6B-0E73DEAB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2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EB95-E74F-4F49-BBC7-3FE601512A81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857-DC16-462F-9B6B-0E73DEAB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18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EB95-E74F-4F49-BBC7-3FE601512A81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857-DC16-462F-9B6B-0E73DEAB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EB95-E74F-4F49-BBC7-3FE601512A81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857-DC16-462F-9B6B-0E73DEAB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0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EB95-E74F-4F49-BBC7-3FE601512A81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F857-DC16-462F-9B6B-0E73DEAB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4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EB95-E74F-4F49-BBC7-3FE601512A81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F857-DC16-462F-9B6B-0E73DEAB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8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36" y="170847"/>
            <a:ext cx="4724400" cy="3267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513" y="144213"/>
            <a:ext cx="4500794" cy="29106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48" y="3504738"/>
            <a:ext cx="4829175" cy="3257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073" y="3504738"/>
            <a:ext cx="4695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79367"/>
            <a:ext cx="8467725" cy="17161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387" y="879367"/>
            <a:ext cx="1514475" cy="1200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2237" y="869842"/>
            <a:ext cx="11334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3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2" y="1123950"/>
            <a:ext cx="6964279" cy="5695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95250"/>
            <a:ext cx="6481763" cy="9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79654"/>
              </p:ext>
            </p:extLst>
          </p:nvPr>
        </p:nvGraphicFramePr>
        <p:xfrm>
          <a:off x="479423" y="976840"/>
          <a:ext cx="10026652" cy="1985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220">
                  <a:extLst>
                    <a:ext uri="{9D8B030D-6E8A-4147-A177-3AD203B41FA5}">
                      <a16:colId xmlns:a16="http://schemas.microsoft.com/office/drawing/2014/main" xmlns="" val="1412620502"/>
                    </a:ext>
                  </a:extLst>
                </a:gridCol>
                <a:gridCol w="1064804">
                  <a:extLst>
                    <a:ext uri="{9D8B030D-6E8A-4147-A177-3AD203B41FA5}">
                      <a16:colId xmlns:a16="http://schemas.microsoft.com/office/drawing/2014/main" xmlns="" val="4287328547"/>
                    </a:ext>
                  </a:extLst>
                </a:gridCol>
                <a:gridCol w="1064804">
                  <a:extLst>
                    <a:ext uri="{9D8B030D-6E8A-4147-A177-3AD203B41FA5}">
                      <a16:colId xmlns:a16="http://schemas.microsoft.com/office/drawing/2014/main" xmlns="" val="2111944414"/>
                    </a:ext>
                  </a:extLst>
                </a:gridCol>
                <a:gridCol w="1064804">
                  <a:extLst>
                    <a:ext uri="{9D8B030D-6E8A-4147-A177-3AD203B41FA5}">
                      <a16:colId xmlns:a16="http://schemas.microsoft.com/office/drawing/2014/main" xmlns="" val="386351111"/>
                    </a:ext>
                  </a:extLst>
                </a:gridCol>
                <a:gridCol w="1064804">
                  <a:extLst>
                    <a:ext uri="{9D8B030D-6E8A-4147-A177-3AD203B41FA5}">
                      <a16:colId xmlns:a16="http://schemas.microsoft.com/office/drawing/2014/main" xmlns="" val="239322496"/>
                    </a:ext>
                  </a:extLst>
                </a:gridCol>
                <a:gridCol w="1064804">
                  <a:extLst>
                    <a:ext uri="{9D8B030D-6E8A-4147-A177-3AD203B41FA5}">
                      <a16:colId xmlns:a16="http://schemas.microsoft.com/office/drawing/2014/main" xmlns="" val="1125213887"/>
                    </a:ext>
                  </a:extLst>
                </a:gridCol>
                <a:gridCol w="1064804">
                  <a:extLst>
                    <a:ext uri="{9D8B030D-6E8A-4147-A177-3AD203B41FA5}">
                      <a16:colId xmlns:a16="http://schemas.microsoft.com/office/drawing/2014/main" xmlns="" val="3873517891"/>
                    </a:ext>
                  </a:extLst>
                </a:gridCol>
                <a:gridCol w="1064804">
                  <a:extLst>
                    <a:ext uri="{9D8B030D-6E8A-4147-A177-3AD203B41FA5}">
                      <a16:colId xmlns:a16="http://schemas.microsoft.com/office/drawing/2014/main" xmlns="" val="3824052564"/>
                    </a:ext>
                  </a:extLst>
                </a:gridCol>
                <a:gridCol w="1064804">
                  <a:extLst>
                    <a:ext uri="{9D8B030D-6E8A-4147-A177-3AD203B41FA5}">
                      <a16:colId xmlns:a16="http://schemas.microsoft.com/office/drawing/2014/main" xmlns="" val="3607193703"/>
                    </a:ext>
                  </a:extLst>
                </a:gridCol>
              </a:tblGrid>
              <a:tr h="39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Model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R2 score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max_depth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n_estimator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n_neighbor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weights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Kernel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epsilon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8645424"/>
                  </a:ext>
                </a:extLst>
              </a:tr>
              <a:tr h="39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Random Forest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0.512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203713"/>
                  </a:ext>
                </a:extLst>
              </a:tr>
              <a:tr h="39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KNN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0.274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27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‘distance’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1886497"/>
                  </a:ext>
                </a:extLst>
              </a:tr>
              <a:tr h="39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Decision Tree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0.492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297085"/>
                  </a:ext>
                </a:extLst>
              </a:tr>
              <a:tr h="39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SVR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0.484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‘</a:t>
                      </a:r>
                      <a:r>
                        <a:rPr lang="en-US" altLang="ko-KR" sz="1300" dirty="0" err="1"/>
                        <a:t>rbf</a:t>
                      </a:r>
                      <a:r>
                        <a:rPr lang="en-US" altLang="ko-KR" sz="1300" dirty="0"/>
                        <a:t>’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10.0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0.001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4202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47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457325"/>
            <a:ext cx="4581525" cy="31813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743075" y="2133600"/>
            <a:ext cx="3419475" cy="790575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162550" y="2528887"/>
            <a:ext cx="8096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9800" y="2286000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When selecting stocks for portfolio,  </a:t>
            </a:r>
          </a:p>
          <a:p>
            <a:r>
              <a:rPr lang="en-US" altLang="ko-KR" sz="1200" dirty="0"/>
              <a:t>try to select ones that has high correlation.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835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585787"/>
            <a:ext cx="4733925" cy="3362325"/>
          </a:xfrm>
          <a:prstGeom prst="rect">
            <a:avLst/>
          </a:prstGeom>
        </p:spPr>
      </p:pic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3267075" y="1105674"/>
            <a:ext cx="19050" cy="1980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7974" y="847725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2016-01-12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314700" y="1352550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5174" y="1371600"/>
            <a:ext cx="28761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</a:rPr>
              <a:t>10day cumulative return from 2016-01-12</a:t>
            </a:r>
            <a:endParaRPr lang="ko-KR" altLang="en-US" sz="1100" dirty="0">
              <a:solidFill>
                <a:schemeClr val="accent6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609850" y="1857375"/>
            <a:ext cx="1343025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0824" y="1857375"/>
            <a:ext cx="2876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10day cumulative return from 2016-01-07</a:t>
            </a:r>
          </a:p>
          <a:p>
            <a:r>
              <a:rPr lang="en-US" altLang="ko-KR" sz="1100" dirty="0">
                <a:solidFill>
                  <a:srgbClr val="0000FF"/>
                </a:solidFill>
              </a:rPr>
              <a:t>                (This is what we will predict)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77050" y="752475"/>
            <a:ext cx="4638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Model for predicting </a:t>
            </a:r>
            <a:r>
              <a:rPr lang="en-US" altLang="ko-KR" sz="1200" dirty="0">
                <a:solidFill>
                  <a:srgbClr val="0000FF"/>
                </a:solidFill>
              </a:rPr>
              <a:t>10day cumulative return from 2016-01-07</a:t>
            </a:r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944100" y="2085975"/>
            <a:ext cx="1343025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10615612" y="1743849"/>
            <a:ext cx="4764" cy="17423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82224" y="1485900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2016-01-12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98059" y="1073393"/>
            <a:ext cx="854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(y: target)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431309" y="1768718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2016-01-07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93384" y="1768718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2016-01-17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02484" y="1082918"/>
            <a:ext cx="1363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(X: input feature)</a:t>
            </a:r>
            <a:endParaRPr lang="ko-KR" altLang="en-US" sz="1200" dirty="0"/>
          </a:p>
        </p:txBody>
      </p:sp>
      <p:sp>
        <p:nvSpPr>
          <p:cNvPr id="33" name="화살표: 오른쪽 32"/>
          <p:cNvSpPr/>
          <p:nvPr/>
        </p:nvSpPr>
        <p:spPr>
          <a:xfrm>
            <a:off x="8953500" y="2095887"/>
            <a:ext cx="499725" cy="26631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7743825" y="2095500"/>
            <a:ext cx="238124" cy="387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8043862" y="1753374"/>
            <a:ext cx="4764" cy="17423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10474" y="1495425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2016-01-12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21484" y="1797293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2016-01-11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78759" y="1968743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1-day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88284" y="230211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5-day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69234" y="2616443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10-day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88284" y="2940293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20-day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cxnSp>
        <p:nvCxnSpPr>
          <p:cNvPr id="44" name="직선 화살표 연결선 43"/>
          <p:cNvCxnSpPr>
            <a:cxnSpLocks/>
          </p:cNvCxnSpPr>
          <p:nvPr/>
        </p:nvCxnSpPr>
        <p:spPr>
          <a:xfrm>
            <a:off x="7479301" y="2419737"/>
            <a:ext cx="512173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</p:cNvCxnSpPr>
          <p:nvPr/>
        </p:nvCxnSpPr>
        <p:spPr>
          <a:xfrm>
            <a:off x="7021484" y="2743587"/>
            <a:ext cx="969990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</p:cNvCxnSpPr>
          <p:nvPr/>
        </p:nvCxnSpPr>
        <p:spPr>
          <a:xfrm>
            <a:off x="6257924" y="3067437"/>
            <a:ext cx="1733550" cy="9525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07159" y="2178293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2016-01-07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88059" y="2483093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2016-01-02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73734" y="2816468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2015-12-22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4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85812"/>
            <a:ext cx="4648200" cy="3114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623887"/>
            <a:ext cx="4819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2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628649"/>
            <a:ext cx="3960000" cy="28465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652462"/>
            <a:ext cx="3960000" cy="2763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425" y="628649"/>
            <a:ext cx="3960000" cy="27753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" y="3748087"/>
            <a:ext cx="3960000" cy="28057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075" y="3748087"/>
            <a:ext cx="3960000" cy="28370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425" y="3748087"/>
            <a:ext cx="3960000" cy="27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95276"/>
            <a:ext cx="3960000" cy="2769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937" y="250403"/>
            <a:ext cx="3960000" cy="28143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937" y="250403"/>
            <a:ext cx="3960000" cy="27364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37" y="3429000"/>
            <a:ext cx="3960000" cy="28249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937" y="3478654"/>
            <a:ext cx="3960000" cy="27753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4312" y="3478654"/>
            <a:ext cx="3960000" cy="27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7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오른쪽 32"/>
          <p:cNvSpPr/>
          <p:nvPr/>
        </p:nvSpPr>
        <p:spPr>
          <a:xfrm>
            <a:off x="3879753" y="2607727"/>
            <a:ext cx="499725" cy="26631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771758" y="1895377"/>
            <a:ext cx="1946289" cy="1691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6447" y="2162371"/>
            <a:ext cx="17690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Model</a:t>
            </a:r>
          </a:p>
          <a:p>
            <a:pPr marL="342900" indent="-342900">
              <a:buAutoNum type="arabicParenR"/>
            </a:pPr>
            <a:r>
              <a:rPr lang="en-US" altLang="ko-KR" sz="1400"/>
              <a:t>KNN</a:t>
            </a:r>
          </a:p>
          <a:p>
            <a:pPr marL="342900" indent="-342900">
              <a:buAutoNum type="arabicParenR"/>
            </a:pPr>
            <a:r>
              <a:rPr lang="en-US" altLang="ko-KR" sz="1400"/>
              <a:t>SVR</a:t>
            </a:r>
          </a:p>
          <a:p>
            <a:pPr marL="342900" indent="-342900">
              <a:buAutoNum type="arabicParenR"/>
            </a:pPr>
            <a:r>
              <a:rPr lang="en-US" altLang="ko-KR" sz="1400"/>
              <a:t>Decision Tree</a:t>
            </a:r>
          </a:p>
          <a:p>
            <a:pPr marL="342900" indent="-342900">
              <a:buAutoNum type="arabicParenR"/>
            </a:pPr>
            <a:r>
              <a:rPr lang="en-US" altLang="ko-KR" sz="1400"/>
              <a:t>Random </a:t>
            </a:r>
            <a:r>
              <a:rPr lang="en-US" altLang="ko-KR" sz="1400" smtClean="0"/>
              <a:t>Forest</a:t>
            </a:r>
            <a:endParaRPr lang="ko-KR" altLang="en-US" sz="1400"/>
          </a:p>
        </p:txBody>
      </p:sp>
      <p:sp>
        <p:nvSpPr>
          <p:cNvPr id="29" name="화살표: 오른쪽 32"/>
          <p:cNvSpPr/>
          <p:nvPr/>
        </p:nvSpPr>
        <p:spPr>
          <a:xfrm>
            <a:off x="6875562" y="2607726"/>
            <a:ext cx="499725" cy="26631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78039" y="2527940"/>
            <a:ext cx="1681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S&amp;P500 future return</a:t>
            </a:r>
          </a:p>
          <a:p>
            <a:pPr algn="ctr"/>
            <a:r>
              <a:rPr lang="en-US" altLang="ko-KR" sz="1200" smtClean="0"/>
              <a:t>(10day cumulative)</a:t>
            </a:r>
            <a:endParaRPr lang="ko-KR" altLang="en-US" sz="1200"/>
          </a:p>
        </p:txBody>
      </p:sp>
      <p:sp>
        <p:nvSpPr>
          <p:cNvPr id="32" name="오른쪽 중괄호 31"/>
          <p:cNvSpPr/>
          <p:nvPr/>
        </p:nvSpPr>
        <p:spPr>
          <a:xfrm>
            <a:off x="3181611" y="1528175"/>
            <a:ext cx="563671" cy="23502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36774" y="1647386"/>
            <a:ext cx="1753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S&amp;P500 trailing return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38862" y="1987676"/>
            <a:ext cx="1828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NASDAQ trailing return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40950" y="2302914"/>
            <a:ext cx="1501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DAX trailing return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30512" y="2605626"/>
            <a:ext cx="1450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NIK trailing return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32600" y="2908338"/>
            <a:ext cx="1720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S&amp;P500 trade volume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34688" y="3211050"/>
            <a:ext cx="194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GOLD future price/return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36776" y="3526288"/>
            <a:ext cx="1725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Oil future price/return</a:t>
            </a:r>
          </a:p>
        </p:txBody>
      </p:sp>
    </p:spTree>
    <p:extLst>
      <p:ext uri="{BB962C8B-B14F-4D97-AF65-F5344CB8AC3E}">
        <p14:creationId xmlns:p14="http://schemas.microsoft.com/office/powerpoint/2010/main" val="14606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650" y="1774517"/>
            <a:ext cx="3267075" cy="1924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3771" y="1322773"/>
            <a:ext cx="8723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S&amp;P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500</a:t>
            </a:r>
            <a:endParaRPr lang="ko-KR" altLang="en-US" sz="13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97" y="1783395"/>
            <a:ext cx="3295650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8864" y="1324253"/>
            <a:ext cx="8290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Amazon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01279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78" y="1057968"/>
            <a:ext cx="4448175" cy="3286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81" y="1004700"/>
            <a:ext cx="4486275" cy="336232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8336133" y="2879602"/>
            <a:ext cx="369718" cy="35889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926558" y="2793877"/>
            <a:ext cx="188742" cy="196973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7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1" y="1366514"/>
            <a:ext cx="4572000" cy="3219450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cxnSpLocks/>
          </p:cNvCxnSpPr>
          <p:nvPr/>
        </p:nvCxnSpPr>
        <p:spPr>
          <a:xfrm flipH="1">
            <a:off x="3480047" y="2219417"/>
            <a:ext cx="2547891" cy="40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81202" y="2059619"/>
            <a:ext cx="1682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Event: Stock Split(6:1)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14007" y="2655903"/>
            <a:ext cx="4547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While ‘Close’ shows immediate drop, </a:t>
            </a:r>
          </a:p>
          <a:p>
            <a:r>
              <a:rPr lang="en-US" altLang="ko-KR" sz="1200" dirty="0"/>
              <a:t>‘Adj. Close’ compensates for price anomaly from stock splits.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629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88" y="372107"/>
            <a:ext cx="3960000" cy="26184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38" y="218556"/>
            <a:ext cx="3960000" cy="277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88" y="3683628"/>
            <a:ext cx="3960000" cy="27189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238" y="3643623"/>
            <a:ext cx="3960000" cy="27421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7106" y="528493"/>
            <a:ext cx="2880000" cy="19288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7106" y="4002257"/>
            <a:ext cx="2880000" cy="18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7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23850"/>
            <a:ext cx="4629150" cy="3162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7" y="276225"/>
            <a:ext cx="4657725" cy="3209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6525" y="628650"/>
            <a:ext cx="393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High beta stocks shows higher gradient of fitted line.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250" y="2505075"/>
            <a:ext cx="3820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Low beta stocks shows lower gradient of fitted line.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571875"/>
            <a:ext cx="32290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 market rise by 1%:</a:t>
            </a:r>
          </a:p>
          <a:p>
            <a:r>
              <a:rPr lang="en-US" altLang="ko-KR" sz="1400" dirty="0"/>
              <a:t>    CMI is expected to rise by 1.477%</a:t>
            </a:r>
          </a:p>
          <a:p>
            <a:r>
              <a:rPr lang="en-US" altLang="ko-KR" sz="1400" dirty="0"/>
              <a:t>    FIS is expected to rise by 0.937%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514475" y="4584442"/>
            <a:ext cx="32290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 market falls by -1%:</a:t>
            </a:r>
          </a:p>
          <a:p>
            <a:r>
              <a:rPr lang="en-US" altLang="ko-KR" sz="1400" dirty="0"/>
              <a:t>    CMI is expected to fall by -1.477%</a:t>
            </a:r>
          </a:p>
          <a:p>
            <a:r>
              <a:rPr lang="en-US" altLang="ko-KR" sz="1400" dirty="0"/>
              <a:t>    FIS is expected to fall by -0.937%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402290" y="5603617"/>
            <a:ext cx="941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→ </a:t>
            </a:r>
            <a:r>
              <a:rPr lang="en-US" altLang="ko-KR" sz="1400" b="1" dirty="0"/>
              <a:t>Hence, to outperform market select high beta stocks in bull market, and low beta stocks in bear market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01343" y="3809895"/>
            <a:ext cx="4490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→</a:t>
            </a:r>
            <a:r>
              <a:rPr lang="en-US" altLang="ko-KR" sz="1400" dirty="0"/>
              <a:t> We can profit more than market by selecting CMI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95697" y="4899273"/>
            <a:ext cx="414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→</a:t>
            </a:r>
            <a:r>
              <a:rPr lang="en-US" altLang="ko-KR" sz="1400" dirty="0"/>
              <a:t> We can loss less than market by selecting FIS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070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64" y="684038"/>
            <a:ext cx="3960000" cy="27333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087" y="684038"/>
            <a:ext cx="3960000" cy="26847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610" y="969418"/>
            <a:ext cx="2880000" cy="19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214437"/>
            <a:ext cx="3960000" cy="2880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62" y="1214437"/>
            <a:ext cx="3960000" cy="29115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987" y="1428751"/>
            <a:ext cx="2880000" cy="19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0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295</Words>
  <Application>Microsoft Office PowerPoint</Application>
  <PresentationFormat>사용자 지정</PresentationFormat>
  <Paragraphs>98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 Jake</dc:creator>
  <cp:lastModifiedBy>user</cp:lastModifiedBy>
  <cp:revision>27</cp:revision>
  <dcterms:created xsi:type="dcterms:W3CDTF">2017-03-17T13:00:41Z</dcterms:created>
  <dcterms:modified xsi:type="dcterms:W3CDTF">2017-03-22T09:36:05Z</dcterms:modified>
</cp:coreProperties>
</file>