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257" r:id="rId5"/>
    <p:sldId id="268" r:id="rId6"/>
    <p:sldId id="278" r:id="rId7"/>
    <p:sldId id="275" r:id="rId8"/>
    <p:sldId id="276" r:id="rId9"/>
    <p:sldId id="267" r:id="rId10"/>
    <p:sldId id="279" r:id="rId11"/>
    <p:sldId id="280" r:id="rId12"/>
    <p:sldId id="277" r:id="rId13"/>
    <p:sldId id="273" r:id="rId14"/>
    <p:sldId id="265" r:id="rId15"/>
    <p:sldId id="281" r:id="rId16"/>
    <p:sldId id="282" r:id="rId17"/>
    <p:sldId id="284" r:id="rId18"/>
    <p:sldId id="285" r:id="rId19"/>
    <p:sldId id="283" r:id="rId20"/>
    <p:sldId id="259" r:id="rId21"/>
    <p:sldId id="286" r:id="rId22"/>
    <p:sldId id="287" r:id="rId23"/>
    <p:sldId id="288" r:id="rId24"/>
    <p:sldId id="295" r:id="rId25"/>
    <p:sldId id="272" r:id="rId26"/>
    <p:sldId id="289" r:id="rId27"/>
    <p:sldId id="290" r:id="rId28"/>
    <p:sldId id="291" r:id="rId29"/>
    <p:sldId id="293" r:id="rId30"/>
    <p:sldId id="292" r:id="rId31"/>
    <p:sldId id="294" r:id="rId32"/>
    <p:sldId id="296" r:id="rId33"/>
    <p:sldId id="297" r:id="rId34"/>
    <p:sldId id="298" r:id="rId35"/>
    <p:sldId id="300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120" d="100"/>
          <a:sy n="120" d="100"/>
        </p:scale>
        <p:origin x="23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enssamson" TargetMode="External"/><Relationship Id="rId2" Type="http://schemas.openxmlformats.org/officeDocument/2006/relationships/hyperlink" Target="https://www.linkedin.com/in/kenssams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enssams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" TargetMode="External"/><Relationship Id="rId2" Type="http://schemas.openxmlformats.org/officeDocument/2006/relationships/hyperlink" Target="https://www.raspberryp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nssamson/meetup-cs-web-apr19" TargetMode="External"/><Relationship Id="rId5" Type="http://schemas.openxmlformats.org/officeDocument/2006/relationships/hyperlink" Target="https://ibmtjbot.github.io/" TargetMode="External"/><Relationship Id="rId4" Type="http://schemas.openxmlformats.org/officeDocument/2006/relationships/hyperlink" Target="https://aiyprojects.withgoogle.com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498436" cy="2000251"/>
          </a:xfrm>
        </p:spPr>
        <p:txBody>
          <a:bodyPr/>
          <a:lstStyle/>
          <a:p>
            <a:r>
              <a:rPr lang="en-US" dirty="0"/>
              <a:t>Building IoT Applications with C#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Chicago C# WEB DEVELOPER’S GROUP</a:t>
            </a:r>
          </a:p>
          <a:p>
            <a:r>
              <a:rPr lang="en-US" dirty="0"/>
              <a:t>April 25, 2019</a:t>
            </a:r>
          </a:p>
          <a:p>
            <a:endParaRPr lang="en-US" dirty="0"/>
          </a:p>
          <a:p>
            <a:r>
              <a:rPr lang="en-US" dirty="0"/>
              <a:t>Presented BY Ken SamsoN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82" y="914400"/>
            <a:ext cx="8875060" cy="54864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56882" y="228600"/>
            <a:ext cx="8875060" cy="548640"/>
          </a:xfrm>
        </p:spPr>
        <p:txBody>
          <a:bodyPr anchor="ctr" anchorCtr="0"/>
          <a:lstStyle/>
          <a:p>
            <a:pPr algn="ctr"/>
            <a:r>
              <a:rPr lang="en-US" dirty="0"/>
              <a:t>Arduino boards</a:t>
            </a:r>
          </a:p>
        </p:txBody>
      </p:sp>
    </p:spTree>
    <p:extLst>
      <p:ext uri="{BB962C8B-B14F-4D97-AF65-F5344CB8AC3E}">
        <p14:creationId xmlns:p14="http://schemas.microsoft.com/office/powerpoint/2010/main" val="9773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0160" y="228600"/>
            <a:ext cx="10332720" cy="54864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dirty="0"/>
              <a:t>Adafruit FEATHER Boards – ALSO Arduino BOARDS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80160" y="914400"/>
            <a:ext cx="4570730" cy="5486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Same Layout as Arduino Micro/Nano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Same Family of 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Same Build Environment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9144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6FD11C-8C30-48E7-8E5B-ECB26E3C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C1A19-AF7D-4E42-A6EB-445F4680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by the Raspberry Pi Foundation, a charitable organization in England whose goal is to increase interest in Computer Science and related disciplines</a:t>
            </a:r>
          </a:p>
          <a:p>
            <a:r>
              <a:rPr lang="en-US" dirty="0"/>
              <a:t>Boards cost around $25 to $35, initial sales began Feb 2012</a:t>
            </a:r>
          </a:p>
          <a:p>
            <a:r>
              <a:rPr lang="en-US" dirty="0"/>
              <a:t>Series of small single-board computers that use Broadcom ARM 32bit/64bit microprocessors</a:t>
            </a:r>
          </a:p>
          <a:p>
            <a:r>
              <a:rPr lang="en-US" dirty="0"/>
              <a:t>Various OS’s work on the Pi – including Window 10 IOT and multiple Linux builds</a:t>
            </a:r>
          </a:p>
          <a:p>
            <a:r>
              <a:rPr lang="en-US" dirty="0"/>
              <a:t>Default OS, called Raspbian, is based on Debian</a:t>
            </a:r>
          </a:p>
        </p:txBody>
      </p:sp>
    </p:spTree>
    <p:extLst>
      <p:ext uri="{BB962C8B-B14F-4D97-AF65-F5344CB8AC3E}">
        <p14:creationId xmlns:p14="http://schemas.microsoft.com/office/powerpoint/2010/main" val="19761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A06056-70DE-46FA-A6F1-A54E3DBB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39" y="152400"/>
            <a:ext cx="10256545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Raspberry PI family of Boards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44C81B-5968-43E9-8E46-4950A4CA8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9" y="746519"/>
            <a:ext cx="10256546" cy="5364961"/>
          </a:xfrm>
        </p:spPr>
      </p:pic>
    </p:spTree>
    <p:extLst>
      <p:ext uri="{BB962C8B-B14F-4D97-AF65-F5344CB8AC3E}">
        <p14:creationId xmlns:p14="http://schemas.microsoft.com/office/powerpoint/2010/main" val="368392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0FA3-7DCC-495E-AE95-4DB2F99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038" y="206375"/>
            <a:ext cx="6742747" cy="47942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/>
              <a:t>Compute module IO Board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E12375B-1172-4AAC-A3D8-59AB182BF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97" y="751652"/>
            <a:ext cx="7208229" cy="5899973"/>
          </a:xfrm>
        </p:spPr>
      </p:pic>
    </p:spTree>
    <p:extLst>
      <p:ext uri="{BB962C8B-B14F-4D97-AF65-F5344CB8AC3E}">
        <p14:creationId xmlns:p14="http://schemas.microsoft.com/office/powerpoint/2010/main" val="147438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3952-E8F4-46DB-A26B-A1061119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312" y="149225"/>
            <a:ext cx="6934199" cy="508000"/>
          </a:xfrm>
        </p:spPr>
        <p:txBody>
          <a:bodyPr anchor="t"/>
          <a:lstStyle/>
          <a:p>
            <a:pPr algn="ctr"/>
            <a:r>
              <a:rPr lang="en-US" dirty="0"/>
              <a:t>Compute Module IO board Plus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B6B3328-2C46-4594-8439-0AC7EAEF3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647700"/>
            <a:ext cx="8077200" cy="5907967"/>
          </a:xfrm>
        </p:spPr>
      </p:pic>
    </p:spTree>
    <p:extLst>
      <p:ext uri="{BB962C8B-B14F-4D97-AF65-F5344CB8AC3E}">
        <p14:creationId xmlns:p14="http://schemas.microsoft.com/office/powerpoint/2010/main" val="57349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7BB727-3848-4CCD-9594-EFB1B4F8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 anchor="t"/>
          <a:lstStyle/>
          <a:p>
            <a:pPr algn="ctr"/>
            <a:r>
              <a:rPr lang="en-US" dirty="0"/>
              <a:t>Arduino versus Raspberry 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AC1283-CD0F-4AD8-98EC-448618664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143000"/>
            <a:ext cx="5082740" cy="533400"/>
          </a:xfrm>
        </p:spPr>
        <p:txBody>
          <a:bodyPr anchor="b">
            <a:normAutofit/>
          </a:bodyPr>
          <a:lstStyle/>
          <a:p>
            <a:r>
              <a:rPr lang="en-US" dirty="0"/>
              <a:t>Arduino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CEE4A-5FA1-448F-8B2E-75016DEC0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828800"/>
            <a:ext cx="5078677" cy="4343400"/>
          </a:xfrm>
        </p:spPr>
        <p:txBody>
          <a:bodyPr/>
          <a:lstStyle/>
          <a:p>
            <a:r>
              <a:rPr lang="en-US" dirty="0"/>
              <a:t>Use Atmel 8-bit AVR Microcontroller</a:t>
            </a:r>
          </a:p>
          <a:p>
            <a:r>
              <a:rPr lang="en-US" dirty="0"/>
              <a:t>No OS</a:t>
            </a:r>
          </a:p>
          <a:p>
            <a:r>
              <a:rPr lang="en-US" dirty="0"/>
              <a:t>Single Application</a:t>
            </a:r>
          </a:p>
          <a:p>
            <a:r>
              <a:rPr lang="en-US" dirty="0"/>
              <a:t>C/C++ </a:t>
            </a:r>
          </a:p>
          <a:p>
            <a:r>
              <a:rPr lang="en-US" dirty="0"/>
              <a:t>Very Limited C# Support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D143CE-D41A-4477-89E7-E14069D05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6644" y="1143000"/>
            <a:ext cx="5082740" cy="533400"/>
          </a:xfrm>
        </p:spPr>
        <p:txBody>
          <a:bodyPr anchor="b">
            <a:normAutofit/>
          </a:bodyPr>
          <a:lstStyle/>
          <a:p>
            <a:r>
              <a:rPr lang="en-US" dirty="0"/>
              <a:t>RasPBerry 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D9EBB0-907B-4461-A162-51125E925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0707" y="1828800"/>
            <a:ext cx="5078677" cy="4343400"/>
          </a:xfrm>
        </p:spPr>
        <p:txBody>
          <a:bodyPr/>
          <a:lstStyle/>
          <a:p>
            <a:r>
              <a:rPr lang="en-US" dirty="0"/>
              <a:t>Use Broadcom 32-bit / 64-bit ARM Microcontroller</a:t>
            </a:r>
          </a:p>
          <a:p>
            <a:r>
              <a:rPr lang="en-US" dirty="0"/>
              <a:t>Supports Linux, Windows IOT</a:t>
            </a:r>
          </a:p>
          <a:p>
            <a:r>
              <a:rPr lang="en-US" dirty="0"/>
              <a:t>Multiple Applications</a:t>
            </a:r>
          </a:p>
          <a:p>
            <a:r>
              <a:rPr lang="en-US" dirty="0"/>
              <a:t>C/C++ and Python</a:t>
            </a:r>
          </a:p>
          <a:p>
            <a:r>
              <a:rPr lang="en-US" dirty="0"/>
              <a:t>Supports Java, Perl, Ruby, Nodes, C#, and More</a:t>
            </a:r>
          </a:p>
        </p:txBody>
      </p:sp>
    </p:spTree>
    <p:extLst>
      <p:ext uri="{BB962C8B-B14F-4D97-AF65-F5344CB8AC3E}">
        <p14:creationId xmlns:p14="http://schemas.microsoft.com/office/powerpoint/2010/main" val="22433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Programming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6143A6-CE35-41E9-967C-BDB6111F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Program Structure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D05B89-60EB-40DB-BD12-5547F2CA7015}"/>
              </a:ext>
            </a:extLst>
          </p:cNvPr>
          <p:cNvSpPr/>
          <p:nvPr/>
        </p:nvSpPr>
        <p:spPr>
          <a:xfrm>
            <a:off x="1219445" y="2514601"/>
            <a:ext cx="2833469" cy="3505200"/>
          </a:xfrm>
          <a:custGeom>
            <a:avLst/>
            <a:gdLst>
              <a:gd name="connsiteX0" fmla="*/ 0 w 2818129"/>
              <a:gd name="connsiteY0" fmla="*/ 469698 h 3352800"/>
              <a:gd name="connsiteX1" fmla="*/ 469698 w 2818129"/>
              <a:gd name="connsiteY1" fmla="*/ 0 h 3352800"/>
              <a:gd name="connsiteX2" fmla="*/ 2348431 w 2818129"/>
              <a:gd name="connsiteY2" fmla="*/ 0 h 3352800"/>
              <a:gd name="connsiteX3" fmla="*/ 2818129 w 2818129"/>
              <a:gd name="connsiteY3" fmla="*/ 469698 h 3352800"/>
              <a:gd name="connsiteX4" fmla="*/ 2818129 w 2818129"/>
              <a:gd name="connsiteY4" fmla="*/ 2883102 h 3352800"/>
              <a:gd name="connsiteX5" fmla="*/ 2348431 w 2818129"/>
              <a:gd name="connsiteY5" fmla="*/ 3352800 h 3352800"/>
              <a:gd name="connsiteX6" fmla="*/ 469698 w 2818129"/>
              <a:gd name="connsiteY6" fmla="*/ 3352800 h 3352800"/>
              <a:gd name="connsiteX7" fmla="*/ 0 w 2818129"/>
              <a:gd name="connsiteY7" fmla="*/ 2883102 h 3352800"/>
              <a:gd name="connsiteX8" fmla="*/ 0 w 2818129"/>
              <a:gd name="connsiteY8" fmla="*/ 469698 h 3352800"/>
              <a:gd name="connsiteX0" fmla="*/ 4762 w 2818129"/>
              <a:gd name="connsiteY0" fmla="*/ 236862 h 3353326"/>
              <a:gd name="connsiteX1" fmla="*/ 469698 w 2818129"/>
              <a:gd name="connsiteY1" fmla="*/ 526 h 3353326"/>
              <a:gd name="connsiteX2" fmla="*/ 2348431 w 2818129"/>
              <a:gd name="connsiteY2" fmla="*/ 526 h 3353326"/>
              <a:gd name="connsiteX3" fmla="*/ 2818129 w 2818129"/>
              <a:gd name="connsiteY3" fmla="*/ 470224 h 3353326"/>
              <a:gd name="connsiteX4" fmla="*/ 2818129 w 2818129"/>
              <a:gd name="connsiteY4" fmla="*/ 2883628 h 3353326"/>
              <a:gd name="connsiteX5" fmla="*/ 2348431 w 2818129"/>
              <a:gd name="connsiteY5" fmla="*/ 3353326 h 3353326"/>
              <a:gd name="connsiteX6" fmla="*/ 469698 w 2818129"/>
              <a:gd name="connsiteY6" fmla="*/ 3353326 h 3353326"/>
              <a:gd name="connsiteX7" fmla="*/ 0 w 2818129"/>
              <a:gd name="connsiteY7" fmla="*/ 2883628 h 3353326"/>
              <a:gd name="connsiteX8" fmla="*/ 4762 w 2818129"/>
              <a:gd name="connsiteY8" fmla="*/ 236862 h 3353326"/>
              <a:gd name="connsiteX0" fmla="*/ 4762 w 2818129"/>
              <a:gd name="connsiteY0" fmla="*/ 236336 h 3352800"/>
              <a:gd name="connsiteX1" fmla="*/ 255385 w 2818129"/>
              <a:gd name="connsiteY1" fmla="*/ 14287 h 3352800"/>
              <a:gd name="connsiteX2" fmla="*/ 2348431 w 2818129"/>
              <a:gd name="connsiteY2" fmla="*/ 0 h 3352800"/>
              <a:gd name="connsiteX3" fmla="*/ 2818129 w 2818129"/>
              <a:gd name="connsiteY3" fmla="*/ 469698 h 3352800"/>
              <a:gd name="connsiteX4" fmla="*/ 2818129 w 2818129"/>
              <a:gd name="connsiteY4" fmla="*/ 2883102 h 3352800"/>
              <a:gd name="connsiteX5" fmla="*/ 2348431 w 2818129"/>
              <a:gd name="connsiteY5" fmla="*/ 3352800 h 3352800"/>
              <a:gd name="connsiteX6" fmla="*/ 469698 w 2818129"/>
              <a:gd name="connsiteY6" fmla="*/ 3352800 h 3352800"/>
              <a:gd name="connsiteX7" fmla="*/ 0 w 2818129"/>
              <a:gd name="connsiteY7" fmla="*/ 2883102 h 3352800"/>
              <a:gd name="connsiteX8" fmla="*/ 4762 w 2818129"/>
              <a:gd name="connsiteY8" fmla="*/ 236336 h 3352800"/>
              <a:gd name="connsiteX0" fmla="*/ 4762 w 2821433"/>
              <a:gd name="connsiteY0" fmla="*/ 231574 h 3348038"/>
              <a:gd name="connsiteX1" fmla="*/ 255385 w 2821433"/>
              <a:gd name="connsiteY1" fmla="*/ 9525 h 3348038"/>
              <a:gd name="connsiteX2" fmla="*/ 2605606 w 2821433"/>
              <a:gd name="connsiteY2" fmla="*/ 0 h 3348038"/>
              <a:gd name="connsiteX3" fmla="*/ 2818129 w 2821433"/>
              <a:gd name="connsiteY3" fmla="*/ 464936 h 3348038"/>
              <a:gd name="connsiteX4" fmla="*/ 2818129 w 2821433"/>
              <a:gd name="connsiteY4" fmla="*/ 2878340 h 3348038"/>
              <a:gd name="connsiteX5" fmla="*/ 2348431 w 2821433"/>
              <a:gd name="connsiteY5" fmla="*/ 3348038 h 3348038"/>
              <a:gd name="connsiteX6" fmla="*/ 469698 w 2821433"/>
              <a:gd name="connsiteY6" fmla="*/ 3348038 h 3348038"/>
              <a:gd name="connsiteX7" fmla="*/ 0 w 2821433"/>
              <a:gd name="connsiteY7" fmla="*/ 2878340 h 3348038"/>
              <a:gd name="connsiteX8" fmla="*/ 4762 w 2821433"/>
              <a:gd name="connsiteY8" fmla="*/ 231574 h 3348038"/>
              <a:gd name="connsiteX0" fmla="*/ 4762 w 2819443"/>
              <a:gd name="connsiteY0" fmla="*/ 231574 h 3348038"/>
              <a:gd name="connsiteX1" fmla="*/ 255385 w 2819443"/>
              <a:gd name="connsiteY1" fmla="*/ 9525 h 3348038"/>
              <a:gd name="connsiteX2" fmla="*/ 2591319 w 2819443"/>
              <a:gd name="connsiteY2" fmla="*/ 0 h 3348038"/>
              <a:gd name="connsiteX3" fmla="*/ 2818129 w 2819443"/>
              <a:gd name="connsiteY3" fmla="*/ 464936 h 3348038"/>
              <a:gd name="connsiteX4" fmla="*/ 2818129 w 2819443"/>
              <a:gd name="connsiteY4" fmla="*/ 2878340 h 3348038"/>
              <a:gd name="connsiteX5" fmla="*/ 2348431 w 2819443"/>
              <a:gd name="connsiteY5" fmla="*/ 3348038 h 3348038"/>
              <a:gd name="connsiteX6" fmla="*/ 469698 w 2819443"/>
              <a:gd name="connsiteY6" fmla="*/ 3348038 h 3348038"/>
              <a:gd name="connsiteX7" fmla="*/ 0 w 2819443"/>
              <a:gd name="connsiteY7" fmla="*/ 2878340 h 3348038"/>
              <a:gd name="connsiteX8" fmla="*/ 4762 w 2819443"/>
              <a:gd name="connsiteY8" fmla="*/ 231574 h 3348038"/>
              <a:gd name="connsiteX0" fmla="*/ 4762 w 2828180"/>
              <a:gd name="connsiteY0" fmla="*/ 232442 h 3348906"/>
              <a:gd name="connsiteX1" fmla="*/ 255385 w 2828180"/>
              <a:gd name="connsiteY1" fmla="*/ 10393 h 3348906"/>
              <a:gd name="connsiteX2" fmla="*/ 2591319 w 2828180"/>
              <a:gd name="connsiteY2" fmla="*/ 868 h 3348906"/>
              <a:gd name="connsiteX3" fmla="*/ 2827654 w 2828180"/>
              <a:gd name="connsiteY3" fmla="*/ 232442 h 3348906"/>
              <a:gd name="connsiteX4" fmla="*/ 2818129 w 2828180"/>
              <a:gd name="connsiteY4" fmla="*/ 2879208 h 3348906"/>
              <a:gd name="connsiteX5" fmla="*/ 2348431 w 2828180"/>
              <a:gd name="connsiteY5" fmla="*/ 3348906 h 3348906"/>
              <a:gd name="connsiteX6" fmla="*/ 469698 w 2828180"/>
              <a:gd name="connsiteY6" fmla="*/ 3348906 h 3348906"/>
              <a:gd name="connsiteX7" fmla="*/ 0 w 2828180"/>
              <a:gd name="connsiteY7" fmla="*/ 2879208 h 3348906"/>
              <a:gd name="connsiteX8" fmla="*/ 4762 w 2828180"/>
              <a:gd name="connsiteY8" fmla="*/ 232442 h 3348906"/>
              <a:gd name="connsiteX0" fmla="*/ 4762 w 2828180"/>
              <a:gd name="connsiteY0" fmla="*/ 232442 h 3348906"/>
              <a:gd name="connsiteX1" fmla="*/ 255385 w 2828180"/>
              <a:gd name="connsiteY1" fmla="*/ 10393 h 3348906"/>
              <a:gd name="connsiteX2" fmla="*/ 2591319 w 2828180"/>
              <a:gd name="connsiteY2" fmla="*/ 868 h 3348906"/>
              <a:gd name="connsiteX3" fmla="*/ 2827654 w 2828180"/>
              <a:gd name="connsiteY3" fmla="*/ 232442 h 3348906"/>
              <a:gd name="connsiteX4" fmla="*/ 2818129 w 2828180"/>
              <a:gd name="connsiteY4" fmla="*/ 3007795 h 3348906"/>
              <a:gd name="connsiteX5" fmla="*/ 2348431 w 2828180"/>
              <a:gd name="connsiteY5" fmla="*/ 3348906 h 3348906"/>
              <a:gd name="connsiteX6" fmla="*/ 469698 w 2828180"/>
              <a:gd name="connsiteY6" fmla="*/ 3348906 h 3348906"/>
              <a:gd name="connsiteX7" fmla="*/ 0 w 2828180"/>
              <a:gd name="connsiteY7" fmla="*/ 2879208 h 3348906"/>
              <a:gd name="connsiteX8" fmla="*/ 4762 w 2828180"/>
              <a:gd name="connsiteY8" fmla="*/ 232442 h 3348906"/>
              <a:gd name="connsiteX0" fmla="*/ 4762 w 2828180"/>
              <a:gd name="connsiteY0" fmla="*/ 232442 h 3358431"/>
              <a:gd name="connsiteX1" fmla="*/ 255385 w 2828180"/>
              <a:gd name="connsiteY1" fmla="*/ 10393 h 3358431"/>
              <a:gd name="connsiteX2" fmla="*/ 2591319 w 2828180"/>
              <a:gd name="connsiteY2" fmla="*/ 868 h 3358431"/>
              <a:gd name="connsiteX3" fmla="*/ 2827654 w 2828180"/>
              <a:gd name="connsiteY3" fmla="*/ 232442 h 3358431"/>
              <a:gd name="connsiteX4" fmla="*/ 2818129 w 2828180"/>
              <a:gd name="connsiteY4" fmla="*/ 3007795 h 3358431"/>
              <a:gd name="connsiteX5" fmla="*/ 2496068 w 2828180"/>
              <a:gd name="connsiteY5" fmla="*/ 3358431 h 3358431"/>
              <a:gd name="connsiteX6" fmla="*/ 469698 w 2828180"/>
              <a:gd name="connsiteY6" fmla="*/ 3348906 h 3358431"/>
              <a:gd name="connsiteX7" fmla="*/ 0 w 2828180"/>
              <a:gd name="connsiteY7" fmla="*/ 2879208 h 3358431"/>
              <a:gd name="connsiteX8" fmla="*/ 4762 w 2828180"/>
              <a:gd name="connsiteY8" fmla="*/ 232442 h 3358431"/>
              <a:gd name="connsiteX0" fmla="*/ 4762 w 2828180"/>
              <a:gd name="connsiteY0" fmla="*/ 232442 h 3348906"/>
              <a:gd name="connsiteX1" fmla="*/ 255385 w 2828180"/>
              <a:gd name="connsiteY1" fmla="*/ 10393 h 3348906"/>
              <a:gd name="connsiteX2" fmla="*/ 2591319 w 2828180"/>
              <a:gd name="connsiteY2" fmla="*/ 868 h 3348906"/>
              <a:gd name="connsiteX3" fmla="*/ 2827654 w 2828180"/>
              <a:gd name="connsiteY3" fmla="*/ 232442 h 3348906"/>
              <a:gd name="connsiteX4" fmla="*/ 2818129 w 2828180"/>
              <a:gd name="connsiteY4" fmla="*/ 3007795 h 3348906"/>
              <a:gd name="connsiteX5" fmla="*/ 2496068 w 2828180"/>
              <a:gd name="connsiteY5" fmla="*/ 3348906 h 3348906"/>
              <a:gd name="connsiteX6" fmla="*/ 469698 w 2828180"/>
              <a:gd name="connsiteY6" fmla="*/ 3348906 h 3348906"/>
              <a:gd name="connsiteX7" fmla="*/ 0 w 2828180"/>
              <a:gd name="connsiteY7" fmla="*/ 2879208 h 3348906"/>
              <a:gd name="connsiteX8" fmla="*/ 4762 w 2828180"/>
              <a:gd name="connsiteY8" fmla="*/ 232442 h 3348906"/>
              <a:gd name="connsiteX0" fmla="*/ 4762 w 2828180"/>
              <a:gd name="connsiteY0" fmla="*/ 232442 h 3348906"/>
              <a:gd name="connsiteX1" fmla="*/ 255385 w 2828180"/>
              <a:gd name="connsiteY1" fmla="*/ 10393 h 3348906"/>
              <a:gd name="connsiteX2" fmla="*/ 2591319 w 2828180"/>
              <a:gd name="connsiteY2" fmla="*/ 868 h 3348906"/>
              <a:gd name="connsiteX3" fmla="*/ 2827654 w 2828180"/>
              <a:gd name="connsiteY3" fmla="*/ 232442 h 3348906"/>
              <a:gd name="connsiteX4" fmla="*/ 2818129 w 2828180"/>
              <a:gd name="connsiteY4" fmla="*/ 3007795 h 3348906"/>
              <a:gd name="connsiteX5" fmla="*/ 2496068 w 2828180"/>
              <a:gd name="connsiteY5" fmla="*/ 3348906 h 3348906"/>
              <a:gd name="connsiteX6" fmla="*/ 293485 w 2828180"/>
              <a:gd name="connsiteY6" fmla="*/ 3339381 h 3348906"/>
              <a:gd name="connsiteX7" fmla="*/ 0 w 2828180"/>
              <a:gd name="connsiteY7" fmla="*/ 2879208 h 3348906"/>
              <a:gd name="connsiteX8" fmla="*/ 4762 w 2828180"/>
              <a:gd name="connsiteY8" fmla="*/ 232442 h 3348906"/>
              <a:gd name="connsiteX0" fmla="*/ 4762 w 2828180"/>
              <a:gd name="connsiteY0" fmla="*/ 232442 h 3348906"/>
              <a:gd name="connsiteX1" fmla="*/ 255385 w 2828180"/>
              <a:gd name="connsiteY1" fmla="*/ 10393 h 3348906"/>
              <a:gd name="connsiteX2" fmla="*/ 2591319 w 2828180"/>
              <a:gd name="connsiteY2" fmla="*/ 868 h 3348906"/>
              <a:gd name="connsiteX3" fmla="*/ 2827654 w 2828180"/>
              <a:gd name="connsiteY3" fmla="*/ 232442 h 3348906"/>
              <a:gd name="connsiteX4" fmla="*/ 2818129 w 2828180"/>
              <a:gd name="connsiteY4" fmla="*/ 3007795 h 3348906"/>
              <a:gd name="connsiteX5" fmla="*/ 2496068 w 2828180"/>
              <a:gd name="connsiteY5" fmla="*/ 3348906 h 3348906"/>
              <a:gd name="connsiteX6" fmla="*/ 260148 w 2828180"/>
              <a:gd name="connsiteY6" fmla="*/ 3344144 h 3348906"/>
              <a:gd name="connsiteX7" fmla="*/ 0 w 2828180"/>
              <a:gd name="connsiteY7" fmla="*/ 2879208 h 3348906"/>
              <a:gd name="connsiteX8" fmla="*/ 4762 w 2828180"/>
              <a:gd name="connsiteY8" fmla="*/ 232442 h 3348906"/>
              <a:gd name="connsiteX0" fmla="*/ 5288 w 2828706"/>
              <a:gd name="connsiteY0" fmla="*/ 232442 h 3348906"/>
              <a:gd name="connsiteX1" fmla="*/ 255911 w 2828706"/>
              <a:gd name="connsiteY1" fmla="*/ 10393 h 3348906"/>
              <a:gd name="connsiteX2" fmla="*/ 2591845 w 2828706"/>
              <a:gd name="connsiteY2" fmla="*/ 868 h 3348906"/>
              <a:gd name="connsiteX3" fmla="*/ 2828180 w 2828706"/>
              <a:gd name="connsiteY3" fmla="*/ 232442 h 3348906"/>
              <a:gd name="connsiteX4" fmla="*/ 2818655 w 2828706"/>
              <a:gd name="connsiteY4" fmla="*/ 3007795 h 3348906"/>
              <a:gd name="connsiteX5" fmla="*/ 2496594 w 2828706"/>
              <a:gd name="connsiteY5" fmla="*/ 3348906 h 3348906"/>
              <a:gd name="connsiteX6" fmla="*/ 236861 w 2828706"/>
              <a:gd name="connsiteY6" fmla="*/ 3344144 h 3348906"/>
              <a:gd name="connsiteX7" fmla="*/ 526 w 2828706"/>
              <a:gd name="connsiteY7" fmla="*/ 2879208 h 3348906"/>
              <a:gd name="connsiteX8" fmla="*/ 5288 w 2828706"/>
              <a:gd name="connsiteY8" fmla="*/ 232442 h 3348906"/>
              <a:gd name="connsiteX0" fmla="*/ 5288 w 2828706"/>
              <a:gd name="connsiteY0" fmla="*/ 232442 h 3348906"/>
              <a:gd name="connsiteX1" fmla="*/ 255911 w 2828706"/>
              <a:gd name="connsiteY1" fmla="*/ 10393 h 3348906"/>
              <a:gd name="connsiteX2" fmla="*/ 2591845 w 2828706"/>
              <a:gd name="connsiteY2" fmla="*/ 868 h 3348906"/>
              <a:gd name="connsiteX3" fmla="*/ 2828180 w 2828706"/>
              <a:gd name="connsiteY3" fmla="*/ 232442 h 3348906"/>
              <a:gd name="connsiteX4" fmla="*/ 2828180 w 2828706"/>
              <a:gd name="connsiteY4" fmla="*/ 2936357 h 3348906"/>
              <a:gd name="connsiteX5" fmla="*/ 2496594 w 2828706"/>
              <a:gd name="connsiteY5" fmla="*/ 3348906 h 3348906"/>
              <a:gd name="connsiteX6" fmla="*/ 236861 w 2828706"/>
              <a:gd name="connsiteY6" fmla="*/ 3344144 h 3348906"/>
              <a:gd name="connsiteX7" fmla="*/ 526 w 2828706"/>
              <a:gd name="connsiteY7" fmla="*/ 2879208 h 3348906"/>
              <a:gd name="connsiteX8" fmla="*/ 5288 w 2828706"/>
              <a:gd name="connsiteY8" fmla="*/ 232442 h 3348906"/>
              <a:gd name="connsiteX0" fmla="*/ 5288 w 2828706"/>
              <a:gd name="connsiteY0" fmla="*/ 232442 h 3348906"/>
              <a:gd name="connsiteX1" fmla="*/ 255911 w 2828706"/>
              <a:gd name="connsiteY1" fmla="*/ 10393 h 3348906"/>
              <a:gd name="connsiteX2" fmla="*/ 2591845 w 2828706"/>
              <a:gd name="connsiteY2" fmla="*/ 868 h 3348906"/>
              <a:gd name="connsiteX3" fmla="*/ 2828180 w 2828706"/>
              <a:gd name="connsiteY3" fmla="*/ 232442 h 3348906"/>
              <a:gd name="connsiteX4" fmla="*/ 2828180 w 2828706"/>
              <a:gd name="connsiteY4" fmla="*/ 2936357 h 3348906"/>
              <a:gd name="connsiteX5" fmla="*/ 2496594 w 2828706"/>
              <a:gd name="connsiteY5" fmla="*/ 3348906 h 3348906"/>
              <a:gd name="connsiteX6" fmla="*/ 236861 w 2828706"/>
              <a:gd name="connsiteY6" fmla="*/ 3344144 h 3348906"/>
              <a:gd name="connsiteX7" fmla="*/ 526 w 2828706"/>
              <a:gd name="connsiteY7" fmla="*/ 2879208 h 3348906"/>
              <a:gd name="connsiteX8" fmla="*/ 5288 w 2828706"/>
              <a:gd name="connsiteY8" fmla="*/ 232442 h 3348906"/>
              <a:gd name="connsiteX0" fmla="*/ 5288 w 2828706"/>
              <a:gd name="connsiteY0" fmla="*/ 232442 h 3348906"/>
              <a:gd name="connsiteX1" fmla="*/ 255911 w 2828706"/>
              <a:gd name="connsiteY1" fmla="*/ 10393 h 3348906"/>
              <a:gd name="connsiteX2" fmla="*/ 2591845 w 2828706"/>
              <a:gd name="connsiteY2" fmla="*/ 868 h 3348906"/>
              <a:gd name="connsiteX3" fmla="*/ 2828180 w 2828706"/>
              <a:gd name="connsiteY3" fmla="*/ 232442 h 3348906"/>
              <a:gd name="connsiteX4" fmla="*/ 2828180 w 2828706"/>
              <a:gd name="connsiteY4" fmla="*/ 2936357 h 3348906"/>
              <a:gd name="connsiteX5" fmla="*/ 2496594 w 2828706"/>
              <a:gd name="connsiteY5" fmla="*/ 3348906 h 3348906"/>
              <a:gd name="connsiteX6" fmla="*/ 236861 w 2828706"/>
              <a:gd name="connsiteY6" fmla="*/ 3344144 h 3348906"/>
              <a:gd name="connsiteX7" fmla="*/ 526 w 2828706"/>
              <a:gd name="connsiteY7" fmla="*/ 2879208 h 3348906"/>
              <a:gd name="connsiteX8" fmla="*/ 5288 w 2828706"/>
              <a:gd name="connsiteY8" fmla="*/ 232442 h 3348906"/>
              <a:gd name="connsiteX0" fmla="*/ 5288 w 2832943"/>
              <a:gd name="connsiteY0" fmla="*/ 232442 h 3348906"/>
              <a:gd name="connsiteX1" fmla="*/ 255911 w 2832943"/>
              <a:gd name="connsiteY1" fmla="*/ 10393 h 3348906"/>
              <a:gd name="connsiteX2" fmla="*/ 2591845 w 2832943"/>
              <a:gd name="connsiteY2" fmla="*/ 868 h 3348906"/>
              <a:gd name="connsiteX3" fmla="*/ 2828180 w 2832943"/>
              <a:gd name="connsiteY3" fmla="*/ 232442 h 3348906"/>
              <a:gd name="connsiteX4" fmla="*/ 2832943 w 2832943"/>
              <a:gd name="connsiteY4" fmla="*/ 2903020 h 3348906"/>
              <a:gd name="connsiteX5" fmla="*/ 2496594 w 2832943"/>
              <a:gd name="connsiteY5" fmla="*/ 3348906 h 3348906"/>
              <a:gd name="connsiteX6" fmla="*/ 236861 w 2832943"/>
              <a:gd name="connsiteY6" fmla="*/ 3344144 h 3348906"/>
              <a:gd name="connsiteX7" fmla="*/ 526 w 2832943"/>
              <a:gd name="connsiteY7" fmla="*/ 2879208 h 3348906"/>
              <a:gd name="connsiteX8" fmla="*/ 5288 w 2832943"/>
              <a:gd name="connsiteY8" fmla="*/ 232442 h 3348906"/>
              <a:gd name="connsiteX0" fmla="*/ 5288 w 2833469"/>
              <a:gd name="connsiteY0" fmla="*/ 232442 h 3353669"/>
              <a:gd name="connsiteX1" fmla="*/ 255911 w 2833469"/>
              <a:gd name="connsiteY1" fmla="*/ 10393 h 3353669"/>
              <a:gd name="connsiteX2" fmla="*/ 2591845 w 2833469"/>
              <a:gd name="connsiteY2" fmla="*/ 868 h 3353669"/>
              <a:gd name="connsiteX3" fmla="*/ 2828180 w 2833469"/>
              <a:gd name="connsiteY3" fmla="*/ 232442 h 3353669"/>
              <a:gd name="connsiteX4" fmla="*/ 2832943 w 2833469"/>
              <a:gd name="connsiteY4" fmla="*/ 2903020 h 3353669"/>
              <a:gd name="connsiteX5" fmla="*/ 2596607 w 2833469"/>
              <a:gd name="connsiteY5" fmla="*/ 3353669 h 3353669"/>
              <a:gd name="connsiteX6" fmla="*/ 236861 w 2833469"/>
              <a:gd name="connsiteY6" fmla="*/ 3344144 h 3353669"/>
              <a:gd name="connsiteX7" fmla="*/ 526 w 2833469"/>
              <a:gd name="connsiteY7" fmla="*/ 2879208 h 3353669"/>
              <a:gd name="connsiteX8" fmla="*/ 5288 w 2833469"/>
              <a:gd name="connsiteY8" fmla="*/ 232442 h 335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3469" h="3353669">
                <a:moveTo>
                  <a:pt x="5288" y="232442"/>
                </a:moveTo>
                <a:cubicBezTo>
                  <a:pt x="5288" y="-26965"/>
                  <a:pt x="-3496" y="10393"/>
                  <a:pt x="255911" y="10393"/>
                </a:cubicBezTo>
                <a:lnTo>
                  <a:pt x="2591845" y="868"/>
                </a:lnTo>
                <a:cubicBezTo>
                  <a:pt x="2851252" y="868"/>
                  <a:pt x="2828180" y="-26965"/>
                  <a:pt x="2828180" y="232442"/>
                </a:cubicBezTo>
                <a:cubicBezTo>
                  <a:pt x="2829768" y="1122635"/>
                  <a:pt x="2831355" y="2012827"/>
                  <a:pt x="2832943" y="2903020"/>
                </a:cubicBezTo>
                <a:cubicBezTo>
                  <a:pt x="2832943" y="3162427"/>
                  <a:pt x="2856014" y="3353669"/>
                  <a:pt x="2596607" y="3353669"/>
                </a:cubicBezTo>
                <a:lnTo>
                  <a:pt x="236861" y="3344144"/>
                </a:lnTo>
                <a:cubicBezTo>
                  <a:pt x="-22546" y="3344144"/>
                  <a:pt x="526" y="3138615"/>
                  <a:pt x="526" y="2879208"/>
                </a:cubicBezTo>
                <a:cubicBezTo>
                  <a:pt x="526" y="2074740"/>
                  <a:pt x="5288" y="1036910"/>
                  <a:pt x="5288" y="23244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Main Program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DE4427-99C1-43A6-865F-BEC62DD04C4B}"/>
              </a:ext>
            </a:extLst>
          </p:cNvPr>
          <p:cNvSpPr/>
          <p:nvPr/>
        </p:nvSpPr>
        <p:spPr>
          <a:xfrm>
            <a:off x="1218883" y="1752599"/>
            <a:ext cx="2834031" cy="686793"/>
          </a:xfrm>
          <a:custGeom>
            <a:avLst/>
            <a:gdLst>
              <a:gd name="connsiteX0" fmla="*/ 0 w 2818129"/>
              <a:gd name="connsiteY0" fmla="*/ 114302 h 685800"/>
              <a:gd name="connsiteX1" fmla="*/ 114302 w 2818129"/>
              <a:gd name="connsiteY1" fmla="*/ 0 h 685800"/>
              <a:gd name="connsiteX2" fmla="*/ 2703827 w 2818129"/>
              <a:gd name="connsiteY2" fmla="*/ 0 h 685800"/>
              <a:gd name="connsiteX3" fmla="*/ 2818129 w 2818129"/>
              <a:gd name="connsiteY3" fmla="*/ 114302 h 685800"/>
              <a:gd name="connsiteX4" fmla="*/ 2818129 w 2818129"/>
              <a:gd name="connsiteY4" fmla="*/ 571498 h 685800"/>
              <a:gd name="connsiteX5" fmla="*/ 2703827 w 2818129"/>
              <a:gd name="connsiteY5" fmla="*/ 685800 h 685800"/>
              <a:gd name="connsiteX6" fmla="*/ 114302 w 2818129"/>
              <a:gd name="connsiteY6" fmla="*/ 685800 h 685800"/>
              <a:gd name="connsiteX7" fmla="*/ 0 w 2818129"/>
              <a:gd name="connsiteY7" fmla="*/ 571498 h 685800"/>
              <a:gd name="connsiteX8" fmla="*/ 0 w 2818129"/>
              <a:gd name="connsiteY8" fmla="*/ 114302 h 685800"/>
              <a:gd name="connsiteX0" fmla="*/ 0 w 2818129"/>
              <a:gd name="connsiteY0" fmla="*/ 114302 h 685800"/>
              <a:gd name="connsiteX1" fmla="*/ 114302 w 2818129"/>
              <a:gd name="connsiteY1" fmla="*/ 0 h 685800"/>
              <a:gd name="connsiteX2" fmla="*/ 2703827 w 2818129"/>
              <a:gd name="connsiteY2" fmla="*/ 0 h 685800"/>
              <a:gd name="connsiteX3" fmla="*/ 2818129 w 2818129"/>
              <a:gd name="connsiteY3" fmla="*/ 114302 h 685800"/>
              <a:gd name="connsiteX4" fmla="*/ 2818129 w 2818129"/>
              <a:gd name="connsiteY4" fmla="*/ 571498 h 685800"/>
              <a:gd name="connsiteX5" fmla="*/ 2703827 w 2818129"/>
              <a:gd name="connsiteY5" fmla="*/ 685800 h 685800"/>
              <a:gd name="connsiteX6" fmla="*/ 122253 w 2818129"/>
              <a:gd name="connsiteY6" fmla="*/ 685800 h 685800"/>
              <a:gd name="connsiteX7" fmla="*/ 0 w 2818129"/>
              <a:gd name="connsiteY7" fmla="*/ 571498 h 685800"/>
              <a:gd name="connsiteX8" fmla="*/ 0 w 2818129"/>
              <a:gd name="connsiteY8" fmla="*/ 114302 h 685800"/>
              <a:gd name="connsiteX0" fmla="*/ 0 w 2818129"/>
              <a:gd name="connsiteY0" fmla="*/ 114302 h 692142"/>
              <a:gd name="connsiteX1" fmla="*/ 114302 w 2818129"/>
              <a:gd name="connsiteY1" fmla="*/ 0 h 692142"/>
              <a:gd name="connsiteX2" fmla="*/ 2703827 w 2818129"/>
              <a:gd name="connsiteY2" fmla="*/ 0 h 692142"/>
              <a:gd name="connsiteX3" fmla="*/ 2818129 w 2818129"/>
              <a:gd name="connsiteY3" fmla="*/ 114302 h 692142"/>
              <a:gd name="connsiteX4" fmla="*/ 2818129 w 2818129"/>
              <a:gd name="connsiteY4" fmla="*/ 571498 h 692142"/>
              <a:gd name="connsiteX5" fmla="*/ 2703827 w 2818129"/>
              <a:gd name="connsiteY5" fmla="*/ 685800 h 692142"/>
              <a:gd name="connsiteX6" fmla="*/ 122253 w 2818129"/>
              <a:gd name="connsiteY6" fmla="*/ 685800 h 692142"/>
              <a:gd name="connsiteX7" fmla="*/ 0 w 2818129"/>
              <a:gd name="connsiteY7" fmla="*/ 651011 h 692142"/>
              <a:gd name="connsiteX8" fmla="*/ 0 w 2818129"/>
              <a:gd name="connsiteY8" fmla="*/ 114302 h 692142"/>
              <a:gd name="connsiteX0" fmla="*/ 0 w 2826080"/>
              <a:gd name="connsiteY0" fmla="*/ 114302 h 717591"/>
              <a:gd name="connsiteX1" fmla="*/ 114302 w 2826080"/>
              <a:gd name="connsiteY1" fmla="*/ 0 h 717591"/>
              <a:gd name="connsiteX2" fmla="*/ 2703827 w 2826080"/>
              <a:gd name="connsiteY2" fmla="*/ 0 h 717591"/>
              <a:gd name="connsiteX3" fmla="*/ 2818129 w 2826080"/>
              <a:gd name="connsiteY3" fmla="*/ 114302 h 717591"/>
              <a:gd name="connsiteX4" fmla="*/ 2826080 w 2826080"/>
              <a:gd name="connsiteY4" fmla="*/ 690767 h 717591"/>
              <a:gd name="connsiteX5" fmla="*/ 2703827 w 2826080"/>
              <a:gd name="connsiteY5" fmla="*/ 685800 h 717591"/>
              <a:gd name="connsiteX6" fmla="*/ 122253 w 2826080"/>
              <a:gd name="connsiteY6" fmla="*/ 685800 h 717591"/>
              <a:gd name="connsiteX7" fmla="*/ 0 w 2826080"/>
              <a:gd name="connsiteY7" fmla="*/ 651011 h 717591"/>
              <a:gd name="connsiteX8" fmla="*/ 0 w 2826080"/>
              <a:gd name="connsiteY8" fmla="*/ 114302 h 717591"/>
              <a:gd name="connsiteX0" fmla="*/ 0 w 2834031"/>
              <a:gd name="connsiteY0" fmla="*/ 114302 h 692142"/>
              <a:gd name="connsiteX1" fmla="*/ 114302 w 2834031"/>
              <a:gd name="connsiteY1" fmla="*/ 0 h 692142"/>
              <a:gd name="connsiteX2" fmla="*/ 2703827 w 2834031"/>
              <a:gd name="connsiteY2" fmla="*/ 0 h 692142"/>
              <a:gd name="connsiteX3" fmla="*/ 2818129 w 2834031"/>
              <a:gd name="connsiteY3" fmla="*/ 114302 h 692142"/>
              <a:gd name="connsiteX4" fmla="*/ 2834031 w 2834031"/>
              <a:gd name="connsiteY4" fmla="*/ 635108 h 692142"/>
              <a:gd name="connsiteX5" fmla="*/ 2703827 w 2834031"/>
              <a:gd name="connsiteY5" fmla="*/ 685800 h 692142"/>
              <a:gd name="connsiteX6" fmla="*/ 122253 w 2834031"/>
              <a:gd name="connsiteY6" fmla="*/ 685800 h 692142"/>
              <a:gd name="connsiteX7" fmla="*/ 0 w 2834031"/>
              <a:gd name="connsiteY7" fmla="*/ 651011 h 692142"/>
              <a:gd name="connsiteX8" fmla="*/ 0 w 2834031"/>
              <a:gd name="connsiteY8" fmla="*/ 114302 h 692142"/>
              <a:gd name="connsiteX0" fmla="*/ 0 w 2834031"/>
              <a:gd name="connsiteY0" fmla="*/ 114302 h 686793"/>
              <a:gd name="connsiteX1" fmla="*/ 114302 w 2834031"/>
              <a:gd name="connsiteY1" fmla="*/ 0 h 686793"/>
              <a:gd name="connsiteX2" fmla="*/ 2703827 w 2834031"/>
              <a:gd name="connsiteY2" fmla="*/ 0 h 686793"/>
              <a:gd name="connsiteX3" fmla="*/ 2818129 w 2834031"/>
              <a:gd name="connsiteY3" fmla="*/ 114302 h 686793"/>
              <a:gd name="connsiteX4" fmla="*/ 2834031 w 2834031"/>
              <a:gd name="connsiteY4" fmla="*/ 635108 h 686793"/>
              <a:gd name="connsiteX5" fmla="*/ 2703827 w 2834031"/>
              <a:gd name="connsiteY5" fmla="*/ 685800 h 686793"/>
              <a:gd name="connsiteX6" fmla="*/ 122253 w 2834031"/>
              <a:gd name="connsiteY6" fmla="*/ 685800 h 686793"/>
              <a:gd name="connsiteX7" fmla="*/ 4762 w 2834031"/>
              <a:gd name="connsiteY7" fmla="*/ 631961 h 686793"/>
              <a:gd name="connsiteX8" fmla="*/ 0 w 2834031"/>
              <a:gd name="connsiteY8" fmla="*/ 114302 h 6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4031" h="686793">
                <a:moveTo>
                  <a:pt x="0" y="114302"/>
                </a:moveTo>
                <a:cubicBezTo>
                  <a:pt x="0" y="51175"/>
                  <a:pt x="51175" y="0"/>
                  <a:pt x="114302" y="0"/>
                </a:cubicBezTo>
                <a:lnTo>
                  <a:pt x="2703827" y="0"/>
                </a:lnTo>
                <a:cubicBezTo>
                  <a:pt x="2766954" y="0"/>
                  <a:pt x="2818129" y="51175"/>
                  <a:pt x="2818129" y="114302"/>
                </a:cubicBezTo>
                <a:lnTo>
                  <a:pt x="2834031" y="635108"/>
                </a:lnTo>
                <a:cubicBezTo>
                  <a:pt x="2834031" y="698235"/>
                  <a:pt x="2766954" y="685800"/>
                  <a:pt x="2703827" y="685800"/>
                </a:cubicBezTo>
                <a:lnTo>
                  <a:pt x="122253" y="685800"/>
                </a:lnTo>
                <a:cubicBezTo>
                  <a:pt x="59126" y="685800"/>
                  <a:pt x="4762" y="695088"/>
                  <a:pt x="4762" y="631961"/>
                </a:cubicBezTo>
                <a:cubicBezTo>
                  <a:pt x="3175" y="459408"/>
                  <a:pt x="1587" y="286855"/>
                  <a:pt x="0" y="11430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Board Bootloader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F2B36C7C-ADFA-40A7-86EE-C5EB1B90440A}"/>
              </a:ext>
            </a:extLst>
          </p:cNvPr>
          <p:cNvSpPr/>
          <p:nvPr/>
        </p:nvSpPr>
        <p:spPr>
          <a:xfrm>
            <a:off x="5484812" y="1752598"/>
            <a:ext cx="5501520" cy="4267203"/>
          </a:xfrm>
          <a:custGeom>
            <a:avLst/>
            <a:gdLst>
              <a:gd name="connsiteX0" fmla="*/ 0 w 5257800"/>
              <a:gd name="connsiteY0" fmla="*/ 762145 h 4572871"/>
              <a:gd name="connsiteX1" fmla="*/ 762145 w 5257800"/>
              <a:gd name="connsiteY1" fmla="*/ 0 h 4572871"/>
              <a:gd name="connsiteX2" fmla="*/ 4495655 w 5257800"/>
              <a:gd name="connsiteY2" fmla="*/ 0 h 4572871"/>
              <a:gd name="connsiteX3" fmla="*/ 5257800 w 5257800"/>
              <a:gd name="connsiteY3" fmla="*/ 762145 h 4572871"/>
              <a:gd name="connsiteX4" fmla="*/ 5257800 w 5257800"/>
              <a:gd name="connsiteY4" fmla="*/ 3810726 h 4572871"/>
              <a:gd name="connsiteX5" fmla="*/ 4495655 w 5257800"/>
              <a:gd name="connsiteY5" fmla="*/ 4572871 h 4572871"/>
              <a:gd name="connsiteX6" fmla="*/ 762145 w 5257800"/>
              <a:gd name="connsiteY6" fmla="*/ 4572871 h 4572871"/>
              <a:gd name="connsiteX7" fmla="*/ 0 w 5257800"/>
              <a:gd name="connsiteY7" fmla="*/ 3810726 h 4572871"/>
              <a:gd name="connsiteX8" fmla="*/ 0 w 5257800"/>
              <a:gd name="connsiteY8" fmla="*/ 762145 h 4572871"/>
              <a:gd name="connsiteX0" fmla="*/ 1050 w 5258850"/>
              <a:gd name="connsiteY0" fmla="*/ 762145 h 4572871"/>
              <a:gd name="connsiteX1" fmla="*/ 381532 w 5258850"/>
              <a:gd name="connsiteY1" fmla="*/ 0 h 4572871"/>
              <a:gd name="connsiteX2" fmla="*/ 4496705 w 5258850"/>
              <a:gd name="connsiteY2" fmla="*/ 0 h 4572871"/>
              <a:gd name="connsiteX3" fmla="*/ 5258850 w 5258850"/>
              <a:gd name="connsiteY3" fmla="*/ 762145 h 4572871"/>
              <a:gd name="connsiteX4" fmla="*/ 5258850 w 5258850"/>
              <a:gd name="connsiteY4" fmla="*/ 3810726 h 4572871"/>
              <a:gd name="connsiteX5" fmla="*/ 4496705 w 5258850"/>
              <a:gd name="connsiteY5" fmla="*/ 4572871 h 4572871"/>
              <a:gd name="connsiteX6" fmla="*/ 763195 w 5258850"/>
              <a:gd name="connsiteY6" fmla="*/ 4572871 h 4572871"/>
              <a:gd name="connsiteX7" fmla="*/ 1050 w 5258850"/>
              <a:gd name="connsiteY7" fmla="*/ 3810726 h 4572871"/>
              <a:gd name="connsiteX8" fmla="*/ 1050 w 5258850"/>
              <a:gd name="connsiteY8" fmla="*/ 762145 h 4572871"/>
              <a:gd name="connsiteX0" fmla="*/ 1050 w 5259900"/>
              <a:gd name="connsiteY0" fmla="*/ 762145 h 4572871"/>
              <a:gd name="connsiteX1" fmla="*/ 381532 w 5259900"/>
              <a:gd name="connsiteY1" fmla="*/ 0 h 4572871"/>
              <a:gd name="connsiteX2" fmla="*/ 4878368 w 5259900"/>
              <a:gd name="connsiteY2" fmla="*/ 7951 h 4572871"/>
              <a:gd name="connsiteX3" fmla="*/ 5258850 w 5259900"/>
              <a:gd name="connsiteY3" fmla="*/ 762145 h 4572871"/>
              <a:gd name="connsiteX4" fmla="*/ 5258850 w 5259900"/>
              <a:gd name="connsiteY4" fmla="*/ 3810726 h 4572871"/>
              <a:gd name="connsiteX5" fmla="*/ 4496705 w 5259900"/>
              <a:gd name="connsiteY5" fmla="*/ 4572871 h 4572871"/>
              <a:gd name="connsiteX6" fmla="*/ 763195 w 5259900"/>
              <a:gd name="connsiteY6" fmla="*/ 4572871 h 4572871"/>
              <a:gd name="connsiteX7" fmla="*/ 1050 w 5259900"/>
              <a:gd name="connsiteY7" fmla="*/ 3810726 h 4572871"/>
              <a:gd name="connsiteX8" fmla="*/ 1050 w 5259900"/>
              <a:gd name="connsiteY8" fmla="*/ 762145 h 4572871"/>
              <a:gd name="connsiteX0" fmla="*/ 1050 w 5259900"/>
              <a:gd name="connsiteY0" fmla="*/ 762145 h 4572871"/>
              <a:gd name="connsiteX1" fmla="*/ 381532 w 5259900"/>
              <a:gd name="connsiteY1" fmla="*/ 0 h 4572871"/>
              <a:gd name="connsiteX2" fmla="*/ 4878368 w 5259900"/>
              <a:gd name="connsiteY2" fmla="*/ 7951 h 4572871"/>
              <a:gd name="connsiteX3" fmla="*/ 5258850 w 5259900"/>
              <a:gd name="connsiteY3" fmla="*/ 762145 h 4572871"/>
              <a:gd name="connsiteX4" fmla="*/ 5258850 w 5259900"/>
              <a:gd name="connsiteY4" fmla="*/ 3810726 h 4572871"/>
              <a:gd name="connsiteX5" fmla="*/ 4496705 w 5259900"/>
              <a:gd name="connsiteY5" fmla="*/ 4572871 h 4572871"/>
              <a:gd name="connsiteX6" fmla="*/ 413337 w 5259900"/>
              <a:gd name="connsiteY6" fmla="*/ 4572871 h 4572871"/>
              <a:gd name="connsiteX7" fmla="*/ 1050 w 5259900"/>
              <a:gd name="connsiteY7" fmla="*/ 3810726 h 4572871"/>
              <a:gd name="connsiteX8" fmla="*/ 1050 w 5259900"/>
              <a:gd name="connsiteY8" fmla="*/ 762145 h 4572871"/>
              <a:gd name="connsiteX0" fmla="*/ 1050 w 5259900"/>
              <a:gd name="connsiteY0" fmla="*/ 762145 h 4572871"/>
              <a:gd name="connsiteX1" fmla="*/ 381532 w 5259900"/>
              <a:gd name="connsiteY1" fmla="*/ 0 h 4572871"/>
              <a:gd name="connsiteX2" fmla="*/ 4878368 w 5259900"/>
              <a:gd name="connsiteY2" fmla="*/ 7951 h 4572871"/>
              <a:gd name="connsiteX3" fmla="*/ 5258850 w 5259900"/>
              <a:gd name="connsiteY3" fmla="*/ 762145 h 4572871"/>
              <a:gd name="connsiteX4" fmla="*/ 5258850 w 5259900"/>
              <a:gd name="connsiteY4" fmla="*/ 3810726 h 4572871"/>
              <a:gd name="connsiteX5" fmla="*/ 4854514 w 5259900"/>
              <a:gd name="connsiteY5" fmla="*/ 4572871 h 4572871"/>
              <a:gd name="connsiteX6" fmla="*/ 413337 w 5259900"/>
              <a:gd name="connsiteY6" fmla="*/ 4572871 h 4572871"/>
              <a:gd name="connsiteX7" fmla="*/ 1050 w 5259900"/>
              <a:gd name="connsiteY7" fmla="*/ 3810726 h 4572871"/>
              <a:gd name="connsiteX8" fmla="*/ 1050 w 5259900"/>
              <a:gd name="connsiteY8" fmla="*/ 762145 h 457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59900" h="4572871">
                <a:moveTo>
                  <a:pt x="1050" y="762145"/>
                </a:moveTo>
                <a:cubicBezTo>
                  <a:pt x="1050" y="341224"/>
                  <a:pt x="-39389" y="0"/>
                  <a:pt x="381532" y="0"/>
                </a:cubicBezTo>
                <a:lnTo>
                  <a:pt x="4878368" y="7951"/>
                </a:lnTo>
                <a:cubicBezTo>
                  <a:pt x="5299289" y="7951"/>
                  <a:pt x="5258850" y="341224"/>
                  <a:pt x="5258850" y="762145"/>
                </a:cubicBezTo>
                <a:lnTo>
                  <a:pt x="5258850" y="3810726"/>
                </a:lnTo>
                <a:cubicBezTo>
                  <a:pt x="5258850" y="4231647"/>
                  <a:pt x="5275435" y="4572871"/>
                  <a:pt x="4854514" y="4572871"/>
                </a:cubicBezTo>
                <a:lnTo>
                  <a:pt x="413337" y="4572871"/>
                </a:lnTo>
                <a:cubicBezTo>
                  <a:pt x="-7584" y="4572871"/>
                  <a:pt x="1050" y="4231647"/>
                  <a:pt x="1050" y="3810726"/>
                </a:cubicBezTo>
                <a:lnTo>
                  <a:pt x="1050" y="7621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u="sng" dirty="0">
                <a:solidFill>
                  <a:schemeClr val="bg1"/>
                </a:solidFill>
              </a:rPr>
              <a:t>&lt;Project Name&gt;.</a:t>
            </a:r>
            <a:r>
              <a:rPr lang="en-US" sz="1800" b="1" u="sng" dirty="0" err="1">
                <a:solidFill>
                  <a:schemeClr val="bg1"/>
                </a:solidFill>
              </a:rPr>
              <a:t>ino</a:t>
            </a:r>
            <a:endParaRPr lang="en-US" sz="1800" b="1" u="sng" dirty="0">
              <a:solidFill>
                <a:schemeClr val="bg1"/>
              </a:solidFill>
            </a:endParaRPr>
          </a:p>
          <a:p>
            <a:pPr algn="ctr"/>
            <a:endParaRPr lang="en-US" sz="1800" b="1" u="sng" dirty="0">
              <a:solidFill>
                <a:schemeClr val="bg1"/>
              </a:solidFill>
            </a:endParaRPr>
          </a:p>
          <a:p>
            <a:pPr algn="ctr"/>
            <a:endParaRPr lang="en-US" sz="1800" b="1" u="sng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void setup() {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  // put your setup code here, to run once: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void loop() {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  // put your main code here, to run repeatedly: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E77918-CEA6-4D62-9970-C6DF74FCE997}"/>
              </a:ext>
            </a:extLst>
          </p:cNvPr>
          <p:cNvSpPr/>
          <p:nvPr/>
        </p:nvSpPr>
        <p:spPr>
          <a:xfrm>
            <a:off x="4197363" y="3543299"/>
            <a:ext cx="1143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7215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1459-F7AE-42DC-AFAA-123CA29D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Sample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2DF9C3-05BB-441F-9FAD-6492EA8ED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Adafruit AdaBox002 </a:t>
            </a:r>
            <a:br>
              <a:rPr lang="en-US" dirty="0"/>
            </a:br>
            <a:r>
              <a:rPr lang="en-US" dirty="0"/>
              <a:t>– Making Things Move </a:t>
            </a:r>
            <a:br>
              <a:rPr lang="en-US" dirty="0"/>
            </a:br>
            <a:r>
              <a:rPr lang="en-US" dirty="0"/>
              <a:t>– Feather Bluetooth LE Mini Robot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0784D-01F7-4C2B-AE64-9436652F8E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3" r="90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94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little about me…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Profession Job – Build Web Applications for the University of Chicago, Department of Medicine</a:t>
            </a:r>
          </a:p>
          <a:p>
            <a:r>
              <a:rPr lang="en-US" sz="2400" dirty="0"/>
              <a:t>Working with IoT devices as a hobby.  </a:t>
            </a:r>
          </a:p>
          <a:p>
            <a:r>
              <a:rPr lang="en-US" sz="2400" dirty="0"/>
              <a:t>Mostly worked on Raspberry Pi and Arduino boards</a:t>
            </a:r>
          </a:p>
          <a:p>
            <a:r>
              <a:rPr lang="en-US" sz="2400" dirty="0"/>
              <a:t>How to find me:</a:t>
            </a:r>
          </a:p>
          <a:p>
            <a:pPr lvl="1"/>
            <a:r>
              <a:rPr lang="en-US" sz="2000" dirty="0"/>
              <a:t>LinkedIn : </a:t>
            </a:r>
            <a:r>
              <a:rPr lang="en-US" sz="2000" dirty="0">
                <a:hlinkClick r:id="rId2"/>
              </a:rPr>
              <a:t>https://www.linkedin.com/in/kenssamson/</a:t>
            </a:r>
            <a:endParaRPr lang="en-US" sz="2000" dirty="0"/>
          </a:p>
          <a:p>
            <a:pPr lvl="1"/>
            <a:r>
              <a:rPr lang="en-US" sz="2000" dirty="0"/>
              <a:t>Twitter : </a:t>
            </a:r>
            <a:r>
              <a:rPr lang="en-US" sz="2000" dirty="0">
                <a:hlinkClick r:id="rId3"/>
              </a:rPr>
              <a:t>https://twitter.com/kenssamson</a:t>
            </a:r>
            <a:endParaRPr lang="en-US" sz="2000" dirty="0"/>
          </a:p>
          <a:p>
            <a:pPr lvl="1"/>
            <a:r>
              <a:rPr lang="en-US" sz="2000" dirty="0"/>
              <a:t>GitHub : </a:t>
            </a:r>
            <a:r>
              <a:rPr lang="en-US" sz="2000" dirty="0">
                <a:hlinkClick r:id="rId4"/>
              </a:rPr>
              <a:t>https://github.com/kenssamson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EE462B-B3CD-439E-8710-5FF21F85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Programming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C5F9D3-A825-42EC-A083-093AA4BD4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5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403DD-345F-4E7E-B45C-AC535A10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Programming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0C5D16-8B0C-40C4-9B60-16430FB5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OS is called Raspbian, it is based on Debian 9 (Stretch) using the 32-bit ARM build.</a:t>
            </a:r>
          </a:p>
          <a:p>
            <a:r>
              <a:rPr lang="en-US" dirty="0"/>
              <a:t>Basic Understanding of Linux is Useful</a:t>
            </a:r>
          </a:p>
          <a:p>
            <a:r>
              <a:rPr lang="en-US" dirty="0"/>
              <a:t>Limited Processor, Memory, and Space</a:t>
            </a:r>
          </a:p>
          <a:p>
            <a:pPr lvl="1"/>
            <a:r>
              <a:rPr lang="en-US" dirty="0"/>
              <a:t>1.4 GHz quad-core ARM Cortex-A53 CPU (running in 32bit mode)</a:t>
            </a:r>
          </a:p>
          <a:p>
            <a:pPr lvl="1"/>
            <a:r>
              <a:rPr lang="en-US" dirty="0"/>
              <a:t>1GB or RAM / USB 2.0</a:t>
            </a:r>
          </a:p>
          <a:p>
            <a:pPr lvl="1"/>
            <a:r>
              <a:rPr lang="en-US" dirty="0"/>
              <a:t>Micro SD Card contains all software (backup regularly)</a:t>
            </a:r>
          </a:p>
          <a:p>
            <a:pPr lvl="1"/>
            <a:r>
              <a:rPr lang="en-US" dirty="0"/>
              <a:t>3.3v / 5v limit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2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649603"/>
            <a:ext cx="10972801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3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4702A2-F14C-452A-8173-A6001357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C# - The Good, The Bad, and The Ugly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D2E1E1-6F9B-4DFC-B53E-A6DD321A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Linux ARM v7/v8 support added in </a:t>
            </a:r>
            <a:r>
              <a:rPr lang="en-US" sz="2400" dirty="0" err="1"/>
              <a:t>.Net</a:t>
            </a:r>
            <a:r>
              <a:rPr lang="en-US" sz="2400" dirty="0"/>
              <a:t> Core 2.1 (Pi2, Pi3, CM3)</a:t>
            </a:r>
          </a:p>
          <a:p>
            <a:r>
              <a:rPr lang="en-US" sz="2400" dirty="0"/>
              <a:t>Pi1 and Pi Zero use an ARMv6 processor, Mono only option for C#</a:t>
            </a:r>
          </a:p>
          <a:p>
            <a:r>
              <a:rPr lang="en-US" sz="2400" dirty="0"/>
              <a:t>Most Linux code and examples use Mono instead of </a:t>
            </a:r>
            <a:r>
              <a:rPr lang="en-US" sz="2400" dirty="0" err="1"/>
              <a:t>.Net</a:t>
            </a:r>
            <a:r>
              <a:rPr lang="en-US" sz="2400" dirty="0"/>
              <a:t> Core</a:t>
            </a:r>
          </a:p>
          <a:p>
            <a:r>
              <a:rPr lang="en-US" sz="2400" dirty="0"/>
              <a:t>Compiling on the Device is Painfully Slow (but there’s an easy work around)</a:t>
            </a:r>
          </a:p>
          <a:p>
            <a:r>
              <a:rPr lang="en-US" sz="2400" dirty="0"/>
              <a:t>Many </a:t>
            </a:r>
            <a:r>
              <a:rPr lang="en-US" sz="2400" dirty="0" err="1"/>
              <a:t>.Net</a:t>
            </a:r>
            <a:r>
              <a:rPr lang="en-US" sz="2400" dirty="0"/>
              <a:t> Core Projects don’t actually support the ARM architecture</a:t>
            </a:r>
          </a:p>
          <a:p>
            <a:r>
              <a:rPr lang="en-US" sz="2400" dirty="0"/>
              <a:t>Some Code Samples and Projects built for Windows 10 IOT instead</a:t>
            </a:r>
          </a:p>
          <a:p>
            <a:r>
              <a:rPr lang="en-US" sz="2400" dirty="0"/>
              <a:t>Limited Resources for Third-Party Hardware and/or Peripherals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189B-4406-45F8-B879-D68F715C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 versus </a:t>
            </a:r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A90DB-F719-4E88-8C36-7F65E4BC1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508000"/>
          </a:xfrm>
        </p:spPr>
        <p:txBody>
          <a:bodyPr/>
          <a:lstStyle/>
          <a:p>
            <a:r>
              <a:rPr lang="en-US" dirty="0"/>
              <a:t>Mono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8980-4445-47F8-A929-F567521E3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413000"/>
            <a:ext cx="5078677" cy="3759200"/>
          </a:xfrm>
        </p:spPr>
        <p:txBody>
          <a:bodyPr/>
          <a:lstStyle/>
          <a:p>
            <a:r>
              <a:rPr lang="en-US" sz="2400" dirty="0"/>
              <a:t>Latest supported version is 4.6.2</a:t>
            </a:r>
          </a:p>
          <a:p>
            <a:pPr lvl="1"/>
            <a:r>
              <a:rPr lang="en-US" sz="2000" dirty="0"/>
              <a:t>Released 11/08/2016</a:t>
            </a:r>
          </a:p>
          <a:p>
            <a:r>
              <a:rPr lang="en-US" sz="2400" dirty="0"/>
              <a:t>.NET Standard 1.6</a:t>
            </a:r>
          </a:p>
          <a:p>
            <a:r>
              <a:rPr lang="en-US" sz="2400" dirty="0"/>
              <a:t>.NET Framework 4.6.2 (C# 6)</a:t>
            </a:r>
          </a:p>
          <a:p>
            <a:r>
              <a:rPr lang="en-US" sz="2400" dirty="0"/>
              <a:t>Partial Support of MVC4/MVC5</a:t>
            </a:r>
          </a:p>
          <a:p>
            <a:r>
              <a:rPr lang="en-US" sz="2400" dirty="0"/>
              <a:t>ASP.NET, Console</a:t>
            </a:r>
          </a:p>
          <a:p>
            <a:r>
              <a:rPr lang="en-US" sz="2400" dirty="0"/>
              <a:t>WinForms (using GTK)</a:t>
            </a:r>
          </a:p>
          <a:p>
            <a:pPr lvl="1"/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9AA395-76FD-4A4A-9A13-F5C6779A9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508000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1BCA0C-5AE4-4BEB-B05A-D67AFE2D0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0707" y="2413000"/>
            <a:ext cx="5078677" cy="3759200"/>
          </a:xfrm>
        </p:spPr>
        <p:txBody>
          <a:bodyPr/>
          <a:lstStyle/>
          <a:p>
            <a:r>
              <a:rPr lang="en-US" sz="2400" dirty="0"/>
              <a:t>Supports Latest Version (2.2.4)</a:t>
            </a:r>
          </a:p>
          <a:p>
            <a:pPr lvl="1"/>
            <a:r>
              <a:rPr lang="en-US" sz="2000" dirty="0"/>
              <a:t>Released 04/09/2019</a:t>
            </a:r>
          </a:p>
          <a:p>
            <a:r>
              <a:rPr lang="en-US" sz="2400" dirty="0" err="1"/>
              <a:t>.Net</a:t>
            </a:r>
            <a:r>
              <a:rPr lang="en-US" sz="2400" dirty="0"/>
              <a:t> Standard 2.0</a:t>
            </a:r>
          </a:p>
          <a:p>
            <a:r>
              <a:rPr lang="en-US" sz="2400" dirty="0" err="1"/>
              <a:t>.Net</a:t>
            </a:r>
            <a:r>
              <a:rPr lang="en-US" sz="2400" dirty="0"/>
              <a:t> Core 2.2 (C# 7)</a:t>
            </a:r>
          </a:p>
          <a:p>
            <a:r>
              <a:rPr lang="en-US" sz="2400" dirty="0"/>
              <a:t>Full support of ASP.NET Core </a:t>
            </a:r>
          </a:p>
          <a:p>
            <a:r>
              <a:rPr lang="en-US" sz="2400" dirty="0"/>
              <a:t>ASP.NET, Console</a:t>
            </a:r>
          </a:p>
          <a:p>
            <a:r>
              <a:rPr lang="en-US" sz="2400" dirty="0"/>
              <a:t>Desktop Apps (using GTK)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365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E2F0-3356-4CC5-BAB0-13E5F2C1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C732-0732-4124-8E44-C83EC833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one Front End Application (built using WPF) runs at a time</a:t>
            </a:r>
          </a:p>
          <a:p>
            <a:r>
              <a:rPr lang="en-US" dirty="0"/>
              <a:t>Multiple Back End Applications can run simultaneous</a:t>
            </a:r>
          </a:p>
          <a:p>
            <a:r>
              <a:rPr lang="en-US" dirty="0"/>
              <a:t>Limited Hardware Support</a:t>
            </a:r>
          </a:p>
          <a:p>
            <a:pPr lvl="1"/>
            <a:r>
              <a:rPr lang="en-US" dirty="0"/>
              <a:t>Doesn’t Support Pi Camera Module</a:t>
            </a:r>
          </a:p>
          <a:p>
            <a:pPr lvl="1"/>
            <a:r>
              <a:rPr lang="en-US" dirty="0"/>
              <a:t>Doesn’t Support Pi 3B+</a:t>
            </a:r>
          </a:p>
          <a:p>
            <a:pPr lvl="1"/>
            <a:r>
              <a:rPr lang="en-US" dirty="0"/>
              <a:t>Doesn’t Support Onboard Bluetooth</a:t>
            </a:r>
          </a:p>
          <a:p>
            <a:r>
              <a:rPr lang="en-US" dirty="0"/>
              <a:t>Designed to Connect to Azure IOT Hub</a:t>
            </a:r>
          </a:p>
          <a:p>
            <a:r>
              <a:rPr lang="en-US" dirty="0"/>
              <a:t>Build Once, Deploy Multiple</a:t>
            </a:r>
          </a:p>
          <a:p>
            <a:r>
              <a:rPr lang="en-US" dirty="0"/>
              <a:t>Creates Abstraction Layer between Hardware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25182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24D6AA-BAE2-45D4-9FB6-84D40650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Demo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F1FDC7-5C68-42E6-A6D8-BA8DFB89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IBM TJ Bot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53D6DF-AE45-48DF-A5A6-18FBF7D3B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469503"/>
            <a:ext cx="5702697" cy="5702697"/>
          </a:xfrm>
        </p:spPr>
      </p:pic>
    </p:spTree>
    <p:extLst>
      <p:ext uri="{BB962C8B-B14F-4D97-AF65-F5344CB8AC3E}">
        <p14:creationId xmlns:p14="http://schemas.microsoft.com/office/powerpoint/2010/main" val="12773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C5687-50C3-4140-B0E2-B1E27719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228600"/>
            <a:ext cx="4062942" cy="584200"/>
          </a:xfrm>
        </p:spPr>
        <p:txBody>
          <a:bodyPr/>
          <a:lstStyle/>
          <a:p>
            <a:r>
              <a:rPr lang="en-US" dirty="0"/>
              <a:t>Raspberry PI DEMO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43E601-A175-49C9-A41A-45F08641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812801"/>
            <a:ext cx="5485130" cy="482600"/>
          </a:xfrm>
        </p:spPr>
        <p:txBody>
          <a:bodyPr/>
          <a:lstStyle/>
          <a:p>
            <a:r>
              <a:rPr lang="en-US" dirty="0"/>
              <a:t>Google AIY Projects – Voice and Vision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9B822F-B088-4F4F-8412-F8010876F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" y="1295400"/>
            <a:ext cx="10666730" cy="5333365"/>
          </a:xfrm>
        </p:spPr>
      </p:pic>
    </p:spTree>
    <p:extLst>
      <p:ext uri="{BB962C8B-B14F-4D97-AF65-F5344CB8AC3E}">
        <p14:creationId xmlns:p14="http://schemas.microsoft.com/office/powerpoint/2010/main" val="32185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EEEE-6808-4984-849A-CAACC303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DEMO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55AE2-DFFD-4ED9-AE24-B028C30DC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Homemade Robot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0BBC8D-7573-4767-97EB-2E1384321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19" y="584200"/>
            <a:ext cx="5588000" cy="5588000"/>
          </a:xfrm>
        </p:spPr>
      </p:pic>
    </p:spTree>
    <p:extLst>
      <p:ext uri="{BB962C8B-B14F-4D97-AF65-F5344CB8AC3E}">
        <p14:creationId xmlns:p14="http://schemas.microsoft.com/office/powerpoint/2010/main" val="50629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72C5-0C48-482A-B7D3-C0D03454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So Bright, I Got To Wear Shades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8C89-2CDA-4682-8C1F-36F7C590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.NET Core 3.0</a:t>
            </a:r>
          </a:p>
          <a:p>
            <a:pPr lvl="1"/>
            <a:r>
              <a:rPr lang="en-US" dirty="0"/>
              <a:t>C# 8.0</a:t>
            </a:r>
          </a:p>
          <a:p>
            <a:pPr lvl="1"/>
            <a:r>
              <a:rPr lang="en-US" dirty="0" err="1"/>
              <a:t>Iot</a:t>
            </a:r>
            <a:r>
              <a:rPr lang="en-US" dirty="0"/>
              <a:t> Support - </a:t>
            </a:r>
            <a:r>
              <a:rPr lang="en-US" dirty="0" err="1"/>
              <a:t>System.Device.Gpio</a:t>
            </a:r>
            <a:r>
              <a:rPr lang="en-US" dirty="0"/>
              <a:t> &amp; </a:t>
            </a:r>
            <a:r>
              <a:rPr lang="en-US" dirty="0" err="1"/>
              <a:t>Iot.Device.Bindings</a:t>
            </a:r>
            <a:endParaRPr lang="en-US" dirty="0"/>
          </a:p>
          <a:p>
            <a:r>
              <a:rPr lang="en-US" dirty="0"/>
              <a:t>Raspberry PI 4</a:t>
            </a:r>
          </a:p>
          <a:p>
            <a:pPr lvl="1"/>
            <a:r>
              <a:rPr lang="en-US" dirty="0"/>
              <a:t>Not Coming in 2019 and Nothing Confirmed</a:t>
            </a:r>
          </a:p>
          <a:p>
            <a:pPr lvl="1"/>
            <a:r>
              <a:rPr lang="en-US" dirty="0"/>
              <a:t>More Processing Power, More RAM, Faster Network and I/O</a:t>
            </a:r>
          </a:p>
          <a:p>
            <a:pPr lvl="1"/>
            <a:r>
              <a:rPr lang="en-US" dirty="0"/>
              <a:t>Current boards have max 1 GB RAM and USB 2.0</a:t>
            </a:r>
          </a:p>
          <a:p>
            <a:pPr lvl="1"/>
            <a:r>
              <a:rPr lang="en-US" dirty="0"/>
              <a:t>May use USB Type-C connector for power</a:t>
            </a:r>
          </a:p>
          <a:p>
            <a:pPr lvl="1"/>
            <a:r>
              <a:rPr lang="en-US" dirty="0"/>
              <a:t>Same Initial Price as current boards - $35</a:t>
            </a:r>
          </a:p>
          <a:p>
            <a:pPr lvl="1"/>
            <a:r>
              <a:rPr lang="en-US" dirty="0"/>
              <a:t>Same General Size</a:t>
            </a:r>
          </a:p>
          <a:p>
            <a:pPr lvl="1"/>
            <a:r>
              <a:rPr lang="en-US" dirty="0"/>
              <a:t>Pi Zero has it’s own Development Schedule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2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6F7D00-CB8E-4ACA-AA60-3F21D760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BE9D7-E9C8-4618-8FF9-BCD297A3B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0CB1-67D5-4CA0-9336-0C5AC792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0B7D-2396-4962-86CB-A457F4B8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and Arduino boards are designed for learning and prototyping. They are great for small personal projects. They not designed for Commercial Production Environments</a:t>
            </a:r>
          </a:p>
          <a:p>
            <a:r>
              <a:rPr lang="en-US" dirty="0"/>
              <a:t>The </a:t>
            </a:r>
            <a:r>
              <a:rPr lang="en-US" dirty="0" err="1"/>
              <a:t>.Net</a:t>
            </a:r>
            <a:r>
              <a:rPr lang="en-US" dirty="0"/>
              <a:t> Environment is not directly supported on most commercial hardware, applications will probably need to be converted to C/C++ or Python</a:t>
            </a:r>
          </a:p>
          <a:p>
            <a:r>
              <a:rPr lang="en-US" dirty="0"/>
              <a:t>Follow the basic rule – K.I.S.S. – Keep It Simple Stupid</a:t>
            </a:r>
          </a:p>
          <a:p>
            <a:r>
              <a:rPr lang="en-US" dirty="0"/>
              <a:t>Have Fun and Save Room for Pie</a:t>
            </a:r>
          </a:p>
        </p:txBody>
      </p:sp>
    </p:spTree>
    <p:extLst>
      <p:ext uri="{BB962C8B-B14F-4D97-AF65-F5344CB8AC3E}">
        <p14:creationId xmlns:p14="http://schemas.microsoft.com/office/powerpoint/2010/main" val="33649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06DC-EFDD-4DD2-96B0-C3A70046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71F3-63B3-45B3-8A34-60E92EB3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Raspberry Pi - </a:t>
            </a:r>
            <a:r>
              <a:rPr lang="en-US" dirty="0">
                <a:hlinkClick r:id="rId2"/>
              </a:rPr>
              <a:t>https://www.raspberrypi.org/</a:t>
            </a:r>
            <a:endParaRPr lang="en-US" dirty="0"/>
          </a:p>
          <a:p>
            <a:r>
              <a:rPr lang="en-US" dirty="0"/>
              <a:t>Arduino - </a:t>
            </a:r>
            <a:r>
              <a:rPr lang="en-US" dirty="0">
                <a:hlinkClick r:id="rId3"/>
              </a:rPr>
              <a:t>https://www.arduino.cc/</a:t>
            </a:r>
            <a:endParaRPr lang="en-US" dirty="0"/>
          </a:p>
          <a:p>
            <a:r>
              <a:rPr lang="en-US" dirty="0"/>
              <a:t>Google AIY Projects - </a:t>
            </a:r>
            <a:r>
              <a:rPr lang="en-US" dirty="0">
                <a:hlinkClick r:id="rId4"/>
              </a:rPr>
              <a:t>https://aiyprojects.withgoogle.com/</a:t>
            </a:r>
            <a:endParaRPr lang="en-US" dirty="0"/>
          </a:p>
          <a:p>
            <a:r>
              <a:rPr lang="en-US" dirty="0"/>
              <a:t>IBM </a:t>
            </a:r>
            <a:r>
              <a:rPr lang="en-US" dirty="0" err="1"/>
              <a:t>TJBot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https://ibmtjbot.github.io/</a:t>
            </a:r>
            <a:endParaRPr lang="en-US" dirty="0"/>
          </a:p>
          <a:p>
            <a:r>
              <a:rPr lang="en-US" dirty="0"/>
              <a:t>Sample Source Code &amp; Resources - </a:t>
            </a:r>
            <a:r>
              <a:rPr lang="en-US" dirty="0">
                <a:hlinkClick r:id="rId6"/>
              </a:rPr>
              <a:t>https://github.com/kenssamson/meetup-cs-web-apr19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DEDB-469F-47C0-9227-A5D500ADE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732EF6C-D96B-4046-8E45-5591D7EDD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0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4A9AFC-A2E5-4FFD-8F21-A7DAAC0B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1982, Students at Carnegie Mellon University invent the ARPANET-connected Coke Machine</a:t>
            </a:r>
          </a:p>
          <a:p>
            <a:r>
              <a:rPr lang="en-US" dirty="0"/>
              <a:t>In 1999, term “Internet of Things” introduced by Kevin Ashton while working at Proctor &amp; Gamble</a:t>
            </a:r>
          </a:p>
          <a:p>
            <a:r>
              <a:rPr lang="en-US" dirty="0"/>
              <a:t>In 2008, the Internet has more “things” than people connected</a:t>
            </a:r>
          </a:p>
          <a:p>
            <a:r>
              <a:rPr lang="en-US" dirty="0"/>
              <a:t>By 2014, the number of devices exceeds the world population</a:t>
            </a:r>
          </a:p>
          <a:p>
            <a:r>
              <a:rPr lang="en-US" dirty="0"/>
              <a:t>Also in 2014, IoT is the main theme at the CES Conference</a:t>
            </a:r>
          </a:p>
        </p:txBody>
      </p:sp>
    </p:spTree>
    <p:extLst>
      <p:ext uri="{BB962C8B-B14F-4D97-AF65-F5344CB8AC3E}">
        <p14:creationId xmlns:p14="http://schemas.microsoft.com/office/powerpoint/2010/main" val="60573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9E6CDB-A413-4803-A3AE-8E59FCCC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62" y="277287"/>
            <a:ext cx="10360501" cy="1223963"/>
          </a:xfrm>
        </p:spPr>
        <p:txBody>
          <a:bodyPr/>
          <a:lstStyle/>
          <a:p>
            <a:r>
              <a:rPr lang="en-US" dirty="0"/>
              <a:t>What are the Characteristics of IoT Devices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0F397C-EB15-4BAF-92CE-F94C9A285C49}"/>
              </a:ext>
            </a:extLst>
          </p:cNvPr>
          <p:cNvSpPr/>
          <p:nvPr/>
        </p:nvSpPr>
        <p:spPr>
          <a:xfrm>
            <a:off x="926062" y="1980045"/>
            <a:ext cx="24384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A Unique </a:t>
            </a:r>
          </a:p>
          <a:p>
            <a:pPr algn="ctr"/>
            <a:r>
              <a:rPr lang="en-US" dirty="0"/>
              <a:t>Identifier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0A7616-71F9-42AB-8C01-DFAC9BC864C9}"/>
              </a:ext>
            </a:extLst>
          </p:cNvPr>
          <p:cNvGrpSpPr/>
          <p:nvPr/>
        </p:nvGrpSpPr>
        <p:grpSpPr>
          <a:xfrm>
            <a:off x="3370031" y="1980045"/>
            <a:ext cx="2806570" cy="2438400"/>
            <a:chOff x="3370031" y="1980045"/>
            <a:chExt cx="2806570" cy="24384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B18C8FA-CDBE-48EF-B772-A448DB072C1F}"/>
                </a:ext>
              </a:extLst>
            </p:cNvPr>
            <p:cNvSpPr/>
            <p:nvPr/>
          </p:nvSpPr>
          <p:spPr>
            <a:xfrm>
              <a:off x="3738201" y="1980045"/>
              <a:ext cx="2438400" cy="2438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dirty="0"/>
                <a:t>Wireless</a:t>
              </a:r>
            </a:p>
            <a:p>
              <a:pPr algn="ctr"/>
              <a:r>
                <a:rPr lang="en-US" dirty="0"/>
                <a:t>communications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912717-874A-4932-9641-50E36A210DD6}"/>
                </a:ext>
              </a:extLst>
            </p:cNvPr>
            <p:cNvSpPr txBox="1"/>
            <p:nvPr/>
          </p:nvSpPr>
          <p:spPr>
            <a:xfrm>
              <a:off x="3370031" y="2937635"/>
              <a:ext cx="364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F28E2E-37CA-4655-8300-C17BC395078C}"/>
              </a:ext>
            </a:extLst>
          </p:cNvPr>
          <p:cNvGrpSpPr/>
          <p:nvPr/>
        </p:nvGrpSpPr>
        <p:grpSpPr>
          <a:xfrm>
            <a:off x="6179876" y="1980045"/>
            <a:ext cx="2808865" cy="2438400"/>
            <a:chOff x="6179876" y="1980045"/>
            <a:chExt cx="2808865" cy="2438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23152-2D8D-41A4-888B-1EC7B4527100}"/>
                </a:ext>
              </a:extLst>
            </p:cNvPr>
            <p:cNvSpPr/>
            <p:nvPr/>
          </p:nvSpPr>
          <p:spPr>
            <a:xfrm>
              <a:off x="6550341" y="1980045"/>
              <a:ext cx="2438400" cy="2438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The ability to</a:t>
              </a:r>
            </a:p>
            <a:p>
              <a:pPr algn="ctr"/>
              <a:r>
                <a:rPr lang="en-US" dirty="0"/>
                <a:t>sense or</a:t>
              </a:r>
            </a:p>
            <a:p>
              <a:pPr algn="ctr"/>
              <a:r>
                <a:rPr lang="en-US" dirty="0"/>
                <a:t>measure</a:t>
              </a:r>
            </a:p>
            <a:p>
              <a:pPr algn="ctr"/>
              <a:r>
                <a:rPr lang="en-US" dirty="0"/>
                <a:t>something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B2405F-F86A-472F-8D10-DF7515A8382B}"/>
                </a:ext>
              </a:extLst>
            </p:cNvPr>
            <p:cNvSpPr txBox="1"/>
            <p:nvPr/>
          </p:nvSpPr>
          <p:spPr>
            <a:xfrm>
              <a:off x="6179876" y="293763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169CFA6-95BA-4D84-9999-2E192FC632EE}"/>
              </a:ext>
            </a:extLst>
          </p:cNvPr>
          <p:cNvGrpSpPr/>
          <p:nvPr/>
        </p:nvGrpSpPr>
        <p:grpSpPr>
          <a:xfrm>
            <a:off x="8998279" y="1980045"/>
            <a:ext cx="2802602" cy="2438400"/>
            <a:chOff x="8998279" y="1980045"/>
            <a:chExt cx="2802602" cy="2438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0ED673-5238-4583-A22F-1FEFE66EDF6F}"/>
                </a:ext>
              </a:extLst>
            </p:cNvPr>
            <p:cNvSpPr/>
            <p:nvPr/>
          </p:nvSpPr>
          <p:spPr>
            <a:xfrm>
              <a:off x="9362481" y="1980045"/>
              <a:ext cx="2438400" cy="2438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Embedded</a:t>
              </a:r>
            </a:p>
            <a:p>
              <a:pPr algn="ctr"/>
              <a:r>
                <a:rPr lang="en-US" dirty="0"/>
                <a:t>electronics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9A845C-64A5-4439-B4EF-6FA330891700}"/>
                </a:ext>
              </a:extLst>
            </p:cNvPr>
            <p:cNvSpPr txBox="1"/>
            <p:nvPr/>
          </p:nvSpPr>
          <p:spPr>
            <a:xfrm>
              <a:off x="8998279" y="293763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325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4415CD-D156-4CA2-9F36-98E0BBCA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12" y="274637"/>
            <a:ext cx="7315200" cy="56356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is IoT?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D9DE2F-9F6F-4DFE-A638-A69BDC8AD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34" y="838200"/>
            <a:ext cx="8457956" cy="5497672"/>
          </a:xfr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F38DB4-74A6-40C2-AFD4-B3260E1A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Development Boards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E6C70-9FC4-4698-8B14-1CC08E2BC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6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7ABC5F-B49E-45B1-A91D-D828E493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IoT Boards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0C7D2C-6BDD-4128-ACAE-86EB63A1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for a Specific Purpose</a:t>
            </a:r>
          </a:p>
          <a:p>
            <a:r>
              <a:rPr lang="en-US" dirty="0"/>
              <a:t>Built for Professional’s</a:t>
            </a:r>
          </a:p>
          <a:p>
            <a:r>
              <a:rPr lang="en-US" dirty="0"/>
              <a:t>Required Custom Development Kits</a:t>
            </a:r>
          </a:p>
          <a:p>
            <a:r>
              <a:rPr lang="en-US" dirty="0"/>
              <a:t>Were relatively expensive</a:t>
            </a:r>
          </a:p>
        </p:txBody>
      </p:sp>
    </p:spTree>
    <p:extLst>
      <p:ext uri="{BB962C8B-B14F-4D97-AF65-F5344CB8AC3E}">
        <p14:creationId xmlns:p14="http://schemas.microsoft.com/office/powerpoint/2010/main" val="5346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248E-6DFC-4209-90BD-AE6EA967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D0B3-4D74-401C-B372-00019C58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introduced in 2005 to help student learn about electronics and microcontroller programming</a:t>
            </a:r>
          </a:p>
          <a:p>
            <a:r>
              <a:rPr lang="en-US" dirty="0"/>
              <a:t>Design and Software are Open-Source</a:t>
            </a:r>
          </a:p>
          <a:p>
            <a:r>
              <a:rPr lang="en-US" dirty="0"/>
              <a:t>Relatively inexpensive compared to other microcontroller platforms with most boards costing less than $50</a:t>
            </a:r>
          </a:p>
          <a:p>
            <a:r>
              <a:rPr lang="en-US" dirty="0"/>
              <a:t>IDE used to build “sketches” runs on Windows, Macintosh, and Linux</a:t>
            </a:r>
          </a:p>
          <a:p>
            <a:r>
              <a:rPr lang="en-US" dirty="0"/>
              <a:t>No OS on boards – sketch is downloaded to board</a:t>
            </a:r>
          </a:p>
          <a:p>
            <a:r>
              <a:rPr lang="en-US" dirty="0"/>
              <a:t>Most boards use an Atmel 8-bit AVR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29066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17998</TotalTime>
  <Words>1095</Words>
  <Application>Microsoft Office PowerPoint</Application>
  <PresentationFormat>Custom</PresentationFormat>
  <Paragraphs>168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Tech 16x9</vt:lpstr>
      <vt:lpstr>Building IoT Applications with C#</vt:lpstr>
      <vt:lpstr>A little about me…</vt:lpstr>
      <vt:lpstr>What is IoT?</vt:lpstr>
      <vt:lpstr>A Brief History…</vt:lpstr>
      <vt:lpstr>What are the Characteristics of IoT Devices</vt:lpstr>
      <vt:lpstr>What is IoT?</vt:lpstr>
      <vt:lpstr>IoT Development Boards</vt:lpstr>
      <vt:lpstr>Early IoT Boards</vt:lpstr>
      <vt:lpstr>Arduino</vt:lpstr>
      <vt:lpstr>Arduino boards</vt:lpstr>
      <vt:lpstr>Adafruit FEATHER Boards – ALSO Arduino BOARDS</vt:lpstr>
      <vt:lpstr>Raspberry Pi</vt:lpstr>
      <vt:lpstr>Raspberry PI family of Boards</vt:lpstr>
      <vt:lpstr>Compute module IO Board</vt:lpstr>
      <vt:lpstr>Compute Module IO board Plus</vt:lpstr>
      <vt:lpstr>Arduino versus Raspberry PI</vt:lpstr>
      <vt:lpstr>Arduino Programming</vt:lpstr>
      <vt:lpstr>Arduino Program Structure</vt:lpstr>
      <vt:lpstr>Arduino Sample </vt:lpstr>
      <vt:lpstr>Raspberry PI Programming</vt:lpstr>
      <vt:lpstr>Raspberry PI Programming Basics</vt:lpstr>
      <vt:lpstr>PowerPoint Presentation</vt:lpstr>
      <vt:lpstr>Using C# - The Good, The Bad, and The Ugly</vt:lpstr>
      <vt:lpstr>Mono versus .Net Core</vt:lpstr>
      <vt:lpstr>Windows 10 IOT</vt:lpstr>
      <vt:lpstr>Raspberry PI Demo 1</vt:lpstr>
      <vt:lpstr>Raspberry PI DEMO 2</vt:lpstr>
      <vt:lpstr>RASPBERRY PI DEMO 3</vt:lpstr>
      <vt:lpstr>Future So Bright, I Got To Wear Shades</vt:lpstr>
      <vt:lpstr>Things To Keep In Mind</vt:lpstr>
      <vt:lpstr>Useful Links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IOT Applications with C#</dc:title>
  <dc:creator>Ken Samson</dc:creator>
  <cp:lastModifiedBy>Ken Samson</cp:lastModifiedBy>
  <cp:revision>91</cp:revision>
  <dcterms:created xsi:type="dcterms:W3CDTF">2018-12-31T00:01:55Z</dcterms:created>
  <dcterms:modified xsi:type="dcterms:W3CDTF">2019-05-01T22:09:29Z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