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42" d="100"/>
          <a:sy n="142" d="100"/>
        </p:scale>
        <p:origin x="1304" y="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df7ac4e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df7ac4e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dfa87dc7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dfa87dc7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570777" y="3748086"/>
            <a:ext cx="4548900" cy="7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RDB, TSDB, TraceDB, Unstructured, GraphDB, Document DB</a:t>
            </a:r>
            <a:br>
              <a:rPr lang="en" sz="1200"/>
            </a:br>
            <a:r>
              <a:rPr lang="en" sz="1000" i="1"/>
              <a:t>(Oracle, PostgreSQL…, OTEL…, Neo4J, Tiger…, MongoDB, Cassandra… )</a:t>
            </a:r>
            <a:endParaRPr sz="1000" i="1"/>
          </a:p>
        </p:txBody>
      </p:sp>
      <p:sp>
        <p:nvSpPr>
          <p:cNvPr id="55" name="Google Shape;55;p13"/>
          <p:cNvSpPr/>
          <p:nvPr/>
        </p:nvSpPr>
        <p:spPr>
          <a:xfrm>
            <a:off x="198481" y="3748086"/>
            <a:ext cx="1269300" cy="7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Operational Data Stores</a:t>
            </a:r>
            <a:endParaRPr sz="1300"/>
          </a:p>
        </p:txBody>
      </p:sp>
      <p:sp>
        <p:nvSpPr>
          <p:cNvPr id="56" name="Google Shape;56;p13"/>
          <p:cNvSpPr/>
          <p:nvPr/>
        </p:nvSpPr>
        <p:spPr>
          <a:xfrm>
            <a:off x="198481" y="3050132"/>
            <a:ext cx="1269300" cy="6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Small-Scale Analytical Data Stores</a:t>
            </a:r>
            <a:endParaRPr sz="1300"/>
          </a:p>
        </p:txBody>
      </p:sp>
      <p:sp>
        <p:nvSpPr>
          <p:cNvPr id="57" name="Google Shape;57;p13"/>
          <p:cNvSpPr/>
          <p:nvPr/>
        </p:nvSpPr>
        <p:spPr>
          <a:xfrm>
            <a:off x="1570782" y="3050132"/>
            <a:ext cx="4548900" cy="61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Star Schema DW, Graph Analytics, App View Models </a:t>
            </a:r>
            <a:br>
              <a:rPr lang="en" sz="1200"/>
            </a:br>
            <a:r>
              <a:rPr lang="en" sz="1000" i="1"/>
              <a:t>(Oracle, PostgreSQL…, Neo4J, Tiger,…, MongoDB…)</a:t>
            </a:r>
            <a:endParaRPr sz="1000" i="1"/>
          </a:p>
        </p:txBody>
      </p:sp>
      <p:sp>
        <p:nvSpPr>
          <p:cNvPr id="58" name="Google Shape;58;p13"/>
          <p:cNvSpPr/>
          <p:nvPr/>
        </p:nvSpPr>
        <p:spPr>
          <a:xfrm>
            <a:off x="198481" y="2234480"/>
            <a:ext cx="1269300" cy="7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Large Scale Analytical Data Stores</a:t>
            </a:r>
            <a:endParaRPr sz="1300"/>
          </a:p>
        </p:txBody>
      </p:sp>
      <p:sp>
        <p:nvSpPr>
          <p:cNvPr id="59" name="Google Shape;59;p13"/>
          <p:cNvSpPr/>
          <p:nvPr/>
        </p:nvSpPr>
        <p:spPr>
          <a:xfrm>
            <a:off x="1570777" y="2234480"/>
            <a:ext cx="2061000" cy="7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/>
              <a:t>BI Focused</a:t>
            </a:r>
            <a:r>
              <a:rPr lang="en" sz="1300"/>
              <a:t>: Data Lakes </a:t>
            </a:r>
            <a:r>
              <a:rPr lang="en" sz="1000" i="1"/>
              <a:t>(Snowflake…) </a:t>
            </a:r>
            <a:endParaRPr sz="1000" i="1"/>
          </a:p>
        </p:txBody>
      </p:sp>
      <p:sp>
        <p:nvSpPr>
          <p:cNvPr id="60" name="Google Shape;60;p13"/>
          <p:cNvSpPr/>
          <p:nvPr/>
        </p:nvSpPr>
        <p:spPr>
          <a:xfrm>
            <a:off x="3744040" y="2234480"/>
            <a:ext cx="2375400" cy="73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/>
              <a:t>Data Science Focused</a:t>
            </a:r>
            <a:r>
              <a:rPr lang="en" sz="1300"/>
              <a:t>: Graph Analytics. Data Lakes </a:t>
            </a:r>
            <a:r>
              <a:rPr lang="en" sz="1000" i="1"/>
              <a:t>(Neo4J/Tiger…, Databricks…)</a:t>
            </a:r>
            <a:endParaRPr sz="1000" i="1"/>
          </a:p>
        </p:txBody>
      </p:sp>
      <p:sp>
        <p:nvSpPr>
          <p:cNvPr id="61" name="Google Shape;61;p13"/>
          <p:cNvSpPr/>
          <p:nvPr/>
        </p:nvSpPr>
        <p:spPr>
          <a:xfrm>
            <a:off x="1570772" y="1725130"/>
            <a:ext cx="4548900" cy="42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Query Engines </a:t>
            </a:r>
            <a:br>
              <a:rPr lang="en" sz="1300" dirty="0"/>
            </a:br>
            <a:r>
              <a:rPr lang="en" sz="1000" i="1" dirty="0"/>
              <a:t>(</a:t>
            </a:r>
            <a:r>
              <a:rPr lang="en" sz="1000" i="1" dirty="0" err="1"/>
              <a:t>Athen</a:t>
            </a:r>
            <a:r>
              <a:rPr lang="en" sz="1000" i="1" dirty="0"/>
              <a:t>, Presto, </a:t>
            </a:r>
            <a:r>
              <a:rPr lang="en" sz="1000" i="1" dirty="0" err="1"/>
              <a:t>Trino</a:t>
            </a:r>
            <a:r>
              <a:rPr lang="en" sz="1000" i="1" dirty="0"/>
              <a:t>/Starburst, </a:t>
            </a:r>
            <a:r>
              <a:rPr lang="en" sz="1000" i="1" dirty="0" err="1"/>
              <a:t>Dremio</a:t>
            </a:r>
            <a:r>
              <a:rPr lang="en" sz="1000" i="1" dirty="0"/>
              <a:t>, Drill, Calcite)</a:t>
            </a:r>
            <a:endParaRPr sz="1000" i="1" dirty="0"/>
          </a:p>
        </p:txBody>
      </p:sp>
      <p:sp>
        <p:nvSpPr>
          <p:cNvPr id="62" name="Google Shape;62;p13"/>
          <p:cNvSpPr/>
          <p:nvPr/>
        </p:nvSpPr>
        <p:spPr>
          <a:xfrm>
            <a:off x="1570777" y="1215779"/>
            <a:ext cx="4548900" cy="42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Unified Semantic Layer </a:t>
            </a:r>
            <a:r>
              <a:rPr lang="en" sz="1000" i="1"/>
              <a:t>(dbt, Hasura, Apollo)</a:t>
            </a:r>
            <a:br>
              <a:rPr lang="en" sz="1000" i="1"/>
            </a:br>
            <a:r>
              <a:rPr lang="en" sz="1300"/>
              <a:t>Data Quality Controls + Data Governance</a:t>
            </a:r>
            <a:endParaRPr sz="1300"/>
          </a:p>
        </p:txBody>
      </p:sp>
      <p:sp>
        <p:nvSpPr>
          <p:cNvPr id="63" name="Google Shape;63;p13"/>
          <p:cNvSpPr/>
          <p:nvPr/>
        </p:nvSpPr>
        <p:spPr>
          <a:xfrm>
            <a:off x="198481" y="1725130"/>
            <a:ext cx="1269300" cy="42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Virtual Data Lakes</a:t>
            </a:r>
            <a:endParaRPr sz="1300"/>
          </a:p>
        </p:txBody>
      </p:sp>
      <p:sp>
        <p:nvSpPr>
          <p:cNvPr id="64" name="Google Shape;64;p13"/>
          <p:cNvSpPr/>
          <p:nvPr/>
        </p:nvSpPr>
        <p:spPr>
          <a:xfrm>
            <a:off x="198481" y="1215779"/>
            <a:ext cx="1269300" cy="42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Control Layer</a:t>
            </a:r>
            <a:endParaRPr sz="1300"/>
          </a:p>
        </p:txBody>
      </p:sp>
      <p:sp>
        <p:nvSpPr>
          <p:cNvPr id="65" name="Google Shape;65;p13"/>
          <p:cNvSpPr/>
          <p:nvPr/>
        </p:nvSpPr>
        <p:spPr>
          <a:xfrm rot="-5400000">
            <a:off x="4758500" y="2724975"/>
            <a:ext cx="3651600" cy="595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←Physical Storage…Ephemeral Storage…Virtual Access</a:t>
            </a:r>
            <a:endParaRPr sz="1000"/>
          </a:p>
        </p:txBody>
      </p:sp>
      <p:sp>
        <p:nvSpPr>
          <p:cNvPr id="66" name="Google Shape;66;p13"/>
          <p:cNvSpPr/>
          <p:nvPr/>
        </p:nvSpPr>
        <p:spPr>
          <a:xfrm rot="-5400000">
            <a:off x="5347850" y="2730825"/>
            <a:ext cx="3641700" cy="573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←[Coarse] RBAC - Access Controls - ABAC [Fine-Grained]→</a:t>
            </a:r>
            <a:br>
              <a:rPr lang="en" sz="900"/>
            </a:br>
            <a:r>
              <a:rPr lang="en" sz="900"/>
              <a:t>(Immuta…)</a:t>
            </a:r>
            <a:endParaRPr sz="900"/>
          </a:p>
        </p:txBody>
      </p:sp>
      <p:sp>
        <p:nvSpPr>
          <p:cNvPr id="67" name="Google Shape;67;p13"/>
          <p:cNvSpPr/>
          <p:nvPr/>
        </p:nvSpPr>
        <p:spPr>
          <a:xfrm rot="-5400000">
            <a:off x="6544850" y="3024075"/>
            <a:ext cx="2244900" cy="506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Data Movement and Orchestration - (dbt, Airflow, Nifi…)</a:t>
            </a:r>
            <a:endParaRPr sz="900"/>
          </a:p>
        </p:txBody>
      </p:sp>
      <p:sp>
        <p:nvSpPr>
          <p:cNvPr id="68" name="Google Shape;68;p13"/>
          <p:cNvSpPr/>
          <p:nvPr/>
        </p:nvSpPr>
        <p:spPr>
          <a:xfrm rot="-5400000">
            <a:off x="6362375" y="2738925"/>
            <a:ext cx="3601800" cy="5175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Observability</a:t>
            </a:r>
            <a:br>
              <a:rPr lang="en" sz="900"/>
            </a:br>
            <a:r>
              <a:rPr lang="en" sz="900"/>
              <a:t>(OTEL, Splunk, Grafana…)</a:t>
            </a:r>
            <a:endParaRPr sz="900"/>
          </a:p>
        </p:txBody>
      </p:sp>
      <p:sp>
        <p:nvSpPr>
          <p:cNvPr id="69" name="Google Shape;69;p13"/>
          <p:cNvSpPr/>
          <p:nvPr/>
        </p:nvSpPr>
        <p:spPr>
          <a:xfrm>
            <a:off x="1570777" y="706429"/>
            <a:ext cx="4548900" cy="42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Consumers (Reports and Applications)</a:t>
            </a:r>
            <a:br>
              <a:rPr lang="en" sz="1300"/>
            </a:br>
            <a:r>
              <a:rPr lang="en" sz="1000" i="1"/>
              <a:t>connecting with JDBC, GraphQL, REST/OpenAPI, gRPC</a:t>
            </a:r>
            <a:endParaRPr sz="1000" i="1"/>
          </a:p>
        </p:txBody>
      </p:sp>
      <p:sp>
        <p:nvSpPr>
          <p:cNvPr id="70" name="Google Shape;70;p13"/>
          <p:cNvSpPr/>
          <p:nvPr/>
        </p:nvSpPr>
        <p:spPr>
          <a:xfrm>
            <a:off x="198481" y="706429"/>
            <a:ext cx="1269300" cy="42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Consumption</a:t>
            </a:r>
            <a:endParaRPr sz="1300"/>
          </a:p>
        </p:txBody>
      </p:sp>
      <p:sp>
        <p:nvSpPr>
          <p:cNvPr id="71" name="Google Shape;71;p13"/>
          <p:cNvSpPr/>
          <p:nvPr/>
        </p:nvSpPr>
        <p:spPr>
          <a:xfrm>
            <a:off x="198481" y="4533959"/>
            <a:ext cx="1269300" cy="42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Origination</a:t>
            </a:r>
            <a:endParaRPr sz="1300"/>
          </a:p>
        </p:txBody>
      </p:sp>
      <p:sp>
        <p:nvSpPr>
          <p:cNvPr id="72" name="Google Shape;72;p13"/>
          <p:cNvSpPr/>
          <p:nvPr/>
        </p:nvSpPr>
        <p:spPr>
          <a:xfrm>
            <a:off x="1570777" y="4533959"/>
            <a:ext cx="4548900" cy="42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Humans (Keyboards, Voices, Uploads) and External Data Providers</a:t>
            </a:r>
            <a:endParaRPr sz="1300"/>
          </a:p>
        </p:txBody>
      </p:sp>
      <p:sp>
        <p:nvSpPr>
          <p:cNvPr id="73" name="Google Shape;73;p13"/>
          <p:cNvSpPr/>
          <p:nvPr/>
        </p:nvSpPr>
        <p:spPr>
          <a:xfrm>
            <a:off x="6286708" y="720889"/>
            <a:ext cx="2666700" cy="42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Cross-Data-Layer Services</a:t>
            </a:r>
            <a:br>
              <a:rPr lang="en" sz="1300"/>
            </a:br>
            <a:r>
              <a:rPr lang="en" sz="1300"/>
              <a:t>(Dedicated, Federated or Shared)</a:t>
            </a:r>
            <a:endParaRPr sz="1300"/>
          </a:p>
        </p:txBody>
      </p:sp>
      <p:cxnSp>
        <p:nvCxnSpPr>
          <p:cNvPr id="74" name="Google Shape;74;p13"/>
          <p:cNvCxnSpPr/>
          <p:nvPr/>
        </p:nvCxnSpPr>
        <p:spPr>
          <a:xfrm rot="10800000" flipH="1">
            <a:off x="6194784" y="561166"/>
            <a:ext cx="6600" cy="446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3"/>
          <p:cNvSpPr/>
          <p:nvPr/>
        </p:nvSpPr>
        <p:spPr>
          <a:xfrm rot="-5400000">
            <a:off x="301625" y="2814885"/>
            <a:ext cx="2469000" cy="48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Scale, Complexity</a:t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 rot="-5400000">
            <a:off x="6902775" y="2734125"/>
            <a:ext cx="3578100" cy="503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Deployment and Operating Environments</a:t>
            </a:r>
            <a:br>
              <a:rPr lang="en" sz="900"/>
            </a:br>
            <a:r>
              <a:rPr lang="en" sz="900"/>
              <a:t>(CI/CD, Cloud…)</a:t>
            </a:r>
            <a:endParaRPr sz="900"/>
          </a:p>
        </p:txBody>
      </p:sp>
      <p:sp>
        <p:nvSpPr>
          <p:cNvPr id="77" name="Google Shape;77;p13"/>
          <p:cNvSpPr/>
          <p:nvPr/>
        </p:nvSpPr>
        <p:spPr>
          <a:xfrm>
            <a:off x="198480" y="197091"/>
            <a:ext cx="8745000" cy="42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Modern Data Domain Stack - Hosted By a Federated Data Mesh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Stuff…</a:t>
            </a: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Separation of Storage and Compute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ARAAC-Atomicity, Reliability, Availability, Accessibility, Consistency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Cost Efficiency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Performance &amp; Scalability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Private Cloud, Public Cloud, Hybrid Cloud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The Domain Data Stack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Each element is intentionally provided based on scale, complexity, performance and cost constraints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A Data Mesh is a collection of Data Domains - and may host many of the shared services available to the domains. It may include additional federated governance standards and tools to assess domain compliance.</a:t>
            </a:r>
            <a:br>
              <a:rPr lang="en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A data mesh is not necessarily a flat collection of domains - there may be a hierarchy or network. Transaction and Reference Domains may feed into Derived domains, for example.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364</Words>
  <Application>Microsoft Macintosh PowerPoint</Application>
  <PresentationFormat>On-screen Show (16:9)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Roboto</vt:lpstr>
      <vt:lpstr>Simple Light</vt:lpstr>
      <vt:lpstr>PowerPoint Presentation</vt:lpstr>
      <vt:lpstr>Stuff…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Kenneth Stott</cp:lastModifiedBy>
  <cp:revision>1</cp:revision>
  <dcterms:modified xsi:type="dcterms:W3CDTF">2025-05-02T02:33:00Z</dcterms:modified>
</cp:coreProperties>
</file>