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6" r:id="rId2"/>
    <p:sldId id="257" r:id="rId3"/>
    <p:sldId id="284" r:id="rId4"/>
    <p:sldId id="279" r:id="rId5"/>
    <p:sldId id="294" r:id="rId6"/>
    <p:sldId id="285" r:id="rId7"/>
    <p:sldId id="259" r:id="rId8"/>
    <p:sldId id="268" r:id="rId9"/>
    <p:sldId id="269" r:id="rId10"/>
    <p:sldId id="286" r:id="rId11"/>
    <p:sldId id="260" r:id="rId12"/>
    <p:sldId id="280" r:id="rId13"/>
    <p:sldId id="287" r:id="rId14"/>
    <p:sldId id="262" r:id="rId15"/>
    <p:sldId id="288" r:id="rId16"/>
    <p:sldId id="271" r:id="rId17"/>
    <p:sldId id="273" r:id="rId18"/>
    <p:sldId id="282" r:id="rId19"/>
    <p:sldId id="289" r:id="rId20"/>
    <p:sldId id="263" r:id="rId21"/>
    <p:sldId id="292" r:id="rId22"/>
    <p:sldId id="274" r:id="rId23"/>
    <p:sldId id="296" r:id="rId24"/>
    <p:sldId id="298" r:id="rId25"/>
    <p:sldId id="290" r:id="rId26"/>
    <p:sldId id="264" r:id="rId27"/>
    <p:sldId id="277" r:id="rId28"/>
    <p:sldId id="281" r:id="rId29"/>
    <p:sldId id="278" r:id="rId30"/>
    <p:sldId id="291" r:id="rId31"/>
    <p:sldId id="265" r:id="rId32"/>
    <p:sldId id="258" r:id="rId33"/>
    <p:sldId id="261" r:id="rId34"/>
    <p:sldId id="272" r:id="rId35"/>
    <p:sldId id="295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FBBC05"/>
    <a:srgbClr val="34A853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AlexNet top5: 15.3% top1: 39.0%, 61M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top5: 6.67%, 6.8M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/ </a:t>
            </a:r>
            <a:r>
              <a:rPr lang="en-US" dirty="0" err="1"/>
              <a:t>Alexnet</a:t>
            </a:r>
            <a:r>
              <a:rPr lang="en-US" dirty="0"/>
              <a:t> : 11.15%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ここはグラフ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4343184"/>
            <a:ext cx="8534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0800" y="6494400"/>
            <a:ext cx="94026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1FEF0-A800-164A-861B-07F642778A2C}"/>
              </a:ext>
            </a:extLst>
          </p:cNvPr>
          <p:cNvGrpSpPr/>
          <p:nvPr userDrawn="1"/>
        </p:nvGrpSpPr>
        <p:grpSpPr>
          <a:xfrm>
            <a:off x="5367476" y="5995362"/>
            <a:ext cx="3503592" cy="113262"/>
            <a:chOff x="5666073" y="6007838"/>
            <a:chExt cx="3503592" cy="1132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89269D-70D1-CE4E-A21E-8899261CCB85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0C30A-7344-D143-AA5E-6A4019E1B9CF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1601F-A56B-6140-9580-745B5DB8B546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FD679-D9DD-3244-A541-654F5022F988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3" y="365126"/>
            <a:ext cx="8508733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578738"/>
            <a:ext cx="8508733" cy="466418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218" y="6492875"/>
            <a:ext cx="87589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7B63CD-6DF9-994D-9F80-9E079C7036F4}"/>
              </a:ext>
            </a:extLst>
          </p:cNvPr>
          <p:cNvGrpSpPr/>
          <p:nvPr userDrawn="1"/>
        </p:nvGrpSpPr>
        <p:grpSpPr>
          <a:xfrm>
            <a:off x="5303524" y="6254637"/>
            <a:ext cx="3503592" cy="113262"/>
            <a:chOff x="5666073" y="6007838"/>
            <a:chExt cx="3503592" cy="1132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75279-6FA8-2549-A9D2-8CE441963F84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51CFF-05FB-F449-9AEC-62EAD88B9D4D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93A3A4-0653-CF48-A492-8668396FCE2A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FD83E4-DC7D-544D-B73F-1A1BFD7E9325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163-2435-2F4D-B8D7-29F2B0E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6"/>
            <a:ext cx="8226592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C3C4-0DE6-E241-ADC2-8CAE63C95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A3E3-5D3E-9C40-A903-6701D46F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99" y="363600"/>
            <a:ext cx="8517941" cy="10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99" y="1550988"/>
            <a:ext cx="4216051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0988"/>
            <a:ext cx="4187590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F9CD19-0DA9-8F4D-923F-EFFD0BBE61DC}"/>
              </a:ext>
            </a:extLst>
          </p:cNvPr>
          <p:cNvSpPr txBox="1">
            <a:spLocks/>
          </p:cNvSpPr>
          <p:nvPr userDrawn="1"/>
        </p:nvSpPr>
        <p:spPr>
          <a:xfrm>
            <a:off x="7931218" y="6492875"/>
            <a:ext cx="875898" cy="365125"/>
          </a:xfrm>
          <a:prstGeom prst="rect">
            <a:avLst/>
          </a:prstGeom>
          <a:solidFill>
            <a:srgbClr val="34A853"/>
          </a:solidFill>
          <a:ln>
            <a:solidFill>
              <a:srgbClr val="34A853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16E70-0F1F-3B47-836E-B765569C8E70}"/>
              </a:ext>
            </a:extLst>
          </p:cNvPr>
          <p:cNvGrpSpPr/>
          <p:nvPr userDrawn="1"/>
        </p:nvGrpSpPr>
        <p:grpSpPr>
          <a:xfrm>
            <a:off x="5313148" y="6247647"/>
            <a:ext cx="3503592" cy="113262"/>
            <a:chOff x="5666073" y="6007838"/>
            <a:chExt cx="3503592" cy="11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5084C-BD71-5A4E-ACE8-F9A74E7FA2A0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30513A-C3E8-FB49-985B-52DE44D052B2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AEC16-354B-3E45-A8BB-34066DEE38D5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F3245-BD2C-F84B-8466-A89778845B6A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F5F-F38D-1F41-BEEE-1C5AD9E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FiC</a:t>
            </a:r>
            <a:r>
              <a:rPr lang="en-US" altLang="ja-JP" dirty="0">
                <a:solidFill>
                  <a:srgbClr val="FF0000"/>
                </a:solidFill>
              </a:rPr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8738"/>
            <a:ext cx="3650983" cy="4664185"/>
          </a:xfrm>
        </p:spPr>
        <p:txBody>
          <a:bodyPr>
            <a:normAutofit/>
          </a:bodyPr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altLang="ja-JP" dirty="0"/>
              <a:t>FPGA</a:t>
            </a:r>
          </a:p>
          <a:p>
            <a:pPr lvl="1"/>
            <a:r>
              <a:rPr lang="ja-JP" altLang="en-US" dirty="0"/>
              <a:t>メモリ</a:t>
            </a:r>
            <a:endParaRPr lang="en-US" altLang="ja-JP" dirty="0"/>
          </a:p>
          <a:p>
            <a:pPr lvl="1"/>
            <a:r>
              <a:rPr lang="ja-JP" altLang="en-US" dirty="0"/>
              <a:t>光通信による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インターコネクト</a:t>
            </a:r>
            <a:endParaRPr lang="en-US" altLang="ja-JP" dirty="0"/>
          </a:p>
          <a:p>
            <a:pPr lvl="1"/>
            <a:r>
              <a:rPr lang="en-US" altLang="ja-JP" dirty="0"/>
              <a:t>9.9Gbps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8C6F-5CAF-AB46-A9CA-0A88903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071FD-607F-D846-BA58-F881C8FC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78738"/>
            <a:ext cx="5149516" cy="46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430-3985-CC41-B54F-862C002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77D-8E88-184F-BF35-88604EAA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ja-JP" altLang="en-US" dirty="0"/>
              <a:t>のネットワークスイッチ</a:t>
            </a:r>
            <a:endParaRPr lang="en-US" altLang="ja-JP" dirty="0"/>
          </a:p>
          <a:p>
            <a:r>
              <a:rPr lang="ja-JP" altLang="en-US" dirty="0"/>
              <a:t>構成要素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高速シリアルリンク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Raspberry Pi3</a:t>
            </a:r>
          </a:p>
          <a:p>
            <a:pPr marL="457200" lvl="1" indent="0">
              <a:buNone/>
            </a:pPr>
            <a:endParaRPr lang="en-US" altLang="ja-JP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E570-4162-DC42-936D-86D367C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9104A-0FFC-6D4F-803C-5D8714F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8253" y="2565583"/>
            <a:ext cx="2963706" cy="41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関連研究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2931617"/>
          </a:xfrm>
        </p:spPr>
        <p:txBody>
          <a:bodyPr>
            <a:normAutofit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Catapult[3]</a:t>
            </a:r>
            <a:endParaRPr lang="en-US" dirty="0"/>
          </a:p>
          <a:p>
            <a:r>
              <a:rPr lang="en-US" altLang="ja-JP" dirty="0"/>
              <a:t>FPGA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r>
              <a:rPr lang="en-US" altLang="ja-JP" dirty="0"/>
              <a:t>[4]</a:t>
            </a:r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r>
              <a:rPr lang="en-US" altLang="ja-JP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C85-1B2E-EC4D-99B4-DAD0D32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FC34-5442-D74D-815F-0046BD01B43C}"/>
              </a:ext>
            </a:extLst>
          </p:cNvPr>
          <p:cNvSpPr txBox="1"/>
          <p:nvPr/>
        </p:nvSpPr>
        <p:spPr>
          <a:xfrm>
            <a:off x="298383" y="4179577"/>
            <a:ext cx="850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[3] Andrew Putnam. Large-scale reconfigurable computing in 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microsoft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datacenter.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Pro-ceedings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26th IEEE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HotChips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Symposium on High-Performance Chips (HotChips2014)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IEEE, August 2014.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[4] 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DiCecco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G. Lacey, J.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Vasiljevic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P. Chow, G. Taylor, and S.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Areibi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Caffeinated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FPGAs:FPGA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framework for convolutional neural networks. In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2016 International Conference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onField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-Programmable Technology (FPT)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265–268, Dec 2016.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[5]YongmingShen,MichaelFerdman,andPeterMilder.Maximizingcnnacceleratorefficiencythrough resource partitioning.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44th Annual International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Symposiumon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Computer Architecture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ISCA ’17, pp. 535–547, New York, NY, USA, 2017. ACM.</a:t>
            </a:r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  <a:r>
              <a:rPr lang="ja-JP" altLang="en-US" dirty="0">
                <a:solidFill>
                  <a:srgbClr val="FF0000"/>
                </a:solidFill>
              </a:rPr>
              <a:t>並列化検討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 dirty="0"/>
              <a:t>出力値による分割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4AC7-C6CA-5F42-A510-F4A9D3C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2948052"/>
            <a:ext cx="5889108" cy="329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30CF-BA27-C045-81D1-D036EEE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ED2871-B2F2-F743-91E4-ED140B54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8" y="1582872"/>
            <a:ext cx="6945330" cy="4660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実装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畳み込み演算の出力分割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87C-A53E-EB46-A0B8-005C55D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D3F5-C5D9-514B-9C1E-7711345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モジュール設計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5A5F-1F6E-BF4D-B032-AE2DED20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280AA4-32F9-DA4D-B6CC-800AECD5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8" y="1577975"/>
            <a:ext cx="7563023" cy="4665663"/>
          </a:xfrm>
        </p:spPr>
      </p:pic>
    </p:spTree>
    <p:extLst>
      <p:ext uri="{BB962C8B-B14F-4D97-AF65-F5344CB8AC3E}">
        <p14:creationId xmlns:p14="http://schemas.microsoft.com/office/powerpoint/2010/main" val="403099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</a:t>
            </a:r>
            <a:r>
              <a:rPr lang="en-US" altLang="ja-JP" dirty="0"/>
              <a:t>[6]</a:t>
            </a:r>
            <a:r>
              <a:rPr lang="ja-JP" altLang="en-US" dirty="0"/>
              <a:t>を参考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45B08-6F88-6549-BF92-AB1BA4395AF8}"/>
              </a:ext>
            </a:extLst>
          </p:cNvPr>
          <p:cNvSpPr txBox="1"/>
          <p:nvPr/>
        </p:nvSpPr>
        <p:spPr>
          <a:xfrm>
            <a:off x="628650" y="5402244"/>
            <a:ext cx="76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 Chen Zhang, Peng Li, </a:t>
            </a:r>
            <a:r>
              <a:rPr lang="en-US" sz="1400" dirty="0" err="1"/>
              <a:t>Guangyu</a:t>
            </a:r>
            <a:r>
              <a:rPr lang="en-US" sz="1400" dirty="0"/>
              <a:t> Sun, </a:t>
            </a:r>
            <a:r>
              <a:rPr lang="en-US" sz="1400" dirty="0" err="1"/>
              <a:t>Yijin</a:t>
            </a:r>
            <a:r>
              <a:rPr lang="en-US" sz="1400" dirty="0"/>
              <a:t> Guan, </a:t>
            </a:r>
            <a:r>
              <a:rPr lang="en-US" sz="1400" dirty="0" err="1"/>
              <a:t>Bingjun</a:t>
            </a:r>
            <a:r>
              <a:rPr lang="en-US" sz="1400" dirty="0"/>
              <a:t> Xiao, and Jason Cong. </a:t>
            </a:r>
            <a:r>
              <a:rPr lang="en-US" sz="1400" dirty="0" err="1"/>
              <a:t>Optimiz-ing</a:t>
            </a:r>
            <a:r>
              <a:rPr lang="en-US" sz="1400" dirty="0"/>
              <a:t> </a:t>
            </a:r>
            <a:r>
              <a:rPr lang="en-US" sz="1400" dirty="0" err="1"/>
              <a:t>fpga</a:t>
            </a:r>
            <a:r>
              <a:rPr lang="en-US" sz="1400" dirty="0"/>
              <a:t>-based accelerator design for deep convolutional neural networks. </a:t>
            </a:r>
            <a:r>
              <a:rPr lang="en-US" sz="1400" dirty="0" err="1"/>
              <a:t>In</a:t>
            </a:r>
            <a:r>
              <a:rPr lang="en-US" sz="1400" i="1" dirty="0" err="1"/>
              <a:t>Proceedingsof</a:t>
            </a:r>
            <a:r>
              <a:rPr lang="en-US" sz="1400" i="1" dirty="0"/>
              <a:t> the 2015 ACM</a:t>
            </a:r>
            <a:r>
              <a:rPr lang="en-US" sz="1400" dirty="0"/>
              <a:t>/</a:t>
            </a:r>
            <a:r>
              <a:rPr lang="en-US" sz="1400" i="1" dirty="0"/>
              <a:t>SIGDA International Symposium on Field-Programmable Gate </a:t>
            </a:r>
            <a:r>
              <a:rPr lang="en-US" sz="1400" i="1" dirty="0" err="1"/>
              <a:t>Arrays</a:t>
            </a:r>
            <a:r>
              <a:rPr lang="en-US" sz="1400" dirty="0" err="1"/>
              <a:t>,FPGA</a:t>
            </a:r>
            <a:r>
              <a:rPr lang="en-US" sz="1400" dirty="0"/>
              <a:t> ’15, pp. 161–170, New York, NY, USA, 2015. ACM.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728DD-1211-D94B-8B96-96F5C414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80804"/>
            <a:ext cx="4087188" cy="3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Maxpooling</a:t>
            </a:r>
            <a:r>
              <a:rPr lang="ja-JP" altLang="en-US" dirty="0"/>
              <a:t>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altLang="ja-JP" dirty="0"/>
              <a:t>Thread4</a:t>
            </a:r>
            <a:r>
              <a:rPr lang="ja-JP" altLang="en-US" dirty="0"/>
              <a:t>での演算</a:t>
            </a:r>
            <a:endParaRPr lang="en-US" altLang="ja-JP" dirty="0"/>
          </a:p>
          <a:p>
            <a:r>
              <a:rPr lang="ja-JP" altLang="en-US" dirty="0"/>
              <a:t>カーネルサイズ内の最大値を求める</a:t>
            </a:r>
            <a:endParaRPr lang="en-US" altLang="ja-JP" dirty="0"/>
          </a:p>
          <a:p>
            <a:r>
              <a:rPr lang="ja-JP" altLang="en-US" dirty="0"/>
              <a:t>トーナメント方式の比較演算器を実装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Maxpooling</a:t>
            </a:r>
            <a:r>
              <a:rPr lang="ja-JP" altLang="en-US" dirty="0"/>
              <a:t>演算モジュール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BA34C-7BBB-9947-845E-AB5B7B31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1465241"/>
            <a:ext cx="7079447" cy="46914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29E33-1732-6544-945E-19062C1A4677}"/>
              </a:ext>
            </a:extLst>
          </p:cNvPr>
          <p:cNvSpPr txBox="1"/>
          <p:nvPr/>
        </p:nvSpPr>
        <p:spPr>
          <a:xfrm>
            <a:off x="7304916" y="3240501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5D34B-ECA9-654C-AF71-4FDE9A675395}"/>
              </a:ext>
            </a:extLst>
          </p:cNvPr>
          <p:cNvSpPr txBox="1"/>
          <p:nvPr/>
        </p:nvSpPr>
        <p:spPr>
          <a:xfrm>
            <a:off x="206225" y="324050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Feature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E74E0-0306-1043-9F2B-7FE86E141F9A}"/>
              </a:ext>
            </a:extLst>
          </p:cNvPr>
          <p:cNvSpPr txBox="1"/>
          <p:nvPr/>
        </p:nvSpPr>
        <p:spPr>
          <a:xfrm>
            <a:off x="2324112" y="1660374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969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評価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比較対象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Intel(R) Xeon(R) E5-2667 0 @ 2.90GHz 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g++4.4.7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OpenMP</a:t>
            </a:r>
            <a:r>
              <a:rPr lang="ja-JP" altLang="en-US" dirty="0"/>
              <a:t>による高速化</a:t>
            </a:r>
            <a:endParaRPr lang="en-US" altLang="ja-JP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9231-4E80-F24F-8FF3-264EAD4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r>
              <a:rPr lang="ja-JP" altLang="en-US" sz="2400" dirty="0"/>
              <a:t>入力サイズ</a:t>
            </a:r>
            <a:r>
              <a:rPr lang="en-US" altLang="ja-JP" sz="2400" dirty="0"/>
              <a:t>: 192*28*28</a:t>
            </a:r>
          </a:p>
          <a:p>
            <a:pPr lvl="1"/>
            <a:r>
              <a:rPr lang="ja-JP" altLang="en-US" sz="2400" dirty="0"/>
              <a:t>出力サイズ</a:t>
            </a:r>
            <a:r>
              <a:rPr lang="en-US" altLang="ja-JP" sz="2400" dirty="0"/>
              <a:t>: 256*28*28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A9F5-BEC8-C049-9C42-91A11D3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4400-05D5-0041-8B13-4E5B54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0" y="1578739"/>
            <a:ext cx="4350646" cy="24341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FD2C3-18BD-2546-BE13-B09CC219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71294"/>
              </p:ext>
            </p:extLst>
          </p:nvPr>
        </p:nvGraphicFramePr>
        <p:xfrm>
          <a:off x="298383" y="4012863"/>
          <a:ext cx="7632835" cy="2062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9386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559601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528096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517876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  <a:gridCol w="1517876">
                  <a:extLst>
                    <a:ext uri="{9D8B030D-6E8A-4147-A177-3AD203B41FA5}">
                      <a16:colId xmlns:a16="http://schemas.microsoft.com/office/drawing/2014/main" val="3717764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64*28*28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Conv5x5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41302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Maxpooling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192*28*28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32*28*28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CF5-C951-FF40-BC80-1E5C619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リソース使用率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9E18-8457-3848-8286-02A35DA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リソース使用率のグラフ</a:t>
            </a:r>
            <a:r>
              <a:rPr lang="en-US" altLang="ja-JP" dirty="0"/>
              <a:t>([]</a:t>
            </a:r>
            <a:r>
              <a:rPr lang="ja-JP" altLang="en-US" dirty="0"/>
              <a:t>内は</a:t>
            </a:r>
            <a:r>
              <a:rPr lang="en-US" altLang="ja-JP" dirty="0"/>
              <a:t>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7DA-6FEF-E443-84AC-59CA204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2273B-7611-3044-8854-7A0DDAAC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9922"/>
              </p:ext>
            </p:extLst>
          </p:nvPr>
        </p:nvGraphicFramePr>
        <p:xfrm>
          <a:off x="298382" y="2433894"/>
          <a:ext cx="8508733" cy="35987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4400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719768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719768">
                  <a:extLst>
                    <a:ext uri="{9D8B030D-6E8A-4147-A177-3AD203B41FA5}">
                      <a16:colId xmlns:a16="http://schemas.microsoft.com/office/drawing/2014/main" val="3371374645"/>
                    </a:ext>
                  </a:extLst>
                </a:gridCol>
                <a:gridCol w="1719768">
                  <a:extLst>
                    <a:ext uri="{9D8B030D-6E8A-4147-A177-3AD203B41FA5}">
                      <a16:colId xmlns:a16="http://schemas.microsoft.com/office/drawing/2014/main" val="798062011"/>
                    </a:ext>
                  </a:extLst>
                </a:gridCol>
                <a:gridCol w="1685029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</a:tblGrid>
              <a:tr h="799806"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BRAM18K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DSP48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LUT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866[25%]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532[69%]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123683[23%]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322334[59%]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699307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64B229-6F7E-7546-88FD-EBEBA726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820"/>
              </p:ext>
            </p:extLst>
          </p:nvPr>
        </p:nvGraphicFramePr>
        <p:xfrm>
          <a:off x="298383" y="2393530"/>
          <a:ext cx="6821608" cy="354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813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739829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704683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693283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720943"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FiC</a:t>
                      </a: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-SW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Xeon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Imtel</a:t>
                      </a: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Xeon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OpenMP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127</a:t>
                      </a:r>
                      <a:endParaRPr lang="en-US" sz="2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4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  <a:tr h="5647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背景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結論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Inception</a:t>
            </a:r>
            <a:r>
              <a:rPr lang="ja-JP" altLang="en-US" dirty="0"/>
              <a:t>層の並列処理の検討と実装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CPU</a:t>
            </a:r>
            <a:r>
              <a:rPr lang="ja-JP" altLang="en-US" dirty="0"/>
              <a:t>に対して約</a:t>
            </a:r>
            <a:r>
              <a:rPr lang="en-US" altLang="ja-JP" dirty="0"/>
              <a:t>60</a:t>
            </a:r>
            <a:r>
              <a:rPr lang="ja-JP" altLang="en-US" dirty="0"/>
              <a:t>倍の高速化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展望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647-F8AD-1A44-B817-A3D8B5B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では効率的な処理が難しい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7E8E-2E50-174A-9F75-60D73E6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スイッチの通信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en-US" altLang="ja-JP" dirty="0"/>
              <a:t>STDM</a:t>
            </a:r>
          </a:p>
          <a:p>
            <a:r>
              <a:rPr lang="ja-JP" altLang="en-US" dirty="0"/>
              <a:t>将来の光通信のための設計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729CC-B401-C943-8A8B-07432362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19" y="2069127"/>
            <a:ext cx="5886660" cy="4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5C79-1F4C-F947-AE75-14DA7E46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通信遅延の隠蔽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D76-6B4C-E146-8B6F-E05A4AE4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各モジュールの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24D-4D08-DA43-AEBE-9CC7E38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9823-9A47-5A4F-BCE5-B32B117D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本研究のコントリビューション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B89-0154-464B-A50C-51342609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による</a:t>
            </a:r>
            <a:r>
              <a:rPr lang="en-US" altLang="ja-JP" dirty="0"/>
              <a:t>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GoogLeNet</a:t>
            </a:r>
            <a:r>
              <a:rPr lang="ja-JP" altLang="en-US" dirty="0"/>
              <a:t>の</a:t>
            </a:r>
            <a:r>
              <a:rPr lang="en-US" altLang="ja-JP" dirty="0"/>
              <a:t>FPGA</a:t>
            </a:r>
            <a:r>
              <a:rPr lang="ja-JP" altLang="en-US" dirty="0"/>
              <a:t>実装</a:t>
            </a:r>
            <a:endParaRPr lang="en-US" altLang="ja-JP" dirty="0"/>
          </a:p>
          <a:p>
            <a:pPr lvl="1"/>
            <a:r>
              <a:rPr lang="en-US" altLang="ja-JP" dirty="0"/>
              <a:t>AlexNet</a:t>
            </a:r>
            <a:r>
              <a:rPr lang="ja-JP" altLang="en-US" dirty="0"/>
              <a:t>が実装対象となりやすい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AE10-1FC2-DF49-B89E-D58156F9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深層学習アクセラレータ</a:t>
            </a:r>
            <a:endParaRPr lang="en-US" altLang="ja-JP" dirty="0"/>
          </a:p>
          <a:p>
            <a:pPr lvl="1"/>
            <a:r>
              <a:rPr lang="ja-JP" altLang="en-US" dirty="0"/>
              <a:t>計算コストの増大による需要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が主導する人工知能計算基盤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GoogLeNet[1]</a:t>
            </a:r>
          </a:p>
          <a:p>
            <a:pPr lvl="1"/>
            <a:r>
              <a:rPr lang="en-US" altLang="ja-JP" dirty="0"/>
              <a:t>ILSVRC2014</a:t>
            </a:r>
            <a:r>
              <a:rPr lang="ja-JP" altLang="en-US" dirty="0"/>
              <a:t>優勝</a:t>
            </a:r>
            <a:endParaRPr lang="en-US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が研究開発</a:t>
            </a:r>
            <a:endParaRPr lang="en-US" dirty="0"/>
          </a:p>
          <a:p>
            <a:pPr lvl="1"/>
            <a:r>
              <a:rPr lang="ja-JP" altLang="en-US" dirty="0"/>
              <a:t>高精度かつ演算並列性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32627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システムの検討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深層学習アクセラレータ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dirty="0"/>
              <a:t>GoogLeNet</a:t>
            </a:r>
            <a:r>
              <a:rPr lang="ja-JP" altLang="en-US" dirty="0"/>
              <a:t>の高速化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17346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AlexNet[2]</a:t>
            </a:r>
            <a:r>
              <a:rPr lang="ja-JP" altLang="en-US" dirty="0"/>
              <a:t>よりも約</a:t>
            </a:r>
            <a:r>
              <a:rPr lang="en-US" altLang="ja-JP" dirty="0"/>
              <a:t>8%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パラメータ数約</a:t>
            </a:r>
            <a:r>
              <a:rPr lang="en-US" altLang="ja-JP" dirty="0"/>
              <a:t>89%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7CB9-C3D2-E446-A88A-331751D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FEF9-8365-A544-8661-3F9911EEF621}"/>
              </a:ext>
            </a:extLst>
          </p:cNvPr>
          <p:cNvSpPr txBox="1"/>
          <p:nvPr/>
        </p:nvSpPr>
        <p:spPr>
          <a:xfrm>
            <a:off x="298383" y="5473005"/>
            <a:ext cx="511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[2]Alex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Krizhevsky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Ilya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Sutskever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Geoffrey E Hinton.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Imagenet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classification with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deepconvolutional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neural networks. In F. Pereira, C. J. C. Burges, L.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Bottou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K. Q. Wein-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berger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editors,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Advances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Neural Information Processing Systems 25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1097–1105.Curran Associates, Inc., 2012.</a:t>
            </a:r>
            <a:endParaRPr lang="en-US" sz="1400" dirty="0">
              <a:effectLst/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幅が広いネットワーク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2034283" y="3010083"/>
            <a:ext cx="657546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D18E-A59B-D245-A4D0-3556748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7450-B1A2-D642-9821-1EAC57CE4723}"/>
              </a:ext>
            </a:extLst>
          </p:cNvPr>
          <p:cNvSpPr txBox="1"/>
          <p:nvPr/>
        </p:nvSpPr>
        <p:spPr>
          <a:xfrm>
            <a:off x="1651590" y="5898093"/>
            <a:ext cx="1479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Max polling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7059-05C7-CE45-9A30-913EBD8E6D52}"/>
              </a:ext>
            </a:extLst>
          </p:cNvPr>
          <p:cNvSpPr txBox="1"/>
          <p:nvPr/>
        </p:nvSpPr>
        <p:spPr>
          <a:xfrm>
            <a:off x="7847868" y="3310649"/>
            <a:ext cx="1079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Output</a:t>
            </a:r>
            <a:endParaRPr lang="en-US" sz="2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211E0-42CF-7747-970B-707F912BF7BA}"/>
              </a:ext>
            </a:extLst>
          </p:cNvPr>
          <p:cNvSpPr/>
          <p:nvPr/>
        </p:nvSpPr>
        <p:spPr>
          <a:xfrm>
            <a:off x="590328" y="3010084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9A7BCF-7D11-6D47-802A-063F46FC6A3E}"/>
              </a:ext>
            </a:extLst>
          </p:cNvPr>
          <p:cNvSpPr/>
          <p:nvPr/>
        </p:nvSpPr>
        <p:spPr>
          <a:xfrm>
            <a:off x="7358664" y="3010083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41A43-E14C-A649-96A1-28AA45F4E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7" y="5418035"/>
            <a:ext cx="6794939" cy="334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17FDD9-727C-F94A-9A9A-D982EC6E7D85}"/>
              </a:ext>
            </a:extLst>
          </p:cNvPr>
          <p:cNvSpPr txBox="1"/>
          <p:nvPr/>
        </p:nvSpPr>
        <p:spPr>
          <a:xfrm>
            <a:off x="25612" y="5898093"/>
            <a:ext cx="15424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Convolution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373AC-3A9A-9348-B99B-349557ADBB0A}"/>
              </a:ext>
            </a:extLst>
          </p:cNvPr>
          <p:cNvSpPr txBox="1"/>
          <p:nvPr/>
        </p:nvSpPr>
        <p:spPr>
          <a:xfrm>
            <a:off x="3215051" y="5899933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Drop out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FD69B-1C08-1741-B539-2DAE2F438F6B}"/>
              </a:ext>
            </a:extLst>
          </p:cNvPr>
          <p:cNvSpPr txBox="1"/>
          <p:nvPr/>
        </p:nvSpPr>
        <p:spPr>
          <a:xfrm>
            <a:off x="4552749" y="5898820"/>
            <a:ext cx="174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Depth </a:t>
            </a:r>
            <a:r>
              <a:rPr lang="en-US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concat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AD50B-3C14-3D4B-A264-613987D6147F}"/>
              </a:ext>
            </a:extLst>
          </p:cNvPr>
          <p:cNvSpPr txBox="1"/>
          <p:nvPr/>
        </p:nvSpPr>
        <p:spPr>
          <a:xfrm>
            <a:off x="6374229" y="5888932"/>
            <a:ext cx="1140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Softmax</a:t>
            </a:r>
            <a:endParaRPr 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D70AE-598B-9743-B76D-CC2BAC7B1B8D}"/>
              </a:ext>
            </a:extLst>
          </p:cNvPr>
          <p:cNvSpPr txBox="1"/>
          <p:nvPr/>
        </p:nvSpPr>
        <p:spPr>
          <a:xfrm>
            <a:off x="590328" y="3310649"/>
            <a:ext cx="8499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精度向上</a:t>
            </a:r>
            <a:endParaRPr lang="en-US" altLang="ja-JP" dirty="0"/>
          </a:p>
          <a:p>
            <a:pPr lvl="1"/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pPr lvl="1"/>
            <a:r>
              <a:rPr lang="ja-JP" altLang="en-US" dirty="0"/>
              <a:t>ネットワークの深化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96" y="2951588"/>
            <a:ext cx="5743254" cy="3270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6BFC-E0DA-BC4C-8AA2-2998BD1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978</Words>
  <Application>Microsoft Macintosh PowerPoint</Application>
  <PresentationFormat>On-screen Show (4:3)</PresentationFormat>
  <Paragraphs>328</Paragraphs>
  <Slides>36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Hiragino Kaku Gothic Pro W3</vt:lpstr>
      <vt:lpstr>游ゴシック</vt:lpstr>
      <vt:lpstr>Arial</vt:lpstr>
      <vt:lpstr>Calibri</vt:lpstr>
      <vt:lpstr>Courier New</vt:lpstr>
      <vt:lpstr>Wingdings</vt:lpstr>
      <vt:lpstr>Office Theme</vt:lpstr>
      <vt:lpstr>マルチFPGA上での GoogLeNet実装に関する研究</vt:lpstr>
      <vt:lpstr>アウトライン</vt:lpstr>
      <vt:lpstr>アウトライン</vt:lpstr>
      <vt:lpstr>背景</vt:lpstr>
      <vt:lpstr>目的</vt:lpstr>
      <vt:lpstr>アウトライン</vt:lpstr>
      <vt:lpstr>GoogLeNet</vt:lpstr>
      <vt:lpstr>全体アーキテクチャ</vt:lpstr>
      <vt:lpstr>Inception層</vt:lpstr>
      <vt:lpstr>アウトライン</vt:lpstr>
      <vt:lpstr>Flow-in-Cloud</vt:lpstr>
      <vt:lpstr>FiC-SW</vt:lpstr>
      <vt:lpstr>アウトライン</vt:lpstr>
      <vt:lpstr>関連研究</vt:lpstr>
      <vt:lpstr>アウトライン</vt:lpstr>
      <vt:lpstr>並列化検討</vt:lpstr>
      <vt:lpstr>Inception層の計算スレッド分割</vt:lpstr>
      <vt:lpstr>畳み込み演算の並列化</vt:lpstr>
      <vt:lpstr>アウトライン</vt:lpstr>
      <vt:lpstr>実装</vt:lpstr>
      <vt:lpstr>モジュール設計</vt:lpstr>
      <vt:lpstr>畳み込み演算モジュール</vt:lpstr>
      <vt:lpstr>Maxpooling演算モジュール</vt:lpstr>
      <vt:lpstr>Maxpooling演算モジュール</vt:lpstr>
      <vt:lpstr>アウトライン</vt:lpstr>
      <vt:lpstr>評価</vt:lpstr>
      <vt:lpstr>ベンチマーク</vt:lpstr>
      <vt:lpstr>リソース使用率</vt:lpstr>
      <vt:lpstr>性能比較</vt:lpstr>
      <vt:lpstr>アウトライン</vt:lpstr>
      <vt:lpstr>結論</vt:lpstr>
      <vt:lpstr>前背景</vt:lpstr>
      <vt:lpstr>スイッチの通信</vt:lpstr>
      <vt:lpstr>畳み込み演算の並列化</vt:lpstr>
      <vt:lpstr>通信遅延の隠蔽</vt:lpstr>
      <vt:lpstr>本研究のコントリビューション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72</cp:revision>
  <dcterms:created xsi:type="dcterms:W3CDTF">2018-01-25T04:53:39Z</dcterms:created>
  <dcterms:modified xsi:type="dcterms:W3CDTF">2018-01-30T13:27:09Z</dcterms:modified>
</cp:coreProperties>
</file>