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6" r:id="rId2"/>
    <p:sldId id="257" r:id="rId3"/>
    <p:sldId id="279" r:id="rId4"/>
    <p:sldId id="259" r:id="rId5"/>
    <p:sldId id="268" r:id="rId6"/>
    <p:sldId id="269" r:id="rId7"/>
    <p:sldId id="260" r:id="rId8"/>
    <p:sldId id="280" r:id="rId9"/>
    <p:sldId id="262" r:id="rId10"/>
    <p:sldId id="283" r:id="rId11"/>
    <p:sldId id="271" r:id="rId12"/>
    <p:sldId id="272" r:id="rId13"/>
    <p:sldId id="282" r:id="rId14"/>
    <p:sldId id="273" r:id="rId15"/>
    <p:sldId id="263" r:id="rId16"/>
    <p:sldId id="274" r:id="rId17"/>
    <p:sldId id="264" r:id="rId18"/>
    <p:sldId id="277" r:id="rId19"/>
    <p:sldId id="281" r:id="rId20"/>
    <p:sldId id="278" r:id="rId21"/>
    <p:sldId id="265" r:id="rId22"/>
    <p:sldId id="258" r:id="rId23"/>
    <p:sldId id="261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塚健介" initials="飯塚健介" lastIdx="1" clrIdx="0">
    <p:extLst>
      <p:ext uri="{19B8F6BF-5375-455C-9EA6-DF929625EA0E}">
        <p15:presenceInfo xmlns:p15="http://schemas.microsoft.com/office/powerpoint/2012/main" userId="2d206e90e11ad5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FBBC05"/>
    <a:srgbClr val="34A853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51797-1660-7E44-91A9-4005D4906C9D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3CD4-EC76-BD4C-9E4E-77FD717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AlexNet top5: 15.3% top1: 39.0%, 61M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top5: 6.67%, 6.8M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/ </a:t>
            </a:r>
            <a:r>
              <a:rPr lang="en-US" dirty="0" err="1"/>
              <a:t>Alexnet</a:t>
            </a:r>
            <a:r>
              <a:rPr lang="en-US" dirty="0"/>
              <a:t> : 11.15%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入出力の方向を入れる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Xeon 6core 12thread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STDM</a:t>
            </a:r>
            <a:r>
              <a:rPr lang="ja-JP" altLang="en-US" dirty="0"/>
              <a:t>にすると時間が読める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5426"/>
            <a:ext cx="7772400" cy="1604161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884" y="4343184"/>
            <a:ext cx="85341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0800" y="6494400"/>
            <a:ext cx="94026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1FEF0-A800-164A-861B-07F642778A2C}"/>
              </a:ext>
            </a:extLst>
          </p:cNvPr>
          <p:cNvGrpSpPr/>
          <p:nvPr userDrawn="1"/>
        </p:nvGrpSpPr>
        <p:grpSpPr>
          <a:xfrm>
            <a:off x="5367476" y="5995362"/>
            <a:ext cx="3503592" cy="113262"/>
            <a:chOff x="5666073" y="6007838"/>
            <a:chExt cx="3503592" cy="1132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89269D-70D1-CE4E-A21E-8899261CCB85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10C30A-7344-D143-AA5E-6A4019E1B9CF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41601F-A56B-6140-9580-745B5DB8B546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7FD679-D9DD-3244-A541-654F5022F988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83" y="365126"/>
            <a:ext cx="8508733" cy="10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578738"/>
            <a:ext cx="8508733" cy="4664185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 sz="3200"/>
            </a:lvl1pPr>
            <a:lvl2pPr marL="685800" indent="-228600">
              <a:buFont typeface="Wingdings" pitchFamily="2" charset="2"/>
              <a:buChar char="§"/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218" y="6492875"/>
            <a:ext cx="87589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7B63CD-6DF9-994D-9F80-9E079C7036F4}"/>
              </a:ext>
            </a:extLst>
          </p:cNvPr>
          <p:cNvGrpSpPr/>
          <p:nvPr userDrawn="1"/>
        </p:nvGrpSpPr>
        <p:grpSpPr>
          <a:xfrm>
            <a:off x="5303524" y="6254637"/>
            <a:ext cx="3503592" cy="113262"/>
            <a:chOff x="5666073" y="6007838"/>
            <a:chExt cx="3503592" cy="1132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775279-6FA8-2549-A9D2-8CE441963F84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351CFF-05FB-F449-9AEC-62EAD88B9D4D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93A3A4-0653-CF48-A492-8668396FCE2A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FD83E4-DC7D-544D-B73F-1A1BFD7E9325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5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F163-2435-2F4D-B8D7-29F2B0E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365126"/>
            <a:ext cx="8226592" cy="100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6C3C4-0DE6-E241-ADC2-8CAE63C95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A3E3-5D3E-9C40-A903-6701D46FE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99" y="363600"/>
            <a:ext cx="8517941" cy="10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799" y="1550988"/>
            <a:ext cx="4216051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50988"/>
            <a:ext cx="4187590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F9CD19-0DA9-8F4D-923F-EFFD0BBE61DC}"/>
              </a:ext>
            </a:extLst>
          </p:cNvPr>
          <p:cNvSpPr txBox="1">
            <a:spLocks/>
          </p:cNvSpPr>
          <p:nvPr userDrawn="1"/>
        </p:nvSpPr>
        <p:spPr>
          <a:xfrm>
            <a:off x="7931218" y="6492875"/>
            <a:ext cx="875898" cy="365125"/>
          </a:xfrm>
          <a:prstGeom prst="rect">
            <a:avLst/>
          </a:prstGeom>
          <a:solidFill>
            <a:srgbClr val="34A853"/>
          </a:solidFill>
          <a:ln>
            <a:solidFill>
              <a:srgbClr val="34A853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A16E70-0F1F-3B47-836E-B765569C8E70}"/>
              </a:ext>
            </a:extLst>
          </p:cNvPr>
          <p:cNvGrpSpPr/>
          <p:nvPr userDrawn="1"/>
        </p:nvGrpSpPr>
        <p:grpSpPr>
          <a:xfrm>
            <a:off x="5313148" y="6247647"/>
            <a:ext cx="3503592" cy="113262"/>
            <a:chOff x="5666073" y="6007838"/>
            <a:chExt cx="3503592" cy="1132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65084C-BD71-5A4E-ACE8-F9A74E7FA2A0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30513A-C3E8-FB49-985B-52DE44D052B2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AEC16-354B-3E45-A8BB-34066DEE38D5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F3245-BD2C-F84B-8466-A89778845B6A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84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8000"/>
          </a:xfrm>
          <a:prstGeom prst="rect">
            <a:avLst/>
          </a:prstGeom>
          <a:ln w="25400" cmpd="thickThin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8738"/>
            <a:ext cx="78867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5082" y="6356351"/>
            <a:ext cx="940268" cy="365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(null)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313-6295-D14F-9303-290B92896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上での</a:t>
            </a:r>
            <a:br>
              <a:rPr lang="en-US" altLang="ja-JP" dirty="0"/>
            </a:br>
            <a:r>
              <a:rPr lang="en-US" altLang="ja-JP" dirty="0"/>
              <a:t>GoogLeNet</a:t>
            </a:r>
            <a:r>
              <a:rPr lang="ja-JP" altLang="en-US" dirty="0"/>
              <a:t>実装に関する研究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839E9-BD92-1245-8998-531D3AACD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慶應義塾大学理工学部</a:t>
            </a:r>
            <a:endParaRPr lang="en-US" altLang="ja-JP" dirty="0"/>
          </a:p>
          <a:p>
            <a:r>
              <a:rPr lang="ja-JP" altLang="en-US" dirty="0"/>
              <a:t>情報工学科天野研究室</a:t>
            </a:r>
            <a:endParaRPr lang="en-US" altLang="ja-JP" dirty="0"/>
          </a:p>
          <a:p>
            <a:r>
              <a:rPr lang="en-US" altLang="ja-JP" dirty="0"/>
              <a:t>61401007 </a:t>
            </a:r>
            <a:r>
              <a:rPr lang="ja-JP" altLang="en-US" dirty="0"/>
              <a:t>飯塚健介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10F5F-F38D-1F41-BEEE-1C5AD9E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4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9823-9A47-5A4F-BCE5-B32B117D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本研究のコントリビューション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B89-0154-464B-A50C-51342609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による</a:t>
            </a:r>
            <a:r>
              <a:rPr lang="en-US" altLang="ja-JP" dirty="0"/>
              <a:t>CNN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endParaRPr lang="en-US" dirty="0"/>
          </a:p>
          <a:p>
            <a:r>
              <a:rPr lang="en-US" dirty="0"/>
              <a:t>GoogLeNet</a:t>
            </a:r>
            <a:r>
              <a:rPr lang="ja-JP" altLang="en-US" dirty="0"/>
              <a:t>の</a:t>
            </a:r>
            <a:r>
              <a:rPr lang="en-US" altLang="ja-JP" dirty="0"/>
              <a:t>FPGA</a:t>
            </a:r>
            <a:r>
              <a:rPr lang="ja-JP" altLang="en-US" dirty="0"/>
              <a:t>実装</a:t>
            </a:r>
            <a:endParaRPr lang="en-US" altLang="ja-JP" dirty="0"/>
          </a:p>
          <a:p>
            <a:pPr lvl="1"/>
            <a:r>
              <a:rPr lang="en-US" altLang="ja-JP" dirty="0"/>
              <a:t>AlexNet</a:t>
            </a:r>
            <a:r>
              <a:rPr lang="ja-JP" altLang="en-US" dirty="0"/>
              <a:t>が実装対象となりやすい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AE10-1FC2-DF49-B89E-D58156F9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並列化検討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/>
              <a:t>GoogLeNet</a:t>
            </a:r>
            <a:r>
              <a:rPr lang="ja-JP" altLang="en-US" dirty="0"/>
              <a:t>の並列化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畳み込み演算の並列化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4AC7-C6CA-5F42-A510-F4A9D3C7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畳み込み演算のデータ並列性</a:t>
            </a:r>
            <a:endParaRPr lang="en-US" altLang="ja-JP" dirty="0"/>
          </a:p>
          <a:p>
            <a:pPr lvl="1"/>
            <a:r>
              <a:rPr lang="ja-JP" altLang="en-US" dirty="0"/>
              <a:t>出力値分割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畳み込み演算のデータ並列性</a:t>
            </a:r>
            <a:endParaRPr lang="en-US" altLang="ja-JP" dirty="0"/>
          </a:p>
          <a:p>
            <a:pPr lvl="1"/>
            <a:r>
              <a:rPr lang="ja-JP" altLang="en-US" dirty="0"/>
              <a:t>出力値分割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4EC43-87A6-5C43-8CB9-5010A39C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2181892"/>
            <a:ext cx="5727618" cy="40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8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層の計算スレッドを分割</a:t>
            </a:r>
            <a:endParaRPr lang="en-US" altLang="ja-JP" dirty="0"/>
          </a:p>
          <a:p>
            <a:pPr lvl="1"/>
            <a:r>
              <a:rPr lang="ja-JP" altLang="en-US" dirty="0"/>
              <a:t>メリット</a:t>
            </a:r>
            <a:r>
              <a:rPr lang="en-US" altLang="ja-JP" dirty="0"/>
              <a:t>:</a:t>
            </a:r>
            <a:r>
              <a:rPr lang="ja-JP" altLang="en-US" dirty="0"/>
              <a:t>入力値のブロードキャスト</a:t>
            </a:r>
            <a:endParaRPr lang="en-US" altLang="ja-JP" dirty="0"/>
          </a:p>
          <a:p>
            <a:pPr lvl="1"/>
            <a:r>
              <a:rPr lang="ja-JP" altLang="en-US" dirty="0"/>
              <a:t>デメリット</a:t>
            </a:r>
            <a:r>
              <a:rPr lang="en-US" altLang="ja-JP" dirty="0"/>
              <a:t>:</a:t>
            </a:r>
            <a:r>
              <a:rPr lang="ja-JP" altLang="en-US" dirty="0"/>
              <a:t>ロードバランスの悪さ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E3445-07E1-1643-B146-6F4DF996E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" y="2948052"/>
            <a:ext cx="5889108" cy="329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30CF-BA27-C045-81D1-D036EEEA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設計方針</a:t>
            </a:r>
            <a:endParaRPr lang="en-US" altLang="ja-JP" dirty="0"/>
          </a:p>
          <a:p>
            <a:pPr lvl="1"/>
            <a:r>
              <a:rPr lang="en-US" altLang="ja-JP" dirty="0"/>
              <a:t>Inception</a:t>
            </a:r>
            <a:r>
              <a:rPr lang="ja-JP" altLang="en-US" dirty="0"/>
              <a:t>層の実装に集中</a:t>
            </a:r>
            <a:endParaRPr lang="en-US" altLang="ja-JP" dirty="0"/>
          </a:p>
          <a:p>
            <a:pPr lvl="2"/>
            <a:r>
              <a:rPr lang="en-US" dirty="0"/>
              <a:t>GoogLeNet</a:t>
            </a:r>
            <a:r>
              <a:rPr lang="ja-JP" altLang="en-US" dirty="0"/>
              <a:t>の大部分を占める</a:t>
            </a:r>
            <a:endParaRPr lang="en-US" altLang="ja-JP" dirty="0"/>
          </a:p>
          <a:p>
            <a:pPr lvl="1"/>
            <a:r>
              <a:rPr lang="ja-JP" altLang="en-US" dirty="0"/>
              <a:t>各スレッド毎に</a:t>
            </a:r>
            <a:r>
              <a:rPr lang="en-US" altLang="ja-JP" dirty="0"/>
              <a:t>FPGA</a:t>
            </a:r>
            <a:r>
              <a:rPr lang="ja-JP" altLang="en-US" dirty="0"/>
              <a:t>ボードを割り当て</a:t>
            </a:r>
            <a:endParaRPr lang="en-US" altLang="ja-JP" dirty="0"/>
          </a:p>
          <a:p>
            <a:pPr lvl="1"/>
            <a:r>
              <a:rPr lang="ja-JP" altLang="en-US" dirty="0"/>
              <a:t>畳み込み演算の出力分割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実装環境</a:t>
            </a:r>
            <a:endParaRPr lang="en-US" altLang="ja-JP" dirty="0"/>
          </a:p>
          <a:p>
            <a:pPr lvl="1"/>
            <a:r>
              <a:rPr lang="en-US" dirty="0" err="1"/>
              <a:t>Vivado</a:t>
            </a:r>
            <a:r>
              <a:rPr lang="en-US" dirty="0"/>
              <a:t> HLS(2017.3)</a:t>
            </a:r>
            <a:r>
              <a:rPr lang="ja-JP" altLang="en-US" dirty="0"/>
              <a:t>による高位合成</a:t>
            </a:r>
            <a:endParaRPr lang="en-US" altLang="ja-JP" dirty="0"/>
          </a:p>
          <a:p>
            <a:pPr lvl="1"/>
            <a:r>
              <a:rPr lang="en-US" dirty="0"/>
              <a:t>Xilinx </a:t>
            </a:r>
            <a:r>
              <a:rPr lang="en-US" dirty="0" err="1"/>
              <a:t>Kintex</a:t>
            </a:r>
            <a:r>
              <a:rPr lang="en-US" dirty="0"/>
              <a:t> </a:t>
            </a:r>
            <a:r>
              <a:rPr lang="en-US" dirty="0" err="1"/>
              <a:t>UltraScale</a:t>
            </a:r>
            <a:r>
              <a:rPr lang="en-US" dirty="0"/>
              <a:t> XCKU095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3287C-A53E-EB46-A0B8-005C55D3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876B-F37C-FD45-953B-F7E08358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9"/>
            <a:ext cx="7886700" cy="3823506"/>
          </a:xfrm>
        </p:spPr>
        <p:txBody>
          <a:bodyPr/>
          <a:lstStyle/>
          <a:p>
            <a:r>
              <a:rPr lang="en-US" dirty="0"/>
              <a:t>UCLA</a:t>
            </a:r>
            <a:r>
              <a:rPr lang="ja-JP" altLang="en-US" dirty="0"/>
              <a:t>アクセラレータ</a:t>
            </a:r>
            <a:r>
              <a:rPr lang="en-US" altLang="ja-JP" dirty="0"/>
              <a:t>[6]</a:t>
            </a:r>
            <a:r>
              <a:rPr lang="ja-JP" altLang="en-US" dirty="0"/>
              <a:t>を参考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471-DCB7-EF44-B685-EF328EE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45B08-6F88-6549-BF92-AB1BA4395AF8}"/>
              </a:ext>
            </a:extLst>
          </p:cNvPr>
          <p:cNvSpPr txBox="1"/>
          <p:nvPr/>
        </p:nvSpPr>
        <p:spPr>
          <a:xfrm>
            <a:off x="628650" y="5402244"/>
            <a:ext cx="76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[6] Chen Zhang, Peng Li, </a:t>
            </a:r>
            <a:r>
              <a:rPr lang="en-US" sz="1400" dirty="0" err="1"/>
              <a:t>Guangyu</a:t>
            </a:r>
            <a:r>
              <a:rPr lang="en-US" sz="1400" dirty="0"/>
              <a:t> Sun, </a:t>
            </a:r>
            <a:r>
              <a:rPr lang="en-US" sz="1400" dirty="0" err="1"/>
              <a:t>Yijin</a:t>
            </a:r>
            <a:r>
              <a:rPr lang="en-US" sz="1400" dirty="0"/>
              <a:t> Guan, </a:t>
            </a:r>
            <a:r>
              <a:rPr lang="en-US" sz="1400" dirty="0" err="1"/>
              <a:t>Bingjun</a:t>
            </a:r>
            <a:r>
              <a:rPr lang="en-US" sz="1400" dirty="0"/>
              <a:t> Xiao, and Jason Cong. </a:t>
            </a:r>
            <a:r>
              <a:rPr lang="en-US" sz="1400" dirty="0" err="1"/>
              <a:t>Optimiz-ing</a:t>
            </a:r>
            <a:r>
              <a:rPr lang="en-US" sz="1400" dirty="0"/>
              <a:t> </a:t>
            </a:r>
            <a:r>
              <a:rPr lang="en-US" sz="1400" dirty="0" err="1"/>
              <a:t>fpga</a:t>
            </a:r>
            <a:r>
              <a:rPr lang="en-US" sz="1400" dirty="0"/>
              <a:t>-based accelerator design for deep convolutional neural networks. </a:t>
            </a:r>
            <a:r>
              <a:rPr lang="en-US" sz="1400" dirty="0" err="1"/>
              <a:t>In</a:t>
            </a:r>
            <a:r>
              <a:rPr lang="en-US" sz="1400" i="1" dirty="0" err="1"/>
              <a:t>Proceedingsof</a:t>
            </a:r>
            <a:r>
              <a:rPr lang="en-US" sz="1400" i="1" dirty="0"/>
              <a:t> the 2015 ACM</a:t>
            </a:r>
            <a:r>
              <a:rPr lang="en-US" sz="1400" dirty="0"/>
              <a:t>/</a:t>
            </a:r>
            <a:r>
              <a:rPr lang="en-US" sz="1400" i="1" dirty="0"/>
              <a:t>SIGDA International Symposium on Field-Programmable Gate </a:t>
            </a:r>
            <a:r>
              <a:rPr lang="en-US" sz="1400" i="1" dirty="0" err="1"/>
              <a:t>Arrays</a:t>
            </a:r>
            <a:r>
              <a:rPr lang="en-US" sz="1400" dirty="0" err="1"/>
              <a:t>,FPGA</a:t>
            </a:r>
            <a:r>
              <a:rPr lang="en-US" sz="1400" dirty="0"/>
              <a:t> ’15, pp. 161–170, New York, NY, USA, 2015. ACM.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728DD-1211-D94B-8B96-96F5C414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0" y="2080804"/>
            <a:ext cx="4087188" cy="33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比較対象</a:t>
            </a:r>
            <a:endParaRPr lang="en-US" altLang="ja-JP" dirty="0"/>
          </a:p>
          <a:p>
            <a:pPr lvl="1"/>
            <a:r>
              <a:rPr lang="en-US" altLang="ja-JP" dirty="0"/>
              <a:t>Intel(R) Xeon(R) E5-2667 0 @ 2.90GHz </a:t>
            </a:r>
          </a:p>
          <a:p>
            <a:pPr lvl="1"/>
            <a:r>
              <a:rPr lang="en-US" altLang="ja-JP" dirty="0"/>
              <a:t>Raspberry Pie3</a:t>
            </a:r>
          </a:p>
          <a:p>
            <a:r>
              <a:rPr lang="ja-JP" altLang="en-US" dirty="0"/>
              <a:t>開発環境</a:t>
            </a:r>
            <a:endParaRPr lang="en-US" altLang="ja-JP" dirty="0"/>
          </a:p>
          <a:p>
            <a:pPr lvl="1"/>
            <a:r>
              <a:rPr lang="en-US" altLang="ja-JP" dirty="0"/>
              <a:t>g++4.6.3</a:t>
            </a:r>
            <a:r>
              <a:rPr lang="ja-JP" altLang="en-US" dirty="0"/>
              <a:t>において</a:t>
            </a:r>
            <a:r>
              <a:rPr lang="en-US" altLang="ja-JP" dirty="0"/>
              <a:t>O3</a:t>
            </a:r>
            <a:r>
              <a:rPr lang="ja-JP" altLang="en-US" dirty="0"/>
              <a:t>最適化</a:t>
            </a:r>
            <a:endParaRPr lang="en-US" altLang="ja-JP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29231-4E80-F24F-8FF3-264EAD4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ベンチマーク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Inception(3a)</a:t>
            </a:r>
            <a:r>
              <a:rPr lang="ja-JP" altLang="en-US" dirty="0"/>
              <a:t>層</a:t>
            </a:r>
            <a:endParaRPr lang="en-US" altLang="ja-JP" dirty="0"/>
          </a:p>
          <a:p>
            <a:pPr lvl="1"/>
            <a:r>
              <a:rPr lang="ja-JP" altLang="en-US" sz="2400" dirty="0"/>
              <a:t>入力サイズ</a:t>
            </a:r>
            <a:r>
              <a:rPr lang="en-US" altLang="ja-JP" sz="2400" dirty="0"/>
              <a:t>: 192*28*28</a:t>
            </a:r>
          </a:p>
          <a:p>
            <a:pPr lvl="1"/>
            <a:r>
              <a:rPr lang="ja-JP" altLang="en-US" sz="2400" dirty="0"/>
              <a:t>出力サイズ</a:t>
            </a:r>
            <a:r>
              <a:rPr lang="en-US" altLang="ja-JP" sz="2400" dirty="0"/>
              <a:t>: 256*28*28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5A9F5-BEC8-C049-9C42-91A11D3B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54400-05D5-0041-8B13-4E5B5491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10" y="1578739"/>
            <a:ext cx="4350646" cy="24341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BFD2C3-18BD-2546-BE13-B09CC2190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03380"/>
              </p:ext>
            </p:extLst>
          </p:nvPr>
        </p:nvGraphicFramePr>
        <p:xfrm>
          <a:off x="298383" y="3626428"/>
          <a:ext cx="5177743" cy="240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8049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320567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293890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285237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480900"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Conv3x3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Conv5x5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64ch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96ch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ACF5-C951-FF40-BC80-1E5C619E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リソース使用率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9E18-8457-3848-8286-02A35DA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リソース使用率のグラフ</a:t>
            </a:r>
            <a:r>
              <a:rPr lang="en-US" altLang="ja-JP" dirty="0"/>
              <a:t>([]</a:t>
            </a:r>
            <a:r>
              <a:rPr lang="ja-JP" altLang="en-US" dirty="0"/>
              <a:t>内は</a:t>
            </a:r>
            <a:r>
              <a:rPr lang="en-US" altLang="ja-JP" dirty="0"/>
              <a:t>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CB7DA-6FEF-E443-84AC-59CA2045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B2273B-7611-3044-8854-7A0DDAAC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2142"/>
              </p:ext>
            </p:extLst>
          </p:nvPr>
        </p:nvGraphicFramePr>
        <p:xfrm>
          <a:off x="298383" y="2433895"/>
          <a:ext cx="8508733" cy="31528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0812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437079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437079">
                  <a:extLst>
                    <a:ext uri="{9D8B030D-6E8A-4147-A177-3AD203B41FA5}">
                      <a16:colId xmlns:a16="http://schemas.microsoft.com/office/drawing/2014/main" val="3371374645"/>
                    </a:ext>
                  </a:extLst>
                </a:gridCol>
                <a:gridCol w="1437079">
                  <a:extLst>
                    <a:ext uri="{9D8B030D-6E8A-4147-A177-3AD203B41FA5}">
                      <a16:colId xmlns:a16="http://schemas.microsoft.com/office/drawing/2014/main" val="798062011"/>
                    </a:ext>
                  </a:extLst>
                </a:gridCol>
                <a:gridCol w="1408050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398634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502061"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BRAM18k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DSP48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LUT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715-800A-BF47-9570-C939FC64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性能比較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515-0069-5F48-94B8-4DACBDD6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各スレッドと層全体の実行時間</a:t>
            </a:r>
            <a:r>
              <a:rPr lang="en-US" altLang="ja-JP" dirty="0"/>
              <a:t>[</a:t>
            </a:r>
            <a:r>
              <a:rPr lang="en-US" altLang="ja-JP" dirty="0" err="1"/>
              <a:t>ms</a:t>
            </a:r>
            <a:r>
              <a:rPr lang="en-US" altLang="ja-JP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18058-8B6C-B54E-A821-12F7E12C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64B229-6F7E-7546-88FD-EBEBA726B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07827"/>
              </p:ext>
            </p:extLst>
          </p:nvPr>
        </p:nvGraphicFramePr>
        <p:xfrm>
          <a:off x="298383" y="2393530"/>
          <a:ext cx="5958579" cy="314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787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519716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489017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479059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501449"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FPGA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Xeon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Raspberry Pie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Total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546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8B2DA6-7784-D64E-B13D-102FFE30B0E9}"/>
              </a:ext>
            </a:extLst>
          </p:cNvPr>
          <p:cNvSpPr txBox="1"/>
          <p:nvPr/>
        </p:nvSpPr>
        <p:spPr>
          <a:xfrm>
            <a:off x="7119991" y="391445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ここはグラフ</a:t>
            </a:r>
            <a:r>
              <a:rPr lang="en-US" altLang="ja-JP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274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上に</a:t>
            </a:r>
            <a:r>
              <a:rPr lang="en-US" altLang="ja-JP" dirty="0"/>
              <a:t>GoogLeNet</a:t>
            </a:r>
            <a:r>
              <a:rPr lang="ja-JP" altLang="en-US" dirty="0"/>
              <a:t>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並列処理の検討と実装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vs CPU</a:t>
            </a:r>
            <a:r>
              <a:rPr lang="ja-JP" altLang="en-US" dirty="0"/>
              <a:t>で○倍の性能向上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展望</a:t>
            </a:r>
            <a:endParaRPr lang="en-US" altLang="ja-JP" dirty="0"/>
          </a:p>
          <a:p>
            <a:pPr lvl="1"/>
            <a:r>
              <a:rPr lang="ja-JP" altLang="en-US" dirty="0"/>
              <a:t>ロードバランスを考えたスレッド分割</a:t>
            </a:r>
            <a:endParaRPr lang="en-US" altLang="ja-JP" dirty="0"/>
          </a:p>
          <a:p>
            <a:pPr lvl="1"/>
            <a:r>
              <a:rPr lang="ja-JP" altLang="en-US" dirty="0"/>
              <a:t>入出力データサイズの最適化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BE647-F8AD-1A44-B817-A3D8B5B4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9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深層学習の需要と発展</a:t>
            </a:r>
            <a:endParaRPr lang="en-US" altLang="ja-JP" dirty="0"/>
          </a:p>
          <a:p>
            <a:pPr lvl="1"/>
            <a:r>
              <a:rPr lang="ja-JP" altLang="en-US" dirty="0"/>
              <a:t>自動運転、自動翻訳、スマートスピーカー</a:t>
            </a:r>
            <a:endParaRPr lang="en-US" altLang="ja-JP" dirty="0"/>
          </a:p>
          <a:p>
            <a:pPr lvl="1"/>
            <a:r>
              <a:rPr lang="ja-JP" altLang="en-US" dirty="0"/>
              <a:t>認識精度向上の研究、開発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→計算量の増大に伴う計算基盤の需要</a:t>
            </a:r>
            <a:endParaRPr lang="en-US" altLang="ja-JP" dirty="0"/>
          </a:p>
          <a:p>
            <a:r>
              <a:rPr lang="ja-JP" altLang="en-US" dirty="0"/>
              <a:t>深層学習専用アクセラレータ</a:t>
            </a:r>
            <a:endParaRPr lang="en-US" altLang="ja-JP" dirty="0"/>
          </a:p>
          <a:p>
            <a:pPr lvl="1"/>
            <a:r>
              <a:rPr lang="ja-JP" altLang="en-US" dirty="0"/>
              <a:t>汎用</a:t>
            </a:r>
            <a:r>
              <a:rPr lang="en-US" altLang="ja-JP" dirty="0"/>
              <a:t>CPU</a:t>
            </a:r>
            <a:r>
              <a:rPr lang="ja-JP" altLang="en-US" dirty="0"/>
              <a:t>ではだめ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が主導するクラウド人工知能計算基盤</a:t>
            </a:r>
            <a:r>
              <a:rPr lang="en-US" altLang="ja-JP" dirty="0"/>
              <a:t>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7E8E-2E50-174A-9F75-60D73E62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スイッチの通信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4007-B133-0840-9DFB-9935F5D7F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サーキットスイッチ</a:t>
            </a:r>
            <a:endParaRPr lang="en-US" altLang="ja-JP" dirty="0"/>
          </a:p>
          <a:p>
            <a:r>
              <a:rPr lang="en-US" altLang="ja-JP" dirty="0"/>
              <a:t>STDM</a:t>
            </a:r>
          </a:p>
          <a:p>
            <a:r>
              <a:rPr lang="ja-JP" altLang="en-US" dirty="0"/>
              <a:t>将来の光通信のための設計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FC9275-4651-8E46-921E-85E6FE73B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9" y="1825625"/>
            <a:ext cx="4004217" cy="4351338"/>
          </a:xfrm>
        </p:spPr>
      </p:pic>
    </p:spTree>
    <p:extLst>
      <p:ext uri="{BB962C8B-B14F-4D97-AF65-F5344CB8AC3E}">
        <p14:creationId xmlns:p14="http://schemas.microsoft.com/office/powerpoint/2010/main" val="186027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8E61-F6AD-CD4D-9471-53D4F10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行列結合モジュール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4BFE-3F9D-D74E-A4C8-BBE4DBA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出力行列の各要素ごとの和から二次元行列を生成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865C-AB61-D045-BFC4-4E91C867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/>
          </a:bodyPr>
          <a:lstStyle/>
          <a:p>
            <a:r>
              <a:rPr lang="ja-JP" altLang="en-US" dirty="0"/>
              <a:t>深層学習専用アクセラレータ</a:t>
            </a:r>
            <a:endParaRPr lang="en-US" altLang="ja-JP" dirty="0"/>
          </a:p>
          <a:p>
            <a:pPr lvl="1"/>
            <a:r>
              <a:rPr lang="ja-JP" altLang="en-US" dirty="0"/>
              <a:t>計算コストの増大</a:t>
            </a:r>
            <a:r>
              <a:rPr lang="ja-JP" altLang="en-US"/>
              <a:t>による需要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が主導する人工知能計算基盤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GoogLeNet[1]</a:t>
            </a:r>
          </a:p>
          <a:p>
            <a:pPr lvl="1"/>
            <a:r>
              <a:rPr lang="en-US" altLang="ja-JP" dirty="0"/>
              <a:t>ILSVRC2014</a:t>
            </a:r>
            <a:r>
              <a:rPr lang="ja-JP" altLang="en-US" dirty="0"/>
              <a:t>優勝</a:t>
            </a:r>
            <a:endParaRPr lang="en-US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が研究開発</a:t>
            </a:r>
            <a:endParaRPr lang="en-US" dirty="0"/>
          </a:p>
          <a:p>
            <a:pPr lvl="1"/>
            <a:r>
              <a:rPr lang="ja-JP" altLang="en-US" dirty="0"/>
              <a:t>高精度かつ演算並列性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70AE-BC3E-6444-A09B-071E2EC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9D8E9-9F85-B045-AE21-BFEE55AE8027}"/>
              </a:ext>
            </a:extLst>
          </p:cNvPr>
          <p:cNvSpPr txBox="1"/>
          <p:nvPr/>
        </p:nvSpPr>
        <p:spPr>
          <a:xfrm>
            <a:off x="298383" y="5848518"/>
            <a:ext cx="5116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[1]Christian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Szegedy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Wei Liu,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Yangqing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Jia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Pierre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Sermanet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Scott Reed,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DragomirAnguelov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Dumitru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Erhan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Vincent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Vanhoucke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Andrew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Rabinovich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</a:p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Going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deeperwith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convolutions.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2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The</a:t>
            </a:r>
            <a:r>
              <a:rPr lang="en-US" sz="12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IEEE Conference on Computer Vision and Pattern Recognition(CVPR)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June 2015.</a:t>
            </a:r>
          </a:p>
        </p:txBody>
      </p:sp>
    </p:spTree>
    <p:extLst>
      <p:ext uri="{BB962C8B-B14F-4D97-AF65-F5344CB8AC3E}">
        <p14:creationId xmlns:p14="http://schemas.microsoft.com/office/powerpoint/2010/main" val="326274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畳み込みニューラルネットワーク</a:t>
            </a:r>
            <a:r>
              <a:rPr lang="en-US" altLang="ja-JP" dirty="0"/>
              <a:t>(CNN)</a:t>
            </a:r>
            <a:r>
              <a:rPr lang="ja-JP" altLang="en-US" dirty="0"/>
              <a:t>のモデル</a:t>
            </a:r>
            <a:endParaRPr lang="en-US" altLang="ja-JP" dirty="0"/>
          </a:p>
          <a:p>
            <a:pPr lvl="1"/>
            <a:r>
              <a:rPr lang="en-US" altLang="ja-JP" dirty="0"/>
              <a:t>2014ILSVRC</a:t>
            </a:r>
            <a:r>
              <a:rPr lang="ja-JP" altLang="en-US" dirty="0"/>
              <a:t>で最高精度をマーク</a:t>
            </a:r>
            <a:endParaRPr lang="en-US" altLang="ja-JP" dirty="0"/>
          </a:p>
          <a:p>
            <a:r>
              <a:rPr lang="ja-JP" altLang="en-US" dirty="0"/>
              <a:t>高精度かつパラメータ数削減に成功</a:t>
            </a:r>
            <a:endParaRPr lang="en-US" altLang="ja-JP" dirty="0"/>
          </a:p>
          <a:p>
            <a:pPr lvl="1"/>
            <a:r>
              <a:rPr lang="en-US" altLang="ja-JP" dirty="0"/>
              <a:t>AlexNet[2]</a:t>
            </a:r>
            <a:r>
              <a:rPr lang="ja-JP" altLang="en-US" dirty="0"/>
              <a:t>よりも約</a:t>
            </a:r>
            <a:r>
              <a:rPr lang="en-US" altLang="ja-JP" dirty="0"/>
              <a:t>8%</a:t>
            </a:r>
            <a:r>
              <a:rPr lang="ja-JP" altLang="en-US" dirty="0"/>
              <a:t>の精度向上</a:t>
            </a:r>
            <a:endParaRPr lang="en-US" altLang="ja-JP" dirty="0"/>
          </a:p>
          <a:p>
            <a:pPr lvl="1"/>
            <a:r>
              <a:rPr lang="ja-JP" altLang="en-US" dirty="0"/>
              <a:t>パラメータ数約</a:t>
            </a:r>
            <a:r>
              <a:rPr lang="en-US" altLang="ja-JP" dirty="0"/>
              <a:t>89%</a:t>
            </a:r>
            <a:r>
              <a:rPr lang="ja-JP" altLang="en-US" dirty="0"/>
              <a:t>削減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7CB9-C3D2-E446-A88A-331751D0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FEF9-8365-A544-8661-3F9911EEF621}"/>
              </a:ext>
            </a:extLst>
          </p:cNvPr>
          <p:cNvSpPr txBox="1"/>
          <p:nvPr/>
        </p:nvSpPr>
        <p:spPr>
          <a:xfrm>
            <a:off x="298383" y="5473005"/>
            <a:ext cx="5116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[2]Alex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Krizhevsky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Ilya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Sutskever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Geoffrey E Hinton.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Imagenet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classification with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deepconvolutional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neural networks. In F. Pereira, C. J. C. Burges, L.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Bottou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K. Q. Wein-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berger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editors,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Advances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Neural Information Processing Systems 25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1097–1105.Curran Associates, Inc., 2012.</a:t>
            </a:r>
            <a:endParaRPr lang="en-US" sz="1400" dirty="0">
              <a:effectLst/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0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1D69-2423-144A-B20B-E62CED5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全体アーキテクチャ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C077-3836-1B44-A0B7-89E0CA76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</a:t>
            </a:r>
            <a:r>
              <a:rPr lang="en-US" altLang="ja-JP" dirty="0"/>
              <a:t>22</a:t>
            </a:r>
            <a:r>
              <a:rPr lang="ja-JP" altLang="en-US" dirty="0"/>
              <a:t>層</a:t>
            </a:r>
            <a:endParaRPr lang="en-US" altLang="ja-JP" dirty="0"/>
          </a:p>
          <a:p>
            <a:r>
              <a:rPr lang="ja-JP" altLang="en-US" dirty="0"/>
              <a:t>幅が広いネットワーク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231FC-9B10-B743-AAC0-C8E0D266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2639" y="76416"/>
            <a:ext cx="1638720" cy="7886703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12A1ADD4-D814-E14B-832C-550B28C60416}"/>
              </a:ext>
            </a:extLst>
          </p:cNvPr>
          <p:cNvSpPr/>
          <p:nvPr/>
        </p:nvSpPr>
        <p:spPr>
          <a:xfrm>
            <a:off x="2034283" y="3010083"/>
            <a:ext cx="657546" cy="2137025"/>
          </a:xfrm>
          <a:prstGeom prst="donut">
            <a:avLst>
              <a:gd name="adj" fmla="val 453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D18E-A59B-D245-A4D0-3556748D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D7450-B1A2-D642-9821-1EAC57CE4723}"/>
              </a:ext>
            </a:extLst>
          </p:cNvPr>
          <p:cNvSpPr txBox="1"/>
          <p:nvPr/>
        </p:nvSpPr>
        <p:spPr>
          <a:xfrm>
            <a:off x="1496602" y="5893346"/>
            <a:ext cx="1479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Max polling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37059-05C7-CE45-9A30-913EBD8E6D52}"/>
              </a:ext>
            </a:extLst>
          </p:cNvPr>
          <p:cNvSpPr txBox="1"/>
          <p:nvPr/>
        </p:nvSpPr>
        <p:spPr>
          <a:xfrm>
            <a:off x="8045216" y="3310649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出力</a:t>
            </a:r>
            <a:endParaRPr lang="en-US" sz="2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E211E0-42CF-7747-970B-707F912BF7BA}"/>
              </a:ext>
            </a:extLst>
          </p:cNvPr>
          <p:cNvSpPr/>
          <p:nvPr/>
        </p:nvSpPr>
        <p:spPr>
          <a:xfrm>
            <a:off x="590328" y="3010084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F9A7BCF-7D11-6D47-802A-063F46FC6A3E}"/>
              </a:ext>
            </a:extLst>
          </p:cNvPr>
          <p:cNvSpPr/>
          <p:nvPr/>
        </p:nvSpPr>
        <p:spPr>
          <a:xfrm>
            <a:off x="7358664" y="3010083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41A43-E14C-A649-96A1-28AA45F4E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9" y="5418035"/>
            <a:ext cx="6794939" cy="334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17FDD9-727C-F94A-9A9A-D982EC6E7D85}"/>
              </a:ext>
            </a:extLst>
          </p:cNvPr>
          <p:cNvSpPr txBox="1"/>
          <p:nvPr/>
        </p:nvSpPr>
        <p:spPr>
          <a:xfrm>
            <a:off x="293994" y="5893346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畳込み層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373AC-3A9A-9348-B99B-349557ADBB0A}"/>
              </a:ext>
            </a:extLst>
          </p:cNvPr>
          <p:cNvSpPr txBox="1"/>
          <p:nvPr/>
        </p:nvSpPr>
        <p:spPr>
          <a:xfrm>
            <a:off x="3071106" y="5888932"/>
            <a:ext cx="1205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Drop out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FD69B-1C08-1741-B539-2DAE2F438F6B}"/>
              </a:ext>
            </a:extLst>
          </p:cNvPr>
          <p:cNvSpPr txBox="1"/>
          <p:nvPr/>
        </p:nvSpPr>
        <p:spPr>
          <a:xfrm>
            <a:off x="4371497" y="5896253"/>
            <a:ext cx="17299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Depth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concat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AD50B-3C14-3D4B-A264-613987D6147F}"/>
              </a:ext>
            </a:extLst>
          </p:cNvPr>
          <p:cNvSpPr txBox="1"/>
          <p:nvPr/>
        </p:nvSpPr>
        <p:spPr>
          <a:xfrm>
            <a:off x="6196070" y="5888932"/>
            <a:ext cx="11400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Softmax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D70AE-598B-9743-B76D-CC2BAC7B1B8D}"/>
              </a:ext>
            </a:extLst>
          </p:cNvPr>
          <p:cNvSpPr txBox="1"/>
          <p:nvPr/>
        </p:nvSpPr>
        <p:spPr>
          <a:xfrm>
            <a:off x="590328" y="3310649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入力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4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4E66-0378-8A4E-9B43-2E2621C0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6284-563E-8E40-9309-3EFE5675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精度向上</a:t>
            </a:r>
            <a:endParaRPr lang="en-US" altLang="ja-JP" dirty="0"/>
          </a:p>
          <a:p>
            <a:pPr lvl="1"/>
            <a:r>
              <a:rPr lang="ja-JP" altLang="en-US" dirty="0"/>
              <a:t>サイズの小さなフィルタの適用</a:t>
            </a:r>
            <a:endParaRPr lang="en-US" altLang="ja-JP" dirty="0"/>
          </a:p>
          <a:p>
            <a:pPr lvl="1"/>
            <a:r>
              <a:rPr lang="ja-JP" altLang="en-US" dirty="0"/>
              <a:t>ネットワークの深化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53AE-1B2B-B448-96C9-89C13E42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96" y="2951588"/>
            <a:ext cx="5743254" cy="3270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B6BFC-E0DA-BC4C-8AA2-2998BD15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Flow-in-Cloud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578738"/>
            <a:ext cx="3650983" cy="4664185"/>
          </a:xfrm>
        </p:spPr>
        <p:txBody>
          <a:bodyPr>
            <a:normAutofit/>
          </a:bodyPr>
          <a:lstStyle/>
          <a:p>
            <a:r>
              <a:rPr lang="ja-JP" altLang="en-US" dirty="0"/>
              <a:t>構成要素</a:t>
            </a:r>
            <a:endParaRPr lang="en-US" altLang="ja-JP" dirty="0"/>
          </a:p>
          <a:p>
            <a:pPr lvl="1"/>
            <a:r>
              <a:rPr lang="en-US" dirty="0"/>
              <a:t>GPU</a:t>
            </a:r>
          </a:p>
          <a:p>
            <a:pPr lvl="1"/>
            <a:r>
              <a:rPr lang="en-US" altLang="ja-JP" dirty="0"/>
              <a:t>FPGA</a:t>
            </a:r>
          </a:p>
          <a:p>
            <a:pPr lvl="1"/>
            <a:r>
              <a:rPr lang="ja-JP" altLang="en-US" dirty="0"/>
              <a:t>メモリ</a:t>
            </a:r>
            <a:endParaRPr lang="en-US" altLang="ja-JP" dirty="0"/>
          </a:p>
          <a:p>
            <a:pPr lvl="1"/>
            <a:r>
              <a:rPr lang="ja-JP" altLang="en-US" dirty="0"/>
              <a:t>光通信による高速インターコネクト</a:t>
            </a:r>
            <a:endParaRPr lang="en-US" altLang="ja-JP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8C6F-5CAF-AB46-A9CA-0A88903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7071FD-607F-D846-BA58-F881C8FC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66" y="1578738"/>
            <a:ext cx="4857750" cy="43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1430-3985-CC41-B54F-862C002F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6777D-8E88-184F-BF35-88604EAA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ja-JP" altLang="en-US" dirty="0"/>
              <a:t>のネットワークスイッチ</a:t>
            </a:r>
            <a:endParaRPr lang="en-US" altLang="ja-JP" dirty="0"/>
          </a:p>
          <a:p>
            <a:r>
              <a:rPr lang="ja-JP" altLang="en-US" dirty="0"/>
              <a:t>構成要素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Xilinx </a:t>
            </a:r>
            <a:r>
              <a:rPr lang="en-US" altLang="ja-JP" dirty="0" err="1"/>
              <a:t>Kintex</a:t>
            </a:r>
            <a:r>
              <a:rPr lang="en-US" altLang="ja-JP" dirty="0"/>
              <a:t> </a:t>
            </a:r>
            <a:r>
              <a:rPr lang="en-US" altLang="ja-JP" dirty="0" err="1"/>
              <a:t>UltraScale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高速シリアルリンク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DRAM 2</a:t>
            </a:r>
            <a:r>
              <a:rPr lang="ja-JP" altLang="en-US" dirty="0"/>
              <a:t>バンク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Raspberry Pie3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E570-4162-DC42-936D-86D367C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9104A-0FFC-6D4F-803C-5D8714FB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4774" y="3051804"/>
            <a:ext cx="2517943" cy="35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0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2931617"/>
          </a:xfrm>
        </p:spPr>
        <p:txBody>
          <a:bodyPr>
            <a:normAutofit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Project Catapult[3]</a:t>
            </a:r>
            <a:endParaRPr lang="en-US" dirty="0"/>
          </a:p>
          <a:p>
            <a:r>
              <a:rPr lang="en-US" altLang="ja-JP" dirty="0"/>
              <a:t>FPGACNN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pPr lvl="1"/>
            <a:r>
              <a:rPr lang="en-US" altLang="ja-JP" dirty="0" err="1"/>
              <a:t>Caffe</a:t>
            </a:r>
            <a:r>
              <a:rPr lang="ja-JP" altLang="en-US" dirty="0"/>
              <a:t>フレームワークの利用</a:t>
            </a:r>
            <a:r>
              <a:rPr lang="en-US" altLang="ja-JP" dirty="0"/>
              <a:t>[4]</a:t>
            </a:r>
          </a:p>
          <a:p>
            <a:pPr lvl="1"/>
            <a:r>
              <a:rPr lang="ja-JP" altLang="en-US" dirty="0"/>
              <a:t>マルチ</a:t>
            </a:r>
            <a:r>
              <a:rPr lang="en-US" altLang="ja-JP" dirty="0"/>
              <a:t>CLP</a:t>
            </a:r>
            <a:r>
              <a:rPr lang="ja-JP" altLang="en-US" dirty="0"/>
              <a:t>実装</a:t>
            </a:r>
            <a:r>
              <a:rPr lang="en-US" altLang="ja-JP" dirty="0"/>
              <a:t>[5]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4C85-1B2E-EC4D-99B4-DAD0D32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BFC34-5442-D74D-815F-0046BD01B43C}"/>
              </a:ext>
            </a:extLst>
          </p:cNvPr>
          <p:cNvSpPr txBox="1"/>
          <p:nvPr/>
        </p:nvSpPr>
        <p:spPr>
          <a:xfrm>
            <a:off x="298383" y="4179577"/>
            <a:ext cx="8508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[3] Andrew Putnam. Large-scale reconfigurable computing in 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microsoft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datacenter.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Pro-ceedings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26th IEEE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HotChips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Symposium on High-Performance Chips (HotChips2014)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IEEE, August 2014.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[4] 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DiCecco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G. Lacey, J.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Vasiljevic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P. Chow, G. Taylor, and S.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Areibi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Caffeinated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fpgas:Fpga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framework for convolutional neural networks. In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2016 International Conference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onField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-Programmable Technology (FPT)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265–268, Dec 2016.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[5]YongmingShen,MichaelFerdman,andPeterMilder.Maximizingcnnacceleratorefficiencythrough resource partitioning.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44th Annual International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Symposiumon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Computer Architecture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ISCA ’17, pp. 535–547, New York, NY, USA, 2017. ACM.</a:t>
            </a:r>
          </a:p>
        </p:txBody>
      </p:sp>
    </p:spTree>
    <p:extLst>
      <p:ext uri="{BB962C8B-B14F-4D97-AF65-F5344CB8AC3E}">
        <p14:creationId xmlns:p14="http://schemas.microsoft.com/office/powerpoint/2010/main" val="428485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763</Words>
  <Application>Microsoft Macintosh PowerPoint</Application>
  <PresentationFormat>On-screen Show (4:3)</PresentationFormat>
  <Paragraphs>201</Paragraphs>
  <Slides>24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Hiragino Kaku Gothic Pro W3</vt:lpstr>
      <vt:lpstr>游ゴシック</vt:lpstr>
      <vt:lpstr>Arial</vt:lpstr>
      <vt:lpstr>Calibri</vt:lpstr>
      <vt:lpstr>Courier New</vt:lpstr>
      <vt:lpstr>Wingdings</vt:lpstr>
      <vt:lpstr>Office Theme</vt:lpstr>
      <vt:lpstr>マルチFPGA上での GoogLeNet実装に関する研究</vt:lpstr>
      <vt:lpstr>アウトライン</vt:lpstr>
      <vt:lpstr>背景</vt:lpstr>
      <vt:lpstr>GoogLeNet</vt:lpstr>
      <vt:lpstr>全体アーキテクチャ</vt:lpstr>
      <vt:lpstr>Inception層</vt:lpstr>
      <vt:lpstr>Flow-in-Cloud</vt:lpstr>
      <vt:lpstr>FiC-SW</vt:lpstr>
      <vt:lpstr>関連研究</vt:lpstr>
      <vt:lpstr>本研究のコントリビューション</vt:lpstr>
      <vt:lpstr>並列化検討</vt:lpstr>
      <vt:lpstr>畳み込み演算の並列化</vt:lpstr>
      <vt:lpstr>畳み込み演算の並列化</vt:lpstr>
      <vt:lpstr>Inception層の計算スレッド分割</vt:lpstr>
      <vt:lpstr>実装</vt:lpstr>
      <vt:lpstr>畳み込み演算モジュール</vt:lpstr>
      <vt:lpstr>評価</vt:lpstr>
      <vt:lpstr>ベンチマーク</vt:lpstr>
      <vt:lpstr>リソース使用率</vt:lpstr>
      <vt:lpstr>性能比較</vt:lpstr>
      <vt:lpstr>結論</vt:lpstr>
      <vt:lpstr>前背景</vt:lpstr>
      <vt:lpstr>スイッチの通信</vt:lpstr>
      <vt:lpstr>行列結合モジュール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飯塚健介</dc:creator>
  <cp:lastModifiedBy>飯塚健介</cp:lastModifiedBy>
  <cp:revision>51</cp:revision>
  <dcterms:created xsi:type="dcterms:W3CDTF">2018-01-25T04:53:39Z</dcterms:created>
  <dcterms:modified xsi:type="dcterms:W3CDTF">2018-01-26T16:11:16Z</dcterms:modified>
</cp:coreProperties>
</file>