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70" r:id="rId3"/>
    <p:sldId id="257" r:id="rId4"/>
    <p:sldId id="267" r:id="rId5"/>
    <p:sldId id="282" r:id="rId6"/>
    <p:sldId id="275" r:id="rId7"/>
    <p:sldId id="276" r:id="rId8"/>
    <p:sldId id="274" r:id="rId9"/>
    <p:sldId id="272" r:id="rId10"/>
    <p:sldId id="273" r:id="rId11"/>
    <p:sldId id="260" r:id="rId12"/>
    <p:sldId id="284" r:id="rId13"/>
    <p:sldId id="287" r:id="rId14"/>
    <p:sldId id="288" r:id="rId15"/>
    <p:sldId id="259" r:id="rId16"/>
    <p:sldId id="289" r:id="rId17"/>
    <p:sldId id="263" r:id="rId18"/>
    <p:sldId id="264" r:id="rId19"/>
    <p:sldId id="290" r:id="rId20"/>
    <p:sldId id="278" r:id="rId21"/>
    <p:sldId id="281" r:id="rId22"/>
    <p:sldId id="280" r:id="rId23"/>
    <p:sldId id="294" r:id="rId24"/>
    <p:sldId id="283" r:id="rId25"/>
    <p:sldId id="292" r:id="rId26"/>
    <p:sldId id="271" r:id="rId27"/>
    <p:sldId id="286" r:id="rId28"/>
    <p:sldId id="266" r:id="rId29"/>
    <p:sldId id="293" r:id="rId30"/>
    <p:sldId id="295" r:id="rId31"/>
    <p:sldId id="285" r:id="rId32"/>
    <p:sldId id="265" r:id="rId33"/>
    <p:sldId id="269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5" autoAdjust="0"/>
    <p:restoredTop sz="94716" autoAdjust="0"/>
  </p:normalViewPr>
  <p:slideViewPr>
    <p:cSldViewPr snapToGrid="0" snapToObjects="1">
      <p:cViewPr varScale="1">
        <p:scale>
          <a:sx n="139" d="100"/>
          <a:sy n="139" d="100"/>
        </p:scale>
        <p:origin x="-157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3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302044571778746"/>
          <c:y val="0.0366328668617044"/>
          <c:w val="0.681254490294826"/>
          <c:h val="0.9155101356330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Stable</c:v>
                </c:pt>
              </c:strCache>
            </c:strRef>
          </c:tx>
          <c:invertIfNegative val="0"/>
          <c:errBars>
            <c:errBarType val="both"/>
            <c:errValType val="fixedVal"/>
            <c:noEndCap val="0"/>
            <c:val val="0.1"/>
            <c:spPr>
              <a:ln w="76200" cap="sq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c:spPr>
          </c:errBars>
          <c:cat>
            <c:strRef>
              <c:f>Sheet1!$A$2:$A$3</c:f>
              <c:strCache>
                <c:ptCount val="2"/>
                <c:pt idx="0">
                  <c:v>CSF Aβ42</c:v>
                </c:pt>
                <c:pt idx="1">
                  <c:v>Precuneus PiB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-0.038</c:v>
                </c:pt>
                <c:pt idx="1">
                  <c:v>-0.094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Decliner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errBars>
            <c:errBarType val="both"/>
            <c:errValType val="fixedVal"/>
            <c:noEndCap val="0"/>
            <c:val val="0.23"/>
            <c:spPr>
              <a:ln w="76200" cap="sq">
                <a:solidFill>
                  <a:schemeClr val="tx1">
                    <a:lumMod val="50000"/>
                    <a:lumOff val="50000"/>
                  </a:schemeClr>
                </a:solidFill>
              </a:ln>
            </c:spPr>
          </c:errBars>
          <c:cat>
            <c:strRef>
              <c:f>Sheet1!$A$2:$A$3</c:f>
              <c:strCache>
                <c:ptCount val="2"/>
                <c:pt idx="0">
                  <c:v>CSF Aβ42</c:v>
                </c:pt>
                <c:pt idx="1">
                  <c:v>Precuneus PiB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0.547</c:v>
                </c:pt>
                <c:pt idx="1">
                  <c:v>0.007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MCI</c:v>
                </c:pt>
              </c:strCache>
            </c:strRef>
          </c:tx>
          <c:spPr>
            <a:solidFill>
              <a:srgbClr val="C00000"/>
            </a:solidFill>
          </c:spPr>
          <c:invertIfNegative val="0"/>
          <c:errBars>
            <c:errBarType val="both"/>
            <c:errValType val="fixedVal"/>
            <c:noEndCap val="0"/>
            <c:val val="0.37"/>
            <c:spPr>
              <a:ln w="76200" cap="sq">
                <a:solidFill>
                  <a:schemeClr val="tx1">
                    <a:lumMod val="50000"/>
                    <a:lumOff val="50000"/>
                  </a:schemeClr>
                </a:solidFill>
              </a:ln>
            </c:spPr>
          </c:errBars>
          <c:cat>
            <c:strRef>
              <c:f>Sheet1!$A$2:$A$3</c:f>
              <c:strCache>
                <c:ptCount val="2"/>
                <c:pt idx="0">
                  <c:v>CSF Aβ42</c:v>
                </c:pt>
                <c:pt idx="1">
                  <c:v>Precuneus PiB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-0.934</c:v>
                </c:pt>
                <c:pt idx="1">
                  <c:v>1.962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74986904"/>
        <c:axId val="2074990104"/>
      </c:barChart>
      <c:catAx>
        <c:axId val="207498690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 w="76200">
            <a:solidFill>
              <a:schemeClr val="tx1"/>
            </a:solidFill>
          </a:ln>
        </c:spPr>
        <c:txPr>
          <a:bodyPr/>
          <a:lstStyle/>
          <a:p>
            <a:pPr>
              <a:defRPr sz="2000" b="1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2074990104"/>
        <c:crosses val="autoZero"/>
        <c:auto val="1"/>
        <c:lblAlgn val="ctr"/>
        <c:lblOffset val="100"/>
        <c:noMultiLvlLbl val="0"/>
      </c:catAx>
      <c:valAx>
        <c:axId val="2074990104"/>
        <c:scaling>
          <c:orientation val="minMax"/>
          <c:max val="2.5"/>
          <c:min val="-1.5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400" b="1">
                    <a:latin typeface="Arial" pitchFamily="34" charset="0"/>
                    <a:cs typeface="Arial" pitchFamily="34" charset="0"/>
                  </a:defRPr>
                </a:pPr>
                <a:r>
                  <a:rPr lang="en-US" sz="2400" b="1" dirty="0" smtClean="0">
                    <a:latin typeface="Arial" pitchFamily="34" charset="0"/>
                    <a:cs typeface="Arial" pitchFamily="34" charset="0"/>
                  </a:rPr>
                  <a:t>Biomarker</a:t>
                </a:r>
                <a:r>
                  <a:rPr lang="en-US" sz="2400" b="1" baseline="0" dirty="0" smtClean="0">
                    <a:latin typeface="Arial" pitchFamily="34" charset="0"/>
                    <a:cs typeface="Arial" pitchFamily="34" charset="0"/>
                  </a:rPr>
                  <a:t> value</a:t>
                </a:r>
              </a:p>
              <a:p>
                <a:pPr>
                  <a:defRPr sz="2400" b="1">
                    <a:latin typeface="Arial" pitchFamily="34" charset="0"/>
                    <a:cs typeface="Arial" pitchFamily="34" charset="0"/>
                  </a:defRPr>
                </a:pPr>
                <a:r>
                  <a:rPr lang="en-US" sz="2400" b="1" baseline="0" dirty="0" smtClean="0">
                    <a:latin typeface="Arial" pitchFamily="34" charset="0"/>
                    <a:cs typeface="Arial" pitchFamily="34" charset="0"/>
                  </a:rPr>
                  <a:t>(in standardized units)</a:t>
                </a:r>
                <a:endParaRPr lang="en-US" sz="2400" b="1" dirty="0">
                  <a:latin typeface="Arial" pitchFamily="34" charset="0"/>
                  <a:cs typeface="Arial" pitchFamily="34" charset="0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 w="76200">
            <a:solidFill>
              <a:schemeClr val="tx1"/>
            </a:solidFill>
          </a:ln>
        </c:spPr>
        <c:txPr>
          <a:bodyPr/>
          <a:lstStyle/>
          <a:p>
            <a:pPr>
              <a:defRPr sz="2000" b="1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2074986904"/>
        <c:crosses val="autoZero"/>
        <c:crossBetween val="between"/>
        <c:majorUnit val="1.0"/>
      </c:valAx>
    </c:plotArea>
    <c:legend>
      <c:legendPos val="l"/>
      <c:layout>
        <c:manualLayout>
          <c:xMode val="edge"/>
          <c:yMode val="edge"/>
          <c:x val="0.437007875741515"/>
          <c:y val="0.120552907745821"/>
          <c:w val="0.317677263360641"/>
          <c:h val="0.184431247007543"/>
        </c:manualLayout>
      </c:layout>
      <c:overlay val="0"/>
      <c:txPr>
        <a:bodyPr/>
        <a:lstStyle/>
        <a:p>
          <a:pPr>
            <a:defRPr sz="2000" b="1">
              <a:latin typeface="Arial" pitchFamily="34" charset="0"/>
              <a:cs typeface="Arial" pitchFamily="3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D6734-58FB-4948-8E7E-9D9AE7BB40F3}" type="datetimeFigureOut">
              <a:rPr lang="en-US" smtClean="0"/>
              <a:t>12/8/14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5CCBD-2410-9240-A084-82C2176D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20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On CSF Abeta, Stable vs. Decliner, p=.033; Stable vs. MCI, p=.038; Decliner vs. MCI, p=.002.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On Precuneus PiB, Stable vs. Decliner, p=.661; Stable vs. MCI</a:t>
            </a:r>
            <a:r>
              <a:rPr lang="en-US" smtClean="0"/>
              <a:t>, p</a:t>
            </a:r>
            <a:r>
              <a:rPr lang="en-US" dirty="0" smtClean="0"/>
              <a:t>&lt;.001; Decliner vs. MCI, p&lt;.001.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59178-9A61-4D45-8F48-B2357BD7934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07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A910-9F6B-364A-9078-72835BEEA62F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9BA9-66DA-DC4E-84B5-D3000046F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43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A910-9F6B-364A-9078-72835BEEA62F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9BA9-66DA-DC4E-84B5-D3000046F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80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A910-9F6B-364A-9078-72835BEEA62F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9BA9-66DA-DC4E-84B5-D3000046F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7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A910-9F6B-364A-9078-72835BEEA62F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9BA9-66DA-DC4E-84B5-D3000046F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30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A910-9F6B-364A-9078-72835BEEA62F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9BA9-66DA-DC4E-84B5-D3000046F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A910-9F6B-364A-9078-72835BEEA62F}" type="datetimeFigureOut">
              <a:rPr lang="en-US" smtClean="0"/>
              <a:t>12/8/14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9BA9-66DA-DC4E-84B5-D3000046F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A910-9F6B-364A-9078-72835BEEA62F}" type="datetimeFigureOut">
              <a:rPr lang="en-US" smtClean="0"/>
              <a:t>12/8/14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9BA9-66DA-DC4E-84B5-D3000046F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28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A910-9F6B-364A-9078-72835BEEA62F}" type="datetimeFigureOut">
              <a:rPr lang="en-US" smtClean="0"/>
              <a:t>12/8/14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9BA9-66DA-DC4E-84B5-D3000046F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0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A910-9F6B-364A-9078-72835BEEA62F}" type="datetimeFigureOut">
              <a:rPr lang="en-US" smtClean="0"/>
              <a:t>12/8/14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9BA9-66DA-DC4E-84B5-D3000046F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9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A910-9F6B-364A-9078-72835BEEA62F}" type="datetimeFigureOut">
              <a:rPr lang="en-US" smtClean="0"/>
              <a:t>12/8/14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9BA9-66DA-DC4E-84B5-D3000046F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61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A910-9F6B-364A-9078-72835BEEA62F}" type="datetimeFigureOut">
              <a:rPr lang="en-US" smtClean="0"/>
              <a:t>12/8/14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9BA9-66DA-DC4E-84B5-D3000046F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34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7A910-9F6B-364A-9078-72835BEEA62F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E9BA9-66DA-DC4E-84B5-D3000046F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6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4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jpe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jpe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8725" y="2130425"/>
            <a:ext cx="8204833" cy="1470025"/>
          </a:xfrm>
        </p:spPr>
        <p:txBody>
          <a:bodyPr>
            <a:noAutofit/>
          </a:bodyPr>
          <a:lstStyle/>
          <a:p>
            <a:r>
              <a:rPr lang="en-US" sz="3200" dirty="0" smtClean="0"/>
              <a:t>An MRI-based Predictive Marker for Alzheimer’s Disease in Asymptomatic Individuals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Qinyuan Sun</a:t>
            </a:r>
          </a:p>
          <a:p>
            <a:r>
              <a:rPr lang="en-US" dirty="0" smtClean="0"/>
              <a:t>12/8/2014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892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Demographic </a:t>
            </a:r>
            <a:r>
              <a:rPr lang="en-US" dirty="0" smtClean="0"/>
              <a:t>characteristics of Participants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98025"/>
              </p:ext>
            </p:extLst>
          </p:nvPr>
        </p:nvGraphicFramePr>
        <p:xfrm>
          <a:off x="418353" y="2347000"/>
          <a:ext cx="8243662" cy="3120424"/>
        </p:xfrm>
        <a:graphic>
          <a:graphicData uri="http://schemas.openxmlformats.org/drawingml/2006/table">
            <a:tbl>
              <a:tblPr/>
              <a:tblGrid>
                <a:gridCol w="1536996"/>
                <a:gridCol w="959401"/>
                <a:gridCol w="1196966"/>
                <a:gridCol w="895441"/>
                <a:gridCol w="1178692"/>
                <a:gridCol w="1087320"/>
                <a:gridCol w="1388846"/>
              </a:tblGrid>
              <a:tr h="586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Group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Number of Subjects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Age (mean ±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std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Gender</a:t>
                      </a:r>
                    </a:p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(M/F)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Education (mean ±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std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APOE Carrier</a:t>
                      </a:r>
                    </a:p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(Non/Any)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Family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History</a:t>
                      </a:r>
                    </a:p>
                    <a:p>
                      <a:pPr algn="ctr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Pos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en-US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Neg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6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75.38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 7.54</a:t>
                      </a:r>
                      <a:endParaRPr lang="en-US" dirty="0"/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94/88</a:t>
                      </a:r>
                      <a:endParaRPr lang="en-US" dirty="0"/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14.81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 3.10</a:t>
                      </a:r>
                      <a:endParaRPr lang="en-US" dirty="0"/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62/120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74/106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6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MCI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74.77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 7.42</a:t>
                      </a:r>
                      <a:endParaRPr lang="en-US" dirty="0" smtClean="0"/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248/137</a:t>
                      </a:r>
                      <a:endParaRPr lang="en-US" dirty="0"/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15.71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 2.98</a:t>
                      </a:r>
                      <a:endParaRPr lang="en-US" dirty="0"/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178/207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161/222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0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75.94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 5.00</a:t>
                      </a:r>
                      <a:endParaRPr lang="en-US" dirty="0"/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116/109</a:t>
                      </a:r>
                      <a:endParaRPr lang="en-US" dirty="0"/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16.02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 2.86</a:t>
                      </a:r>
                      <a:endParaRPr lang="en-US" dirty="0"/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165/60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96/126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6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Asymptomatic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534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59.24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 6.45</a:t>
                      </a:r>
                      <a:endParaRPr lang="en-US" dirty="0"/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169/375</a:t>
                      </a:r>
                      <a:endParaRPr lang="en-US" dirty="0"/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16.10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 2.38</a:t>
                      </a:r>
                      <a:endParaRPr lang="en-US" dirty="0"/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320/224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412/132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55636" y="5915603"/>
            <a:ext cx="726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7 subjects in ADNI-1 lack family 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721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341" y="1600200"/>
            <a:ext cx="8229600" cy="4690035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Preprocessing</a:t>
            </a:r>
          </a:p>
          <a:p>
            <a:r>
              <a:rPr lang="en-US" dirty="0" smtClean="0"/>
              <a:t>Tissue segmentation and normalization to MNI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Support Vector Machine</a:t>
            </a:r>
          </a:p>
          <a:p>
            <a:r>
              <a:rPr lang="en-US" dirty="0" smtClean="0"/>
              <a:t>Each base kernel is computed </a:t>
            </a:r>
            <a:r>
              <a:rPr lang="en-US" dirty="0"/>
              <a:t>using </a:t>
            </a:r>
            <a:r>
              <a:rPr lang="en-US" dirty="0" smtClean="0"/>
              <a:t>a varying </a:t>
            </a:r>
            <a:r>
              <a:rPr lang="en-US" dirty="0"/>
              <a:t>number of voxel-wise features</a:t>
            </a:r>
          </a:p>
          <a:p>
            <a:r>
              <a:rPr lang="en-US" dirty="0" smtClean="0"/>
              <a:t>One final kernel is constructed by averaging and normalizing the base kernels. </a:t>
            </a:r>
          </a:p>
          <a:p>
            <a:r>
              <a:rPr lang="en-US" dirty="0" smtClean="0"/>
              <a:t>An SVM is trained with the final kernel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SMDM is derived from SVM</a:t>
            </a:r>
          </a:p>
          <a:p>
            <a:r>
              <a:rPr lang="en-US" dirty="0" smtClean="0"/>
              <a:t>Healthier subjects have higher SMDM score</a:t>
            </a:r>
          </a:p>
        </p:txBody>
      </p:sp>
    </p:spTree>
    <p:extLst>
      <p:ext uri="{BB962C8B-B14F-4D97-AF65-F5344CB8AC3E}">
        <p14:creationId xmlns:p14="http://schemas.microsoft.com/office/powerpoint/2010/main" val="2892641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598"/>
            <a:ext cx="8229600" cy="1143000"/>
          </a:xfrm>
        </p:spPr>
        <p:txBody>
          <a:bodyPr/>
          <a:lstStyle/>
          <a:p>
            <a:r>
              <a:rPr lang="en-US" dirty="0" smtClean="0"/>
              <a:t>Top 5000 Voxel</a:t>
            </a:r>
            <a:endParaRPr lang="en-US" dirty="0"/>
          </a:p>
        </p:txBody>
      </p:sp>
      <p:pic>
        <p:nvPicPr>
          <p:cNvPr id="4" name="Content Placeholder 3" descr="Screen Shot 2014-11-30 at 8.40.2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220" r="-4022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49364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598"/>
            <a:ext cx="8229600" cy="1143000"/>
          </a:xfrm>
        </p:spPr>
        <p:txBody>
          <a:bodyPr/>
          <a:lstStyle/>
          <a:p>
            <a:r>
              <a:rPr lang="en-US" dirty="0" smtClean="0"/>
              <a:t>SVM Weights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-1" y="1639273"/>
            <a:ext cx="9144000" cy="3518041"/>
            <a:chOff x="1155700" y="1892300"/>
            <a:chExt cx="7988300" cy="3073400"/>
          </a:xfrm>
        </p:grpSpPr>
        <p:pic>
          <p:nvPicPr>
            <p:cNvPr id="4" name="Picture 3" descr="Coronal_avekn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7200" y="1892300"/>
              <a:ext cx="6146800" cy="3073400"/>
            </a:xfrm>
            <a:prstGeom prst="rect">
              <a:avLst/>
            </a:prstGeom>
          </p:spPr>
        </p:pic>
        <p:pic>
          <p:nvPicPr>
            <p:cNvPr id="5" name="Picture 4" descr="Axial2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308100" y="3270251"/>
              <a:ext cx="1536700" cy="1841500"/>
            </a:xfrm>
            <a:prstGeom prst="rect">
              <a:avLst/>
            </a:prstGeom>
          </p:spPr>
        </p:pic>
        <p:pic>
          <p:nvPicPr>
            <p:cNvPr id="6" name="Picture 5" descr="Sagittal_avekn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5701" y="1892300"/>
              <a:ext cx="1841500" cy="1536700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1078184" y="5591468"/>
            <a:ext cx="7519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</a:t>
            </a:r>
            <a:r>
              <a:rPr lang="en-US" dirty="0"/>
              <a:t>intensity in voxels showing a </a:t>
            </a:r>
            <a:r>
              <a:rPr lang="en-US" dirty="0" smtClean="0"/>
              <a:t>red </a:t>
            </a:r>
            <a:r>
              <a:rPr lang="en-US" dirty="0"/>
              <a:t>color contributes to a subject's healthy (positive) diagnosis, while intensity in voxels showing a </a:t>
            </a:r>
            <a:r>
              <a:rPr lang="en-US" dirty="0" smtClean="0"/>
              <a:t>blue </a:t>
            </a:r>
            <a:r>
              <a:rPr lang="en-US" dirty="0"/>
              <a:t>color contributes to a subject's diseased (negative) diagnosis, and intensity in green-colored voxels is essentially ignored.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358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79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Does SMDM predict progression to AD in persons with MCI?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461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8148228"/>
              </p:ext>
            </p:extLst>
          </p:nvPr>
        </p:nvGraphicFramePr>
        <p:xfrm>
          <a:off x="457200" y="2272077"/>
          <a:ext cx="82296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34920"/>
                <a:gridCol w="577055"/>
                <a:gridCol w="836022"/>
                <a:gridCol w="1189725"/>
                <a:gridCol w="1720278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β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Wald</a:t>
                      </a:r>
                      <a:r>
                        <a:rPr lang="en-US" baseline="0" dirty="0" smtClean="0"/>
                        <a:t> χ</a:t>
                      </a:r>
                      <a:r>
                        <a:rPr lang="en-US" baseline="30000" dirty="0" smtClean="0"/>
                        <a:t>2</a:t>
                      </a:r>
                      <a:endParaRPr lang="en-US" baseline="30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HR(95% C.I.)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 Value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SMDM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-.43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.11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14.78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.65(.53,.81)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&lt;0.001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CSF Aβ42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-.01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.76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.99(.67,1.01)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.382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APOE4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.19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.30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.39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1.20(.67,2.16)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.534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RAVLT Long</a:t>
                      </a:r>
                      <a:r>
                        <a:rPr lang="en-US" baseline="0" dirty="0" smtClean="0"/>
                        <a:t> Delay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-.13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4.08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.88(.78,.99)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.043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CDR Sum of Boxes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.24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.12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3.86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1.28(1.00,1.62)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.049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573356"/>
            <a:ext cx="822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Multivariable Cox Regression </a:t>
            </a:r>
            <a:r>
              <a:rPr lang="en-US" sz="3200" dirty="0" smtClean="0"/>
              <a:t>in MCI:</a:t>
            </a:r>
          </a:p>
          <a:p>
            <a:r>
              <a:rPr lang="en-US" sz="3200" dirty="0" smtClean="0"/>
              <a:t>Progression to AD Dementia over 36 Months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33272" y="4993683"/>
            <a:ext cx="365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Adjusted for age, sex, and education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40258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79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Does SMDM predict AD risk in asymptomatic individuals?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912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4256"/>
            <a:ext cx="8229600" cy="14867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Correlation </a:t>
            </a:r>
            <a:r>
              <a:rPr lang="en-US" dirty="0"/>
              <a:t>of  SMDM and m</a:t>
            </a:r>
            <a:r>
              <a:rPr lang="en-US" dirty="0" smtClean="0"/>
              <a:t>emory performance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640932"/>
              </p:ext>
            </p:extLst>
          </p:nvPr>
        </p:nvGraphicFramePr>
        <p:xfrm>
          <a:off x="280968" y="2823144"/>
          <a:ext cx="8405832" cy="11220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3724"/>
                <a:gridCol w="1634998"/>
                <a:gridCol w="1854840"/>
                <a:gridCol w="1754333"/>
                <a:gridCol w="1927937"/>
              </a:tblGrid>
              <a:tr h="447683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AVLT Total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AVLT</a:t>
                      </a:r>
                      <a:r>
                        <a:rPr lang="en-US" sz="1800" baseline="0" dirty="0" smtClean="0"/>
                        <a:t> Short Delay 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AVLT</a:t>
                      </a:r>
                      <a:r>
                        <a:rPr lang="en-US" sz="1800" baseline="0" dirty="0" smtClean="0"/>
                        <a:t> Long Delay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AVLT Recognition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7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Correlation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0.236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0.296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0.265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0.226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6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 value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6.64E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3.46E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2.20E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2.12E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9456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9339"/>
            <a:ext cx="8229600" cy="11017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/>
              <a:t>Correlation </a:t>
            </a:r>
            <a:r>
              <a:rPr lang="en-US" sz="3600" dirty="0" smtClean="0"/>
              <a:t>of  </a:t>
            </a:r>
            <a:r>
              <a:rPr lang="en-US" sz="3600" dirty="0"/>
              <a:t>SMDM and </a:t>
            </a:r>
            <a:r>
              <a:rPr lang="en-US" sz="3600" dirty="0" smtClean="0"/>
              <a:t>CSF biomarkers</a:t>
            </a:r>
            <a:endParaRPr lang="en-US" sz="3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213652"/>
              </p:ext>
            </p:extLst>
          </p:nvPr>
        </p:nvGraphicFramePr>
        <p:xfrm>
          <a:off x="457200" y="2888511"/>
          <a:ext cx="8229603" cy="1161232"/>
        </p:xfrm>
        <a:graphic>
          <a:graphicData uri="http://schemas.openxmlformats.org/drawingml/2006/table">
            <a:tbl>
              <a:tblPr firstRow="1" bandRow="1"/>
              <a:tblGrid>
                <a:gridCol w="1111627"/>
                <a:gridCol w="821764"/>
                <a:gridCol w="762000"/>
                <a:gridCol w="821765"/>
                <a:gridCol w="1225176"/>
                <a:gridCol w="1025963"/>
                <a:gridCol w="820436"/>
                <a:gridCol w="820436"/>
                <a:gridCol w="820436"/>
              </a:tblGrid>
              <a:tr h="58061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2622" marR="12622" marT="1262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Abeta42</a:t>
                      </a:r>
                    </a:p>
                  </a:txBody>
                  <a:tcPr marL="12622" marR="12622" marT="126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Ptau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622" marR="12622" marT="126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Ttau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622" marR="12622" marT="126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Ptau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/Abeta42</a:t>
                      </a:r>
                    </a:p>
                  </a:txBody>
                  <a:tcPr marL="12622" marR="12622" marT="126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Ttau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/Abeta42</a:t>
                      </a:r>
                    </a:p>
                  </a:txBody>
                  <a:tcPr marL="12622" marR="12622" marT="126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MCP1</a:t>
                      </a:r>
                    </a:p>
                  </a:txBody>
                  <a:tcPr marL="12622" marR="12622" marT="126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YKL40</a:t>
                      </a:r>
                    </a:p>
                  </a:txBody>
                  <a:tcPr marL="12622" marR="12622" marT="126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NFL</a:t>
                      </a:r>
                    </a:p>
                  </a:txBody>
                  <a:tcPr marL="12622" marR="12622" marT="126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3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Correlation</a:t>
                      </a:r>
                    </a:p>
                  </a:txBody>
                  <a:tcPr marL="12622" marR="12622" marT="126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-0.145</a:t>
                      </a:r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0.034</a:t>
                      </a:r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-0.047</a:t>
                      </a:r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0.081</a:t>
                      </a:r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0.016</a:t>
                      </a:r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-0.045</a:t>
                      </a:r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-0.019</a:t>
                      </a:r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-0.194</a:t>
                      </a:r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3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 Value</a:t>
                      </a:r>
                    </a:p>
                  </a:txBody>
                  <a:tcPr marL="12622" marR="12622" marT="126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0.038</a:t>
                      </a:r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0.634</a:t>
                      </a:r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0.509</a:t>
                      </a:r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0.251</a:t>
                      </a:r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0.820</a:t>
                      </a:r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0.515</a:t>
                      </a:r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0.787</a:t>
                      </a:r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0.005</a:t>
                      </a:r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2390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79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Decomposing the unexpected CSF findings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912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Pathological manifestations </a:t>
            </a:r>
            <a:r>
              <a:rPr lang="en-US" dirty="0"/>
              <a:t>of Alzheimer's disease begin many years before the </a:t>
            </a:r>
            <a:r>
              <a:rPr lang="en-US" dirty="0" smtClean="0"/>
              <a:t>patient can be diagnosed by cognitive tests</a:t>
            </a:r>
          </a:p>
          <a:p>
            <a:r>
              <a:rPr lang="en-US" dirty="0" smtClean="0"/>
              <a:t>Exploiting </a:t>
            </a:r>
            <a:r>
              <a:rPr lang="en-US" dirty="0"/>
              <a:t>advanced imaging-based </a:t>
            </a:r>
            <a:r>
              <a:rPr lang="en-US" dirty="0" smtClean="0"/>
              <a:t>techniques to </a:t>
            </a:r>
            <a:r>
              <a:rPr lang="en-US" dirty="0"/>
              <a:t>characterize prominent neurodegenerative patterns during </a:t>
            </a:r>
            <a:r>
              <a:rPr lang="en-US" dirty="0" smtClean="0"/>
              <a:t>the prodromal </a:t>
            </a:r>
            <a:r>
              <a:rPr lang="en-US" dirty="0"/>
              <a:t>stages of the </a:t>
            </a:r>
            <a:r>
              <a:rPr lang="en-US" dirty="0" smtClean="0"/>
              <a:t>disease is promising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724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40437" y="282800"/>
            <a:ext cx="8229600" cy="866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 smtClean="0"/>
              <a:t>Relationship between CSF biomarkers and AVLT</a:t>
            </a:r>
            <a:endParaRPr lang="en-US" sz="2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099428"/>
              </p:ext>
            </p:extLst>
          </p:nvPr>
        </p:nvGraphicFramePr>
        <p:xfrm>
          <a:off x="457200" y="997425"/>
          <a:ext cx="8330410" cy="1141877"/>
        </p:xfrm>
        <a:graphic>
          <a:graphicData uri="http://schemas.openxmlformats.org/drawingml/2006/table">
            <a:tbl>
              <a:tblPr firstRow="1" bandRow="1"/>
              <a:tblGrid>
                <a:gridCol w="1125244"/>
                <a:gridCol w="831830"/>
                <a:gridCol w="771334"/>
                <a:gridCol w="831831"/>
                <a:gridCol w="1240183"/>
                <a:gridCol w="1038530"/>
                <a:gridCol w="830486"/>
                <a:gridCol w="830486"/>
                <a:gridCol w="830486"/>
              </a:tblGrid>
              <a:tr h="47481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AVLT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b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Total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2622" marR="12622" marT="12622" marB="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Abeta42</a:t>
                      </a:r>
                    </a:p>
                  </a:txBody>
                  <a:tcPr marL="12622" marR="12622" marT="126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Ptau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622" marR="12622" marT="126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Ttau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622" marR="12622" marT="126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Ptau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/Abeta42</a:t>
                      </a:r>
                    </a:p>
                  </a:txBody>
                  <a:tcPr marL="12622" marR="12622" marT="126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Ttau/Abeta42</a:t>
                      </a:r>
                    </a:p>
                  </a:txBody>
                  <a:tcPr marL="12622" marR="12622" marT="126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MCP1</a:t>
                      </a:r>
                    </a:p>
                  </a:txBody>
                  <a:tcPr marL="12622" marR="12622" marT="126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YKL40</a:t>
                      </a:r>
                    </a:p>
                  </a:txBody>
                  <a:tcPr marL="12622" marR="12622" marT="126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NFL</a:t>
                      </a:r>
                    </a:p>
                  </a:txBody>
                  <a:tcPr marL="12622" marR="12622" marT="126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3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Correlation</a:t>
                      </a:r>
                    </a:p>
                  </a:txBody>
                  <a:tcPr marL="12622" marR="12622" marT="12622" marB="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-0.057</a:t>
                      </a:r>
                      <a:endParaRPr lang="en-US" dirty="0"/>
                    </a:p>
                  </a:txBody>
                  <a:tcPr marL="12622" marR="12622" marT="126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-0.101</a:t>
                      </a:r>
                      <a:endParaRPr lang="en-US" dirty="0"/>
                    </a:p>
                  </a:txBody>
                  <a:tcPr marL="12622" marR="12622" marT="126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-0.088</a:t>
                      </a:r>
                      <a:endParaRPr lang="en-US" dirty="0"/>
                    </a:p>
                  </a:txBody>
                  <a:tcPr marL="12622" marR="12622" marT="126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-0.005</a:t>
                      </a:r>
                      <a:endParaRPr lang="en-US" dirty="0"/>
                    </a:p>
                  </a:txBody>
                  <a:tcPr marL="12622" marR="12622" marT="126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-0.013</a:t>
                      </a:r>
                      <a:endParaRPr lang="en-US" dirty="0"/>
                    </a:p>
                  </a:txBody>
                  <a:tcPr marL="12622" marR="12622" marT="126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0.002</a:t>
                      </a:r>
                      <a:endParaRPr lang="en-US" dirty="0"/>
                    </a:p>
                  </a:txBody>
                  <a:tcPr marL="12622" marR="12622" marT="126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-0.154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 marL="12622" marR="12622" marT="126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-0.183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 marL="12622" marR="12622" marT="126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3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 Value</a:t>
                      </a:r>
                    </a:p>
                  </a:txBody>
                  <a:tcPr marL="12622" marR="12622" marT="12622" marB="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0.413</a:t>
                      </a:r>
                      <a:endParaRPr lang="en-US" dirty="0"/>
                    </a:p>
                  </a:txBody>
                  <a:tcPr marL="12622" marR="12622" marT="126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0.148</a:t>
                      </a:r>
                      <a:endParaRPr lang="en-US" dirty="0"/>
                    </a:p>
                  </a:txBody>
                  <a:tcPr marL="12622" marR="12622" marT="126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0.206</a:t>
                      </a:r>
                      <a:endParaRPr lang="en-US" dirty="0"/>
                    </a:p>
                  </a:txBody>
                  <a:tcPr marL="12622" marR="12622" marT="126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-.944</a:t>
                      </a:r>
                      <a:endParaRPr lang="en-US" dirty="0"/>
                    </a:p>
                  </a:txBody>
                  <a:tcPr marL="12622" marR="12622" marT="126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0.858</a:t>
                      </a:r>
                      <a:endParaRPr lang="en-US" dirty="0"/>
                    </a:p>
                  </a:txBody>
                  <a:tcPr marL="12622" marR="12622" marT="126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0.980</a:t>
                      </a:r>
                      <a:endParaRPr lang="en-US" dirty="0"/>
                    </a:p>
                  </a:txBody>
                  <a:tcPr marL="12622" marR="12622" marT="126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0.026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 marL="12622" marR="12622" marT="126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0.008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 marL="12622" marR="12622" marT="126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723340"/>
              </p:ext>
            </p:extLst>
          </p:nvPr>
        </p:nvGraphicFramePr>
        <p:xfrm>
          <a:off x="448830" y="2463521"/>
          <a:ext cx="8338780" cy="1161232"/>
        </p:xfrm>
        <a:graphic>
          <a:graphicData uri="http://schemas.openxmlformats.org/drawingml/2006/table">
            <a:tbl>
              <a:tblPr firstRow="1" bandRow="1"/>
              <a:tblGrid>
                <a:gridCol w="1109119"/>
                <a:gridCol w="849921"/>
                <a:gridCol w="772109"/>
                <a:gridCol w="832667"/>
                <a:gridCol w="1241430"/>
                <a:gridCol w="1039574"/>
                <a:gridCol w="831320"/>
                <a:gridCol w="831320"/>
                <a:gridCol w="831320"/>
              </a:tblGrid>
              <a:tr h="58061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AVLT</a:t>
                      </a:r>
                    </a:p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Short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Delay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2622" marR="12622" marT="12622" marB="0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Abeta42</a:t>
                      </a:r>
                    </a:p>
                  </a:txBody>
                  <a:tcPr marL="12622" marR="12622" marT="126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Ptau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622" marR="12622" marT="126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Ttau</a:t>
                      </a:r>
                    </a:p>
                  </a:txBody>
                  <a:tcPr marL="12622" marR="12622" marT="126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Ptau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/Abeta42</a:t>
                      </a:r>
                    </a:p>
                  </a:txBody>
                  <a:tcPr marL="12622" marR="12622" marT="126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Ttau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/Abeta42</a:t>
                      </a:r>
                    </a:p>
                  </a:txBody>
                  <a:tcPr marL="12622" marR="12622" marT="126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MCP1</a:t>
                      </a:r>
                    </a:p>
                  </a:txBody>
                  <a:tcPr marL="12622" marR="12622" marT="126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YKL40</a:t>
                      </a:r>
                    </a:p>
                  </a:txBody>
                  <a:tcPr marL="12622" marR="12622" marT="126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NFL</a:t>
                      </a:r>
                    </a:p>
                  </a:txBody>
                  <a:tcPr marL="12622" marR="12622" marT="126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3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Correlation</a:t>
                      </a:r>
                    </a:p>
                  </a:txBody>
                  <a:tcPr marL="12622" marR="12622" marT="12622" marB="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-0.109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-0.123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-0.121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0.029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0.006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0.026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-0.119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-0.220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3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 Value</a:t>
                      </a:r>
                    </a:p>
                  </a:txBody>
                  <a:tcPr marL="12622" marR="12622" marT="12622" marB="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0.116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0.078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0.083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0.678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0.929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0.710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0.086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0.001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337608"/>
              </p:ext>
            </p:extLst>
          </p:nvPr>
        </p:nvGraphicFramePr>
        <p:xfrm>
          <a:off x="440437" y="3962199"/>
          <a:ext cx="8347172" cy="1161232"/>
        </p:xfrm>
        <a:graphic>
          <a:graphicData uri="http://schemas.openxmlformats.org/drawingml/2006/table">
            <a:tbl>
              <a:tblPr firstRow="1" bandRow="1"/>
              <a:tblGrid>
                <a:gridCol w="1127507"/>
                <a:gridCol w="833504"/>
                <a:gridCol w="772886"/>
                <a:gridCol w="833505"/>
                <a:gridCol w="1242679"/>
                <a:gridCol w="1040620"/>
                <a:gridCol w="832157"/>
                <a:gridCol w="832157"/>
                <a:gridCol w="832157"/>
              </a:tblGrid>
              <a:tr h="58061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AVLT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b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Long Delay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2622" marR="12622" marT="12622" marB="0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Abeta42</a:t>
                      </a:r>
                    </a:p>
                  </a:txBody>
                  <a:tcPr marL="12622" marR="12622" marT="126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Ptau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622" marR="12622" marT="126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Ttau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622" marR="12622" marT="126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Ptau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/Abeta42</a:t>
                      </a:r>
                    </a:p>
                  </a:txBody>
                  <a:tcPr marL="12622" marR="12622" marT="126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Ttau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/Abeta42</a:t>
                      </a:r>
                    </a:p>
                  </a:txBody>
                  <a:tcPr marL="12622" marR="12622" marT="126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MCP1</a:t>
                      </a:r>
                    </a:p>
                  </a:txBody>
                  <a:tcPr marL="12622" marR="12622" marT="126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YKL40</a:t>
                      </a:r>
                    </a:p>
                  </a:txBody>
                  <a:tcPr marL="12622" marR="12622" marT="126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NFL</a:t>
                      </a:r>
                    </a:p>
                  </a:txBody>
                  <a:tcPr marL="12622" marR="12622" marT="126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3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Correlation</a:t>
                      </a:r>
                    </a:p>
                  </a:txBody>
                  <a:tcPr marL="12622" marR="12622" marT="12622" marB="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-0.059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-0.056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-0.079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0.031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-0.006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0.009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-0.068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-0.211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3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 Value</a:t>
                      </a:r>
                    </a:p>
                  </a:txBody>
                  <a:tcPr marL="12622" marR="12622" marT="12622" marB="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0.398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0.421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0.258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0.660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0.932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0.892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0.325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0.002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409416"/>
              </p:ext>
            </p:extLst>
          </p:nvPr>
        </p:nvGraphicFramePr>
        <p:xfrm>
          <a:off x="456517" y="5456216"/>
          <a:ext cx="8309988" cy="1161232"/>
        </p:xfrm>
        <a:graphic>
          <a:graphicData uri="http://schemas.openxmlformats.org/drawingml/2006/table">
            <a:tbl>
              <a:tblPr firstRow="1" bandRow="1"/>
              <a:tblGrid>
                <a:gridCol w="1122485"/>
                <a:gridCol w="829791"/>
                <a:gridCol w="769443"/>
                <a:gridCol w="829792"/>
                <a:gridCol w="1237143"/>
                <a:gridCol w="1035984"/>
                <a:gridCol w="828450"/>
                <a:gridCol w="828450"/>
                <a:gridCol w="828450"/>
              </a:tblGrid>
              <a:tr h="58061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AVLT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b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Recognition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2622" marR="12622" marT="12622" marB="0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Abeta42</a:t>
                      </a:r>
                    </a:p>
                  </a:txBody>
                  <a:tcPr marL="12622" marR="12622" marT="126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Ptau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622" marR="12622" marT="126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Ttau</a:t>
                      </a:r>
                    </a:p>
                  </a:txBody>
                  <a:tcPr marL="12622" marR="12622" marT="126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Ptau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/Abeta42</a:t>
                      </a:r>
                    </a:p>
                  </a:txBody>
                  <a:tcPr marL="12622" marR="12622" marT="126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Ttau/Abeta42</a:t>
                      </a:r>
                    </a:p>
                  </a:txBody>
                  <a:tcPr marL="12622" marR="12622" marT="126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MCP1</a:t>
                      </a:r>
                    </a:p>
                  </a:txBody>
                  <a:tcPr marL="12622" marR="12622" marT="126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YKL40</a:t>
                      </a:r>
                    </a:p>
                  </a:txBody>
                  <a:tcPr marL="12622" marR="12622" marT="126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NFL</a:t>
                      </a:r>
                    </a:p>
                  </a:txBody>
                  <a:tcPr marL="12622" marR="12622" marT="126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3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Correlation</a:t>
                      </a:r>
                    </a:p>
                  </a:txBody>
                  <a:tcPr marL="12622" marR="12622" marT="12622" marB="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-0.098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-0.018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-0.008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0.079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0.068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0.055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-0.043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-0.073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3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 Value</a:t>
                      </a:r>
                    </a:p>
                  </a:txBody>
                  <a:tcPr marL="12622" marR="12622" marT="12622" marB="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0.157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0.797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0.904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0.261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0.330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0.433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0.533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0.293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3341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5674544"/>
              </p:ext>
            </p:extLst>
          </p:nvPr>
        </p:nvGraphicFramePr>
        <p:xfrm>
          <a:off x="1382986" y="1181410"/>
          <a:ext cx="628328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9418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4-12-01 at 3.46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79" y="338678"/>
            <a:ext cx="7677385" cy="1908056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356952" y="3008615"/>
            <a:ext cx="8451534" cy="3439375"/>
            <a:chOff x="315551" y="338678"/>
            <a:chExt cx="8451534" cy="3439375"/>
          </a:xfrm>
        </p:grpSpPr>
        <p:pic>
          <p:nvPicPr>
            <p:cNvPr id="5" name="Picture 4" descr="Screen Shot 2014-11-27 at 10.15.05 P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420"/>
            <a:stretch/>
          </p:blipFill>
          <p:spPr>
            <a:xfrm>
              <a:off x="315551" y="381638"/>
              <a:ext cx="4186534" cy="3027083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553883" y="3390790"/>
              <a:ext cx="941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Carriers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13529" y="3408721"/>
              <a:ext cx="1538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Non-carriers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97178" y="3408721"/>
              <a:ext cx="941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Carriers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52233" y="3408721"/>
              <a:ext cx="1538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Non-carriers</a:t>
              </a:r>
              <a:endParaRPr lang="en-US" dirty="0"/>
            </a:p>
          </p:txBody>
        </p:sp>
        <p:pic>
          <p:nvPicPr>
            <p:cNvPr id="10" name="Picture 9" descr="Screen Shot 2014-11-27 at 10.15.05 P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445"/>
            <a:stretch/>
          </p:blipFill>
          <p:spPr>
            <a:xfrm>
              <a:off x="4582719" y="338678"/>
              <a:ext cx="4184366" cy="3027083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6056655" y="2382513"/>
            <a:ext cx="241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Lancet Neurology,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677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79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SMDM </a:t>
            </a:r>
            <a:r>
              <a:rPr lang="en-US" dirty="0" err="1" smtClean="0"/>
              <a:t>vs</a:t>
            </a:r>
            <a:r>
              <a:rPr lang="en-US" dirty="0" smtClean="0"/>
              <a:t> CSF: the </a:t>
            </a:r>
            <a:r>
              <a:rPr lang="en-US" dirty="0" err="1" smtClean="0"/>
              <a:t>smackdown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217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652790"/>
              </p:ext>
            </p:extLst>
          </p:nvPr>
        </p:nvGraphicFramePr>
        <p:xfrm>
          <a:off x="457197" y="1446624"/>
          <a:ext cx="8229603" cy="4509450"/>
        </p:xfrm>
        <a:graphic>
          <a:graphicData uri="http://schemas.openxmlformats.org/drawingml/2006/table">
            <a:tbl>
              <a:tblPr firstRow="1" bandRow="1"/>
              <a:tblGrid>
                <a:gridCol w="1111627"/>
                <a:gridCol w="821764"/>
                <a:gridCol w="840962"/>
                <a:gridCol w="836023"/>
                <a:gridCol w="1131956"/>
                <a:gridCol w="1025963"/>
                <a:gridCol w="820436"/>
                <a:gridCol w="820436"/>
                <a:gridCol w="820436"/>
              </a:tblGrid>
              <a:tr h="58061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2622" marR="12622" marT="1262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Abeta42</a:t>
                      </a:r>
                    </a:p>
                  </a:txBody>
                  <a:tcPr marL="12622" marR="12622" marT="126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Ptau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622" marR="12622" marT="126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Ttau</a:t>
                      </a:r>
                    </a:p>
                  </a:txBody>
                  <a:tcPr marL="12622" marR="12622" marT="126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Ptau/Abeta42</a:t>
                      </a:r>
                    </a:p>
                  </a:txBody>
                  <a:tcPr marL="12622" marR="12622" marT="126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Ttau/Abeta42</a:t>
                      </a:r>
                    </a:p>
                  </a:txBody>
                  <a:tcPr marL="12622" marR="12622" marT="126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MCP1</a:t>
                      </a:r>
                    </a:p>
                  </a:txBody>
                  <a:tcPr marL="12622" marR="12622" marT="126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YKL40</a:t>
                      </a:r>
                    </a:p>
                  </a:txBody>
                  <a:tcPr marL="12622" marR="12622" marT="126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NFL</a:t>
                      </a:r>
                    </a:p>
                  </a:txBody>
                  <a:tcPr marL="12622" marR="12622" marT="126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3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SMDM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622" marR="12622" marT="126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0.159</a:t>
                      </a:r>
                      <a:r>
                        <a:rPr lang="en-US" baseline="0" dirty="0" smtClean="0">
                          <a:solidFill>
                            <a:srgbClr val="0000FF"/>
                          </a:solidFill>
                        </a:rPr>
                        <a:t> (0.018)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0.154 (0.018)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0.148</a:t>
                      </a:r>
                      <a:r>
                        <a:rPr lang="en-US" baseline="0" dirty="0" smtClean="0">
                          <a:solidFill>
                            <a:srgbClr val="0000FF"/>
                          </a:solidFill>
                        </a:rPr>
                        <a:t> (0.022)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0.148</a:t>
                      </a:r>
                      <a:r>
                        <a:rPr lang="en-US" baseline="0" dirty="0" smtClean="0">
                          <a:solidFill>
                            <a:srgbClr val="0000FF"/>
                          </a:solidFill>
                        </a:rPr>
                        <a:t> (0.022)</a:t>
                      </a:r>
                      <a:endParaRPr lang="en-US" dirty="0" smtClean="0">
                        <a:solidFill>
                          <a:srgbClr val="0000FF"/>
                        </a:solidFill>
                      </a:endParaRPr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0.146</a:t>
                      </a:r>
                      <a:r>
                        <a:rPr lang="en-US" baseline="0" dirty="0" smtClean="0">
                          <a:solidFill>
                            <a:srgbClr val="0000FF"/>
                          </a:solidFill>
                        </a:rPr>
                        <a:t> (0.023)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0.157 (0.015)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0.160</a:t>
                      </a:r>
                      <a:r>
                        <a:rPr lang="en-US" baseline="0" dirty="0" smtClean="0">
                          <a:solidFill>
                            <a:srgbClr val="0000FF"/>
                          </a:solidFill>
                        </a:rPr>
                        <a:t> (0.014)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0.151 (0.020)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3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622" marR="12622" marT="126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0.350</a:t>
                      </a:r>
                      <a:r>
                        <a:rPr lang="en-US" baseline="0" dirty="0" smtClean="0"/>
                        <a:t> (&lt;0.001)</a:t>
                      </a:r>
                      <a:endParaRPr lang="en-US" dirty="0" smtClean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0.354 (&lt;0.001)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0.354 (&lt;0.001)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0.351 (&lt;0.001)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0.354</a:t>
                      </a:r>
                      <a:r>
                        <a:rPr lang="en-US" baseline="0" dirty="0" smtClean="0"/>
                        <a:t> (&lt;0.001)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0.341</a:t>
                      </a:r>
                      <a:r>
                        <a:rPr lang="en-US" baseline="0" dirty="0" smtClean="0"/>
                        <a:t> (&lt;0.001)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0.335 (&lt;0.001)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0.344 (&lt;0.001)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3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622" marR="12622" marT="126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-0.236 (&lt;0.001)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-0.229 (0.001)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-0.240</a:t>
                      </a:r>
                      <a:r>
                        <a:rPr lang="en-US" baseline="0" dirty="0" smtClean="0"/>
                        <a:t> (&lt;0.001)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-0.247 (&lt;0.001)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-0.248</a:t>
                      </a:r>
                      <a:r>
                        <a:rPr lang="en-US" baseline="0" dirty="0" smtClean="0"/>
                        <a:t> (&lt;0.001)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-0.245 (&lt;0.001)</a:t>
                      </a:r>
                      <a:endParaRPr lang="en-US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-0.219</a:t>
                      </a:r>
                      <a:r>
                        <a:rPr lang="en-US" baseline="0" dirty="0" smtClean="0"/>
                        <a:t> (0.002)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-0.230</a:t>
                      </a:r>
                      <a:r>
                        <a:rPr lang="en-US" baseline="0" dirty="0" smtClean="0"/>
                        <a:t> (0.001)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3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Education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622" marR="12622" marT="126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0.151 (0.019)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0.141 (0.027)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0.149 (0.020)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0.140 (0.029)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0.146 (0.022)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0.125 (0.054)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0.132</a:t>
                      </a:r>
                      <a:r>
                        <a:rPr lang="en-US" baseline="0" dirty="0" smtClean="0"/>
                        <a:t> (0.040)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0.153 (0.017)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3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622" marR="12622" marT="126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-0.120</a:t>
                      </a:r>
                      <a:r>
                        <a:rPr lang="en-US" baseline="0" dirty="0" smtClean="0"/>
                        <a:t> (0.061)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-1.09 (0.086)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-0.113 (0.078)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-0.114 (0.073)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-0.115</a:t>
                      </a:r>
                      <a:r>
                        <a:rPr lang="en-US" baseline="0" dirty="0" smtClean="0"/>
                        <a:t> ( 0.070)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-0.121 (0.059)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-0.112 (0.081)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-0.119 (0.063)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3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APOE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622" marR="12622" marT="126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-0.004 (0.950)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0.001 (0.993)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 (0.997)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-0.001 (0.991)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-0.006 (0.927)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-0.008</a:t>
                      </a:r>
                      <a:r>
                        <a:rPr lang="en-US" baseline="0" dirty="0" smtClean="0"/>
                        <a:t> (0.893)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-0.007 (0.905)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-0.002</a:t>
                      </a:r>
                      <a:r>
                        <a:rPr lang="en-US" baseline="0" dirty="0" smtClean="0"/>
                        <a:t> (0.975)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3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CSF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622" marR="12622" marT="126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-0.015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(0.817)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-0.046 (0.478)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0.003 (0.959)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0.010 (0.881)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0.036 (0.577)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0.062 (0.330)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-0.055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(0.404)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-0.030 (0.647)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7212" y="382200"/>
            <a:ext cx="8506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Model:</a:t>
            </a:r>
          </a:p>
          <a:p>
            <a:r>
              <a:rPr lang="en-US" dirty="0" err="1" smtClean="0"/>
              <a:t>AVLT_total</a:t>
            </a:r>
            <a:r>
              <a:rPr lang="en-US" dirty="0" smtClean="0"/>
              <a:t> = </a:t>
            </a:r>
            <a:r>
              <a:rPr lang="en-US" dirty="0"/>
              <a:t>β</a:t>
            </a:r>
            <a:r>
              <a:rPr lang="en-US" baseline="-25000" dirty="0"/>
              <a:t>1</a:t>
            </a:r>
            <a:r>
              <a:rPr lang="en-US" dirty="0" smtClean="0"/>
              <a:t>SMDM + β</a:t>
            </a:r>
            <a:r>
              <a:rPr lang="en-US" baseline="-25000" dirty="0"/>
              <a:t>2</a:t>
            </a:r>
            <a:r>
              <a:rPr lang="en-US" dirty="0" smtClean="0"/>
              <a:t>Sex + β</a:t>
            </a:r>
            <a:r>
              <a:rPr lang="en-US" baseline="-25000" dirty="0" smtClean="0"/>
              <a:t>3</a:t>
            </a:r>
            <a:r>
              <a:rPr lang="en-US" dirty="0" smtClean="0"/>
              <a:t>Age + β</a:t>
            </a:r>
            <a:r>
              <a:rPr lang="en-US" baseline="-25000" dirty="0" smtClean="0"/>
              <a:t>4</a:t>
            </a:r>
            <a:r>
              <a:rPr lang="en-US" dirty="0" smtClean="0"/>
              <a:t>Education + β</a:t>
            </a:r>
            <a:r>
              <a:rPr lang="en-US" baseline="-25000" dirty="0" smtClean="0"/>
              <a:t>5</a:t>
            </a:r>
            <a:r>
              <a:rPr lang="en-US" dirty="0" smtClean="0"/>
              <a:t>FH + β</a:t>
            </a:r>
            <a:r>
              <a:rPr lang="en-US" baseline="-25000" dirty="0" smtClean="0"/>
              <a:t>6</a:t>
            </a:r>
            <a:r>
              <a:rPr lang="en-US" dirty="0" smtClean="0"/>
              <a:t>APOE + β</a:t>
            </a:r>
            <a:r>
              <a:rPr lang="en-US" baseline="-25000" dirty="0" smtClean="0"/>
              <a:t>7</a:t>
            </a:r>
            <a:r>
              <a:rPr lang="en-US" dirty="0" smtClean="0"/>
              <a:t>CSF Biomarker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161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79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Spatial distribution of SMDM association with AD brain biomarkers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912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632" y="1271291"/>
            <a:ext cx="361834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PiB voxel-wise analysis</a:t>
            </a:r>
          </a:p>
          <a:p>
            <a:pPr lvl="1">
              <a:buFont typeface="Arial"/>
              <a:buChar char="•"/>
            </a:pPr>
            <a:r>
              <a:rPr lang="en-US" sz="2400" dirty="0" smtClean="0"/>
              <a:t>188 subjects</a:t>
            </a:r>
          </a:p>
          <a:p>
            <a:pPr lvl="1">
              <a:buFont typeface="Arial"/>
              <a:buChar char="•"/>
            </a:pPr>
            <a:r>
              <a:rPr lang="en-US" sz="2400" dirty="0" smtClean="0"/>
              <a:t>Adjusted for </a:t>
            </a:r>
            <a:r>
              <a:rPr lang="en-US" sz="2400" dirty="0"/>
              <a:t>a</a:t>
            </a:r>
            <a:r>
              <a:rPr lang="en-US" sz="2400" dirty="0" smtClean="0"/>
              <a:t>ge, gender, family history and APOE</a:t>
            </a:r>
          </a:p>
          <a:p>
            <a:pPr lvl="1">
              <a:buFont typeface="Arial"/>
              <a:buChar char="•"/>
            </a:pPr>
            <a:r>
              <a:rPr lang="en-US" sz="2400" dirty="0" smtClean="0"/>
              <a:t>P voxel &lt; 0.001</a:t>
            </a:r>
          </a:p>
          <a:p>
            <a:pPr lvl="1">
              <a:buFont typeface="Arial"/>
              <a:buChar char="•"/>
            </a:pPr>
            <a:r>
              <a:rPr lang="en-US" sz="2400" dirty="0" smtClean="0"/>
              <a:t>Cluster extent = 250</a:t>
            </a:r>
          </a:p>
          <a:p>
            <a:pPr lvl="1">
              <a:buFont typeface="Arial"/>
              <a:buChar char="•"/>
            </a:pPr>
            <a:r>
              <a:rPr lang="en-US" sz="2400" dirty="0" smtClean="0"/>
              <a:t>No significance found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 descr="Pib_cluster25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783" y="33263"/>
            <a:ext cx="5325633" cy="676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293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2-01 at 3.45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640" y="1959066"/>
            <a:ext cx="4778729" cy="1967999"/>
          </a:xfrm>
          <a:prstGeom prst="rect">
            <a:avLst/>
          </a:prstGeom>
        </p:spPr>
      </p:pic>
      <p:pic>
        <p:nvPicPr>
          <p:cNvPr id="5" name="Picture 4" descr="Screen Shot 2014-12-01 at 3.48.39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168"/>
          <a:stretch/>
        </p:blipFill>
        <p:spPr>
          <a:xfrm>
            <a:off x="127920" y="44920"/>
            <a:ext cx="8451861" cy="16103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26309" y="3934306"/>
            <a:ext cx="2772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Annals of Neurology, 2013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59818" y="1589734"/>
            <a:ext cx="283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Neurobiology of Aging, 2011</a:t>
            </a:r>
            <a:endParaRPr lang="en-US" dirty="0"/>
          </a:p>
        </p:txBody>
      </p:sp>
      <p:pic>
        <p:nvPicPr>
          <p:cNvPr id="2" name="Picture 1" descr="Screen Shot 2014-12-08 at 12.11.36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78"/>
          <a:stretch/>
        </p:blipFill>
        <p:spPr>
          <a:xfrm>
            <a:off x="847523" y="4464017"/>
            <a:ext cx="7434442" cy="15020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79110" y="6136735"/>
            <a:ext cx="283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Neurobiology of Aging, </a:t>
            </a:r>
            <a:r>
              <a:rPr lang="en-US" dirty="0" smtClean="0"/>
              <a:t>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606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740" y="1179926"/>
            <a:ext cx="367854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FDG voxel-wise analysis</a:t>
            </a:r>
          </a:p>
          <a:p>
            <a:pPr lvl="1">
              <a:buFont typeface="Arial"/>
              <a:buChar char="•"/>
            </a:pPr>
            <a:r>
              <a:rPr lang="en-US" sz="2400" dirty="0" smtClean="0"/>
              <a:t>160 subjects</a:t>
            </a:r>
          </a:p>
          <a:p>
            <a:pPr lvl="1">
              <a:buFont typeface="Arial"/>
              <a:buChar char="•"/>
            </a:pPr>
            <a:r>
              <a:rPr lang="en-US" sz="2400" dirty="0" smtClean="0"/>
              <a:t>Adjusted for age, gender, family history and APOE</a:t>
            </a:r>
          </a:p>
          <a:p>
            <a:pPr lvl="1">
              <a:buFont typeface="Arial"/>
              <a:buChar char="•"/>
            </a:pPr>
            <a:r>
              <a:rPr lang="en-US" sz="2400" dirty="0" smtClean="0"/>
              <a:t>P </a:t>
            </a:r>
            <a:r>
              <a:rPr lang="en-US" sz="2400" dirty="0"/>
              <a:t>voxel &lt; 0.001</a:t>
            </a:r>
          </a:p>
          <a:p>
            <a:pPr lvl="1">
              <a:buFont typeface="Arial"/>
              <a:buChar char="•"/>
            </a:pPr>
            <a:r>
              <a:rPr lang="en-US" sz="2400" dirty="0"/>
              <a:t>Cluster extent = </a:t>
            </a:r>
            <a:r>
              <a:rPr lang="en-US" sz="2400" dirty="0" smtClean="0"/>
              <a:t>250</a:t>
            </a:r>
          </a:p>
          <a:p>
            <a:pPr lvl="1">
              <a:buFont typeface="Arial"/>
              <a:buChar char="•"/>
            </a:pPr>
            <a:r>
              <a:rPr lang="en-US" sz="2400" dirty="0" smtClean="0"/>
              <a:t>Localized finding in the posterior cingulate</a:t>
            </a:r>
            <a:endParaRPr lang="en-US" dirty="0"/>
          </a:p>
        </p:txBody>
      </p:sp>
      <p:pic>
        <p:nvPicPr>
          <p:cNvPr id="6" name="Picture 5" descr="FDG_250clus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284" y="0"/>
            <a:ext cx="5157716" cy="684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02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79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Is SMDM simply a fancy term for hippocampal volume?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912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people who are cognitively-normal but at increased risk of Alzheimer's disease as early as possible. </a:t>
            </a:r>
          </a:p>
          <a:p>
            <a:r>
              <a:rPr lang="en-US" dirty="0" smtClean="0"/>
              <a:t>Use routine MRI protocols as primary source of information to develop an easy-to-use, easy-to-calculate, aggregate abnormality score.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473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5000 Voxel</a:t>
            </a:r>
            <a:endParaRPr lang="en-US" dirty="0"/>
          </a:p>
        </p:txBody>
      </p:sp>
      <p:pic>
        <p:nvPicPr>
          <p:cNvPr id="4" name="Content Placeholder 3" descr="Screen Shot 2014-11-30 at 8.40.2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220" r="-4022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68438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469026"/>
              </p:ext>
            </p:extLst>
          </p:nvPr>
        </p:nvGraphicFramePr>
        <p:xfrm>
          <a:off x="691325" y="1861256"/>
          <a:ext cx="7852605" cy="3148543"/>
        </p:xfrm>
        <a:graphic>
          <a:graphicData uri="http://schemas.openxmlformats.org/drawingml/2006/table">
            <a:tbl>
              <a:tblPr firstRow="1" bandRow="1"/>
              <a:tblGrid>
                <a:gridCol w="1529002"/>
                <a:gridCol w="1626412"/>
                <a:gridCol w="1535041"/>
                <a:gridCol w="1498492"/>
                <a:gridCol w="1663658"/>
              </a:tblGrid>
              <a:tr h="555723">
                <a:tc>
                  <a:txBody>
                    <a:bodyPr/>
                    <a:lstStyle/>
                    <a:p>
                      <a:pPr algn="ctr" fontAlgn="t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22" marR="12622" marT="1262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AVLT Total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622" marR="12622" marT="126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AVLT Short Delay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622" marR="12622" marT="126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AVLT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Long Delay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622" marR="12622" marT="126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AVLT Recognition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622" marR="12622" marT="126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8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SMDM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622" marR="12622" marT="126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0.187 (&lt;0.001)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0.250 (&lt;0.001)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0.206 (&lt;0.001)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0.178</a:t>
                      </a:r>
                      <a:r>
                        <a:rPr lang="en-US" baseline="0" dirty="0" smtClean="0">
                          <a:solidFill>
                            <a:srgbClr val="0000FF"/>
                          </a:solidFill>
                        </a:rPr>
                        <a:t> (&lt;0.001)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3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622" marR="12622" marT="126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0.344 (&lt;0.001)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0.248 (&lt;0.001)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0.252 (&lt;0.001)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0.178</a:t>
                      </a:r>
                      <a:r>
                        <a:rPr lang="en-US" baseline="0" dirty="0" smtClean="0"/>
                        <a:t> (&lt;0.001)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8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622" marR="12622" marT="126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-0.140 (0.001)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-0.125 (0.003)</a:t>
                      </a:r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-0.101 (0.018)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-0.025 (0.582)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8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Education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622" marR="12622" marT="126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0.169</a:t>
                      </a:r>
                      <a:r>
                        <a:rPr lang="en-US" baseline="0" dirty="0" smtClean="0"/>
                        <a:t> (&lt;0.001)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0.134</a:t>
                      </a:r>
                      <a:r>
                        <a:rPr lang="en-US" baseline="0" dirty="0" smtClean="0"/>
                        <a:t> (0.001)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0.154 (&lt;0.001)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0.057 (0.178)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8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622" marR="12622" marT="126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-0.049</a:t>
                      </a:r>
                      <a:r>
                        <a:rPr lang="en-US" baseline="0" dirty="0" smtClean="0"/>
                        <a:t> (0.228)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-0.057</a:t>
                      </a:r>
                      <a:r>
                        <a:rPr lang="en-US" baseline="0" dirty="0" smtClean="0"/>
                        <a:t> (0.168)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-0.087</a:t>
                      </a:r>
                      <a:r>
                        <a:rPr lang="en-US" baseline="0" dirty="0" smtClean="0"/>
                        <a:t> (0.033)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0.014 (0.739)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8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APOE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622" marR="12622" marT="126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-0.001 (0.982)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-0.026 (0.525)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-0.023 (0.574)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-0.072 (0.094)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8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Hippocampal Volume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622" marR="12622" marT="126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-0.002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(0.970)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-0.044 (0.374)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-0.006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(-0.910)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0.099 (0.058)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8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ICV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622" marR="12622" marT="126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-0.001 (0.984)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-0.020 (0.748)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-0.089 (0.154)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-0.085 (0.196)</a:t>
                      </a:r>
                      <a:endParaRPr lang="en-US" dirty="0"/>
                    </a:p>
                  </a:txBody>
                  <a:tcPr marL="12622" marR="12622" marT="12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527145"/>
            <a:ext cx="8229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Model:</a:t>
            </a:r>
          </a:p>
          <a:p>
            <a:r>
              <a:rPr lang="en-US" dirty="0" smtClean="0"/>
              <a:t>AVLT= β</a:t>
            </a:r>
            <a:r>
              <a:rPr lang="en-US" baseline="-25000" dirty="0" smtClean="0"/>
              <a:t>1</a:t>
            </a:r>
            <a:r>
              <a:rPr lang="en-US" dirty="0" smtClean="0"/>
              <a:t>SMDM + β</a:t>
            </a:r>
            <a:r>
              <a:rPr lang="en-US" baseline="-25000" dirty="0" smtClean="0"/>
              <a:t>2</a:t>
            </a:r>
            <a:r>
              <a:rPr lang="en-US" dirty="0" smtClean="0"/>
              <a:t>Sex + β</a:t>
            </a:r>
            <a:r>
              <a:rPr lang="en-US" baseline="-25000" dirty="0" smtClean="0"/>
              <a:t>3</a:t>
            </a:r>
            <a:r>
              <a:rPr lang="en-US" dirty="0" smtClean="0"/>
              <a:t>Age + β</a:t>
            </a:r>
            <a:r>
              <a:rPr lang="en-US" baseline="-25000" dirty="0" smtClean="0"/>
              <a:t>4</a:t>
            </a:r>
            <a:r>
              <a:rPr lang="en-US" dirty="0" smtClean="0"/>
              <a:t>Education + β</a:t>
            </a:r>
            <a:r>
              <a:rPr lang="en-US" baseline="-25000" dirty="0" smtClean="0"/>
              <a:t>5</a:t>
            </a:r>
            <a:r>
              <a:rPr lang="en-US" dirty="0" smtClean="0"/>
              <a:t>FH + β</a:t>
            </a:r>
            <a:r>
              <a:rPr lang="en-US" baseline="-25000" dirty="0" smtClean="0"/>
              <a:t>6</a:t>
            </a:r>
            <a:r>
              <a:rPr lang="en-US" dirty="0" smtClean="0"/>
              <a:t>APOE + β</a:t>
            </a:r>
            <a:r>
              <a:rPr lang="en-US" baseline="-25000" dirty="0" smtClean="0"/>
              <a:t>7</a:t>
            </a:r>
            <a:r>
              <a:rPr lang="en-US" dirty="0" smtClean="0"/>
              <a:t>HippoVol + β</a:t>
            </a:r>
            <a:r>
              <a:rPr lang="en-US" baseline="-25000" dirty="0" smtClean="0"/>
              <a:t>8</a:t>
            </a:r>
            <a:r>
              <a:rPr lang="en-US" dirty="0" smtClean="0"/>
              <a:t>ICV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528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SMDM as an image marker to estimate the risk of Alzheimer’s </a:t>
            </a:r>
            <a:r>
              <a:rPr lang="en-US" dirty="0"/>
              <a:t>Disease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MCI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Outperforms widely-used makers of risk for AD in Cox regression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asymptomatic adults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Has good correlation with memory score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/>
              <a:t>H</a:t>
            </a:r>
            <a:r>
              <a:rPr lang="en-US" dirty="0" smtClean="0"/>
              <a:t>as stronger correlation with memory score compared with CSF measures </a:t>
            </a:r>
            <a:endParaRPr lang="en-US" dirty="0"/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Shows focal correlation with posterior cingulate metabolism in FDG voxel-wise analysis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Is not simply a repackaging of hippocampal volume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70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SMDM to predict decline in memory scores in asymptomatic group</a:t>
            </a:r>
          </a:p>
          <a:p>
            <a:r>
              <a:rPr lang="en-US" dirty="0" smtClean="0"/>
              <a:t>Optimize SMDM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Use CSF information—as proxy for neuropathology—to preselect training sample</a:t>
            </a:r>
          </a:p>
          <a:p>
            <a:pPr lvl="2"/>
            <a:r>
              <a:rPr lang="en-US" dirty="0" smtClean="0"/>
              <a:t>Train with only AD cases who have CSF signature for AD and controls who lack CSF signature for AD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492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 Vector Machine</a:t>
            </a:r>
            <a:endParaRPr lang="en-US" dirty="0"/>
          </a:p>
        </p:txBody>
      </p:sp>
      <p:sp>
        <p:nvSpPr>
          <p:cNvPr id="7" name="Line 30"/>
          <p:cNvSpPr>
            <a:spLocks noChangeShapeType="1"/>
          </p:cNvSpPr>
          <p:nvPr/>
        </p:nvSpPr>
        <p:spPr bwMode="auto">
          <a:xfrm flipV="1">
            <a:off x="4707590" y="2449513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31"/>
          <p:cNvSpPr>
            <a:spLocks noChangeShapeType="1"/>
          </p:cNvSpPr>
          <p:nvPr/>
        </p:nvSpPr>
        <p:spPr bwMode="auto">
          <a:xfrm flipV="1">
            <a:off x="4572653" y="5375276"/>
            <a:ext cx="40814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AutoShape 32"/>
          <p:cNvSpPr>
            <a:spLocks noChangeArrowheads="1"/>
          </p:cNvSpPr>
          <p:nvPr/>
        </p:nvSpPr>
        <p:spPr bwMode="auto">
          <a:xfrm>
            <a:off x="5747403" y="32051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33"/>
          <p:cNvSpPr>
            <a:spLocks noChangeArrowheads="1"/>
          </p:cNvSpPr>
          <p:nvPr/>
        </p:nvSpPr>
        <p:spPr bwMode="auto">
          <a:xfrm>
            <a:off x="5172728" y="356235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34"/>
          <p:cNvSpPr>
            <a:spLocks noChangeArrowheads="1"/>
          </p:cNvSpPr>
          <p:nvPr/>
        </p:nvSpPr>
        <p:spPr bwMode="auto">
          <a:xfrm>
            <a:off x="5325128" y="410845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35"/>
          <p:cNvSpPr>
            <a:spLocks noChangeArrowheads="1"/>
          </p:cNvSpPr>
          <p:nvPr/>
        </p:nvSpPr>
        <p:spPr bwMode="auto">
          <a:xfrm>
            <a:off x="4944128" y="456565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utoShape 36"/>
          <p:cNvSpPr>
            <a:spLocks noChangeArrowheads="1"/>
          </p:cNvSpPr>
          <p:nvPr/>
        </p:nvSpPr>
        <p:spPr bwMode="auto">
          <a:xfrm>
            <a:off x="5477528" y="296545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AutoShape 37"/>
          <p:cNvSpPr>
            <a:spLocks noChangeArrowheads="1"/>
          </p:cNvSpPr>
          <p:nvPr/>
        </p:nvSpPr>
        <p:spPr bwMode="auto">
          <a:xfrm>
            <a:off x="4944128" y="387985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AutoShape 38"/>
          <p:cNvSpPr>
            <a:spLocks noChangeArrowheads="1"/>
          </p:cNvSpPr>
          <p:nvPr/>
        </p:nvSpPr>
        <p:spPr bwMode="auto">
          <a:xfrm>
            <a:off x="5096528" y="403225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39"/>
          <p:cNvSpPr>
            <a:spLocks noChangeArrowheads="1"/>
          </p:cNvSpPr>
          <p:nvPr/>
        </p:nvSpPr>
        <p:spPr bwMode="auto">
          <a:xfrm>
            <a:off x="5858528" y="365125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AutoShape 40"/>
          <p:cNvSpPr>
            <a:spLocks noChangeArrowheads="1"/>
          </p:cNvSpPr>
          <p:nvPr/>
        </p:nvSpPr>
        <p:spPr bwMode="auto">
          <a:xfrm>
            <a:off x="6760228" y="3638551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AutoShape 41"/>
          <p:cNvSpPr>
            <a:spLocks noChangeArrowheads="1"/>
          </p:cNvSpPr>
          <p:nvPr/>
        </p:nvSpPr>
        <p:spPr bwMode="auto">
          <a:xfrm>
            <a:off x="6391928" y="4565651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utoShape 42"/>
          <p:cNvSpPr>
            <a:spLocks noChangeArrowheads="1"/>
          </p:cNvSpPr>
          <p:nvPr/>
        </p:nvSpPr>
        <p:spPr bwMode="auto">
          <a:xfrm>
            <a:off x="7382528" y="4565651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AutoShape 43"/>
          <p:cNvSpPr>
            <a:spLocks noChangeArrowheads="1"/>
          </p:cNvSpPr>
          <p:nvPr/>
        </p:nvSpPr>
        <p:spPr bwMode="auto">
          <a:xfrm>
            <a:off x="6074428" y="5086351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AutoShape 44"/>
          <p:cNvSpPr>
            <a:spLocks noChangeArrowheads="1"/>
          </p:cNvSpPr>
          <p:nvPr/>
        </p:nvSpPr>
        <p:spPr bwMode="auto">
          <a:xfrm>
            <a:off x="6696728" y="3956051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AutoShape 45"/>
          <p:cNvSpPr>
            <a:spLocks noChangeArrowheads="1"/>
          </p:cNvSpPr>
          <p:nvPr/>
        </p:nvSpPr>
        <p:spPr bwMode="auto">
          <a:xfrm>
            <a:off x="6128403" y="444976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AutoShape 46"/>
          <p:cNvSpPr>
            <a:spLocks noChangeArrowheads="1"/>
          </p:cNvSpPr>
          <p:nvPr/>
        </p:nvSpPr>
        <p:spPr bwMode="auto">
          <a:xfrm>
            <a:off x="6772928" y="4794251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AutoShape 47"/>
          <p:cNvSpPr>
            <a:spLocks noChangeArrowheads="1"/>
          </p:cNvSpPr>
          <p:nvPr/>
        </p:nvSpPr>
        <p:spPr bwMode="auto">
          <a:xfrm>
            <a:off x="7458728" y="3879851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AutoShape 48"/>
          <p:cNvSpPr>
            <a:spLocks noChangeArrowheads="1"/>
          </p:cNvSpPr>
          <p:nvPr/>
        </p:nvSpPr>
        <p:spPr bwMode="auto">
          <a:xfrm>
            <a:off x="5944253" y="23669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AutoShape 49"/>
          <p:cNvSpPr>
            <a:spLocks noChangeArrowheads="1"/>
          </p:cNvSpPr>
          <p:nvPr/>
        </p:nvSpPr>
        <p:spPr bwMode="auto">
          <a:xfrm>
            <a:off x="6553853" y="24431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AutoShape 50"/>
          <p:cNvSpPr>
            <a:spLocks noChangeArrowheads="1"/>
          </p:cNvSpPr>
          <p:nvPr/>
        </p:nvSpPr>
        <p:spPr bwMode="auto">
          <a:xfrm>
            <a:off x="7620653" y="320516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51"/>
          <p:cNvSpPr>
            <a:spLocks noChangeShapeType="1"/>
          </p:cNvSpPr>
          <p:nvPr/>
        </p:nvSpPr>
        <p:spPr bwMode="auto">
          <a:xfrm flipV="1">
            <a:off x="5172728" y="2366963"/>
            <a:ext cx="2143125" cy="28844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53"/>
          <p:cNvSpPr>
            <a:spLocks noChangeShapeType="1"/>
          </p:cNvSpPr>
          <p:nvPr/>
        </p:nvSpPr>
        <p:spPr bwMode="auto">
          <a:xfrm flipH="1" flipV="1">
            <a:off x="6507815" y="3471863"/>
            <a:ext cx="254000" cy="1841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Oval 55"/>
          <p:cNvSpPr>
            <a:spLocks noChangeArrowheads="1"/>
          </p:cNvSpPr>
          <p:nvPr/>
        </p:nvSpPr>
        <p:spPr bwMode="auto">
          <a:xfrm>
            <a:off x="5783915" y="3586163"/>
            <a:ext cx="228600" cy="21907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Oval 56"/>
          <p:cNvSpPr>
            <a:spLocks noChangeArrowheads="1"/>
          </p:cNvSpPr>
          <p:nvPr/>
        </p:nvSpPr>
        <p:spPr bwMode="auto">
          <a:xfrm>
            <a:off x="6056965" y="4381501"/>
            <a:ext cx="228600" cy="219075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Oval 57"/>
          <p:cNvSpPr>
            <a:spLocks noChangeArrowheads="1"/>
          </p:cNvSpPr>
          <p:nvPr/>
        </p:nvSpPr>
        <p:spPr bwMode="auto">
          <a:xfrm>
            <a:off x="6690378" y="3568701"/>
            <a:ext cx="228600" cy="21907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58"/>
          <p:cNvSpPr>
            <a:spLocks noChangeShapeType="1"/>
          </p:cNvSpPr>
          <p:nvPr/>
        </p:nvSpPr>
        <p:spPr bwMode="auto">
          <a:xfrm flipH="1" flipV="1">
            <a:off x="5883928" y="4286251"/>
            <a:ext cx="244475" cy="174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59"/>
          <p:cNvSpPr>
            <a:spLocks noChangeShapeType="1"/>
          </p:cNvSpPr>
          <p:nvPr/>
        </p:nvSpPr>
        <p:spPr bwMode="auto">
          <a:xfrm flipH="1" flipV="1">
            <a:off x="5936315" y="3724276"/>
            <a:ext cx="234950" cy="1793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60"/>
          <p:cNvSpPr>
            <a:spLocks noChangeShapeType="1"/>
          </p:cNvSpPr>
          <p:nvPr/>
        </p:nvSpPr>
        <p:spPr bwMode="auto">
          <a:xfrm flipV="1">
            <a:off x="5610878" y="2547938"/>
            <a:ext cx="2009775" cy="2693988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61"/>
          <p:cNvSpPr>
            <a:spLocks noChangeShapeType="1"/>
          </p:cNvSpPr>
          <p:nvPr/>
        </p:nvSpPr>
        <p:spPr bwMode="auto">
          <a:xfrm flipV="1">
            <a:off x="4963178" y="2185988"/>
            <a:ext cx="2066925" cy="2770188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72353" y="1416894"/>
            <a:ext cx="3660588" cy="4662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700" dirty="0" smtClean="0"/>
              <a:t>A support vector machine (SVM) learns a hyper-plane as a decision boundary in high dimensional kernel space that separates positive and negative samples</a:t>
            </a:r>
          </a:p>
          <a:p>
            <a:pPr marL="285750" indent="-285750">
              <a:buFont typeface="Arial"/>
              <a:buChar char="•"/>
            </a:pPr>
            <a:r>
              <a:rPr lang="en-US" sz="2700" dirty="0" smtClean="0"/>
              <a:t>Can be cast as an optimization problem and solved efficiently 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1390757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5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75003" y="341238"/>
            <a:ext cx="3813400" cy="492428"/>
          </a:xfrm>
          <a:prstGeom prst="rect">
            <a:avLst/>
          </a:prstGeom>
          <a:noFill/>
        </p:spPr>
        <p:txBody>
          <a:bodyPr wrap="none" lIns="91427" tIns="45713" rIns="91427" bIns="45713" rtlCol="0">
            <a:spAutoFit/>
          </a:bodyPr>
          <a:lstStyle/>
          <a:p>
            <a:r>
              <a:rPr lang="en-US" sz="2600" b="1" dirty="0">
                <a:solidFill>
                  <a:prstClr val="black"/>
                </a:solidFill>
                <a:latin typeface="Arial"/>
                <a:cs typeface="Arial"/>
              </a:rPr>
              <a:t>Group 1 </a:t>
            </a:r>
            <a:r>
              <a:rPr lang="en-US" dirty="0">
                <a:solidFill>
                  <a:prstClr val="black"/>
                </a:solidFill>
                <a:latin typeface="Arial"/>
                <a:cs typeface="Arial"/>
              </a:rPr>
              <a:t>(e.g., </a:t>
            </a:r>
            <a:r>
              <a:rPr lang="en-US" dirty="0" smtClean="0">
                <a:solidFill>
                  <a:prstClr val="black"/>
                </a:solidFill>
                <a:latin typeface="Arial"/>
                <a:cs typeface="Arial"/>
              </a:rPr>
              <a:t>Healthy Control)</a:t>
            </a:r>
            <a:endParaRPr 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75330" y="2183311"/>
            <a:ext cx="3582455" cy="492428"/>
          </a:xfrm>
          <a:prstGeom prst="rect">
            <a:avLst/>
          </a:prstGeom>
          <a:noFill/>
        </p:spPr>
        <p:txBody>
          <a:bodyPr wrap="none" lIns="91427" tIns="45713" rIns="91427" bIns="45713" rtlCol="0">
            <a:spAutoFit/>
          </a:bodyPr>
          <a:lstStyle/>
          <a:p>
            <a:r>
              <a:rPr lang="en-US" sz="2600" b="1" dirty="0">
                <a:solidFill>
                  <a:prstClr val="black"/>
                </a:solidFill>
                <a:latin typeface="Arial"/>
                <a:cs typeface="Arial"/>
              </a:rPr>
              <a:t>Group 2 </a:t>
            </a:r>
            <a:r>
              <a:rPr lang="en-US" dirty="0">
                <a:solidFill>
                  <a:prstClr val="black"/>
                </a:solidFill>
                <a:latin typeface="Arial"/>
                <a:cs typeface="Arial"/>
              </a:rPr>
              <a:t>(e.g., </a:t>
            </a:r>
            <a:r>
              <a:rPr lang="en-US" dirty="0" smtClean="0">
                <a:solidFill>
                  <a:prstClr val="black"/>
                </a:solidFill>
                <a:latin typeface="Arial"/>
                <a:cs typeface="Arial"/>
              </a:rPr>
              <a:t>AD Dementia) </a:t>
            </a:r>
            <a:endParaRPr 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87215" y="1537006"/>
            <a:ext cx="1689821" cy="1569604"/>
          </a:xfrm>
          <a:prstGeom prst="rect">
            <a:avLst/>
          </a:prstGeom>
          <a:ln w="12700" cap="rnd" cmpd="sng">
            <a:noFill/>
            <a:bevel/>
          </a:ln>
          <a:effectLst/>
          <a:scene3d>
            <a:camera prst="orthographicFront"/>
            <a:lightRig rig="chilly" dir="t"/>
          </a:scene3d>
          <a:sp3d extrusionH="31750" contourW="63500" prstMaterial="matte">
            <a:bevelT w="317500" h="317500" prst="coolSlant"/>
            <a:bevelB w="317500"/>
            <a:contourClr>
              <a:schemeClr val="tx1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82852" tIns="182852" rIns="182852" bIns="182852" rtlCol="0" anchor="t" anchorCtr="1">
            <a:spAutoFit/>
          </a:bodyPr>
          <a:lstStyle/>
          <a:p>
            <a:r>
              <a:rPr lang="en-US" sz="2600" b="1" dirty="0">
                <a:solidFill>
                  <a:prstClr val="black"/>
                </a:solidFill>
                <a:latin typeface="Arial"/>
                <a:cs typeface="Arial"/>
              </a:rPr>
              <a:t>Support Vector Machine</a:t>
            </a:r>
          </a:p>
        </p:txBody>
      </p:sp>
      <p:pic>
        <p:nvPicPr>
          <p:cNvPr id="7" name="Picture 6" descr="WPP_NArrative_1.jpg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29" r="24949" b="53427"/>
          <a:stretch/>
        </p:blipFill>
        <p:spPr>
          <a:xfrm>
            <a:off x="7252015" y="1842609"/>
            <a:ext cx="1122081" cy="12706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19731" y="940356"/>
            <a:ext cx="2369231" cy="770282"/>
          </a:xfrm>
          <a:prstGeom prst="rect">
            <a:avLst/>
          </a:prstGeom>
          <a:noFill/>
        </p:spPr>
        <p:txBody>
          <a:bodyPr wrap="square" lIns="91427" tIns="45713" rIns="91427" bIns="45713" rtlCol="0">
            <a:spAutoFit/>
          </a:bodyPr>
          <a:lstStyle>
            <a:defPPr>
              <a:defRPr lang="en-US"/>
            </a:defPPr>
            <a:lvl1pPr algn="ctr">
              <a:lnSpc>
                <a:spcPts val="2600"/>
              </a:lnSpc>
              <a:defRPr sz="2600" b="1">
                <a:solidFill>
                  <a:prstClr val="black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Classification</a:t>
            </a:r>
          </a:p>
          <a:p>
            <a:r>
              <a:rPr lang="en-US" dirty="0"/>
              <a:t>Function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182454" y="1528230"/>
            <a:ext cx="389546" cy="659280"/>
          </a:xfrm>
          <a:prstGeom prst="straightConnector1">
            <a:avLst/>
          </a:prstGeom>
          <a:ln w="76200"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190518" y="2713858"/>
            <a:ext cx="381483" cy="672860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491474" y="2475614"/>
            <a:ext cx="692066" cy="630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16720" y="-165707"/>
            <a:ext cx="3103708" cy="584761"/>
          </a:xfrm>
          <a:prstGeom prst="rect">
            <a:avLst/>
          </a:prstGeom>
          <a:noFill/>
        </p:spPr>
        <p:txBody>
          <a:bodyPr wrap="none" lIns="91427" tIns="45713" rIns="91427" bIns="45713" rtlCol="0">
            <a:spAutoFit/>
          </a:bodyPr>
          <a:lstStyle/>
          <a:p>
            <a:r>
              <a:rPr lang="en-US" sz="3200" b="1" dirty="0">
                <a:solidFill>
                  <a:prstClr val="black"/>
                </a:solidFill>
                <a:latin typeface="Arial"/>
                <a:cs typeface="Arial"/>
              </a:rPr>
              <a:t>Training Phase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-37764" y="878904"/>
            <a:ext cx="4185439" cy="1298651"/>
            <a:chOff x="612932" y="766168"/>
            <a:chExt cx="3714119" cy="996560"/>
          </a:xfrm>
        </p:grpSpPr>
        <p:sp>
          <p:nvSpPr>
            <p:cNvPr id="14" name="Rectangle 13"/>
            <p:cNvSpPr/>
            <p:nvPr/>
          </p:nvSpPr>
          <p:spPr>
            <a:xfrm>
              <a:off x="641969" y="766168"/>
              <a:ext cx="3647785" cy="9965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rial"/>
                <a:cs typeface="Arial"/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58" t="9332" r="6230"/>
            <a:stretch/>
          </p:blipFill>
          <p:spPr>
            <a:xfrm>
              <a:off x="1554976" y="766170"/>
              <a:ext cx="910966" cy="949073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37" t="9332" r="5580"/>
            <a:stretch/>
          </p:blipFill>
          <p:spPr>
            <a:xfrm>
              <a:off x="2453487" y="766168"/>
              <a:ext cx="908574" cy="949075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95" t="9332" r="5820"/>
            <a:stretch/>
          </p:blipFill>
          <p:spPr>
            <a:xfrm>
              <a:off x="3353096" y="766168"/>
              <a:ext cx="910683" cy="949073"/>
            </a:xfrm>
            <a:prstGeom prst="rect">
              <a:avLst/>
            </a:prstGeom>
          </p:spPr>
        </p:pic>
        <p:pic>
          <p:nvPicPr>
            <p:cNvPr id="18" name="Picture 17" descr="smwc1opdt00007.png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80" t="9332" r="5809"/>
            <a:stretch/>
          </p:blipFill>
          <p:spPr>
            <a:xfrm>
              <a:off x="666393" y="766170"/>
              <a:ext cx="902612" cy="949073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612932" y="1493368"/>
              <a:ext cx="1023440" cy="259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Arial"/>
                  <a:cs typeface="Arial"/>
                </a:rPr>
                <a:t>Subject 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500051" y="1497180"/>
              <a:ext cx="1022309" cy="259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/>
                  </a:solidFill>
                  <a:latin typeface="Arial"/>
                  <a:cs typeface="Arial"/>
                </a:defRPr>
              </a:lvl1pPr>
            </a:lstStyle>
            <a:p>
              <a:r>
                <a:rPr lang="en-US" sz="1600" b="1" dirty="0">
                  <a:solidFill>
                    <a:prstClr val="white"/>
                  </a:solidFill>
                </a:rPr>
                <a:t>Subject 2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420218" y="1489677"/>
              <a:ext cx="992531" cy="259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Arial"/>
                  <a:cs typeface="Arial"/>
                </a:rPr>
                <a:t>Subject 3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306304" y="1499054"/>
              <a:ext cx="1020747" cy="259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/>
                  </a:solidFill>
                  <a:latin typeface="Arial"/>
                  <a:cs typeface="Arial"/>
                </a:defRPr>
              </a:lvl1pPr>
            </a:lstStyle>
            <a:p>
              <a:r>
                <a:rPr lang="en-US" sz="1600" b="1" dirty="0">
                  <a:solidFill>
                    <a:prstClr val="white"/>
                  </a:solidFill>
                </a:rPr>
                <a:t>Subject N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100781" y="4028119"/>
            <a:ext cx="2936395" cy="584761"/>
          </a:xfrm>
          <a:prstGeom prst="rect">
            <a:avLst/>
          </a:prstGeom>
          <a:noFill/>
        </p:spPr>
        <p:txBody>
          <a:bodyPr wrap="none" lIns="91427" tIns="45713" rIns="91427" bIns="45713" rtlCol="0">
            <a:spAutoFit/>
          </a:bodyPr>
          <a:lstStyle/>
          <a:p>
            <a:r>
              <a:rPr lang="en-US" sz="3200" b="1" dirty="0">
                <a:solidFill>
                  <a:prstClr val="black"/>
                </a:solidFill>
                <a:latin typeface="Arial"/>
                <a:cs typeface="Arial"/>
              </a:rPr>
              <a:t>Testing Phase</a:t>
            </a:r>
          </a:p>
        </p:txBody>
      </p:sp>
      <p:pic>
        <p:nvPicPr>
          <p:cNvPr id="34" name="Picture 33" descr="smwc1opdt00172.png"/>
          <p:cNvPicPr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50" y="5168168"/>
            <a:ext cx="1205166" cy="141262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227826" y="4897375"/>
            <a:ext cx="2649945" cy="1723549"/>
          </a:xfrm>
          <a:prstGeom prst="rect">
            <a:avLst/>
          </a:prstGeom>
          <a:ln w="12700" cap="rnd" cmpd="sng">
            <a:noFill/>
            <a:bevel/>
          </a:ln>
          <a:effectLst/>
          <a:scene3d>
            <a:camera prst="orthographicFront"/>
            <a:lightRig rig="chilly" dir="t"/>
          </a:scene3d>
          <a:sp3d extrusionH="31750" contourW="63500" prstMaterial="matte">
            <a:bevelT w="317500" h="317500" prst="coolSlant"/>
            <a:bevelB w="317500"/>
            <a:contourClr>
              <a:schemeClr val="tx1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228600" tIns="182880" rIns="228600" bIns="182880" rtlCol="0" anchor="ctr" anchorCtr="0">
            <a:spAutoFit/>
          </a:bodyPr>
          <a:lstStyle>
            <a:defPPr>
              <a:defRPr lang="en-US"/>
            </a:defPPr>
            <a:lvl1pPr>
              <a:defRPr sz="1600">
                <a:latin typeface="Arial"/>
                <a:cs typeface="Arial"/>
              </a:defRPr>
            </a:lvl1pPr>
          </a:lstStyle>
          <a:p>
            <a:pPr>
              <a:spcBef>
                <a:spcPts val="600"/>
              </a:spcBef>
            </a:pPr>
            <a:r>
              <a:rPr lang="en-US" sz="2600" b="1" dirty="0">
                <a:solidFill>
                  <a:prstClr val="black"/>
                </a:solidFill>
              </a:rPr>
              <a:t>Classification </a:t>
            </a:r>
            <a:r>
              <a:rPr lang="en-US" sz="2600" b="1" dirty="0" smtClean="0">
                <a:solidFill>
                  <a:prstClr val="black"/>
                </a:solidFill>
              </a:rPr>
              <a:t>Function</a:t>
            </a:r>
          </a:p>
          <a:p>
            <a:pPr>
              <a:spcBef>
                <a:spcPts val="600"/>
              </a:spcBef>
            </a:pPr>
            <a:endParaRPr lang="en-US" sz="800" dirty="0" smtClean="0">
              <a:solidFill>
                <a:prstClr val="black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800" dirty="0" smtClean="0">
                <a:solidFill>
                  <a:prstClr val="black"/>
                </a:solidFill>
              </a:rPr>
              <a:t>From Training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 smtClean="0">
                <a:solidFill>
                  <a:prstClr val="black"/>
                </a:solidFill>
              </a:rPr>
              <a:t>Phase</a:t>
            </a:r>
            <a:endParaRPr lang="en-US" sz="1800" dirty="0">
              <a:solidFill>
                <a:prstClr val="black"/>
              </a:solidFill>
            </a:endParaRPr>
          </a:p>
        </p:txBody>
      </p:sp>
      <p:pic>
        <p:nvPicPr>
          <p:cNvPr id="37" name="Picture 36" descr="WPP_NArrative_1.jpg"/>
          <p:cNvPicPr>
            <a:picLocks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29" r="24949" b="53427"/>
          <a:stretch/>
        </p:blipFill>
        <p:spPr>
          <a:xfrm>
            <a:off x="4917645" y="5436365"/>
            <a:ext cx="652884" cy="7063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40" name="TextBox 39"/>
          <p:cNvSpPr txBox="1"/>
          <p:nvPr/>
        </p:nvSpPr>
        <p:spPr>
          <a:xfrm>
            <a:off x="6692272" y="5133965"/>
            <a:ext cx="2304686" cy="1103707"/>
          </a:xfrm>
          <a:prstGeom prst="rect">
            <a:avLst/>
          </a:prstGeom>
          <a:noFill/>
        </p:spPr>
        <p:txBody>
          <a:bodyPr wrap="square" lIns="91427" tIns="45713" rIns="91427" bIns="45713" rtlCol="0">
            <a:spAutoFit/>
          </a:bodyPr>
          <a:lstStyle>
            <a:defPPr>
              <a:defRPr lang="en-US"/>
            </a:defPPr>
            <a:lvl1pPr algn="ctr">
              <a:lnSpc>
                <a:spcPts val="2600"/>
              </a:lnSpc>
              <a:defRPr sz="2600" b="1">
                <a:solidFill>
                  <a:prstClr val="black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New subject assigned to Group 1 or 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85120" y="4304634"/>
            <a:ext cx="1574326" cy="770282"/>
          </a:xfrm>
          <a:prstGeom prst="rect">
            <a:avLst/>
          </a:prstGeom>
          <a:noFill/>
        </p:spPr>
        <p:txBody>
          <a:bodyPr wrap="square" lIns="91427" tIns="45713" rIns="91427" bIns="45713" rtlCol="0">
            <a:spAutoFit/>
          </a:bodyPr>
          <a:lstStyle/>
          <a:p>
            <a:pPr algn="ctr">
              <a:lnSpc>
                <a:spcPts val="2600"/>
              </a:lnSpc>
            </a:pPr>
            <a:r>
              <a:rPr lang="en-US" sz="2600" b="1" dirty="0">
                <a:solidFill>
                  <a:prstClr val="black"/>
                </a:solidFill>
                <a:latin typeface="Arial"/>
                <a:cs typeface="Arial"/>
              </a:rPr>
              <a:t>New subject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2421320" y="5789523"/>
            <a:ext cx="692066" cy="630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6030614" y="5755994"/>
            <a:ext cx="692066" cy="630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-5043" y="2722347"/>
            <a:ext cx="4192993" cy="1328747"/>
            <a:chOff x="-5043" y="2281426"/>
            <a:chExt cx="4192993" cy="1107289"/>
          </a:xfrm>
        </p:grpSpPr>
        <p:grpSp>
          <p:nvGrpSpPr>
            <p:cNvPr id="23" name="Group 22"/>
            <p:cNvGrpSpPr/>
            <p:nvPr/>
          </p:nvGrpSpPr>
          <p:grpSpPr>
            <a:xfrm>
              <a:off x="-5043" y="2281426"/>
              <a:ext cx="4118750" cy="1107289"/>
              <a:chOff x="663393" y="2606688"/>
              <a:chExt cx="3647785" cy="99656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663393" y="2606688"/>
                <a:ext cx="3647785" cy="9965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Arial"/>
                  <a:cs typeface="Arial"/>
                </a:endParaRPr>
              </a:p>
            </p:txBody>
          </p:sp>
          <p:pic>
            <p:nvPicPr>
              <p:cNvPr id="25" name="Picture 24"/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22" t="10238" r="7868" b="-552"/>
              <a:stretch/>
            </p:blipFill>
            <p:spPr>
              <a:xfrm>
                <a:off x="1567505" y="2606688"/>
                <a:ext cx="918281" cy="949702"/>
              </a:xfrm>
              <a:prstGeom prst="rect">
                <a:avLst/>
              </a:prstGeom>
            </p:spPr>
          </p:pic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1" t="9687" r="6556"/>
              <a:stretch/>
            </p:blipFill>
            <p:spPr>
              <a:xfrm>
                <a:off x="3358591" y="2618527"/>
                <a:ext cx="949117" cy="949702"/>
              </a:xfrm>
              <a:prstGeom prst="rect">
                <a:avLst/>
              </a:prstGeom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27" t="10238" r="6450"/>
              <a:stretch/>
            </p:blipFill>
            <p:spPr>
              <a:xfrm>
                <a:off x="2464442" y="2606688"/>
                <a:ext cx="932027" cy="943898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48" t="9915" r="5291"/>
              <a:stretch/>
            </p:blipFill>
            <p:spPr>
              <a:xfrm>
                <a:off x="664893" y="2606688"/>
                <a:ext cx="929269" cy="947302"/>
              </a:xfrm>
              <a:prstGeom prst="rect">
                <a:avLst/>
              </a:prstGeom>
            </p:spPr>
          </p:pic>
        </p:grpSp>
        <p:sp>
          <p:nvSpPr>
            <p:cNvPr id="63" name="TextBox 62"/>
            <p:cNvSpPr txBox="1"/>
            <p:nvPr/>
          </p:nvSpPr>
          <p:spPr>
            <a:xfrm>
              <a:off x="2511" y="3091938"/>
              <a:ext cx="1153314" cy="2821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Arial"/>
                  <a:cs typeface="Arial"/>
                </a:rPr>
                <a:t>Subject 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002205" y="3096078"/>
              <a:ext cx="1152040" cy="2821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/>
                  </a:solidFill>
                  <a:latin typeface="Arial"/>
                  <a:cs typeface="Arial"/>
                </a:defRPr>
              </a:lvl1pPr>
            </a:lstStyle>
            <a:p>
              <a:r>
                <a:rPr lang="en-US" sz="1600" b="1" dirty="0">
                  <a:solidFill>
                    <a:prstClr val="white"/>
                  </a:solidFill>
                </a:rPr>
                <a:t>Subject 2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039141" y="3087930"/>
              <a:ext cx="1118483" cy="2821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Arial"/>
                  <a:cs typeface="Arial"/>
                </a:rPr>
                <a:t>Subject 3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037671" y="3098113"/>
              <a:ext cx="1150279" cy="2821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/>
                  </a:solidFill>
                  <a:latin typeface="Arial"/>
                  <a:cs typeface="Arial"/>
                </a:defRPr>
              </a:lvl1pPr>
            </a:lstStyle>
            <a:p>
              <a:r>
                <a:rPr lang="en-US" sz="1600" b="1" dirty="0">
                  <a:solidFill>
                    <a:prstClr val="white"/>
                  </a:solidFill>
                </a:rPr>
                <a:t>Subject 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8128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8188"/>
            <a:ext cx="8229600" cy="1143000"/>
          </a:xfrm>
        </p:spPr>
        <p:txBody>
          <a:bodyPr/>
          <a:lstStyle/>
          <a:p>
            <a:r>
              <a:rPr lang="en-US" dirty="0" smtClean="0"/>
              <a:t>Multiple Kernel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Multiple Kernel Learning </a:t>
            </a:r>
            <a:r>
              <a:rPr lang="en-US" sz="2800" dirty="0" smtClean="0"/>
              <a:t>(MKL) methods </a:t>
            </a:r>
            <a:r>
              <a:rPr lang="en-US" sz="2800" dirty="0"/>
              <a:t>aim to construct a kernel model where the kernel is a linear combination of fixed base kernels.</a:t>
            </a:r>
          </a:p>
          <a:p>
            <a:r>
              <a:rPr lang="en-US" sz="2800" dirty="0" smtClean="0"/>
              <a:t>MKL coupled with SVM achieved great success in predicting progression of MCI to AD</a:t>
            </a:r>
            <a:endParaRPr lang="en-US" sz="2800" dirty="0"/>
          </a:p>
        </p:txBody>
      </p:sp>
      <p:pic>
        <p:nvPicPr>
          <p:cNvPr id="6" name="Picture 5" descr="Chris NeuroImage Tit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496" y="3725998"/>
            <a:ext cx="6417284" cy="301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26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4263"/>
            <a:ext cx="8229600" cy="1143000"/>
          </a:xfrm>
        </p:spPr>
        <p:txBody>
          <a:bodyPr/>
          <a:lstStyle/>
          <a:p>
            <a:r>
              <a:rPr lang="en-US" dirty="0" smtClean="0"/>
              <a:t>Success of MKL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1225"/>
            <a:ext cx="8229600" cy="4525963"/>
          </a:xfrm>
        </p:spPr>
        <p:txBody>
          <a:bodyPr/>
          <a:lstStyle/>
          <a:p>
            <a:r>
              <a:rPr lang="en-US" sz="2800" dirty="0" smtClean="0"/>
              <a:t>Predicting Progression of MCI to AD</a:t>
            </a:r>
          </a:p>
          <a:p>
            <a:pPr marL="457200" lvl="1" indent="0">
              <a:buNone/>
            </a:pPr>
            <a:r>
              <a:rPr lang="en-US" sz="2400" dirty="0" smtClean="0"/>
              <a:t>A Multi-Modality Disease Marker (MMDM) is proposed. Both MRI T1 and PET-FDG images are used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 descr="RO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94" y="2748826"/>
            <a:ext cx="8060360" cy="361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82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Modality Disease Marker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Drawback of MMDM is that PET-FDG scan is used and not easily accessible</a:t>
            </a:r>
          </a:p>
          <a:p>
            <a:r>
              <a:rPr lang="en-US" dirty="0" smtClean="0"/>
              <a:t>A single </a:t>
            </a:r>
            <a:r>
              <a:rPr lang="en-US" dirty="0"/>
              <a:t>modality disease marker (SMDM) </a:t>
            </a:r>
            <a:r>
              <a:rPr lang="en-US" dirty="0" smtClean="0"/>
              <a:t>that </a:t>
            </a:r>
            <a:r>
              <a:rPr lang="en-US" dirty="0"/>
              <a:t>utilizes only T1 </a:t>
            </a:r>
            <a:r>
              <a:rPr lang="en-US" dirty="0" smtClean="0"/>
              <a:t>MRI is desirable</a:t>
            </a:r>
          </a:p>
          <a:p>
            <a:r>
              <a:rPr lang="en-US" dirty="0" smtClean="0"/>
              <a:t>SMDM is derived as margin of testing sample from decision boundary learned by SVM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36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Training T1 Image Data</a:t>
            </a:r>
          </a:p>
          <a:p>
            <a:r>
              <a:rPr lang="en-US" dirty="0"/>
              <a:t>225 </a:t>
            </a:r>
            <a:r>
              <a:rPr lang="en-US" dirty="0" smtClean="0"/>
              <a:t>CN </a:t>
            </a:r>
            <a:r>
              <a:rPr lang="en-US" dirty="0"/>
              <a:t>and 182 </a:t>
            </a:r>
            <a:r>
              <a:rPr lang="en-US" dirty="0" smtClean="0"/>
              <a:t>AD from ADNI-1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Testing T1 Image Data</a:t>
            </a:r>
          </a:p>
          <a:p>
            <a:r>
              <a:rPr lang="en-US" dirty="0" smtClean="0"/>
              <a:t>385 MCI from ADNI-1</a:t>
            </a:r>
          </a:p>
          <a:p>
            <a:r>
              <a:rPr lang="en-US" dirty="0" smtClean="0"/>
              <a:t>170 subjects </a:t>
            </a:r>
            <a:r>
              <a:rPr lang="en-US" dirty="0"/>
              <a:t>from </a:t>
            </a:r>
            <a:r>
              <a:rPr lang="en-US" dirty="0" smtClean="0"/>
              <a:t>PDT</a:t>
            </a:r>
          </a:p>
          <a:p>
            <a:r>
              <a:rPr lang="en-US" dirty="0"/>
              <a:t>137 subjects from </a:t>
            </a:r>
            <a:r>
              <a:rPr lang="en-US" dirty="0" smtClean="0"/>
              <a:t>MRT</a:t>
            </a:r>
          </a:p>
          <a:p>
            <a:r>
              <a:rPr lang="en-US" dirty="0" smtClean="0"/>
              <a:t>189 subjects from IMPACT</a:t>
            </a:r>
          </a:p>
          <a:p>
            <a:r>
              <a:rPr lang="en-US" dirty="0" smtClean="0"/>
              <a:t>38 </a:t>
            </a:r>
            <a:r>
              <a:rPr lang="en-US" dirty="0"/>
              <a:t>subjects from </a:t>
            </a:r>
            <a:r>
              <a:rPr lang="en-US" dirty="0" smtClean="0"/>
              <a:t>PIPR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225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4251</TotalTime>
  <Words>1764</Words>
  <Application>Microsoft Macintosh PowerPoint</Application>
  <PresentationFormat>On-screen Show (4:3)</PresentationFormat>
  <Paragraphs>461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An MRI-based Predictive Marker for Alzheimer’s Disease in Asymptomatic Individuals</vt:lpstr>
      <vt:lpstr>Background</vt:lpstr>
      <vt:lpstr>Motivation</vt:lpstr>
      <vt:lpstr>Support Vector Machine</vt:lpstr>
      <vt:lpstr>PowerPoint Presentation</vt:lpstr>
      <vt:lpstr>Multiple Kernel Learning</vt:lpstr>
      <vt:lpstr>Success of MKL</vt:lpstr>
      <vt:lpstr>Single Modality Disease Marker</vt:lpstr>
      <vt:lpstr>Image Data</vt:lpstr>
      <vt:lpstr>Demographic characteristics of Participants</vt:lpstr>
      <vt:lpstr>Pipeline</vt:lpstr>
      <vt:lpstr>Top 5000 Voxel</vt:lpstr>
      <vt:lpstr>SVM Weights</vt:lpstr>
      <vt:lpstr>Does SMDM predict progression to AD in persons with MCI?</vt:lpstr>
      <vt:lpstr>PowerPoint Presentation</vt:lpstr>
      <vt:lpstr>Does SMDM predict AD risk in asymptomatic individuals?</vt:lpstr>
      <vt:lpstr>PowerPoint Presentation</vt:lpstr>
      <vt:lpstr>PowerPoint Presentation</vt:lpstr>
      <vt:lpstr>Decomposing the unexpected CSF findings</vt:lpstr>
      <vt:lpstr>PowerPoint Presentation</vt:lpstr>
      <vt:lpstr>PowerPoint Presentation</vt:lpstr>
      <vt:lpstr>PowerPoint Presentation</vt:lpstr>
      <vt:lpstr>SMDM vs CSF: the smackdown</vt:lpstr>
      <vt:lpstr>PowerPoint Presentation</vt:lpstr>
      <vt:lpstr>Spatial distribution of SMDM association with AD brain biomarkers</vt:lpstr>
      <vt:lpstr>PowerPoint Presentation</vt:lpstr>
      <vt:lpstr>PowerPoint Presentation</vt:lpstr>
      <vt:lpstr>PowerPoint Presentation</vt:lpstr>
      <vt:lpstr>Is SMDM simply a fancy term for hippocampal volume?</vt:lpstr>
      <vt:lpstr>Top 5000 Voxel</vt:lpstr>
      <vt:lpstr>PowerPoint Presentation</vt:lpstr>
      <vt:lpstr>Conclusion</vt:lpstr>
      <vt:lpstr>Future 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Single Modality Disease Marker on Middleaged Group</dc:title>
  <dc:creator>Qinyuan Sun</dc:creator>
  <cp:lastModifiedBy>Qinyuan Sun</cp:lastModifiedBy>
  <cp:revision>175</cp:revision>
  <dcterms:created xsi:type="dcterms:W3CDTF">2014-10-29T05:43:28Z</dcterms:created>
  <dcterms:modified xsi:type="dcterms:W3CDTF">2014-12-08T18:21:34Z</dcterms:modified>
</cp:coreProperties>
</file>