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6"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920"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7CAFE-5233-47B5-8574-013867C07D9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BEC9ACA-E14A-42F0-87A3-AC9800DA1C2D}">
      <dgm:prSet/>
      <dgm:spPr/>
      <dgm:t>
        <a:bodyPr/>
        <a:lstStyle/>
        <a:p>
          <a:pPr>
            <a:lnSpc>
              <a:spcPct val="100000"/>
            </a:lnSpc>
          </a:pPr>
          <a:r>
            <a:rPr lang="en-US" dirty="0">
              <a:solidFill>
                <a:schemeClr val="bg1"/>
              </a:solidFill>
            </a:rPr>
            <a:t>Question: Which region in the U.S. offers the most return on investment post-graduation?</a:t>
          </a:r>
          <a:endParaRPr lang="en-US" dirty="0"/>
        </a:p>
      </dgm:t>
    </dgm:pt>
    <dgm:pt modelId="{4602405E-BBE3-4536-8417-7C5321EFEAC0}" type="parTrans" cxnId="{6F68D10A-51B6-4019-BB15-9560B0B5AD92}">
      <dgm:prSet/>
      <dgm:spPr/>
      <dgm:t>
        <a:bodyPr/>
        <a:lstStyle/>
        <a:p>
          <a:endParaRPr lang="en-US"/>
        </a:p>
      </dgm:t>
    </dgm:pt>
    <dgm:pt modelId="{4125C273-FE46-4A8D-AFE6-1DB5A39600C7}" type="sibTrans" cxnId="{6F68D10A-51B6-4019-BB15-9560B0B5AD92}">
      <dgm:prSet/>
      <dgm:spPr/>
      <dgm:t>
        <a:bodyPr/>
        <a:lstStyle/>
        <a:p>
          <a:endParaRPr lang="en-US"/>
        </a:p>
      </dgm:t>
    </dgm:pt>
    <dgm:pt modelId="{B541F04E-08C2-48CC-BA5D-ECBBFCC7A24F}">
      <dgm:prSet/>
      <dgm:spPr/>
      <dgm:t>
        <a:bodyPr/>
        <a:lstStyle/>
        <a:p>
          <a:pPr>
            <a:lnSpc>
              <a:spcPct val="100000"/>
            </a:lnSpc>
          </a:pPr>
          <a:r>
            <a:rPr lang="en-US" dirty="0">
              <a:solidFill>
                <a:schemeClr val="bg1"/>
              </a:solidFill>
            </a:rPr>
            <a:t>List of Regions:   0-U.S. Service Schools                 1-New England   2-Mid East  3-Great Lakes         4-Plains 5-Southeast 6- Southwest 7- Rocky Mountains 8-Far West  9-Outlying Areas </a:t>
          </a:r>
        </a:p>
      </dgm:t>
    </dgm:pt>
    <dgm:pt modelId="{240D678C-65B1-4B7B-BA59-E35574F1A6A9}" type="parTrans" cxnId="{21A29261-C8AA-4ED0-95C3-333416766D46}">
      <dgm:prSet/>
      <dgm:spPr/>
      <dgm:t>
        <a:bodyPr/>
        <a:lstStyle/>
        <a:p>
          <a:endParaRPr lang="en-US"/>
        </a:p>
      </dgm:t>
    </dgm:pt>
    <dgm:pt modelId="{4D5FB91E-A5E3-4468-ABCC-9FBC5C5184B6}" type="sibTrans" cxnId="{21A29261-C8AA-4ED0-95C3-333416766D46}">
      <dgm:prSet/>
      <dgm:spPr/>
      <dgm:t>
        <a:bodyPr/>
        <a:lstStyle/>
        <a:p>
          <a:endParaRPr lang="en-US"/>
        </a:p>
      </dgm:t>
    </dgm:pt>
    <dgm:pt modelId="{5F11FA31-DF05-4CDD-89DF-BAB125350926}" type="pres">
      <dgm:prSet presAssocID="{4337CAFE-5233-47B5-8574-013867C07D9C}" presName="root" presStyleCnt="0">
        <dgm:presLayoutVars>
          <dgm:dir/>
          <dgm:resizeHandles val="exact"/>
        </dgm:presLayoutVars>
      </dgm:prSet>
      <dgm:spPr/>
    </dgm:pt>
    <dgm:pt modelId="{AC777FA4-5459-4DA7-B2D8-FFF2C659D0ED}" type="pres">
      <dgm:prSet presAssocID="{0BEC9ACA-E14A-42F0-87A3-AC9800DA1C2D}" presName="compNode" presStyleCnt="0"/>
      <dgm:spPr/>
    </dgm:pt>
    <dgm:pt modelId="{59AF6FB6-E294-4753-ADB5-DF1E4B24083B}" type="pres">
      <dgm:prSet presAssocID="{0BEC9ACA-E14A-42F0-87A3-AC9800DA1C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EF3AD82-8617-4E11-B595-A4239013E35E}" type="pres">
      <dgm:prSet presAssocID="{0BEC9ACA-E14A-42F0-87A3-AC9800DA1C2D}" presName="spaceRect" presStyleCnt="0"/>
      <dgm:spPr/>
    </dgm:pt>
    <dgm:pt modelId="{B9782B42-0853-4605-BE9B-0B951669525B}" type="pres">
      <dgm:prSet presAssocID="{0BEC9ACA-E14A-42F0-87A3-AC9800DA1C2D}" presName="textRect" presStyleLbl="revTx" presStyleIdx="0" presStyleCnt="2">
        <dgm:presLayoutVars>
          <dgm:chMax val="1"/>
          <dgm:chPref val="1"/>
        </dgm:presLayoutVars>
      </dgm:prSet>
      <dgm:spPr/>
    </dgm:pt>
    <dgm:pt modelId="{96A96AEE-E754-48C2-87DA-59CEA0395D5D}" type="pres">
      <dgm:prSet presAssocID="{4125C273-FE46-4A8D-AFE6-1DB5A39600C7}" presName="sibTrans" presStyleCnt="0"/>
      <dgm:spPr/>
    </dgm:pt>
    <dgm:pt modelId="{84DD2255-8179-4C9B-8A5F-9A63EDE4019C}" type="pres">
      <dgm:prSet presAssocID="{B541F04E-08C2-48CC-BA5D-ECBBFCC7A24F}" presName="compNode" presStyleCnt="0"/>
      <dgm:spPr/>
    </dgm:pt>
    <dgm:pt modelId="{BB06485F-961C-49FE-AD34-3D22B89024A8}" type="pres">
      <dgm:prSet presAssocID="{B541F04E-08C2-48CC-BA5D-ECBBFCC7A2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64B4F484-BB44-4558-B22A-5FBC5AA4DCD2}" type="pres">
      <dgm:prSet presAssocID="{B541F04E-08C2-48CC-BA5D-ECBBFCC7A24F}" presName="spaceRect" presStyleCnt="0"/>
      <dgm:spPr/>
    </dgm:pt>
    <dgm:pt modelId="{7219B033-651B-4AC8-AD9C-5E0A2EF80953}" type="pres">
      <dgm:prSet presAssocID="{B541F04E-08C2-48CC-BA5D-ECBBFCC7A24F}" presName="textRect" presStyleLbl="revTx" presStyleIdx="1" presStyleCnt="2" custScaleX="142530" custScaleY="158132">
        <dgm:presLayoutVars>
          <dgm:chMax val="1"/>
          <dgm:chPref val="1"/>
        </dgm:presLayoutVars>
      </dgm:prSet>
      <dgm:spPr/>
    </dgm:pt>
  </dgm:ptLst>
  <dgm:cxnLst>
    <dgm:cxn modelId="{6F68D10A-51B6-4019-BB15-9560B0B5AD92}" srcId="{4337CAFE-5233-47B5-8574-013867C07D9C}" destId="{0BEC9ACA-E14A-42F0-87A3-AC9800DA1C2D}" srcOrd="0" destOrd="0" parTransId="{4602405E-BBE3-4536-8417-7C5321EFEAC0}" sibTransId="{4125C273-FE46-4A8D-AFE6-1DB5A39600C7}"/>
    <dgm:cxn modelId="{21A29261-C8AA-4ED0-95C3-333416766D46}" srcId="{4337CAFE-5233-47B5-8574-013867C07D9C}" destId="{B541F04E-08C2-48CC-BA5D-ECBBFCC7A24F}" srcOrd="1" destOrd="0" parTransId="{240D678C-65B1-4B7B-BA59-E35574F1A6A9}" sibTransId="{4D5FB91E-A5E3-4468-ABCC-9FBC5C5184B6}"/>
    <dgm:cxn modelId="{3530BA91-8ED9-483E-83F0-D65D5F0D5E49}" type="presOf" srcId="{0BEC9ACA-E14A-42F0-87A3-AC9800DA1C2D}" destId="{B9782B42-0853-4605-BE9B-0B951669525B}" srcOrd="0" destOrd="0" presId="urn:microsoft.com/office/officeart/2018/2/layout/IconLabelList"/>
    <dgm:cxn modelId="{5679EFBE-5373-47B0-B06C-98B632A81F19}" type="presOf" srcId="{B541F04E-08C2-48CC-BA5D-ECBBFCC7A24F}" destId="{7219B033-651B-4AC8-AD9C-5E0A2EF80953}" srcOrd="0" destOrd="0" presId="urn:microsoft.com/office/officeart/2018/2/layout/IconLabelList"/>
    <dgm:cxn modelId="{F93859C4-09C3-4A5C-9D38-B73FFE12FCDF}" type="presOf" srcId="{4337CAFE-5233-47B5-8574-013867C07D9C}" destId="{5F11FA31-DF05-4CDD-89DF-BAB125350926}" srcOrd="0" destOrd="0" presId="urn:microsoft.com/office/officeart/2018/2/layout/IconLabelList"/>
    <dgm:cxn modelId="{0788DDAF-682A-47EC-A25B-179126F6591A}" type="presParOf" srcId="{5F11FA31-DF05-4CDD-89DF-BAB125350926}" destId="{AC777FA4-5459-4DA7-B2D8-FFF2C659D0ED}" srcOrd="0" destOrd="0" presId="urn:microsoft.com/office/officeart/2018/2/layout/IconLabelList"/>
    <dgm:cxn modelId="{6A41E4AB-0418-4479-BA74-5D14FE1E11EC}" type="presParOf" srcId="{AC777FA4-5459-4DA7-B2D8-FFF2C659D0ED}" destId="{59AF6FB6-E294-4753-ADB5-DF1E4B24083B}" srcOrd="0" destOrd="0" presId="urn:microsoft.com/office/officeart/2018/2/layout/IconLabelList"/>
    <dgm:cxn modelId="{42DC3786-9D83-4568-857F-A3FE439B3555}" type="presParOf" srcId="{AC777FA4-5459-4DA7-B2D8-FFF2C659D0ED}" destId="{DEF3AD82-8617-4E11-B595-A4239013E35E}" srcOrd="1" destOrd="0" presId="urn:microsoft.com/office/officeart/2018/2/layout/IconLabelList"/>
    <dgm:cxn modelId="{3487ED9F-3D55-4D86-A1D9-8F6AA754ADB6}" type="presParOf" srcId="{AC777FA4-5459-4DA7-B2D8-FFF2C659D0ED}" destId="{B9782B42-0853-4605-BE9B-0B951669525B}" srcOrd="2" destOrd="0" presId="urn:microsoft.com/office/officeart/2018/2/layout/IconLabelList"/>
    <dgm:cxn modelId="{3F8AB72C-27E3-4E6D-AF1C-D9E07AB6DE48}" type="presParOf" srcId="{5F11FA31-DF05-4CDD-89DF-BAB125350926}" destId="{96A96AEE-E754-48C2-87DA-59CEA0395D5D}" srcOrd="1" destOrd="0" presId="urn:microsoft.com/office/officeart/2018/2/layout/IconLabelList"/>
    <dgm:cxn modelId="{EF483A64-2988-487B-90AA-524DBAE94858}" type="presParOf" srcId="{5F11FA31-DF05-4CDD-89DF-BAB125350926}" destId="{84DD2255-8179-4C9B-8A5F-9A63EDE4019C}" srcOrd="2" destOrd="0" presId="urn:microsoft.com/office/officeart/2018/2/layout/IconLabelList"/>
    <dgm:cxn modelId="{E55CDCE6-F769-4600-83A6-471654BAEC1F}" type="presParOf" srcId="{84DD2255-8179-4C9B-8A5F-9A63EDE4019C}" destId="{BB06485F-961C-49FE-AD34-3D22B89024A8}" srcOrd="0" destOrd="0" presId="urn:microsoft.com/office/officeart/2018/2/layout/IconLabelList"/>
    <dgm:cxn modelId="{FABBEC35-2008-40FA-ACC2-B1121494FAC8}" type="presParOf" srcId="{84DD2255-8179-4C9B-8A5F-9A63EDE4019C}" destId="{64B4F484-BB44-4558-B22A-5FBC5AA4DCD2}" srcOrd="1" destOrd="0" presId="urn:microsoft.com/office/officeart/2018/2/layout/IconLabelList"/>
    <dgm:cxn modelId="{5AA568BC-E9F4-4B94-BADD-C2CC85AD6542}" type="presParOf" srcId="{84DD2255-8179-4C9B-8A5F-9A63EDE4019C}" destId="{7219B033-651B-4AC8-AD9C-5E0A2EF8095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F6FB6-E294-4753-ADB5-DF1E4B24083B}">
      <dsp:nvSpPr>
        <dsp:cNvPr id="0" name=""/>
        <dsp:cNvSpPr/>
      </dsp:nvSpPr>
      <dsp:spPr>
        <a:xfrm>
          <a:off x="1271932" y="184839"/>
          <a:ext cx="880875" cy="880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82B42-0853-4605-BE9B-0B951669525B}">
      <dsp:nvSpPr>
        <dsp:cNvPr id="0" name=""/>
        <dsp:cNvSpPr/>
      </dsp:nvSpPr>
      <dsp:spPr>
        <a:xfrm>
          <a:off x="733619" y="1356855"/>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solidFill>
                <a:schemeClr val="bg1"/>
              </a:solidFill>
            </a:rPr>
            <a:t>Question: Which region in the U.S. offers the most return on investment post-graduation?</a:t>
          </a:r>
          <a:endParaRPr lang="en-US" sz="1200" kern="1200" dirty="0"/>
        </a:p>
      </dsp:txBody>
      <dsp:txXfrm>
        <a:off x="733619" y="1356855"/>
        <a:ext cx="1957500" cy="720000"/>
      </dsp:txXfrm>
    </dsp:sp>
    <dsp:sp modelId="{BB06485F-961C-49FE-AD34-3D22B89024A8}">
      <dsp:nvSpPr>
        <dsp:cNvPr id="0" name=""/>
        <dsp:cNvSpPr/>
      </dsp:nvSpPr>
      <dsp:spPr>
        <a:xfrm>
          <a:off x="1271932" y="2566230"/>
          <a:ext cx="880875" cy="880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9B033-651B-4AC8-AD9C-5E0A2EF80953}">
      <dsp:nvSpPr>
        <dsp:cNvPr id="0" name=""/>
        <dsp:cNvSpPr/>
      </dsp:nvSpPr>
      <dsp:spPr>
        <a:xfrm>
          <a:off x="317357" y="3528972"/>
          <a:ext cx="2790024" cy="113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solidFill>
                <a:schemeClr val="bg1"/>
              </a:solidFill>
            </a:rPr>
            <a:t>List of Regions:   0-U.S. Service Schools                 1-New England   2-Mid East  3-Great Lakes         4-Plains 5-Southeast 6- Southwest 7- Rocky Mountains 8-Far West  9-Outlying Areas </a:t>
          </a:r>
        </a:p>
      </dsp:txBody>
      <dsp:txXfrm>
        <a:off x="317357" y="3528972"/>
        <a:ext cx="2790024" cy="11385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16DBE-7374-4160-96E7-C8CF3570D917}" type="datetimeFigureOut">
              <a:rPr lang="en-US" smtClean="0"/>
              <a:t>10/7/2018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50514-C011-440F-AF03-61B606003301}" type="slidenum">
              <a:rPr lang="en-US" smtClean="0"/>
              <a:t>‹#›</a:t>
            </a:fld>
            <a:endParaRPr lang="en-US"/>
          </a:p>
        </p:txBody>
      </p:sp>
    </p:spTree>
    <p:extLst>
      <p:ext uri="{BB962C8B-B14F-4D97-AF65-F5344CB8AC3E}">
        <p14:creationId xmlns:p14="http://schemas.microsoft.com/office/powerpoint/2010/main" val="375861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2</a:t>
            </a:fld>
            <a:endParaRPr lang="en-US"/>
          </a:p>
        </p:txBody>
      </p:sp>
    </p:spTree>
    <p:extLst>
      <p:ext uri="{BB962C8B-B14F-4D97-AF65-F5344CB8AC3E}">
        <p14:creationId xmlns:p14="http://schemas.microsoft.com/office/powerpoint/2010/main" val="354629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3</a:t>
            </a:fld>
            <a:endParaRPr lang="en-US"/>
          </a:p>
        </p:txBody>
      </p:sp>
    </p:spTree>
    <p:extLst>
      <p:ext uri="{BB962C8B-B14F-4D97-AF65-F5344CB8AC3E}">
        <p14:creationId xmlns:p14="http://schemas.microsoft.com/office/powerpoint/2010/main" val="40311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4</a:t>
            </a:fld>
            <a:endParaRPr lang="en-US"/>
          </a:p>
        </p:txBody>
      </p:sp>
    </p:spTree>
    <p:extLst>
      <p:ext uri="{BB962C8B-B14F-4D97-AF65-F5344CB8AC3E}">
        <p14:creationId xmlns:p14="http://schemas.microsoft.com/office/powerpoint/2010/main" val="121596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0514-C011-440F-AF03-61B606003301}" type="slidenum">
              <a:rPr lang="en-US" smtClean="0"/>
              <a:t>6</a:t>
            </a:fld>
            <a:endParaRPr lang="en-US"/>
          </a:p>
        </p:txBody>
      </p:sp>
    </p:spTree>
    <p:extLst>
      <p:ext uri="{BB962C8B-B14F-4D97-AF65-F5344CB8AC3E}">
        <p14:creationId xmlns:p14="http://schemas.microsoft.com/office/powerpoint/2010/main" val="343123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illustrate the (earnings/cost) ratio amongst the 4 tiers used.</a:t>
            </a:r>
          </a:p>
          <a:p>
            <a:r>
              <a:rPr lang="en-US" dirty="0"/>
              <a:t>This is important because some regions such may have more Ivy league/Private schools which can skew earnings/ cost ratios</a:t>
            </a:r>
          </a:p>
          <a:p>
            <a:r>
              <a:rPr lang="en-US" dirty="0"/>
              <a:t>Plus wanted to see if the cost of a college actually contributes to the earnings afterwards</a:t>
            </a:r>
          </a:p>
          <a:p>
            <a:r>
              <a:rPr lang="en-US" dirty="0"/>
              <a:t>Region 5 has 3x the number of schools of other regions</a:t>
            </a:r>
          </a:p>
        </p:txBody>
      </p:sp>
      <p:sp>
        <p:nvSpPr>
          <p:cNvPr id="4" name="Slide Number Placeholder 3"/>
          <p:cNvSpPr>
            <a:spLocks noGrp="1"/>
          </p:cNvSpPr>
          <p:nvPr>
            <p:ph type="sldNum" sz="quarter" idx="5"/>
          </p:nvPr>
        </p:nvSpPr>
        <p:spPr/>
        <p:txBody>
          <a:bodyPr/>
          <a:lstStyle/>
          <a:p>
            <a:fld id="{E4450514-C011-440F-AF03-61B606003301}" type="slidenum">
              <a:rPr lang="en-US" smtClean="0"/>
              <a:t>7</a:t>
            </a:fld>
            <a:endParaRPr lang="en-US"/>
          </a:p>
        </p:txBody>
      </p:sp>
    </p:spTree>
    <p:extLst>
      <p:ext uri="{BB962C8B-B14F-4D97-AF65-F5344CB8AC3E}">
        <p14:creationId xmlns:p14="http://schemas.microsoft.com/office/powerpoint/2010/main" val="265222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7B7F-58AD-4699-9DA5-64C506929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334D79-2B5A-4898-B9CB-5EAE75091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5977B-269D-4449-A808-17797D0A5177}"/>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FA493E2B-B022-4AC2-A3D9-CB45D285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1DC18-2413-4BDE-A6DD-908B1D7EFBED}"/>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41436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31D4-FEEE-4000-9C68-2FF3C633E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66A0C0-C3C8-49D3-9F92-C64115477B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7FDD2-B7BD-4931-889A-10FC4057A25B}"/>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62F704F8-4026-470A-B7EC-552AFD4A3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A1C2-9404-474B-9641-0ABE11B3AA58}"/>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377982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AEB8C-5495-4C4F-AF15-C23CBFF8D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EE235-107B-4206-B0C6-1E4E65C01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D39C4-A0D7-4A97-9376-EA41CB9FC9BA}"/>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0AF8D62C-8038-427F-AE7D-99F51069C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32E4C-0B61-49C6-B147-623D15FEAC13}"/>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25880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2432-7DB6-4BF9-8988-807C7A848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7545F-91D1-4D34-86AE-565CA7BB6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C11B9-13B3-428E-B2B4-2572F4F7FD14}"/>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16D3D225-052F-40D4-AC0A-B1148D65A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92749-261A-4FD0-A177-BC92CA415FA0}"/>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862434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9E82-F19E-42A9-9122-C62E7D2DA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EC7B30-783F-4950-9BF4-59EED66C7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E199CB-A089-4E4B-BFED-5278E185BD7A}"/>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B4F93BD9-2126-4864-8AA0-7165A28B5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E444C-C9D0-475F-9023-EC09C4378821}"/>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427567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E384-2C4D-4893-B808-630667463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60348-1EB8-4D7B-B096-FCF87366C0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6022F7-60F0-4EE4-B20E-9CB8F1B2B4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1D719-86BB-4DCA-87F0-5753F9F7D628}"/>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3AA15BCB-EA58-44BC-9C84-282373672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DE124-9CEA-4963-AD77-25C65E7DFC53}"/>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47540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63CA-A57A-4A62-84C4-099D6EF07F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805E92-105A-4735-B07B-0C5213266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D60AA3-9E76-442D-8348-15049999A7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BE2F30-29D5-4701-8754-252A22B6F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94D138-B295-46EF-A6D7-FEE9B4E154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626D3-2F37-43AE-A318-FB61F3F58F96}"/>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8" name="Footer Placeholder 7">
            <a:extLst>
              <a:ext uri="{FF2B5EF4-FFF2-40B4-BE49-F238E27FC236}">
                <a16:creationId xmlns:a16="http://schemas.microsoft.com/office/drawing/2014/main" id="{7AD84FED-D9A3-48B5-A7A4-C1DBA8AAA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318DC2-EEAD-45DE-BA48-AAF27CDE4C8E}"/>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406746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D1D-01E4-4461-BFE9-C152E0F135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4BE9C-E258-4161-B96C-F63A88333F8D}"/>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4" name="Footer Placeholder 3">
            <a:extLst>
              <a:ext uri="{FF2B5EF4-FFF2-40B4-BE49-F238E27FC236}">
                <a16:creationId xmlns:a16="http://schemas.microsoft.com/office/drawing/2014/main" id="{963AB606-665C-4854-9C9E-D7C5996228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00F1A-9932-4083-8AA7-004B02A4B3D8}"/>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32490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EE6D1-347E-47BD-BDDF-89C50C84E7FD}"/>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3" name="Footer Placeholder 2">
            <a:extLst>
              <a:ext uri="{FF2B5EF4-FFF2-40B4-BE49-F238E27FC236}">
                <a16:creationId xmlns:a16="http://schemas.microsoft.com/office/drawing/2014/main" id="{C91B9385-4AF0-4636-AD3F-3A43BBECB6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DE46-3FDA-455E-A3E8-53113437B5FA}"/>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32284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FAFF-A703-4D73-90A6-5B8500E6F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2E064-AD9F-4963-845A-339941772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29C243-6C50-45F9-B6CD-E8334ED9A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D6316A-6ECA-43F2-8377-63494D152177}"/>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743EE4D2-F865-4203-8D71-52E3680F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E6ACB-817C-4F85-B66B-9C955C18A45C}"/>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234883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26EE-5DAA-413C-A134-DE5F916CE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8A287-60A0-4FE7-AB7C-04A92329F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1B284-F6C8-40E3-894D-85FEE4E3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09C522-AB3A-400F-863D-A5959D98495B}"/>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66D2120F-C51B-479F-88C0-F7E161DAD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966881-4B12-4F61-9F0C-EC25C6BB3657}"/>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52400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0F636-FFB6-4B8D-B25B-D38C561D8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0D63E-89DC-49B9-B44E-69D9181BE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953D1-D770-4BF0-8D40-42E19805C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8576F0B3-E438-4E36-B44F-1405137D7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3D4DB4-156B-4533-ABFB-3AF158173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63FF8-3C41-4B06-A1E3-51655685F134}" type="slidenum">
              <a:rPr lang="en-US" smtClean="0"/>
              <a:t>‹#›</a:t>
            </a:fld>
            <a:endParaRPr lang="en-US"/>
          </a:p>
        </p:txBody>
      </p:sp>
    </p:spTree>
    <p:extLst>
      <p:ext uri="{BB962C8B-B14F-4D97-AF65-F5344CB8AC3E}">
        <p14:creationId xmlns:p14="http://schemas.microsoft.com/office/powerpoint/2010/main" val="343324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collegescorecard.ed.gov/data/docum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5F830-75AD-433C-8D54-45E7BB3E543A}"/>
              </a:ext>
            </a:extLst>
          </p:cNvPr>
          <p:cNvPicPr>
            <a:picLocks noChangeAspect="1"/>
          </p:cNvPicPr>
          <p:nvPr/>
        </p:nvPicPr>
        <p:blipFill rotWithShape="1">
          <a:blip r:embed="rId2">
            <a:extLst>
              <a:ext uri="{28A0092B-C50C-407E-A947-70E740481C1C}">
                <a14:useLocalDpi xmlns:a14="http://schemas.microsoft.com/office/drawing/2010/main" val="0"/>
              </a:ext>
            </a:extLst>
          </a:blip>
          <a:srcRect r="16445" b="1"/>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20AAF96-189B-4584-A46D-E56D01BC1A51}"/>
              </a:ext>
            </a:extLst>
          </p:cNvPr>
          <p:cNvSpPr>
            <a:spLocks noGrp="1"/>
          </p:cNvSpPr>
          <p:nvPr>
            <p:ph type="ctrTitle"/>
          </p:nvPr>
        </p:nvSpPr>
        <p:spPr>
          <a:xfrm>
            <a:off x="8022021" y="3231931"/>
            <a:ext cx="3852041" cy="1834056"/>
          </a:xfrm>
        </p:spPr>
        <p:txBody>
          <a:bodyPr>
            <a:normAutofit/>
          </a:bodyPr>
          <a:lstStyle/>
          <a:p>
            <a:r>
              <a:rPr lang="en-US" sz="4000" dirty="0"/>
              <a:t>Which region in the U.S. offers the best ROI?</a:t>
            </a:r>
          </a:p>
        </p:txBody>
      </p:sp>
      <p:sp>
        <p:nvSpPr>
          <p:cNvPr id="3" name="Subtitle 2">
            <a:extLst>
              <a:ext uri="{FF2B5EF4-FFF2-40B4-BE49-F238E27FC236}">
                <a16:creationId xmlns:a16="http://schemas.microsoft.com/office/drawing/2014/main" id="{7937FC2F-3A64-464B-B94E-999476A8DDAF}"/>
              </a:ext>
            </a:extLst>
          </p:cNvPr>
          <p:cNvSpPr>
            <a:spLocks noGrp="1"/>
          </p:cNvSpPr>
          <p:nvPr>
            <p:ph type="subTitle" idx="1"/>
          </p:nvPr>
        </p:nvSpPr>
        <p:spPr>
          <a:xfrm>
            <a:off x="7782910" y="5242675"/>
            <a:ext cx="4330262" cy="683284"/>
          </a:xfrm>
        </p:spPr>
        <p:txBody>
          <a:bodyPr>
            <a:normAutofit/>
          </a:bodyPr>
          <a:lstStyle/>
          <a:p>
            <a:r>
              <a:rPr lang="en-US" sz="2000"/>
              <a:t>Contributors: Kent Huynh, Zeyneb Damarli, and Derrick Arbiol</a:t>
            </a:r>
          </a:p>
        </p:txBody>
      </p:sp>
      <p:cxnSp>
        <p:nvCxnSpPr>
          <p:cNvPr id="25" name="Straight Connector 24">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EC03F1E2-579A-4DB3-82F1-7D6BD1124A4A}"/>
              </a:ext>
            </a:extLst>
          </p:cNvPr>
          <p:cNvPicPr>
            <a:picLocks noGrp="1" noChangeAspect="1"/>
          </p:cNvPicPr>
          <p:nvPr>
            <p:ph type="pic" idx="1"/>
          </p:nvPr>
        </p:nvPicPr>
        <p:blipFill rotWithShape="1">
          <a:blip r:embed="rId2">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A5146C4-782A-4384-AE85-CE0DCB32A1C3}"/>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rgbClr val="FFFFFF"/>
                </a:solidFill>
              </a:rPr>
              <a:t>What our data didn’t account for. </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ECC28C7-91D5-49FD-BA51-8F12BA90631D}"/>
              </a:ext>
            </a:extLst>
          </p:cNvPr>
          <p:cNvSpPr>
            <a:spLocks noGrp="1"/>
          </p:cNvSpPr>
          <p:nvPr>
            <p:ph type="body" sz="half" idx="2"/>
          </p:nvPr>
        </p:nvSpPr>
        <p:spPr>
          <a:xfrm>
            <a:off x="5155379" y="1065862"/>
            <a:ext cx="5744685" cy="4726276"/>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rgbClr val="FFFFFF"/>
                </a:solidFill>
              </a:rPr>
              <a:t>We didn't look at degrees offered</a:t>
            </a:r>
          </a:p>
          <a:p>
            <a:pPr indent="-228600">
              <a:buFont typeface="Arial" panose="020B0604020202020204" pitchFamily="34" charset="0"/>
              <a:buChar char="•"/>
            </a:pPr>
            <a:r>
              <a:rPr lang="en-US" sz="2000" dirty="0">
                <a:solidFill>
                  <a:srgbClr val="FFFFFF"/>
                </a:solidFill>
              </a:rPr>
              <a:t>We dropped 2 regions and schools that were missing data</a:t>
            </a:r>
          </a:p>
          <a:p>
            <a:pPr indent="-228600">
              <a:buFont typeface="Arial" panose="020B0604020202020204" pitchFamily="34" charset="0"/>
              <a:buChar char="•"/>
            </a:pPr>
            <a:r>
              <a:rPr lang="en-US" sz="2000" dirty="0">
                <a:solidFill>
                  <a:srgbClr val="FFFFFF"/>
                </a:solidFill>
              </a:rPr>
              <a:t>We didn't add a weight for the number of schools per region, regions differ in number</a:t>
            </a:r>
          </a:p>
          <a:p>
            <a:pPr indent="-228600">
              <a:buFont typeface="Arial" panose="020B0604020202020204" pitchFamily="34" charset="0"/>
              <a:buChar char="•"/>
            </a:pPr>
            <a:r>
              <a:rPr lang="en-US" sz="2000" dirty="0">
                <a:solidFill>
                  <a:srgbClr val="FFFFFF"/>
                </a:solidFill>
              </a:rPr>
              <a:t>Only looks at region not by state</a:t>
            </a:r>
          </a:p>
          <a:p>
            <a:pPr indent="-228600">
              <a:buFont typeface="Arial" panose="020B0604020202020204" pitchFamily="34" charset="0"/>
              <a:buChar char="•"/>
            </a:pPr>
            <a:r>
              <a:rPr lang="en-US" sz="2000" dirty="0">
                <a:solidFill>
                  <a:srgbClr val="FFFFFF"/>
                </a:solidFill>
              </a:rPr>
              <a:t>We only looked at in-state tuition </a:t>
            </a:r>
          </a:p>
        </p:txBody>
      </p:sp>
    </p:spTree>
    <p:extLst>
      <p:ext uri="{BB962C8B-B14F-4D97-AF65-F5344CB8AC3E}">
        <p14:creationId xmlns:p14="http://schemas.microsoft.com/office/powerpoint/2010/main" val="11384157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B08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26C84B-D422-4F56-B6C4-03D3A04DC19B}"/>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What is question we are trying to solve?</a:t>
            </a:r>
          </a:p>
        </p:txBody>
      </p:sp>
      <p:pic>
        <p:nvPicPr>
          <p:cNvPr id="8" name="Picture Placeholder 7" descr="A close up of a map&#10;&#10;Description generated with high confidence">
            <a:extLst>
              <a:ext uri="{FF2B5EF4-FFF2-40B4-BE49-F238E27FC236}">
                <a16:creationId xmlns:a16="http://schemas.microsoft.com/office/drawing/2014/main" id="{846D6F34-4825-4F60-B78A-3C678C3F672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3025" r="1" b="2738"/>
          <a:stretch/>
        </p:blipFill>
        <p:spPr>
          <a:xfrm>
            <a:off x="327547" y="321733"/>
            <a:ext cx="7058306" cy="4107392"/>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Text Placeholder 3">
            <a:extLst>
              <a:ext uri="{FF2B5EF4-FFF2-40B4-BE49-F238E27FC236}">
                <a16:creationId xmlns:a16="http://schemas.microsoft.com/office/drawing/2014/main" id="{38A521C5-8FC6-49EB-960F-03F8CEDBF49F}"/>
              </a:ext>
            </a:extLst>
          </p:cNvPr>
          <p:cNvGraphicFramePr/>
          <p:nvPr>
            <p:extLst>
              <p:ext uri="{D42A27DB-BD31-4B8C-83A1-F6EECF244321}">
                <p14:modId xmlns:p14="http://schemas.microsoft.com/office/powerpoint/2010/main" val="123701911"/>
              </p:ext>
            </p:extLst>
          </p:nvPr>
        </p:nvGraphicFramePr>
        <p:xfrm>
          <a:off x="8029319" y="917725"/>
          <a:ext cx="3424739" cy="4852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20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6C0AB6-045D-420F-9434-42FFDE515ECE}"/>
              </a:ext>
            </a:extLst>
          </p:cNvPr>
          <p:cNvSpPr>
            <a:spLocks noGrp="1"/>
          </p:cNvSpPr>
          <p:nvPr>
            <p:ph type="title"/>
          </p:nvPr>
        </p:nvSpPr>
        <p:spPr>
          <a:xfrm>
            <a:off x="4384039" y="365125"/>
            <a:ext cx="7164493" cy="1325563"/>
          </a:xfrm>
        </p:spPr>
        <p:txBody>
          <a:bodyPr/>
          <a:lstStyle/>
          <a:p>
            <a:r>
              <a:rPr lang="en-US" sz="4400" kern="1200">
                <a:solidFill>
                  <a:schemeClr val="tx1"/>
                </a:solidFill>
                <a:latin typeface="+mj-lt"/>
                <a:ea typeface="+mj-ea"/>
                <a:cs typeface="+mj-cs"/>
              </a:rPr>
              <a:t>Introduction</a:t>
            </a:r>
          </a:p>
        </p:txBody>
      </p:sp>
      <p:pic>
        <p:nvPicPr>
          <p:cNvPr id="14" name="Picture Placeholder 13" descr="A screenshot of a person&#10;&#10;Description generated with very high confidence">
            <a:extLst>
              <a:ext uri="{FF2B5EF4-FFF2-40B4-BE49-F238E27FC236}">
                <a16:creationId xmlns:a16="http://schemas.microsoft.com/office/drawing/2014/main" id="{F5228C6F-ED45-470E-82ED-3EDDC5B967D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1871" r="21871"/>
          <a:stretch>
            <a:fillRect/>
          </a:stretch>
        </p:blipFill>
        <p:spPr>
          <a:xfrm>
            <a:off x="253855" y="3526972"/>
            <a:ext cx="3654362" cy="2885517"/>
          </a:xfrm>
        </p:spPr>
      </p:pic>
      <p:sp>
        <p:nvSpPr>
          <p:cNvPr id="4" name="Text Placeholder 3">
            <a:extLst>
              <a:ext uri="{FF2B5EF4-FFF2-40B4-BE49-F238E27FC236}">
                <a16:creationId xmlns:a16="http://schemas.microsoft.com/office/drawing/2014/main" id="{187893C4-8CDF-4FBA-9579-FD5119A84C1C}"/>
              </a:ext>
            </a:extLst>
          </p:cNvPr>
          <p:cNvSpPr>
            <a:spLocks noGrp="1"/>
          </p:cNvSpPr>
          <p:nvPr>
            <p:ph type="body" sz="half" idx="2"/>
          </p:nvPr>
        </p:nvSpPr>
        <p:spPr>
          <a:xfrm>
            <a:off x="4387515" y="2022601"/>
            <a:ext cx="7161017" cy="4154361"/>
          </a:xfrm>
        </p:spPr>
        <p:txBody>
          <a:bodyPr>
            <a:normAutofit/>
          </a:bodyPr>
          <a:lstStyle/>
          <a:p>
            <a:pPr indent="-228600">
              <a:buFont typeface="Arial" panose="020B0604020202020204" pitchFamily="34" charset="0"/>
              <a:buChar char="•"/>
            </a:pPr>
            <a:r>
              <a:rPr lang="en-US" sz="1000" dirty="0">
                <a:hlinkClick r:id="rId4"/>
              </a:rPr>
              <a:t>https://collegescorecard.ed.gov/data/documentation/</a:t>
            </a:r>
            <a:endParaRPr lang="en-US" sz="1000" dirty="0"/>
          </a:p>
          <a:p>
            <a:pPr indent="-228600">
              <a:buFont typeface="Arial" panose="020B0604020202020204" pitchFamily="34" charset="0"/>
              <a:buChar char="•"/>
            </a:pPr>
            <a:r>
              <a:rPr lang="en-US" sz="1000" b="1" dirty="0"/>
              <a:t>Core message:</a:t>
            </a:r>
          </a:p>
          <a:p>
            <a:pPr indent="-228600">
              <a:buFont typeface="Arial" panose="020B0604020202020204" pitchFamily="34" charset="0"/>
              <a:buChar char="•"/>
            </a:pPr>
            <a:r>
              <a:rPr lang="en-US" sz="1000" dirty="0"/>
              <a:t>When choosing colleges one should not make decision on prestige alone.</a:t>
            </a:r>
          </a:p>
          <a:p>
            <a:pPr indent="-228600">
              <a:buFont typeface="Arial" panose="020B0604020202020204" pitchFamily="34" charset="0"/>
              <a:buChar char="•"/>
            </a:pPr>
            <a:r>
              <a:rPr lang="en-US" sz="1000" dirty="0"/>
              <a:t>One of the most common reasons students cite in choosing to go to prestigious college is the expansion of employment opportunities after school. For this reason, we designed our project by using tuitions and after-school earnings data of graduate students.  </a:t>
            </a:r>
          </a:p>
          <a:p>
            <a:pPr indent="-228600">
              <a:buFont typeface="Arial" panose="020B0604020202020204" pitchFamily="34" charset="0"/>
              <a:buChar char="•"/>
            </a:pPr>
            <a:r>
              <a:rPr lang="en-US" sz="1000" b="1" dirty="0"/>
              <a:t>Scope: </a:t>
            </a:r>
          </a:p>
          <a:p>
            <a:pPr marL="285750" indent="-228600">
              <a:buFont typeface="Arial" panose="020B0604020202020204" pitchFamily="34" charset="0"/>
              <a:buChar char="•"/>
            </a:pPr>
            <a:r>
              <a:rPr lang="en-US" sz="1000" dirty="0"/>
              <a:t>Overviewed 2100 colleges in 10 regions </a:t>
            </a:r>
          </a:p>
          <a:p>
            <a:pPr marL="285750" indent="-228600">
              <a:buFont typeface="Arial" panose="020B0604020202020204" pitchFamily="34" charset="0"/>
              <a:buChar char="•"/>
            </a:pPr>
            <a:r>
              <a:rPr lang="en-US" sz="1000" dirty="0"/>
              <a:t>Reduced data to 1771 to get rid of the n/a values and remove two regions which cover the military and the islands</a:t>
            </a:r>
          </a:p>
          <a:p>
            <a:pPr indent="-228600">
              <a:buFont typeface="Arial" panose="020B0604020202020204" pitchFamily="34" charset="0"/>
              <a:buChar char="•"/>
            </a:pPr>
            <a:r>
              <a:rPr lang="en-US" sz="1000" b="1" dirty="0"/>
              <a:t>Parameters :</a:t>
            </a:r>
          </a:p>
          <a:p>
            <a:pPr marL="285750" indent="-228600">
              <a:buFont typeface="Arial" panose="020B0604020202020204" pitchFamily="34" charset="0"/>
              <a:buChar char="•"/>
            </a:pPr>
            <a:r>
              <a:rPr lang="en-US" sz="1000" dirty="0"/>
              <a:t>Tuition (in state), earnings 6 years, earning 10 years </a:t>
            </a:r>
          </a:p>
          <a:p>
            <a:pPr marL="285750" indent="-228600">
              <a:buFont typeface="Arial" panose="020B0604020202020204" pitchFamily="34" charset="0"/>
              <a:buChar char="•"/>
            </a:pPr>
            <a:r>
              <a:rPr lang="en-US" sz="1000" dirty="0"/>
              <a:t>Generated earnings cost ratio, earnings growth ratio, tiered earning cost ratio, worth it ratio (</a:t>
            </a:r>
            <a:r>
              <a:rPr lang="en-US" sz="1000" dirty="0" err="1"/>
              <a:t>RoI</a:t>
            </a:r>
            <a:r>
              <a:rPr lang="en-US" sz="1000" dirty="0"/>
              <a:t>)</a:t>
            </a:r>
          </a:p>
          <a:p>
            <a:pPr indent="-228600">
              <a:buFont typeface="Arial" panose="020B0604020202020204" pitchFamily="34" charset="0"/>
              <a:buChar char="•"/>
            </a:pPr>
            <a:r>
              <a:rPr lang="en-US" sz="1000" b="1" dirty="0"/>
              <a:t>Intended Audience:</a:t>
            </a:r>
          </a:p>
          <a:p>
            <a:pPr marL="285750" indent="-228600">
              <a:buFont typeface="Arial" panose="020B0604020202020204" pitchFamily="34" charset="0"/>
              <a:buChar char="•"/>
            </a:pPr>
            <a:r>
              <a:rPr lang="en-US" sz="1000" dirty="0"/>
              <a:t>People looking for college and their family members</a:t>
            </a:r>
          </a:p>
          <a:p>
            <a:pPr indent="-228600">
              <a:buFont typeface="Arial" panose="020B0604020202020204" pitchFamily="34" charset="0"/>
              <a:buChar char="•"/>
            </a:pPr>
            <a:r>
              <a:rPr lang="en-US" sz="1000" b="1" dirty="0"/>
              <a:t>Summary of findings: </a:t>
            </a:r>
          </a:p>
          <a:p>
            <a:pPr marL="285750" indent="-228600">
              <a:buFont typeface="Arial" panose="020B0604020202020204" pitchFamily="34" charset="0"/>
              <a:buChar char="•"/>
            </a:pPr>
            <a:r>
              <a:rPr lang="en-US" sz="1000" dirty="0"/>
              <a:t>At the end of our analysis earning cost ratio and earning growths ratio were greatest in Region 8.</a:t>
            </a:r>
          </a:p>
        </p:txBody>
      </p:sp>
    </p:spTree>
    <p:extLst>
      <p:ext uri="{BB962C8B-B14F-4D97-AF65-F5344CB8AC3E}">
        <p14:creationId xmlns:p14="http://schemas.microsoft.com/office/powerpoint/2010/main" val="40664842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78D-929D-4B77-9472-90913DC273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Initial Findings</a:t>
            </a:r>
          </a:p>
        </p:txBody>
      </p:sp>
      <p:sp>
        <p:nvSpPr>
          <p:cNvPr id="4" name="Text Placeholder 3">
            <a:extLst>
              <a:ext uri="{FF2B5EF4-FFF2-40B4-BE49-F238E27FC236}">
                <a16:creationId xmlns:a16="http://schemas.microsoft.com/office/drawing/2014/main" id="{2D558CB3-AAF8-4E29-B0C2-2E4F1228B5D8}"/>
              </a:ext>
            </a:extLst>
          </p:cNvPr>
          <p:cNvSpPr>
            <a:spLocks noGrp="1"/>
          </p:cNvSpPr>
          <p:nvPr>
            <p:ph type="body" sz="half" idx="2"/>
          </p:nvPr>
        </p:nvSpPr>
        <p:spPr>
          <a:xfrm>
            <a:off x="643468" y="2438400"/>
            <a:ext cx="3363974" cy="4203032"/>
          </a:xfrm>
        </p:spPr>
        <p:txBody>
          <a:bodyPr vert="horz" lIns="91440" tIns="45720" rIns="91440" bIns="45720" rtlCol="0">
            <a:normAutofit fontScale="55000" lnSpcReduction="20000"/>
          </a:bodyPr>
          <a:lstStyle/>
          <a:p>
            <a:r>
              <a:rPr lang="en-US" sz="2000" b="1" dirty="0">
                <a:solidFill>
                  <a:schemeClr val="bg1"/>
                </a:solidFill>
              </a:rPr>
              <a:t>Explain the data:</a:t>
            </a:r>
          </a:p>
          <a:p>
            <a:pPr marL="342900" indent="-342900">
              <a:buFont typeface="Arial" panose="020B0604020202020204" pitchFamily="34" charset="0"/>
              <a:buChar char="•"/>
            </a:pPr>
            <a:r>
              <a:rPr lang="en-US" sz="2000" dirty="0">
                <a:solidFill>
                  <a:schemeClr val="bg1"/>
                </a:solidFill>
              </a:rPr>
              <a:t>To provide a sense for the debt burden of attending college and the loan performance metrics for each region, we overviewed tuition-earning ratios per region.</a:t>
            </a:r>
          </a:p>
          <a:p>
            <a:pPr marL="342900" indent="-342900">
              <a:buFont typeface="Arial" panose="020B0604020202020204" pitchFamily="34" charset="0"/>
              <a:buChar char="•"/>
            </a:pPr>
            <a:r>
              <a:rPr lang="en-US" sz="2000" dirty="0">
                <a:solidFill>
                  <a:schemeClr val="bg1"/>
                </a:solidFill>
              </a:rPr>
              <a:t>These ratios can provide useful information for students about borrowing for college after they leave the school.</a:t>
            </a:r>
          </a:p>
          <a:p>
            <a:pPr marL="57150"/>
            <a:r>
              <a:rPr lang="en-US" sz="2000" b="1" dirty="0">
                <a:solidFill>
                  <a:schemeClr val="bg1"/>
                </a:solidFill>
              </a:rPr>
              <a:t>What does it show? </a:t>
            </a:r>
          </a:p>
          <a:p>
            <a:pPr marL="400050" indent="-342900">
              <a:buFont typeface="Arial" panose="020B0604020202020204" pitchFamily="34" charset="0"/>
              <a:buChar char="•"/>
            </a:pPr>
            <a:r>
              <a:rPr lang="en-US" sz="2000" dirty="0">
                <a:solidFill>
                  <a:schemeClr val="bg1"/>
                </a:solidFill>
              </a:rPr>
              <a:t>Tuition and Earnings</a:t>
            </a:r>
          </a:p>
          <a:p>
            <a:pPr marL="57150"/>
            <a:r>
              <a:rPr lang="en-US" sz="2000" b="1" dirty="0">
                <a:solidFill>
                  <a:schemeClr val="bg1"/>
                </a:solidFill>
              </a:rPr>
              <a:t>What does it mean?</a:t>
            </a:r>
          </a:p>
          <a:p>
            <a:pPr marL="400050" indent="-342900">
              <a:buFont typeface="Arial" panose="020B0604020202020204" pitchFamily="34" charset="0"/>
              <a:buChar char="•"/>
            </a:pPr>
            <a:r>
              <a:rPr lang="en-US" sz="2000" dirty="0">
                <a:solidFill>
                  <a:schemeClr val="bg1"/>
                </a:solidFill>
              </a:rPr>
              <a:t>In general you pay premium on tuition and you are expected to earn it back after you graduate. Our analysis shows expensive tuition generates greater returns post graduation</a:t>
            </a:r>
          </a:p>
          <a:p>
            <a:pPr marL="57150"/>
            <a:r>
              <a:rPr lang="en-US" sz="2000" dirty="0">
                <a:solidFill>
                  <a:schemeClr val="bg1"/>
                </a:solidFill>
              </a:rPr>
              <a:t>From the graph which region offers the best schools?</a:t>
            </a:r>
          </a:p>
          <a:p>
            <a:pPr marL="400050" indent="-342900">
              <a:buFont typeface="Arial" panose="020B0604020202020204" pitchFamily="34" charset="0"/>
              <a:buChar char="•"/>
            </a:pPr>
            <a:r>
              <a:rPr lang="en-US" sz="2000" dirty="0">
                <a:solidFill>
                  <a:schemeClr val="bg1"/>
                </a:solidFill>
              </a:rPr>
              <a:t>The graph shows Region 1, 8, and 2 offers highest earnings.. But the region 7 has the best </a:t>
            </a:r>
            <a:r>
              <a:rPr lang="en-US" sz="2000" dirty="0" err="1">
                <a:solidFill>
                  <a:schemeClr val="bg1"/>
                </a:solidFill>
              </a:rPr>
              <a:t>RoI</a:t>
            </a:r>
            <a:r>
              <a:rPr lang="en-US" sz="2000" dirty="0">
                <a:solidFill>
                  <a:schemeClr val="bg1"/>
                </a:solidFill>
              </a:rPr>
              <a:t>.</a:t>
            </a:r>
          </a:p>
          <a:p>
            <a:pPr marL="57150"/>
            <a:r>
              <a:rPr lang="en-US" sz="2000" b="1" dirty="0">
                <a:solidFill>
                  <a:schemeClr val="bg1"/>
                </a:solidFill>
              </a:rPr>
              <a:t>Can we use this answer our question?</a:t>
            </a:r>
          </a:p>
          <a:p>
            <a:pPr marL="400050" indent="-342900">
              <a:buFont typeface="Arial" panose="020B0604020202020204" pitchFamily="34" charset="0"/>
              <a:buChar char="•"/>
            </a:pPr>
            <a:r>
              <a:rPr lang="en-US" sz="2000" dirty="0">
                <a:solidFill>
                  <a:schemeClr val="bg1"/>
                </a:solidFill>
              </a:rPr>
              <a:t>No, because the this data doesn’t look at affordability and earnings growth.</a:t>
            </a: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514350" lvl="1"/>
            <a:endParaRPr lang="en-US" sz="2000" dirty="0">
              <a:solidFill>
                <a:schemeClr val="bg1"/>
              </a:solidFill>
            </a:endParaRPr>
          </a:p>
        </p:txBody>
      </p:sp>
      <p:pic>
        <p:nvPicPr>
          <p:cNvPr id="13" name="Picture 12">
            <a:extLst>
              <a:ext uri="{FF2B5EF4-FFF2-40B4-BE49-F238E27FC236}">
                <a16:creationId xmlns:a16="http://schemas.microsoft.com/office/drawing/2014/main" id="{12FA1D6F-975C-4F11-A244-8B368460C9CD}"/>
              </a:ext>
            </a:extLst>
          </p:cNvPr>
          <p:cNvPicPr>
            <a:picLocks noChangeAspect="1"/>
          </p:cNvPicPr>
          <p:nvPr/>
        </p:nvPicPr>
        <p:blipFill>
          <a:blip r:embed="rId3"/>
          <a:stretch>
            <a:fillRect/>
          </a:stretch>
        </p:blipFill>
        <p:spPr>
          <a:xfrm>
            <a:off x="5031063" y="1659147"/>
            <a:ext cx="6890099" cy="3703428"/>
          </a:xfrm>
          <a:prstGeom prst="rect">
            <a:avLst/>
          </a:prstGeom>
        </p:spPr>
      </p:pic>
    </p:spTree>
    <p:extLst>
      <p:ext uri="{BB962C8B-B14F-4D97-AF65-F5344CB8AC3E}">
        <p14:creationId xmlns:p14="http://schemas.microsoft.com/office/powerpoint/2010/main" val="15201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65501-9D5D-40FB-9436-C9A6A85DBB0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Initial Findings</a:t>
            </a:r>
          </a:p>
        </p:txBody>
      </p:sp>
      <p:sp>
        <p:nvSpPr>
          <p:cNvPr id="4" name="Text Placeholder 3">
            <a:extLst>
              <a:ext uri="{FF2B5EF4-FFF2-40B4-BE49-F238E27FC236}">
                <a16:creationId xmlns:a16="http://schemas.microsoft.com/office/drawing/2014/main" id="{6C91791E-6329-4757-BA4A-0D1F30C7B3D2}"/>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buFont typeface="Arial" panose="020B0604020202020204" pitchFamily="34" charset="0"/>
              <a:buChar char="•"/>
            </a:pPr>
            <a:r>
              <a:rPr lang="en-US" sz="1700" b="1" dirty="0">
                <a:solidFill>
                  <a:schemeClr val="bg1"/>
                </a:solidFill>
              </a:rPr>
              <a:t>How is this plot different from the last one?</a:t>
            </a:r>
          </a:p>
          <a:p>
            <a:pPr marL="342900" indent="-228600">
              <a:buFont typeface="Arial" panose="020B0604020202020204" pitchFamily="34" charset="0"/>
              <a:buChar char="•"/>
            </a:pPr>
            <a:r>
              <a:rPr lang="en-US" sz="1700" dirty="0">
                <a:solidFill>
                  <a:schemeClr val="bg1"/>
                </a:solidFill>
              </a:rPr>
              <a:t>Ratio: Earnings/</a:t>
            </a:r>
            <a:r>
              <a:rPr lang="en-US" sz="1700" dirty="0" err="1">
                <a:solidFill>
                  <a:schemeClr val="bg1"/>
                </a:solidFill>
              </a:rPr>
              <a:t>Tuiton</a:t>
            </a:r>
            <a:endParaRPr lang="en-US" sz="1700" dirty="0">
              <a:solidFill>
                <a:schemeClr val="bg1"/>
              </a:solidFill>
            </a:endParaRPr>
          </a:p>
          <a:p>
            <a:pPr marL="342900" indent="-228600">
              <a:buFont typeface="Arial" panose="020B0604020202020204" pitchFamily="34" charset="0"/>
              <a:buChar char="•"/>
            </a:pPr>
            <a:r>
              <a:rPr lang="en-US" sz="1700" dirty="0">
                <a:solidFill>
                  <a:schemeClr val="bg1"/>
                </a:solidFill>
              </a:rPr>
              <a:t>This graph shows if  tuition is lower than earnings you will have a greater earning cost ratio.</a:t>
            </a:r>
          </a:p>
          <a:p>
            <a:pPr marL="342900" indent="-228600">
              <a:buFont typeface="Arial" panose="020B0604020202020204" pitchFamily="34" charset="0"/>
              <a:buChar char="•"/>
            </a:pPr>
            <a:r>
              <a:rPr lang="en-US" sz="1700" dirty="0">
                <a:solidFill>
                  <a:schemeClr val="bg1"/>
                </a:solidFill>
              </a:rPr>
              <a:t>It shows the relationship between earning and cost better than first graph. </a:t>
            </a:r>
          </a:p>
          <a:p>
            <a:pPr marL="342900" indent="-228600">
              <a:buFont typeface="Arial" panose="020B0604020202020204" pitchFamily="34" charset="0"/>
              <a:buChar char="•"/>
            </a:pPr>
            <a:r>
              <a:rPr lang="en-US" sz="1700" dirty="0">
                <a:solidFill>
                  <a:schemeClr val="bg1"/>
                </a:solidFill>
              </a:rPr>
              <a:t>Region 7 has the best </a:t>
            </a:r>
            <a:r>
              <a:rPr lang="en-US" sz="1700" dirty="0" err="1">
                <a:solidFill>
                  <a:schemeClr val="bg1"/>
                </a:solidFill>
              </a:rPr>
              <a:t>RoI</a:t>
            </a:r>
            <a:r>
              <a:rPr lang="en-US" sz="1700" dirty="0">
                <a:solidFill>
                  <a:schemeClr val="bg1"/>
                </a:solidFill>
              </a:rPr>
              <a:t> in this graph. (2.3)</a:t>
            </a:r>
          </a:p>
          <a:p>
            <a:pPr marL="342900" indent="-228600">
              <a:buFont typeface="Arial" panose="020B0604020202020204" pitchFamily="34" charset="0"/>
              <a:buChar char="•"/>
            </a:pPr>
            <a:endParaRPr lang="en-US" sz="1700" dirty="0">
              <a:solidFill>
                <a:schemeClr val="bg1"/>
              </a:solidFill>
            </a:endParaRPr>
          </a:p>
          <a:p>
            <a:pPr marL="57150" indent="-228600">
              <a:buFont typeface="Arial" panose="020B0604020202020204" pitchFamily="34" charset="0"/>
              <a:buChar char="•"/>
            </a:pPr>
            <a:endParaRPr lang="en-US" sz="1700" dirty="0">
              <a:solidFill>
                <a:schemeClr val="bg1"/>
              </a:solidFill>
            </a:endParaRPr>
          </a:p>
          <a:p>
            <a:pPr marL="285750" indent="-228600">
              <a:buFont typeface="Arial" panose="020B0604020202020204" pitchFamily="34" charset="0"/>
              <a:buChar char="•"/>
            </a:pPr>
            <a:endParaRPr lang="en-US" sz="1700" dirty="0">
              <a:solidFill>
                <a:schemeClr val="bg1"/>
              </a:solidFill>
            </a:endParaRPr>
          </a:p>
          <a:p>
            <a:pPr marL="514350" lvl="1" indent="-228600">
              <a:buFont typeface="Arial" panose="020B0604020202020204" pitchFamily="34" charset="0"/>
              <a:buChar char="•"/>
            </a:pPr>
            <a:endParaRPr lang="en-US" sz="1700" dirty="0">
              <a:solidFill>
                <a:schemeClr val="bg1"/>
              </a:solidFill>
            </a:endParaRPr>
          </a:p>
        </p:txBody>
      </p:sp>
      <p:pic>
        <p:nvPicPr>
          <p:cNvPr id="9" name="Picture 8">
            <a:extLst>
              <a:ext uri="{FF2B5EF4-FFF2-40B4-BE49-F238E27FC236}">
                <a16:creationId xmlns:a16="http://schemas.microsoft.com/office/drawing/2014/main" id="{2CA5F663-09C7-4DCD-9FDD-6EE988205251}"/>
              </a:ext>
            </a:extLst>
          </p:cNvPr>
          <p:cNvPicPr>
            <a:picLocks noChangeAspect="1"/>
          </p:cNvPicPr>
          <p:nvPr/>
        </p:nvPicPr>
        <p:blipFill>
          <a:blip r:embed="rId2"/>
          <a:stretch>
            <a:fillRect/>
          </a:stretch>
        </p:blipFill>
        <p:spPr>
          <a:xfrm>
            <a:off x="5297763" y="1731180"/>
            <a:ext cx="6250769" cy="3234772"/>
          </a:xfrm>
          <a:prstGeom prst="rect">
            <a:avLst/>
          </a:prstGeom>
        </p:spPr>
      </p:pic>
    </p:spTree>
    <p:extLst>
      <p:ext uri="{BB962C8B-B14F-4D97-AF65-F5344CB8AC3E}">
        <p14:creationId xmlns:p14="http://schemas.microsoft.com/office/powerpoint/2010/main" val="134645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D104A6-5922-47FC-9E49-7C93AAE73AD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13333" b="-1"/>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393724-DFAF-448F-BACB-C1F3220AFEF6}"/>
              </a:ext>
            </a:extLst>
          </p:cNvPr>
          <p:cNvSpPr>
            <a:spLocks noGrp="1"/>
          </p:cNvSpPr>
          <p:nvPr>
            <p:ph type="title"/>
          </p:nvPr>
        </p:nvSpPr>
        <p:spPr>
          <a:xfrm>
            <a:off x="750242" y="632990"/>
            <a:ext cx="4062643" cy="1043409"/>
          </a:xfrm>
        </p:spPr>
        <p:txBody>
          <a:bodyPr vert="horz" lIns="91440" tIns="45720" rIns="91440" bIns="45720" rtlCol="0" anchor="ctr">
            <a:normAutofit fontScale="90000"/>
          </a:bodyPr>
          <a:lstStyle/>
          <a:p>
            <a:r>
              <a:rPr lang="en-US" sz="3600" dirty="0"/>
              <a:t>Another look at the data…</a:t>
            </a:r>
          </a:p>
        </p:txBody>
      </p:sp>
      <p:sp>
        <p:nvSpPr>
          <p:cNvPr id="4" name="Text Placeholder 3">
            <a:extLst>
              <a:ext uri="{FF2B5EF4-FFF2-40B4-BE49-F238E27FC236}">
                <a16:creationId xmlns:a16="http://schemas.microsoft.com/office/drawing/2014/main" id="{1D5A304F-AF20-41BF-901D-289639677F42}"/>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t>Goal: create a metric that includes earnings, tuition, and earnings growth (best return on investment)</a:t>
            </a:r>
          </a:p>
          <a:p>
            <a:pPr marL="285750" indent="-228600">
              <a:buFont typeface="Arial" panose="020B0604020202020204" pitchFamily="34" charset="0"/>
              <a:buChar char="•"/>
            </a:pPr>
            <a:r>
              <a:rPr lang="en-US" sz="1800" dirty="0"/>
              <a:t>Dubbed the metric as the “worth-it?” ratio</a:t>
            </a:r>
          </a:p>
          <a:p>
            <a:pPr marL="285750" indent="-228600">
              <a:buFont typeface="Arial" panose="020B0604020202020204" pitchFamily="34" charset="0"/>
              <a:buChar char="•"/>
            </a:pPr>
            <a:r>
              <a:rPr lang="en-US" sz="1800" dirty="0"/>
              <a:t>Our “second look” analysis:</a:t>
            </a:r>
          </a:p>
          <a:p>
            <a:pPr marL="742950" lvl="1" indent="-228600">
              <a:buFont typeface="Arial" panose="020B0604020202020204" pitchFamily="34" charset="0"/>
              <a:buChar char="•"/>
            </a:pPr>
            <a:r>
              <a:rPr lang="en-US" sz="1600" dirty="0" err="1"/>
              <a:t>Earnings&amp;Binned</a:t>
            </a:r>
            <a:r>
              <a:rPr lang="en-US" sz="1600" dirty="0"/>
              <a:t> Tuition</a:t>
            </a:r>
          </a:p>
          <a:p>
            <a:pPr marL="742950" lvl="1" indent="-228600">
              <a:buFont typeface="Arial" panose="020B0604020202020204" pitchFamily="34" charset="0"/>
              <a:buChar char="•"/>
            </a:pPr>
            <a:r>
              <a:rPr lang="en-US" sz="1600" dirty="0"/>
              <a:t>Earnings growth</a:t>
            </a:r>
          </a:p>
          <a:p>
            <a:pPr marL="742950" lvl="1" indent="-228600">
              <a:buFont typeface="Arial" panose="020B0604020202020204" pitchFamily="34" charset="0"/>
              <a:buChar char="•"/>
            </a:pPr>
            <a:endParaRPr lang="en-US" sz="1600" dirty="0"/>
          </a:p>
          <a:p>
            <a:pPr marL="742950" lvl="1" indent="-228600">
              <a:buFont typeface="Arial" panose="020B0604020202020204" pitchFamily="34" charset="0"/>
              <a:buChar char="•"/>
            </a:pPr>
            <a:endParaRPr lang="en-US" sz="1600" dirty="0"/>
          </a:p>
          <a:p>
            <a:pPr indent="-228600">
              <a:buFont typeface="Arial" panose="020B0604020202020204" pitchFamily="34" charset="0"/>
              <a:buChar char="•"/>
            </a:pPr>
            <a:endParaRPr lang="en-US" sz="1800" dirty="0"/>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77443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AB32D-3127-4409-A618-B7626D7FAB1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dirty="0">
                <a:solidFill>
                  <a:srgbClr val="FFFFFF"/>
                </a:solidFill>
              </a:rPr>
              <a:t>Another look at Earnings-Cost per region</a:t>
            </a:r>
          </a:p>
        </p:txBody>
      </p:sp>
      <p:sp>
        <p:nvSpPr>
          <p:cNvPr id="27"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 Placeholder 3">
            <a:extLst>
              <a:ext uri="{FF2B5EF4-FFF2-40B4-BE49-F238E27FC236}">
                <a16:creationId xmlns:a16="http://schemas.microsoft.com/office/drawing/2014/main" id="{C4B3189D-D8ED-40DC-9FE9-0B6C05D8F5D5}"/>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rgbClr val="FFFFFF"/>
                </a:solidFill>
              </a:rPr>
              <a:t>We wanted to capture earning-cost ratios for different levels of tuition</a:t>
            </a:r>
          </a:p>
          <a:p>
            <a:pPr marL="285750" indent="-228600">
              <a:buFont typeface="Arial" panose="020B0604020202020204" pitchFamily="34" charset="0"/>
              <a:buChar char="•"/>
            </a:pPr>
            <a:r>
              <a:rPr lang="en-US" sz="2000" dirty="0">
                <a:solidFill>
                  <a:srgbClr val="FFFFFF"/>
                </a:solidFill>
              </a:rPr>
              <a:t>Binning based on tuition tiers </a:t>
            </a:r>
          </a:p>
          <a:p>
            <a:pPr marL="742950" lvl="1" indent="-228600">
              <a:buFont typeface="Arial" panose="020B0604020202020204" pitchFamily="34" charset="0"/>
              <a:buChar char="•"/>
            </a:pPr>
            <a:r>
              <a:rPr lang="en-US" sz="2000" dirty="0">
                <a:solidFill>
                  <a:srgbClr val="FFFFFF"/>
                </a:solidFill>
              </a:rPr>
              <a:t>Used percentiles: 25</a:t>
            </a:r>
            <a:r>
              <a:rPr lang="en-US" sz="2000" baseline="30000" dirty="0">
                <a:solidFill>
                  <a:srgbClr val="FFFFFF"/>
                </a:solidFill>
              </a:rPr>
              <a:t>th</a:t>
            </a:r>
            <a:r>
              <a:rPr lang="en-US" sz="2000" dirty="0">
                <a:solidFill>
                  <a:srgbClr val="FFFFFF"/>
                </a:solidFill>
              </a:rPr>
              <a:t>, 50</a:t>
            </a:r>
            <a:r>
              <a:rPr lang="en-US" sz="2000" baseline="30000" dirty="0">
                <a:solidFill>
                  <a:srgbClr val="FFFFFF"/>
                </a:solidFill>
              </a:rPr>
              <a:t>th</a:t>
            </a:r>
            <a:r>
              <a:rPr lang="en-US" sz="2000" dirty="0">
                <a:solidFill>
                  <a:srgbClr val="FFFFFF"/>
                </a:solidFill>
              </a:rPr>
              <a:t>, 75</a:t>
            </a:r>
            <a:r>
              <a:rPr lang="en-US" sz="2000" baseline="30000" dirty="0">
                <a:solidFill>
                  <a:srgbClr val="FFFFFF"/>
                </a:solidFill>
              </a:rPr>
              <a:t>th</a:t>
            </a:r>
            <a:r>
              <a:rPr lang="en-US" sz="2000" dirty="0">
                <a:solidFill>
                  <a:srgbClr val="FFFFFF"/>
                </a:solidFill>
              </a:rPr>
              <a:t>  and 100</a:t>
            </a:r>
            <a:r>
              <a:rPr lang="en-US" sz="2000" baseline="30000" dirty="0">
                <a:solidFill>
                  <a:srgbClr val="FFFFFF"/>
                </a:solidFill>
              </a:rPr>
              <a:t>th </a:t>
            </a:r>
            <a:endParaRPr lang="en-US" sz="2000" dirty="0">
              <a:solidFill>
                <a:srgbClr val="FFFFFF"/>
              </a:solidFill>
            </a:endParaRPr>
          </a:p>
          <a:p>
            <a:pPr marL="285750" indent="-228600">
              <a:buFont typeface="Arial" panose="020B0604020202020204" pitchFamily="34" charset="0"/>
              <a:buChar char="•"/>
            </a:pPr>
            <a:r>
              <a:rPr lang="en-US" sz="2000" dirty="0">
                <a:solidFill>
                  <a:srgbClr val="FFFFFF"/>
                </a:solidFill>
              </a:rPr>
              <a:t> Bins based on percentiles:  </a:t>
            </a:r>
          </a:p>
          <a:p>
            <a:pPr marL="742950" lvl="1" indent="-228600">
              <a:buFont typeface="Arial" panose="020B0604020202020204" pitchFamily="34" charset="0"/>
              <a:buChar char="•"/>
            </a:pPr>
            <a:r>
              <a:rPr lang="en-US" sz="2000" dirty="0">
                <a:solidFill>
                  <a:srgbClr val="FFFFFF"/>
                </a:solidFill>
              </a:rPr>
              <a:t>&lt;$10,000 </a:t>
            </a:r>
          </a:p>
          <a:p>
            <a:pPr marL="742950" lvl="1" indent="-228600">
              <a:buFont typeface="Arial" panose="020B0604020202020204" pitchFamily="34" charset="0"/>
              <a:buChar char="•"/>
            </a:pPr>
            <a:r>
              <a:rPr lang="en-US" sz="2000" dirty="0">
                <a:solidFill>
                  <a:srgbClr val="FFFFFF"/>
                </a:solidFill>
              </a:rPr>
              <a:t>$10,000 to  $18,000</a:t>
            </a:r>
          </a:p>
          <a:p>
            <a:pPr marL="742950" lvl="1" indent="-228600">
              <a:buFont typeface="Arial" panose="020B0604020202020204" pitchFamily="34" charset="0"/>
              <a:buChar char="•"/>
            </a:pPr>
            <a:r>
              <a:rPr lang="en-US" sz="2000" dirty="0">
                <a:solidFill>
                  <a:srgbClr val="FFFFFF"/>
                </a:solidFill>
              </a:rPr>
              <a:t>$18,000 to  $32,000</a:t>
            </a:r>
          </a:p>
          <a:p>
            <a:pPr marL="742950" lvl="1" indent="-228600">
              <a:buFont typeface="Arial" panose="020B0604020202020204" pitchFamily="34" charset="0"/>
              <a:buChar char="•"/>
            </a:pPr>
            <a:r>
              <a:rPr lang="en-US" sz="2000" dirty="0">
                <a:solidFill>
                  <a:srgbClr val="FFFFFF"/>
                </a:solidFill>
              </a:rPr>
              <a:t>&gt;$32,000</a:t>
            </a:r>
          </a:p>
          <a:p>
            <a:pPr marL="285750" indent="-228600">
              <a:buFont typeface="Arial" panose="020B0604020202020204" pitchFamily="34" charset="0"/>
              <a:buChar char="•"/>
            </a:pPr>
            <a:r>
              <a:rPr lang="en-US" sz="2200" dirty="0">
                <a:solidFill>
                  <a:srgbClr val="FFFFFF"/>
                </a:solidFill>
              </a:rPr>
              <a:t>Why is this important?</a:t>
            </a:r>
            <a:endParaRPr lang="en-US" sz="2000" dirty="0">
              <a:solidFill>
                <a:srgbClr val="FFFFFF"/>
              </a:solidFill>
            </a:endParaRPr>
          </a:p>
          <a:p>
            <a:pPr marL="742950" lvl="1" indent="-228600">
              <a:buFont typeface="Arial" panose="020B0604020202020204" pitchFamily="34" charset="0"/>
              <a:buChar char="•"/>
            </a:pPr>
            <a:endParaRPr lang="en-US" sz="2000" dirty="0">
              <a:solidFill>
                <a:srgbClr val="FFFFFF"/>
              </a:solidFill>
            </a:endParaRPr>
          </a:p>
          <a:p>
            <a:pPr marL="742950" lvl="1" indent="-228600">
              <a:buFont typeface="Arial" panose="020B0604020202020204" pitchFamily="34" charset="0"/>
              <a:buChar char="•"/>
            </a:pPr>
            <a:endParaRPr lang="en-US" sz="2000" dirty="0">
              <a:solidFill>
                <a:srgbClr val="FFFFFF"/>
              </a:solidFill>
            </a:endParaRPr>
          </a:p>
        </p:txBody>
      </p:sp>
      <p:pic>
        <p:nvPicPr>
          <p:cNvPr id="7" name="Picture 6">
            <a:extLst>
              <a:ext uri="{FF2B5EF4-FFF2-40B4-BE49-F238E27FC236}">
                <a16:creationId xmlns:a16="http://schemas.microsoft.com/office/drawing/2014/main" id="{206540B6-97D0-45A7-ABD9-071F6A09A313}"/>
              </a:ext>
            </a:extLst>
          </p:cNvPr>
          <p:cNvPicPr>
            <a:picLocks noChangeAspect="1"/>
          </p:cNvPicPr>
          <p:nvPr/>
        </p:nvPicPr>
        <p:blipFill>
          <a:blip r:embed="rId3"/>
          <a:stretch>
            <a:fillRect/>
          </a:stretch>
        </p:blipFill>
        <p:spPr>
          <a:xfrm>
            <a:off x="321732" y="465718"/>
            <a:ext cx="7083110" cy="3714751"/>
          </a:xfrm>
          <a:prstGeom prst="rect">
            <a:avLst/>
          </a:prstGeom>
        </p:spPr>
      </p:pic>
    </p:spTree>
    <p:extLst>
      <p:ext uri="{BB962C8B-B14F-4D97-AF65-F5344CB8AC3E}">
        <p14:creationId xmlns:p14="http://schemas.microsoft.com/office/powerpoint/2010/main" val="6674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E9C-9021-4F5F-8A14-5963EC86F3E0}"/>
              </a:ext>
            </a:extLst>
          </p:cNvPr>
          <p:cNvSpPr>
            <a:spLocks noGrp="1"/>
          </p:cNvSpPr>
          <p:nvPr>
            <p:ph type="title"/>
          </p:nvPr>
        </p:nvSpPr>
        <p:spPr>
          <a:xfrm>
            <a:off x="839788" y="457200"/>
            <a:ext cx="3932237" cy="1600200"/>
          </a:xfrm>
          <a:noFill/>
          <a:ln>
            <a:solidFill>
              <a:schemeClr val="tx1">
                <a:lumMod val="65000"/>
                <a:lumOff val="35000"/>
              </a:schemeClr>
            </a:solidFill>
          </a:ln>
        </p:spPr>
        <p:txBody>
          <a:bodyPr/>
          <a:lstStyle/>
          <a:p>
            <a:r>
              <a:rPr lang="en-US" dirty="0"/>
              <a:t>Earnings Growth</a:t>
            </a:r>
          </a:p>
        </p:txBody>
      </p:sp>
      <p:pic>
        <p:nvPicPr>
          <p:cNvPr id="6" name="Picture Placeholder 5">
            <a:extLst>
              <a:ext uri="{FF2B5EF4-FFF2-40B4-BE49-F238E27FC236}">
                <a16:creationId xmlns:a16="http://schemas.microsoft.com/office/drawing/2014/main" id="{8D21D1F5-2388-4CD1-BAC8-BC8FEBCEE3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2964263" y="2256675"/>
            <a:ext cx="925198" cy="730545"/>
          </a:xfrm>
        </p:spPr>
      </p:pic>
      <p:sp>
        <p:nvSpPr>
          <p:cNvPr id="4" name="Text Placeholder 3">
            <a:extLst>
              <a:ext uri="{FF2B5EF4-FFF2-40B4-BE49-F238E27FC236}">
                <a16:creationId xmlns:a16="http://schemas.microsoft.com/office/drawing/2014/main" id="{AC26E970-23C2-40BA-94D1-D68CEC10A4C1}"/>
              </a:ext>
            </a:extLst>
          </p:cNvPr>
          <p:cNvSpPr>
            <a:spLocks noGrp="1"/>
          </p:cNvSpPr>
          <p:nvPr>
            <p:ph type="body" sz="half" idx="2"/>
          </p:nvPr>
        </p:nvSpPr>
        <p:spPr>
          <a:xfrm>
            <a:off x="839788" y="2057400"/>
            <a:ext cx="3932237" cy="3811588"/>
          </a:xfrm>
          <a:solidFill>
            <a:schemeClr val="bg1"/>
          </a:solidFill>
          <a:ln>
            <a:solidFill>
              <a:schemeClr val="tx1">
                <a:lumMod val="65000"/>
                <a:lumOff val="35000"/>
              </a:schemeClr>
            </a:solidFill>
          </a:ln>
        </p:spPr>
        <p:txBody>
          <a:bodyPr/>
          <a:lstStyle/>
          <a:p>
            <a:pPr marL="285750" indent="-285750">
              <a:buFont typeface="Arial" panose="020B0604020202020204" pitchFamily="34" charset="0"/>
              <a:buChar char="•"/>
            </a:pPr>
            <a:r>
              <a:rPr lang="en-US" dirty="0"/>
              <a:t>In theory, when you work at job long enough you get a raise</a:t>
            </a:r>
          </a:p>
          <a:p>
            <a:pPr marL="742950" lvl="1" indent="-285750">
              <a:buFont typeface="Arial" panose="020B0604020202020204" pitchFamily="34" charset="0"/>
              <a:buChar char="•"/>
            </a:pPr>
            <a:r>
              <a:rPr lang="en-US" dirty="0"/>
              <a:t>Raise = more $$$ =                   = </a:t>
            </a:r>
            <a:r>
              <a:rPr lang="en-US" dirty="0">
                <a:sym typeface="Wingdings" panose="05000000000000000000" pitchFamily="2" charset="2"/>
              </a:rPr>
              <a:t>      </a:t>
            </a:r>
          </a:p>
          <a:p>
            <a:pPr marL="285750" indent="-285750">
              <a:buFont typeface="Arial" panose="020B0604020202020204" pitchFamily="34" charset="0"/>
              <a:buChar char="•"/>
            </a:pPr>
            <a:r>
              <a:rPr lang="en-US" dirty="0">
                <a:sym typeface="Wingdings" panose="05000000000000000000" pitchFamily="2" charset="2"/>
              </a:rPr>
              <a:t>This ratio looks at earnings 6 years after entry and 10 years of entry</a:t>
            </a:r>
          </a:p>
          <a:p>
            <a:pPr marL="285750" indent="-285750">
              <a:buFont typeface="Arial" panose="020B0604020202020204" pitchFamily="34" charset="0"/>
              <a:buChar char="•"/>
            </a:pPr>
            <a:r>
              <a:rPr lang="en-US" dirty="0">
                <a:sym typeface="Wingdings" panose="05000000000000000000" pitchFamily="2" charset="2"/>
              </a:rPr>
              <a:t>Significance: to not only look at earnings, but also potential growth in income</a:t>
            </a:r>
          </a:p>
          <a:p>
            <a:pPr marL="285750" indent="-285750">
              <a:buFont typeface="Arial" panose="020B0604020202020204" pitchFamily="34" charset="0"/>
              <a:buChar char="•"/>
            </a:pPr>
            <a:r>
              <a:rPr lang="en-US" dirty="0">
                <a:sym typeface="Wingdings" panose="05000000000000000000" pitchFamily="2" charset="2"/>
              </a:rPr>
              <a:t>From the graph </a:t>
            </a:r>
          </a:p>
        </p:txBody>
      </p:sp>
      <p:pic>
        <p:nvPicPr>
          <p:cNvPr id="8" name="Picture 7">
            <a:extLst>
              <a:ext uri="{FF2B5EF4-FFF2-40B4-BE49-F238E27FC236}">
                <a16:creationId xmlns:a16="http://schemas.microsoft.com/office/drawing/2014/main" id="{482DC454-6414-4BF4-A334-5CD0B6C39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398" y="1798655"/>
            <a:ext cx="7079977" cy="3416438"/>
          </a:xfrm>
          <a:prstGeom prst="rect">
            <a:avLst/>
          </a:prstGeom>
        </p:spPr>
      </p:pic>
      <p:pic>
        <p:nvPicPr>
          <p:cNvPr id="11" name="Picture 10">
            <a:extLst>
              <a:ext uri="{FF2B5EF4-FFF2-40B4-BE49-F238E27FC236}">
                <a16:creationId xmlns:a16="http://schemas.microsoft.com/office/drawing/2014/main" id="{AE342B99-279E-495F-9306-2576059A5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998" y="2329083"/>
            <a:ext cx="585728" cy="585728"/>
          </a:xfrm>
          <a:prstGeom prst="rect">
            <a:avLst/>
          </a:prstGeom>
        </p:spPr>
      </p:pic>
    </p:spTree>
    <p:extLst>
      <p:ext uri="{BB962C8B-B14F-4D97-AF65-F5344CB8AC3E}">
        <p14:creationId xmlns:p14="http://schemas.microsoft.com/office/powerpoint/2010/main" val="422192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755AF8-D97C-4414-B81E-AE6E9C8DD385}"/>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kern="1200">
                <a:solidFill>
                  <a:srgbClr val="FFFFFF"/>
                </a:solidFill>
                <a:latin typeface="+mj-lt"/>
                <a:ea typeface="+mj-ea"/>
                <a:cs typeface="+mj-cs"/>
              </a:rPr>
              <a:t>Worth it?</a:t>
            </a:r>
            <a:endParaRPr lang="en-US"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C789097C-3726-4599-A4BA-0E754A0AD319}"/>
              </a:ext>
            </a:extLst>
          </p:cNvPr>
          <p:cNvSpPr>
            <a:spLocks noGrp="1"/>
          </p:cNvSpPr>
          <p:nvPr>
            <p:ph type="body" sz="half" idx="2"/>
          </p:nvPr>
        </p:nvSpPr>
        <p:spPr>
          <a:xfrm>
            <a:off x="966951" y="3355130"/>
            <a:ext cx="2669407" cy="2427333"/>
          </a:xfrm>
        </p:spPr>
        <p:txBody>
          <a:bodyPr vert="horz" lIns="91440" tIns="45720" rIns="91440" bIns="45720" rtlCol="0">
            <a:normAutofit lnSpcReduction="10000"/>
          </a:bodyPr>
          <a:lstStyle/>
          <a:p>
            <a:pPr marL="285750" indent="-228600">
              <a:buFont typeface="Arial" panose="020B0604020202020204" pitchFamily="34" charset="0"/>
              <a:buChar char="•"/>
            </a:pPr>
            <a:r>
              <a:rPr lang="en-US" dirty="0"/>
              <a:t>Tuition that is less than or equal to 10k offers the best worth-it ratios</a:t>
            </a:r>
          </a:p>
          <a:p>
            <a:pPr marL="285750" indent="-228600">
              <a:buFont typeface="Arial" panose="020B0604020202020204" pitchFamily="34" charset="0"/>
              <a:buChar char="•"/>
            </a:pPr>
            <a:r>
              <a:rPr lang="en-US" dirty="0"/>
              <a:t>Region 8 has the greatest ratio at 6.44</a:t>
            </a:r>
          </a:p>
          <a:p>
            <a:pPr marL="285750" indent="-228600">
              <a:buFont typeface="Arial" panose="020B0604020202020204" pitchFamily="34" charset="0"/>
              <a:buChar char="•"/>
            </a:pPr>
            <a:r>
              <a:rPr lang="en-US" dirty="0"/>
              <a:t>This means region 8 at price point 10k or less offers the best earnings per tuition and the best earnings growth</a:t>
            </a:r>
          </a:p>
        </p:txBody>
      </p:sp>
      <p:pic>
        <p:nvPicPr>
          <p:cNvPr id="11" name="Picture 10">
            <a:extLst>
              <a:ext uri="{FF2B5EF4-FFF2-40B4-BE49-F238E27FC236}">
                <a16:creationId xmlns:a16="http://schemas.microsoft.com/office/drawing/2014/main" id="{963B96C7-7BB8-45E0-B317-B8CD09559243}"/>
              </a:ext>
            </a:extLst>
          </p:cNvPr>
          <p:cNvPicPr>
            <a:picLocks noChangeAspect="1"/>
          </p:cNvPicPr>
          <p:nvPr/>
        </p:nvPicPr>
        <p:blipFill>
          <a:blip r:embed="rId2"/>
          <a:stretch>
            <a:fillRect/>
          </a:stretch>
        </p:blipFill>
        <p:spPr>
          <a:xfrm>
            <a:off x="4273539" y="1204108"/>
            <a:ext cx="7717062" cy="3723482"/>
          </a:xfrm>
          <a:prstGeom prst="rect">
            <a:avLst/>
          </a:prstGeom>
        </p:spPr>
      </p:pic>
      <p:pic>
        <p:nvPicPr>
          <p:cNvPr id="12" name="Picture 11">
            <a:extLst>
              <a:ext uri="{FF2B5EF4-FFF2-40B4-BE49-F238E27FC236}">
                <a16:creationId xmlns:a16="http://schemas.microsoft.com/office/drawing/2014/main" id="{2E646A7B-82AC-4CE9-ACA8-F141AEA81CC6}"/>
              </a:ext>
            </a:extLst>
          </p:cNvPr>
          <p:cNvPicPr>
            <a:picLocks noChangeAspect="1"/>
          </p:cNvPicPr>
          <p:nvPr/>
        </p:nvPicPr>
        <p:blipFill>
          <a:blip r:embed="rId3"/>
          <a:stretch>
            <a:fillRect/>
          </a:stretch>
        </p:blipFill>
        <p:spPr>
          <a:xfrm>
            <a:off x="9655302" y="2728679"/>
            <a:ext cx="1819275" cy="2714625"/>
          </a:xfrm>
          <a:prstGeom prst="rect">
            <a:avLst/>
          </a:prstGeom>
        </p:spPr>
      </p:pic>
    </p:spTree>
    <p:extLst>
      <p:ext uri="{BB962C8B-B14F-4D97-AF65-F5344CB8AC3E}">
        <p14:creationId xmlns:p14="http://schemas.microsoft.com/office/powerpoint/2010/main" val="12515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793</Words>
  <Application>Microsoft Office PowerPoint</Application>
  <PresentationFormat>Widescreen</PresentationFormat>
  <Paragraphs>87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Which region in the U.S. offers the best ROI?</vt:lpstr>
      <vt:lpstr>What is question we are trying to solve?</vt:lpstr>
      <vt:lpstr>Introduction</vt:lpstr>
      <vt:lpstr>Initial Findings</vt:lpstr>
      <vt:lpstr>Initial Findings</vt:lpstr>
      <vt:lpstr>Another look at the data…</vt:lpstr>
      <vt:lpstr>Another look at Earnings-Cost per region</vt:lpstr>
      <vt:lpstr>Earnings Growth</vt:lpstr>
      <vt:lpstr>Worth it?</vt:lpstr>
      <vt:lpstr>What our data didn’t account for.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region in the U.S. offers the best ROI?</dc:title>
  <dc:creator>Derrick Arbiol</dc:creator>
  <cp:lastModifiedBy>Derrick Arbiol</cp:lastModifiedBy>
  <cp:revision>4</cp:revision>
  <dcterms:created xsi:type="dcterms:W3CDTF">2018-10-08T05:34:20Z</dcterms:created>
  <dcterms:modified xsi:type="dcterms:W3CDTF">2018-10-08T05:56:48Z</dcterms:modified>
</cp:coreProperties>
</file>