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91E5-9B21-4150-8315-BB30AA659ACD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8801-09E1-4AFC-AF1B-3371B87B76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20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91E5-9B21-4150-8315-BB30AA659ACD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8801-09E1-4AFC-AF1B-3371B87B76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83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91E5-9B21-4150-8315-BB30AA659ACD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8801-09E1-4AFC-AF1B-3371B87B76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78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91E5-9B21-4150-8315-BB30AA659ACD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8801-09E1-4AFC-AF1B-3371B87B76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69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91E5-9B21-4150-8315-BB30AA659ACD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8801-09E1-4AFC-AF1B-3371B87B76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40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91E5-9B21-4150-8315-BB30AA659ACD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8801-09E1-4AFC-AF1B-3371B87B76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80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91E5-9B21-4150-8315-BB30AA659ACD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8801-09E1-4AFC-AF1B-3371B87B76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34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91E5-9B21-4150-8315-BB30AA659ACD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8801-09E1-4AFC-AF1B-3371B87B76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61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91E5-9B21-4150-8315-BB30AA659ACD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8801-09E1-4AFC-AF1B-3371B87B76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05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91E5-9B21-4150-8315-BB30AA659ACD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8801-09E1-4AFC-AF1B-3371B87B76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40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91E5-9B21-4150-8315-BB30AA659ACD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8801-09E1-4AFC-AF1B-3371B87B76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06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B91E5-9B21-4150-8315-BB30AA659ACD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78801-09E1-4AFC-AF1B-3371B87B76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17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98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800" y="204153"/>
            <a:ext cx="11861800" cy="854075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成本函數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77800" y="1193800"/>
                <a:ext cx="11861800" cy="2062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均方誤差 </a:t>
                </a:r>
                <a:r>
                  <a:rPr lang="en-US" altLang="zh-TW" dirty="0"/>
                  <a:t>(mean squared error</a:t>
                </a:r>
                <a:r>
                  <a:rPr lang="en-US" altLang="zh-TW" dirty="0" smtClean="0"/>
                  <a:t>)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歐氏距離平方 </a:t>
                </a:r>
                <a:r>
                  <a:rPr lang="en-US" altLang="zh-TW" dirty="0"/>
                  <a:t>(squared Euclidean distance</a:t>
                </a:r>
                <a:r>
                  <a:rPr lang="en-US" altLang="zh-TW" dirty="0" smtClean="0"/>
                  <a:t>)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交叉熵 </a:t>
                </a:r>
                <a:r>
                  <a:rPr lang="en-US" altLang="zh-TW" dirty="0"/>
                  <a:t>(cross-entropy</a:t>
                </a:r>
                <a:r>
                  <a:rPr lang="en-US" altLang="zh-TW" dirty="0" smtClean="0"/>
                  <a:t>):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acc>
                              <m:accPr>
                                <m:chr m:val="̂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func>
                      </m:e>
                    </m:nary>
                  </m:oMath>
                </a14:m>
                <a:endParaRPr lang="en-US" altLang="zh-TW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zh-TW" smtClean="0"/>
                  <a:t>Lower </a:t>
                </a:r>
                <a:r>
                  <a:rPr lang="en-US" altLang="zh-TW" dirty="0" smtClean="0"/>
                  <a:t>distance of correct class (higher distance of incorrect class) via </a:t>
                </a:r>
                <a:r>
                  <a:rPr lang="en-US" altLang="zh-TW" smtClean="0"/>
                  <a:t>Gradient Descent</a:t>
                </a:r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1193800"/>
                <a:ext cx="11861800" cy="2062937"/>
              </a:xfrm>
              <a:prstGeom prst="rect">
                <a:avLst/>
              </a:prstGeom>
              <a:blipFill rotWithShape="0">
                <a:blip r:embed="rId2"/>
                <a:stretch>
                  <a:fillRect l="-411" t="-1775" b="-47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77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800" y="204153"/>
            <a:ext cx="11861800" cy="854075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Optimizer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77800" y="1193800"/>
                <a:ext cx="11861800" cy="1089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u="sng" dirty="0" smtClean="0"/>
                  <a:t>Gradient Descent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𝑔𝑟𝑎𝑑𝑖𝑒𝑛𝑡</m:t>
                    </m:r>
                  </m:oMath>
                </a14:m>
                <a:r>
                  <a:rPr lang="en-US" altLang="zh-TW" dirty="0" smtClean="0"/>
                  <a:t>   =&gt;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  =&gt;  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 smtClean="0"/>
                  <a:t>   =&gt;  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 smtClean="0"/>
                  <a:t>   =&gt;  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𝑙𝑒𝑎𝑟𝑛𝑖𝑛𝑔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endParaRPr lang="en-US" altLang="zh-TW" b="0" dirty="0" smtClean="0"/>
              </a:p>
              <a:p>
                <a:pPr/>
                <a:r>
                  <a:rPr lang="en-US" altLang="zh-TW" dirty="0" smtClean="0"/>
                  <a:t>(</a:t>
                </a:r>
                <a:r>
                  <a:rPr lang="en-US" altLang="zh-TW" dirty="0" err="1" smtClean="0"/>
                  <a:t>Udacity</a:t>
                </a:r>
                <a:r>
                  <a:rPr lang="en-US" altLang="zh-TW" dirty="0" smtClean="0"/>
                  <a:t> MLND DL course – Intro to NN – 11.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有完整數學</a:t>
                </a:r>
                <a:r>
                  <a:rPr lang="en-US" altLang="zh-TW" dirty="0" smtClean="0"/>
                  <a:t>)</a:t>
                </a:r>
                <a:r>
                  <a:rPr lang="en-US" altLang="zh-TW" dirty="0" smtClean="0"/>
                  <a:t> </a:t>
                </a:r>
                <a:endParaRPr lang="en-US" altLang="zh-TW" dirty="0" smtClean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1193800"/>
                <a:ext cx="11861800" cy="1089786"/>
              </a:xfrm>
              <a:prstGeom prst="rect">
                <a:avLst/>
              </a:prstGeom>
              <a:blipFill rotWithShape="0">
                <a:blip r:embed="rId2"/>
                <a:stretch>
                  <a:fillRect l="-411" t="-3352" b="-7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77800" y="2819400"/>
            <a:ext cx="1186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smtClean="0"/>
              <a:t>Stochastic Gradient Descent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Core of Deep Learning</a:t>
            </a:r>
          </a:p>
          <a:p>
            <a:pPr marL="285750" indent="-285750">
              <a:buFontTx/>
              <a:buChar char="-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相較</a:t>
            </a:r>
            <a:r>
              <a:rPr lang="en-US" altLang="zh-TW" dirty="0"/>
              <a:t>GD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，方向不一定對，走更小步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雖然會很多次，但快速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Tx/>
              <a:buChar char="-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330200" y="3955378"/>
                <a:ext cx="381000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Momentum: Avoid local minimum</a:t>
                </a:r>
              </a:p>
              <a:p>
                <a:r>
                  <a:rPr lang="en-US" altLang="zh-TW" dirty="0" smtClean="0"/>
                  <a:t>- Running average: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←0.9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" y="3955378"/>
                <a:ext cx="38100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116" t="-4630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330200" y="4814358"/>
            <a:ext cx="347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Learning rate: lower, better</a:t>
            </a:r>
            <a:endParaRPr lang="en-US" altLang="zh-TW" dirty="0" smtClean="0"/>
          </a:p>
        </p:txBody>
      </p:sp>
      <p:grpSp>
        <p:nvGrpSpPr>
          <p:cNvPr id="25" name="群組 24"/>
          <p:cNvGrpSpPr/>
          <p:nvPr/>
        </p:nvGrpSpPr>
        <p:grpSpPr>
          <a:xfrm>
            <a:off x="273595" y="4814358"/>
            <a:ext cx="2181901" cy="1996446"/>
            <a:chOff x="273595" y="4814358"/>
            <a:chExt cx="2181901" cy="1996446"/>
          </a:xfrm>
        </p:grpSpPr>
        <p:grpSp>
          <p:nvGrpSpPr>
            <p:cNvPr id="21" name="群組 20"/>
            <p:cNvGrpSpPr/>
            <p:nvPr/>
          </p:nvGrpSpPr>
          <p:grpSpPr>
            <a:xfrm>
              <a:off x="698500" y="4814358"/>
              <a:ext cx="1579194" cy="1842558"/>
              <a:chOff x="4902200" y="4076450"/>
              <a:chExt cx="1579194" cy="1690408"/>
            </a:xfrm>
          </p:grpSpPr>
          <p:cxnSp>
            <p:nvCxnSpPr>
              <p:cNvPr id="11" name="直線單箭頭接點 10"/>
              <p:cNvCxnSpPr/>
              <p:nvPr/>
            </p:nvCxnSpPr>
            <p:spPr>
              <a:xfrm flipV="1">
                <a:off x="4902200" y="4814358"/>
                <a:ext cx="0" cy="9260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/>
              <p:cNvCxnSpPr/>
              <p:nvPr/>
            </p:nvCxnSpPr>
            <p:spPr>
              <a:xfrm>
                <a:off x="4902200" y="5740400"/>
                <a:ext cx="10795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弧形 15"/>
              <p:cNvSpPr/>
              <p:nvPr/>
            </p:nvSpPr>
            <p:spPr>
              <a:xfrm rot="10408678">
                <a:off x="5092701" y="4532340"/>
                <a:ext cx="1270000" cy="926042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弧形 16"/>
              <p:cNvSpPr/>
              <p:nvPr/>
            </p:nvSpPr>
            <p:spPr>
              <a:xfrm rot="10115275">
                <a:off x="5220921" y="4076450"/>
                <a:ext cx="546100" cy="151849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5600701" y="5459081"/>
                <a:ext cx="6223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/>
                  <a:t>lower</a:t>
                </a:r>
                <a:endParaRPr lang="zh-TW" altLang="en-US" sz="1400" dirty="0"/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5736005" y="5232964"/>
                <a:ext cx="7453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/>
                  <a:t>higher</a:t>
                </a:r>
                <a:endParaRPr lang="zh-TW" altLang="en-US" sz="1400" dirty="0"/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4959108" y="4498862"/>
                <a:ext cx="12831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/>
                  <a:t>Learning rate</a:t>
                </a:r>
                <a:endParaRPr lang="zh-TW" altLang="en-US" sz="1400" dirty="0"/>
              </a:p>
            </p:txBody>
          </p:sp>
        </p:grpSp>
        <p:sp>
          <p:nvSpPr>
            <p:cNvPr id="23" name="文字方塊 22"/>
            <p:cNvSpPr txBox="1"/>
            <p:nvPr/>
          </p:nvSpPr>
          <p:spPr>
            <a:xfrm>
              <a:off x="1841500" y="6503027"/>
              <a:ext cx="613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steps</a:t>
              </a:r>
              <a:endParaRPr lang="zh-TW" altLang="en-US" sz="14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73595" y="5355980"/>
              <a:ext cx="4818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loss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584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84</Words>
  <Application>Microsoft Office PowerPoint</Application>
  <PresentationFormat>寬螢幕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成本函數</vt:lpstr>
      <vt:lpstr>Optimizer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鍾凱至</dc:creator>
  <cp:lastModifiedBy>鍾凱至</cp:lastModifiedBy>
  <cp:revision>8</cp:revision>
  <dcterms:created xsi:type="dcterms:W3CDTF">2017-05-26T04:17:52Z</dcterms:created>
  <dcterms:modified xsi:type="dcterms:W3CDTF">2017-06-09T04:03:26Z</dcterms:modified>
</cp:coreProperties>
</file>