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6" r:id="rId5"/>
    <p:sldId id="314" r:id="rId6"/>
    <p:sldId id="279" r:id="rId7"/>
    <p:sldId id="282" r:id="rId8"/>
    <p:sldId id="287" r:id="rId9"/>
    <p:sldId id="288" r:id="rId10"/>
    <p:sldId id="293" r:id="rId11"/>
    <p:sldId id="345" r:id="rId12"/>
    <p:sldId id="346" r:id="rId13"/>
    <p:sldId id="333" r:id="rId14"/>
    <p:sldId id="271" r:id="rId15"/>
    <p:sldId id="335" r:id="rId16"/>
    <p:sldId id="337" r:id="rId17"/>
    <p:sldId id="338" r:id="rId18"/>
    <p:sldId id="262" r:id="rId19"/>
    <p:sldId id="326" r:id="rId20"/>
    <p:sldId id="350" r:id="rId21"/>
    <p:sldId id="336" r:id="rId22"/>
    <p:sldId id="334" r:id="rId23"/>
    <p:sldId id="290" r:id="rId24"/>
    <p:sldId id="291" r:id="rId25"/>
    <p:sldId id="328" r:id="rId26"/>
    <p:sldId id="264" r:id="rId27"/>
    <p:sldId id="339" r:id="rId28"/>
    <p:sldId id="340" r:id="rId29"/>
    <p:sldId id="329" r:id="rId30"/>
    <p:sldId id="269" r:id="rId31"/>
    <p:sldId id="320" r:id="rId32"/>
    <p:sldId id="275" r:id="rId33"/>
    <p:sldId id="266" r:id="rId34"/>
    <p:sldId id="270" r:id="rId35"/>
    <p:sldId id="306" r:id="rId36"/>
    <p:sldId id="307" r:id="rId37"/>
    <p:sldId id="308" r:id="rId38"/>
    <p:sldId id="309" r:id="rId39"/>
    <p:sldId id="310" r:id="rId40"/>
    <p:sldId id="311" r:id="rId41"/>
    <p:sldId id="281" r:id="rId42"/>
    <p:sldId id="283" r:id="rId43"/>
    <p:sldId id="286" r:id="rId44"/>
    <p:sldId id="259" r:id="rId45"/>
    <p:sldId id="284" r:id="rId46"/>
    <p:sldId id="303" r:id="rId47"/>
    <p:sldId id="285" r:id="rId48"/>
    <p:sldId id="324" r:id="rId49"/>
    <p:sldId id="323" r:id="rId50"/>
    <p:sldId id="325" r:id="rId51"/>
    <p:sldId id="304" r:id="rId52"/>
    <p:sldId id="312" r:id="rId53"/>
    <p:sldId id="280" r:id="rId54"/>
    <p:sldId id="313" r:id="rId55"/>
    <p:sldId id="278" r:id="rId56"/>
    <p:sldId id="301" r:id="rId57"/>
    <p:sldId id="351" r:id="rId58"/>
    <p:sldId id="302" r:id="rId59"/>
    <p:sldId id="347" r:id="rId60"/>
    <p:sldId id="348" r:id="rId61"/>
    <p:sldId id="294" r:id="rId62"/>
    <p:sldId id="315" r:id="rId63"/>
    <p:sldId id="355" r:id="rId64"/>
    <p:sldId id="357" r:id="rId65"/>
    <p:sldId id="318" r:id="rId66"/>
    <p:sldId id="319" r:id="rId67"/>
    <p:sldId id="296" r:id="rId68"/>
    <p:sldId id="330" r:id="rId69"/>
    <p:sldId id="274" r:id="rId70"/>
    <p:sldId id="289" r:id="rId71"/>
    <p:sldId id="321" r:id="rId72"/>
    <p:sldId id="322" r:id="rId73"/>
    <p:sldId id="292" r:id="rId74"/>
    <p:sldId id="331" r:id="rId75"/>
    <p:sldId id="295" r:id="rId76"/>
    <p:sldId id="356" r:id="rId77"/>
    <p:sldId id="305" r:id="rId78"/>
    <p:sldId id="349" r:id="rId79"/>
    <p:sldId id="352" r:id="rId80"/>
    <p:sldId id="353" r:id="rId81"/>
    <p:sldId id="354" r:id="rId82"/>
    <p:sldId id="332" r:id="rId83"/>
    <p:sldId id="273" r:id="rId84"/>
    <p:sldId id="272" r:id="rId85"/>
    <p:sldId id="277" r:id="rId86"/>
    <p:sldId id="261" r:id="rId87"/>
    <p:sldId id="260" r:id="rId8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4660"/>
  </p:normalViewPr>
  <p:slideViewPr>
    <p:cSldViewPr snapToGrid="0">
      <p:cViewPr varScale="1">
        <p:scale>
          <a:sx n="66" d="100"/>
          <a:sy n="66" d="100"/>
        </p:scale>
        <p:origin x="6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C2735E2-E6D0-4B04-B472-729789B78FB5}" type="datetimeFigureOut">
              <a:rPr lang="zh-TW" altLang="en-US" smtClean="0"/>
              <a:t>2017/7/4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3009149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C2735E2-E6D0-4B04-B472-729789B78FB5}" type="datetimeFigureOut">
              <a:rPr lang="zh-TW" altLang="en-US" smtClean="0"/>
              <a:t>2017/7/4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286253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C2735E2-E6D0-4B04-B472-729789B78FB5}" type="datetimeFigureOut">
              <a:rPr lang="zh-TW" altLang="en-US" smtClean="0"/>
              <a:t>2017/7/4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2440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C2735E2-E6D0-4B04-B472-729789B78FB5}" type="datetimeFigureOut">
              <a:rPr lang="zh-TW" altLang="en-US" smtClean="0"/>
              <a:t>2017/7/4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409648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C2735E2-E6D0-4B04-B472-729789B78FB5}" type="datetimeFigureOut">
              <a:rPr lang="zh-TW" altLang="en-US" smtClean="0"/>
              <a:t>2017/7/4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239922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C2735E2-E6D0-4B04-B472-729789B78FB5}" type="datetimeFigureOut">
              <a:rPr lang="zh-TW" altLang="en-US" smtClean="0"/>
              <a:t>2017/7/4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350109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C2735E2-E6D0-4B04-B472-729789B78FB5}" type="datetimeFigureOut">
              <a:rPr lang="zh-TW" altLang="en-US" smtClean="0"/>
              <a:t>2017/7/4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71965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C2735E2-E6D0-4B04-B472-729789B78FB5}" type="datetimeFigureOut">
              <a:rPr lang="zh-TW" altLang="en-US" smtClean="0"/>
              <a:t>2017/7/4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294034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C2735E2-E6D0-4B04-B472-729789B78FB5}" type="datetimeFigureOut">
              <a:rPr lang="zh-TW" altLang="en-US" smtClean="0"/>
              <a:t>2017/7/4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335650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C2735E2-E6D0-4B04-B472-729789B78FB5}" type="datetimeFigureOut">
              <a:rPr lang="zh-TW" altLang="en-US" smtClean="0"/>
              <a:t>2017/7/4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270964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C2735E2-E6D0-4B04-B472-729789B78FB5}" type="datetimeFigureOut">
              <a:rPr lang="zh-TW" altLang="en-US" smtClean="0"/>
              <a:t>2017/7/4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367883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735E2-E6D0-4B04-B472-729789B78FB5}" type="datetimeFigureOut">
              <a:rPr lang="zh-TW" altLang="en-US" smtClean="0"/>
              <a:t>2017/7/4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4C0DD-67BB-4BCD-919B-F1131B4A3E13}" type="slidenum">
              <a:rPr lang="zh-TW" altLang="en-US" smtClean="0"/>
              <a:t>‹#›</a:t>
            </a:fld>
            <a:endParaRPr lang="zh-TW" altLang="en-US"/>
          </a:p>
        </p:txBody>
      </p:sp>
    </p:spTree>
    <p:extLst>
      <p:ext uri="{BB962C8B-B14F-4D97-AF65-F5344CB8AC3E}">
        <p14:creationId xmlns:p14="http://schemas.microsoft.com/office/powerpoint/2010/main" val="1090168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en.wikipedia.org/wiki/Artificial_neuron"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endParaRPr lang="zh-TW" altLang="en-US"/>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950976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6255" y="129599"/>
            <a:ext cx="11804072" cy="729384"/>
          </a:xfrm>
        </p:spPr>
        <p:txBody>
          <a:bodyPr/>
          <a:lstStyle/>
          <a:p>
            <a:r>
              <a:rPr lang="en-US" altLang="zh-TW" dirty="0" smtClean="0"/>
              <a:t>MLND Project_4: Train a </a:t>
            </a:r>
            <a:r>
              <a:rPr lang="en-US" altLang="zh-TW" dirty="0" err="1" smtClean="0"/>
              <a:t>Smartcab</a:t>
            </a:r>
            <a:r>
              <a:rPr lang="en-US" altLang="zh-TW" dirty="0" smtClean="0"/>
              <a:t> to Drive </a:t>
            </a:r>
            <a:endParaRPr lang="zh-TW" altLang="en-US" dirty="0"/>
          </a:p>
        </p:txBody>
      </p:sp>
      <p:sp>
        <p:nvSpPr>
          <p:cNvPr id="10" name="文字方塊 9"/>
          <p:cNvSpPr txBox="1"/>
          <p:nvPr/>
        </p:nvSpPr>
        <p:spPr>
          <a:xfrm>
            <a:off x="699654" y="768060"/>
            <a:ext cx="7626928" cy="369332"/>
          </a:xfrm>
          <a:prstGeom prst="rect">
            <a:avLst/>
          </a:prstGeom>
          <a:noFill/>
        </p:spPr>
        <p:txBody>
          <a:bodyPr wrap="square" rtlCol="0">
            <a:spAutoFit/>
          </a:bodyPr>
          <a:lstStyle/>
          <a:p>
            <a:r>
              <a:rPr lang="en-US" altLang="zh-TW" dirty="0" smtClean="0"/>
              <a:t>Reinforcement Learning, constructing an optimized Q-Learning</a:t>
            </a:r>
            <a:endParaRPr lang="zh-TW" altLang="en-US" dirty="0"/>
          </a:p>
        </p:txBody>
      </p:sp>
      <p:sp>
        <p:nvSpPr>
          <p:cNvPr id="5" name="文字方塊 4"/>
          <p:cNvSpPr txBox="1"/>
          <p:nvPr/>
        </p:nvSpPr>
        <p:spPr>
          <a:xfrm>
            <a:off x="166255" y="1115626"/>
            <a:ext cx="4513321" cy="369332"/>
          </a:xfrm>
          <a:prstGeom prst="rect">
            <a:avLst/>
          </a:prstGeom>
          <a:noFill/>
          <a:ln>
            <a:solidFill>
              <a:schemeClr val="tx1"/>
            </a:solidFill>
          </a:ln>
        </p:spPr>
        <p:txBody>
          <a:bodyPr wrap="square" rtlCol="0">
            <a:spAutoFit/>
          </a:bodyPr>
          <a:lstStyle/>
          <a:p>
            <a:pPr algn="ctr"/>
            <a:r>
              <a:rPr lang="en-US" altLang="zh-TW" dirty="0" smtClean="0"/>
              <a:t>Build Evaluation Metrics: Safety and Reliability</a:t>
            </a:r>
          </a:p>
        </p:txBody>
      </p:sp>
      <p:sp>
        <p:nvSpPr>
          <p:cNvPr id="6" name="文字方塊 5"/>
          <p:cNvSpPr txBox="1"/>
          <p:nvPr/>
        </p:nvSpPr>
        <p:spPr>
          <a:xfrm>
            <a:off x="4679576" y="1115626"/>
            <a:ext cx="7397310" cy="369332"/>
          </a:xfrm>
          <a:prstGeom prst="rect">
            <a:avLst/>
          </a:prstGeom>
          <a:noFill/>
          <a:ln>
            <a:solidFill>
              <a:schemeClr val="tx1"/>
            </a:solidFill>
          </a:ln>
        </p:spPr>
        <p:txBody>
          <a:bodyPr wrap="square" rtlCol="0">
            <a:spAutoFit/>
          </a:bodyPr>
          <a:lstStyle/>
          <a:p>
            <a:r>
              <a:rPr lang="en-US" altLang="zh-TW" dirty="0" smtClean="0"/>
              <a:t>Understand the world (environment) and the characteristics about the agent.</a:t>
            </a:r>
          </a:p>
        </p:txBody>
      </p:sp>
      <p:sp>
        <p:nvSpPr>
          <p:cNvPr id="7" name="文字方塊 6"/>
          <p:cNvSpPr txBox="1"/>
          <p:nvPr/>
        </p:nvSpPr>
        <p:spPr>
          <a:xfrm>
            <a:off x="166255" y="1482420"/>
            <a:ext cx="11909205" cy="5355312"/>
          </a:xfrm>
          <a:prstGeom prst="rect">
            <a:avLst/>
          </a:prstGeom>
          <a:noFill/>
          <a:ln>
            <a:solidFill>
              <a:schemeClr val="tx1"/>
            </a:solidFill>
          </a:ln>
        </p:spPr>
        <p:txBody>
          <a:bodyPr wrap="square" rtlCol="0">
            <a:spAutoFit/>
          </a:bodyPr>
          <a:lstStyle/>
          <a:p>
            <a:r>
              <a:rPr lang="en-US" altLang="zh-TW" b="1" dirty="0" smtClean="0"/>
              <a:t>Step1. Implement a basic driving agent</a:t>
            </a:r>
            <a:r>
              <a:rPr lang="en-US" altLang="zh-TW" dirty="0" smtClean="0"/>
              <a:t>: Get the agent to actually take valid actions.</a:t>
            </a:r>
          </a:p>
          <a:p>
            <a:r>
              <a:rPr lang="en-US" altLang="zh-TW" b="1" dirty="0" smtClean="0"/>
              <a:t>Step2. Inform the driving agent</a:t>
            </a:r>
            <a:r>
              <a:rPr lang="en-US" altLang="zh-TW" b="1" dirty="0"/>
              <a:t>.</a:t>
            </a:r>
            <a:endParaRPr lang="en-US" altLang="zh-TW" b="1" dirty="0" smtClean="0"/>
          </a:p>
          <a:p>
            <a:pPr marL="285750" indent="-285750">
              <a:buFontTx/>
              <a:buChar char="-"/>
            </a:pPr>
            <a:r>
              <a:rPr lang="en-US" altLang="zh-TW" dirty="0" smtClean="0"/>
              <a:t>Define a set of state that the agent can occupy in the environment.</a:t>
            </a:r>
          </a:p>
          <a:p>
            <a:pPr marL="285750" indent="-285750">
              <a:buFontTx/>
              <a:buChar char="-"/>
            </a:pPr>
            <a:r>
              <a:rPr lang="en-US" altLang="zh-TW" dirty="0" smtClean="0"/>
              <a:t>Define a state space that the agent could learn a policy for each possible state within a reasonable number of training trials.</a:t>
            </a:r>
          </a:p>
          <a:p>
            <a:r>
              <a:rPr lang="en-US" altLang="zh-TW" b="1" dirty="0" smtClean="0"/>
              <a:t>Step3. Begin implementing the functionality of Q-Learning itself.</a:t>
            </a:r>
          </a:p>
          <a:p>
            <a:pPr marL="285750" indent="-285750">
              <a:buFontTx/>
              <a:buChar char="-"/>
            </a:pPr>
            <a:r>
              <a:rPr lang="en-US" altLang="zh-TW" dirty="0" smtClean="0"/>
              <a:t>The concept of Q-Learning: For every state the agent visits, create an entry in the Q-table for all state-action pairs available. Then, when the agent encounters a state and performs an action, update the Q-value associated with that state-action pair based on the reward received and the interactive update rule implemented. Additional benefits come from Q-Learning, such that we can have the agent choose the best action for each state based on the Q-values of each state-action pair possible.</a:t>
            </a:r>
          </a:p>
          <a:p>
            <a:pPr marL="285750" indent="-285750">
              <a:buFontTx/>
              <a:buChar char="-"/>
            </a:pPr>
            <a:r>
              <a:rPr lang="en-US" altLang="zh-TW" dirty="0" smtClean="0"/>
              <a:t>Decaying </a:t>
            </a:r>
            <a:r>
              <a:rPr lang="el-GR" altLang="zh-TW" dirty="0" smtClean="0"/>
              <a:t>ϵ</a:t>
            </a:r>
            <a:r>
              <a:rPr lang="en-US" altLang="zh-TW" dirty="0" smtClean="0"/>
              <a:t> (exploration) factor</a:t>
            </a:r>
            <a:r>
              <a:rPr lang="en-US" altLang="zh-TW" dirty="0"/>
              <a:t>: as the number of trials increases, ϵ should decrease towards 0. This is because the agent is expected to learn from its behavior and begin acting on its learned behavior. Additionally, The agent will be tested on what it has learned after ϵ has passed a certain </a:t>
            </a:r>
            <a:r>
              <a:rPr lang="en-US" altLang="zh-TW" dirty="0" smtClean="0"/>
              <a:t>threshold.</a:t>
            </a:r>
          </a:p>
          <a:p>
            <a:r>
              <a:rPr lang="en-US" altLang="zh-TW" b="1" dirty="0" smtClean="0"/>
              <a:t>Step4. Perform the optimization.</a:t>
            </a:r>
          </a:p>
          <a:p>
            <a:pPr marL="285750" indent="-285750">
              <a:buFontTx/>
              <a:buChar char="-"/>
            </a:pPr>
            <a:r>
              <a:rPr lang="en-US" altLang="zh-TW" dirty="0" smtClean="0"/>
              <a:t>One </a:t>
            </a:r>
            <a:r>
              <a:rPr lang="en-US" altLang="zh-TW" dirty="0"/>
              <a:t>thing to keep in mind is the act of learning itself and the time that this takes: In theory, we could allow the agent to learn for an incredibly long amount of time; however, another goal of Q-Learning is to transition from experimenting with unlearned behavior to acting on learned behavior</a:t>
            </a:r>
            <a:r>
              <a:rPr lang="en-US" altLang="zh-TW" dirty="0" smtClean="0"/>
              <a:t>.</a:t>
            </a:r>
          </a:p>
          <a:p>
            <a:pPr marL="285750" indent="-285750">
              <a:buFontTx/>
              <a:buChar char="-"/>
            </a:pPr>
            <a:r>
              <a:rPr lang="en-US" altLang="zh-TW" dirty="0"/>
              <a:t>When improving on your Q-Learning implementation, consider the </a:t>
            </a:r>
            <a:r>
              <a:rPr lang="en-US" altLang="zh-TW" dirty="0" smtClean="0"/>
              <a:t>implications </a:t>
            </a:r>
            <a:r>
              <a:rPr lang="en-US" altLang="zh-TW" dirty="0"/>
              <a:t>it creates and whether it is logistically sensible to make a particular adjustment.</a:t>
            </a:r>
            <a:endParaRPr lang="en-US" altLang="zh-TW" dirty="0" smtClean="0"/>
          </a:p>
        </p:txBody>
      </p:sp>
    </p:spTree>
    <p:extLst>
      <p:ext uri="{BB962C8B-B14F-4D97-AF65-F5344CB8AC3E}">
        <p14:creationId xmlns:p14="http://schemas.microsoft.com/office/powerpoint/2010/main" val="4059734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6255" y="129599"/>
            <a:ext cx="11804072" cy="729384"/>
          </a:xfrm>
        </p:spPr>
        <p:txBody>
          <a:bodyPr>
            <a:normAutofit fontScale="90000"/>
          </a:bodyPr>
          <a:lstStyle/>
          <a:p>
            <a:r>
              <a:rPr lang="en-US" altLang="zh-TW" dirty="0" smtClean="0"/>
              <a:t>MLND Project_5: Classify Images Using a Neural Network</a:t>
            </a:r>
            <a:endParaRPr lang="zh-TW" altLang="en-US" dirty="0"/>
          </a:p>
        </p:txBody>
      </p:sp>
      <p:sp>
        <p:nvSpPr>
          <p:cNvPr id="10" name="文字方塊 9"/>
          <p:cNvSpPr txBox="1"/>
          <p:nvPr/>
        </p:nvSpPr>
        <p:spPr>
          <a:xfrm>
            <a:off x="699654" y="720560"/>
            <a:ext cx="7626928" cy="369332"/>
          </a:xfrm>
          <a:prstGeom prst="rect">
            <a:avLst/>
          </a:prstGeom>
          <a:noFill/>
        </p:spPr>
        <p:txBody>
          <a:bodyPr wrap="square" rtlCol="0">
            <a:spAutoFit/>
          </a:bodyPr>
          <a:lstStyle/>
          <a:p>
            <a:r>
              <a:rPr lang="en-US" altLang="zh-TW" dirty="0" smtClean="0"/>
              <a:t>Deep Learning, train a convolutional neural network</a:t>
            </a:r>
            <a:endParaRPr lang="zh-TW" altLang="en-US" dirty="0"/>
          </a:p>
        </p:txBody>
      </p:sp>
      <p:sp>
        <p:nvSpPr>
          <p:cNvPr id="6" name="文字方塊 5"/>
          <p:cNvSpPr txBox="1"/>
          <p:nvPr/>
        </p:nvSpPr>
        <p:spPr>
          <a:xfrm>
            <a:off x="166254" y="1064982"/>
            <a:ext cx="9152557" cy="1477328"/>
          </a:xfrm>
          <a:prstGeom prst="rect">
            <a:avLst/>
          </a:prstGeom>
          <a:noFill/>
          <a:ln>
            <a:solidFill>
              <a:schemeClr val="tx1"/>
            </a:solidFill>
          </a:ln>
        </p:spPr>
        <p:txBody>
          <a:bodyPr wrap="square" rtlCol="0">
            <a:spAutoFit/>
          </a:bodyPr>
          <a:lstStyle/>
          <a:p>
            <a:pPr algn="ctr"/>
            <a:r>
              <a:rPr lang="en-US" altLang="zh-TW" dirty="0" smtClean="0"/>
              <a:t>Data Exploration (Feature Observation)</a:t>
            </a:r>
          </a:p>
          <a:p>
            <a:pPr marL="285750" indent="-285750">
              <a:buFontTx/>
              <a:buChar char="-"/>
            </a:pPr>
            <a:r>
              <a:rPr lang="en-US" altLang="zh-TW" dirty="0" smtClean="0"/>
              <a:t>Preprocess </a:t>
            </a:r>
            <a:r>
              <a:rPr lang="en-US" altLang="zh-TW" dirty="0"/>
              <a:t>the data</a:t>
            </a:r>
          </a:p>
          <a:p>
            <a:r>
              <a:rPr lang="en-US" altLang="zh-TW" dirty="0" smtClean="0"/>
              <a:t>     * </a:t>
            </a:r>
            <a:r>
              <a:rPr lang="en-US" altLang="zh-TW" dirty="0"/>
              <a:t>Normalizing </a:t>
            </a:r>
            <a:r>
              <a:rPr lang="en-US" altLang="zh-TW" dirty="0" smtClean="0"/>
              <a:t>images: </a:t>
            </a:r>
            <a:r>
              <a:rPr lang="en-US" altLang="zh-TW" dirty="0" err="1" smtClean="0"/>
              <a:t>np.array</a:t>
            </a:r>
            <a:r>
              <a:rPr lang="en-US" altLang="zh-TW" dirty="0" smtClean="0"/>
              <a:t> ((list od image data) / (image max value))</a:t>
            </a:r>
            <a:endParaRPr lang="en-US" altLang="zh-TW" dirty="0"/>
          </a:p>
          <a:p>
            <a:r>
              <a:rPr lang="en-US" altLang="zh-TW" dirty="0">
                <a:solidFill>
                  <a:srgbClr val="FF0000"/>
                </a:solidFill>
              </a:rPr>
              <a:t>     </a:t>
            </a:r>
            <a:r>
              <a:rPr lang="en-US" altLang="zh-TW" dirty="0"/>
              <a:t>* </a:t>
            </a:r>
            <a:r>
              <a:rPr lang="en-US" altLang="zh-TW" dirty="0" smtClean="0"/>
              <a:t>One-hot encoding labels: </a:t>
            </a:r>
            <a:r>
              <a:rPr lang="en-US" altLang="zh-TW" dirty="0" err="1" smtClean="0"/>
              <a:t>np.eye</a:t>
            </a:r>
            <a:r>
              <a:rPr lang="en-US" altLang="zh-TW" dirty="0" smtClean="0"/>
              <a:t>(number of possible value of labels)[list of sample labels]</a:t>
            </a:r>
          </a:p>
          <a:p>
            <a:r>
              <a:rPr lang="en-US" altLang="zh-TW" dirty="0"/>
              <a:t> </a:t>
            </a:r>
            <a:r>
              <a:rPr lang="en-US" altLang="zh-TW" dirty="0" smtClean="0"/>
              <a:t>    * Randomizing data</a:t>
            </a:r>
            <a:endParaRPr lang="en-US" altLang="zh-TW" dirty="0"/>
          </a:p>
        </p:txBody>
      </p:sp>
      <p:cxnSp>
        <p:nvCxnSpPr>
          <p:cNvPr id="8" name="直線單箭頭接點 7"/>
          <p:cNvCxnSpPr>
            <a:stCxn id="6" idx="2"/>
            <a:endCxn id="7" idx="0"/>
          </p:cNvCxnSpPr>
          <p:nvPr/>
        </p:nvCxnSpPr>
        <p:spPr>
          <a:xfrm flipH="1">
            <a:off x="4742531" y="2542310"/>
            <a:ext cx="2" cy="199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166252" y="2742281"/>
            <a:ext cx="9152557" cy="1754326"/>
          </a:xfrm>
          <a:prstGeom prst="rect">
            <a:avLst/>
          </a:prstGeom>
          <a:noFill/>
          <a:ln>
            <a:solidFill>
              <a:schemeClr val="tx1"/>
            </a:solidFill>
          </a:ln>
        </p:spPr>
        <p:txBody>
          <a:bodyPr wrap="square" rtlCol="0">
            <a:spAutoFit/>
          </a:bodyPr>
          <a:lstStyle/>
          <a:p>
            <a:pPr algn="ctr"/>
            <a:r>
              <a:rPr lang="en-US" altLang="zh-TW" dirty="0" smtClean="0"/>
              <a:t>Build The </a:t>
            </a:r>
            <a:r>
              <a:rPr lang="en-US" altLang="zh-TW" dirty="0"/>
              <a:t>N</a:t>
            </a:r>
            <a:r>
              <a:rPr lang="en-US" altLang="zh-TW" dirty="0" smtClean="0"/>
              <a:t>etwork</a:t>
            </a:r>
          </a:p>
          <a:p>
            <a:pPr marL="285750" indent="-285750">
              <a:buFontTx/>
              <a:buChar char="-"/>
            </a:pPr>
            <a:r>
              <a:rPr lang="en-US" altLang="zh-TW" dirty="0" smtClean="0"/>
              <a:t>Input: image data, one-hot encoded labels, and </a:t>
            </a:r>
            <a:r>
              <a:rPr lang="en-US" altLang="zh-TW" dirty="0"/>
              <a:t>dropout keep probability</a:t>
            </a:r>
            <a:r>
              <a:rPr lang="en-US" altLang="zh-TW" dirty="0" smtClean="0"/>
              <a:t>.</a:t>
            </a:r>
          </a:p>
          <a:p>
            <a:pPr marL="285750" indent="-285750">
              <a:buFontTx/>
              <a:buChar char="-"/>
            </a:pPr>
            <a:r>
              <a:rPr lang="en-US" altLang="zh-TW" dirty="0" smtClean="0"/>
              <a:t>Convolution and Max Pooling layer</a:t>
            </a:r>
          </a:p>
          <a:p>
            <a:pPr marL="285750" indent="-285750">
              <a:buFontTx/>
              <a:buChar char="-"/>
            </a:pPr>
            <a:r>
              <a:rPr lang="en-US" altLang="zh-TW" dirty="0" smtClean="0"/>
              <a:t>Flatten layer</a:t>
            </a:r>
            <a:r>
              <a:rPr lang="en-US" altLang="zh-TW" dirty="0"/>
              <a:t>: change the dimension of </a:t>
            </a:r>
            <a:r>
              <a:rPr lang="en-US" altLang="zh-TW" dirty="0" err="1"/>
              <a:t>x_tensor</a:t>
            </a:r>
            <a:r>
              <a:rPr lang="en-US" altLang="zh-TW" dirty="0"/>
              <a:t> from a 4-D tensor to a 2-D tensor</a:t>
            </a:r>
            <a:r>
              <a:rPr lang="en-US" altLang="zh-TW" dirty="0" smtClean="0"/>
              <a:t>.</a:t>
            </a:r>
          </a:p>
          <a:p>
            <a:pPr marL="285750" indent="-285750">
              <a:buFontTx/>
              <a:buChar char="-"/>
            </a:pPr>
            <a:r>
              <a:rPr lang="en-US" altLang="zh-TW" dirty="0" smtClean="0"/>
              <a:t>Fully-Connected layer</a:t>
            </a:r>
          </a:p>
          <a:p>
            <a:pPr marL="285750" indent="-285750">
              <a:buFontTx/>
              <a:buChar char="-"/>
            </a:pPr>
            <a:r>
              <a:rPr lang="en-US" altLang="zh-TW" dirty="0" smtClean="0"/>
              <a:t>Output layer</a:t>
            </a:r>
            <a:endParaRPr lang="en-US" altLang="zh-TW" dirty="0"/>
          </a:p>
        </p:txBody>
      </p:sp>
      <p:cxnSp>
        <p:nvCxnSpPr>
          <p:cNvPr id="9" name="直線單箭頭接點 8"/>
          <p:cNvCxnSpPr>
            <a:stCxn id="7" idx="2"/>
            <a:endCxn id="11" idx="0"/>
          </p:cNvCxnSpPr>
          <p:nvPr/>
        </p:nvCxnSpPr>
        <p:spPr>
          <a:xfrm>
            <a:off x="4742531" y="4496607"/>
            <a:ext cx="1" cy="224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166253" y="4720685"/>
            <a:ext cx="9152557" cy="369332"/>
          </a:xfrm>
          <a:prstGeom prst="rect">
            <a:avLst/>
          </a:prstGeom>
          <a:noFill/>
          <a:ln>
            <a:solidFill>
              <a:schemeClr val="tx1"/>
            </a:solidFill>
          </a:ln>
        </p:spPr>
        <p:txBody>
          <a:bodyPr wrap="square" rtlCol="0">
            <a:spAutoFit/>
          </a:bodyPr>
          <a:lstStyle/>
          <a:p>
            <a:pPr algn="ctr"/>
            <a:r>
              <a:rPr lang="en-US" altLang="zh-TW" dirty="0" smtClean="0"/>
              <a:t>Create Convolution Model</a:t>
            </a:r>
          </a:p>
        </p:txBody>
      </p:sp>
      <p:cxnSp>
        <p:nvCxnSpPr>
          <p:cNvPr id="17" name="直線單箭頭接點 16"/>
          <p:cNvCxnSpPr>
            <a:stCxn id="11" idx="2"/>
            <a:endCxn id="18" idx="0"/>
          </p:cNvCxnSpPr>
          <p:nvPr/>
        </p:nvCxnSpPr>
        <p:spPr>
          <a:xfrm flipH="1">
            <a:off x="4742531" y="5090017"/>
            <a:ext cx="1" cy="224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字方塊 17"/>
          <p:cNvSpPr txBox="1"/>
          <p:nvPr/>
        </p:nvSpPr>
        <p:spPr>
          <a:xfrm>
            <a:off x="166252" y="5314095"/>
            <a:ext cx="9152557" cy="923330"/>
          </a:xfrm>
          <a:prstGeom prst="rect">
            <a:avLst/>
          </a:prstGeom>
          <a:noFill/>
          <a:ln>
            <a:solidFill>
              <a:schemeClr val="tx1"/>
            </a:solidFill>
          </a:ln>
        </p:spPr>
        <p:txBody>
          <a:bodyPr wrap="square" rtlCol="0">
            <a:spAutoFit/>
          </a:bodyPr>
          <a:lstStyle/>
          <a:p>
            <a:pPr algn="ctr"/>
            <a:r>
              <a:rPr lang="en-US" altLang="zh-TW" dirty="0" smtClean="0"/>
              <a:t>Train The </a:t>
            </a:r>
            <a:r>
              <a:rPr lang="en-US" altLang="zh-TW" dirty="0"/>
              <a:t>Neuron </a:t>
            </a:r>
            <a:r>
              <a:rPr lang="en-US" altLang="zh-TW" dirty="0" smtClean="0"/>
              <a:t>Network</a:t>
            </a:r>
          </a:p>
          <a:p>
            <a:pPr marL="285750" indent="-285750">
              <a:buFontTx/>
              <a:buChar char="-"/>
            </a:pPr>
            <a:r>
              <a:rPr lang="en-US" altLang="zh-TW" dirty="0" smtClean="0"/>
              <a:t>Single Optimization. -&gt; Show Stats. -&gt; </a:t>
            </a:r>
            <a:r>
              <a:rPr lang="en-US" altLang="zh-TW" dirty="0" err="1" smtClean="0"/>
              <a:t>Hyperparameters</a:t>
            </a:r>
            <a:r>
              <a:rPr lang="en-US" altLang="zh-TW" dirty="0" smtClean="0"/>
              <a:t> </a:t>
            </a:r>
            <a:r>
              <a:rPr lang="en-US" altLang="zh-TW" dirty="0"/>
              <a:t>(Tune the following parameters</a:t>
            </a:r>
            <a:r>
              <a:rPr lang="en-US" altLang="zh-TW" dirty="0" smtClean="0"/>
              <a:t>: epochs, </a:t>
            </a:r>
            <a:r>
              <a:rPr lang="en-US" altLang="zh-TW" dirty="0" err="1" smtClean="0"/>
              <a:t>batch_size</a:t>
            </a:r>
            <a:r>
              <a:rPr lang="en-US" altLang="zh-TW" dirty="0" smtClean="0"/>
              <a:t>, </a:t>
            </a:r>
            <a:r>
              <a:rPr lang="en-US" altLang="zh-TW" dirty="0" err="1" smtClean="0"/>
              <a:t>keep_prob</a:t>
            </a:r>
            <a:r>
              <a:rPr lang="en-US" altLang="zh-TW" dirty="0" smtClean="0"/>
              <a:t>) -&gt; Try to train on a single batch -&gt; train on multiple batches.</a:t>
            </a:r>
            <a:endParaRPr lang="en-US" altLang="zh-TW" dirty="0"/>
          </a:p>
        </p:txBody>
      </p:sp>
      <p:cxnSp>
        <p:nvCxnSpPr>
          <p:cNvPr id="20" name="直線單箭頭接點 19"/>
          <p:cNvCxnSpPr>
            <a:stCxn id="18" idx="2"/>
            <a:endCxn id="21" idx="0"/>
          </p:cNvCxnSpPr>
          <p:nvPr/>
        </p:nvCxnSpPr>
        <p:spPr>
          <a:xfrm>
            <a:off x="4742531" y="6237425"/>
            <a:ext cx="0" cy="237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字方塊 20"/>
          <p:cNvSpPr txBox="1"/>
          <p:nvPr/>
        </p:nvSpPr>
        <p:spPr>
          <a:xfrm>
            <a:off x="166252" y="6475011"/>
            <a:ext cx="9152557" cy="369332"/>
          </a:xfrm>
          <a:prstGeom prst="rect">
            <a:avLst/>
          </a:prstGeom>
          <a:noFill/>
          <a:ln>
            <a:solidFill>
              <a:schemeClr val="tx1"/>
            </a:solidFill>
          </a:ln>
        </p:spPr>
        <p:txBody>
          <a:bodyPr wrap="square" rtlCol="0">
            <a:spAutoFit/>
          </a:bodyPr>
          <a:lstStyle/>
          <a:p>
            <a:pPr algn="ctr"/>
            <a:r>
              <a:rPr lang="en-US" altLang="zh-TW" dirty="0" smtClean="0"/>
              <a:t>Test Model</a:t>
            </a:r>
          </a:p>
        </p:txBody>
      </p:sp>
    </p:spTree>
    <p:extLst>
      <p:ext uri="{BB962C8B-B14F-4D97-AF65-F5344CB8AC3E}">
        <p14:creationId xmlns:p14="http://schemas.microsoft.com/office/powerpoint/2010/main" val="184452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6255" y="129599"/>
            <a:ext cx="11804072" cy="729384"/>
          </a:xfrm>
        </p:spPr>
        <p:txBody>
          <a:bodyPr/>
          <a:lstStyle/>
          <a:p>
            <a:r>
              <a:rPr lang="en-US" altLang="zh-TW" dirty="0" smtClean="0"/>
              <a:t>MLND Project_6: Capstone Project</a:t>
            </a:r>
            <a:endParaRPr lang="zh-TW" altLang="en-US" dirty="0"/>
          </a:p>
        </p:txBody>
      </p:sp>
      <p:sp>
        <p:nvSpPr>
          <p:cNvPr id="10" name="文字方塊 9"/>
          <p:cNvSpPr txBox="1"/>
          <p:nvPr/>
        </p:nvSpPr>
        <p:spPr>
          <a:xfrm>
            <a:off x="699654" y="768060"/>
            <a:ext cx="7626928" cy="369332"/>
          </a:xfrm>
          <a:prstGeom prst="rect">
            <a:avLst/>
          </a:prstGeom>
          <a:noFill/>
        </p:spPr>
        <p:txBody>
          <a:bodyPr wrap="square" rtlCol="0">
            <a:spAutoFit/>
          </a:bodyPr>
          <a:lstStyle/>
          <a:p>
            <a:r>
              <a:rPr lang="en-US" altLang="zh-TW" dirty="0" smtClean="0"/>
              <a:t>Reinforcement Learning, constructing an optimized Q-Learning</a:t>
            </a:r>
            <a:endParaRPr lang="zh-TW" altLang="en-US" dirty="0"/>
          </a:p>
        </p:txBody>
      </p:sp>
    </p:spTree>
    <p:extLst>
      <p:ext uri="{BB962C8B-B14F-4D97-AF65-F5344CB8AC3E}">
        <p14:creationId xmlns:p14="http://schemas.microsoft.com/office/powerpoint/2010/main" val="303094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a:bodyPr>
          <a:lstStyle/>
          <a:p>
            <a:pPr algn="ctr"/>
            <a:r>
              <a:rPr lang="en-US" altLang="zh-TW" sz="6600" dirty="0" smtClean="0"/>
              <a:t>Data Exploration</a:t>
            </a:r>
            <a:endParaRPr lang="zh-TW" altLang="en-US" sz="6600" dirty="0"/>
          </a:p>
        </p:txBody>
      </p:sp>
    </p:spTree>
    <p:extLst>
      <p:ext uri="{BB962C8B-B14F-4D97-AF65-F5344CB8AC3E}">
        <p14:creationId xmlns:p14="http://schemas.microsoft.com/office/powerpoint/2010/main" val="352666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標題 1"/>
          <p:cNvSpPr>
            <a:spLocks noGrp="1"/>
          </p:cNvSpPr>
          <p:nvPr>
            <p:ph type="title"/>
          </p:nvPr>
        </p:nvSpPr>
        <p:spPr>
          <a:xfrm>
            <a:off x="166255" y="129599"/>
            <a:ext cx="11804072" cy="729384"/>
          </a:xfrm>
        </p:spPr>
        <p:txBody>
          <a:bodyPr/>
          <a:lstStyle/>
          <a:p>
            <a:r>
              <a:rPr lang="en-US" altLang="zh-TW" dirty="0" smtClean="0"/>
              <a:t>Data</a:t>
            </a:r>
            <a:endParaRPr lang="zh-TW" altLang="en-US" dirty="0"/>
          </a:p>
        </p:txBody>
      </p:sp>
      <p:sp>
        <p:nvSpPr>
          <p:cNvPr id="2" name="文字方塊 1"/>
          <p:cNvSpPr txBox="1"/>
          <p:nvPr/>
        </p:nvSpPr>
        <p:spPr>
          <a:xfrm>
            <a:off x="435428" y="1434046"/>
            <a:ext cx="6030686" cy="2308324"/>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Numeric data</a:t>
            </a:r>
          </a:p>
          <a:p>
            <a:r>
              <a:rPr lang="en-US" altLang="zh-TW" dirty="0"/>
              <a:t> </a:t>
            </a:r>
            <a:r>
              <a:rPr lang="en-US" altLang="zh-TW" dirty="0" smtClean="0"/>
              <a:t>        - discrete</a:t>
            </a:r>
          </a:p>
          <a:p>
            <a:r>
              <a:rPr lang="en-US" altLang="zh-TW" dirty="0"/>
              <a:t> </a:t>
            </a:r>
            <a:r>
              <a:rPr lang="en-US" altLang="zh-TW" dirty="0" smtClean="0"/>
              <a:t>        - continuous</a:t>
            </a:r>
          </a:p>
          <a:p>
            <a:pPr marL="285750" indent="-285750">
              <a:buFont typeface="Arial" panose="020B0604020202020204" pitchFamily="34" charset="0"/>
              <a:buChar char="•"/>
            </a:pPr>
            <a:r>
              <a:rPr lang="en-US" altLang="zh-TW" dirty="0" smtClean="0"/>
              <a:t>Categorical data</a:t>
            </a:r>
          </a:p>
          <a:p>
            <a:r>
              <a:rPr lang="en-US" altLang="zh-TW" dirty="0"/>
              <a:t> </a:t>
            </a:r>
            <a:r>
              <a:rPr lang="en-US" altLang="zh-TW" dirty="0" smtClean="0"/>
              <a:t>        - can take on numerical value (no meaning)</a:t>
            </a:r>
          </a:p>
          <a:p>
            <a:r>
              <a:rPr lang="en-US" altLang="zh-TW" dirty="0"/>
              <a:t> </a:t>
            </a:r>
            <a:r>
              <a:rPr lang="en-US" altLang="zh-TW" dirty="0" smtClean="0"/>
              <a:t>        - ordinal data (order/ranking) (e.g. ‘low’, ’normal’, ’high’)</a:t>
            </a:r>
          </a:p>
          <a:p>
            <a:pPr marL="285750" indent="-285750">
              <a:buFont typeface="Arial" panose="020B0604020202020204" pitchFamily="34" charset="0"/>
              <a:buChar char="•"/>
            </a:pPr>
            <a:r>
              <a:rPr lang="en-US" altLang="zh-TW" dirty="0" smtClean="0"/>
              <a:t>Time-series data</a:t>
            </a:r>
          </a:p>
          <a:p>
            <a:pPr marL="285750" indent="-285750">
              <a:buFont typeface="Arial" panose="020B0604020202020204" pitchFamily="34" charset="0"/>
              <a:buChar char="•"/>
            </a:pPr>
            <a:r>
              <a:rPr lang="en-US" altLang="zh-TW" dirty="0" smtClean="0"/>
              <a:t>Text</a:t>
            </a:r>
            <a:endParaRPr lang="zh-TW" altLang="en-US" dirty="0"/>
          </a:p>
        </p:txBody>
      </p:sp>
      <p:sp>
        <p:nvSpPr>
          <p:cNvPr id="3" name="文字方塊 2"/>
          <p:cNvSpPr txBox="1"/>
          <p:nvPr/>
        </p:nvSpPr>
        <p:spPr>
          <a:xfrm>
            <a:off x="193963" y="1033936"/>
            <a:ext cx="1510145" cy="400110"/>
          </a:xfrm>
          <a:prstGeom prst="rect">
            <a:avLst/>
          </a:prstGeom>
          <a:noFill/>
        </p:spPr>
        <p:txBody>
          <a:bodyPr wrap="square" rtlCol="0">
            <a:spAutoFit/>
          </a:bodyPr>
          <a:lstStyle/>
          <a:p>
            <a:r>
              <a:rPr lang="en-US" altLang="zh-TW" sz="2000" u="sng" dirty="0" smtClean="0"/>
              <a:t>Data Types</a:t>
            </a:r>
            <a:endParaRPr lang="zh-TW" altLang="en-US" sz="2000" u="sng" dirty="0"/>
          </a:p>
        </p:txBody>
      </p:sp>
      <p:sp>
        <p:nvSpPr>
          <p:cNvPr id="5" name="文字方塊 4"/>
          <p:cNvSpPr txBox="1"/>
          <p:nvPr/>
        </p:nvSpPr>
        <p:spPr>
          <a:xfrm>
            <a:off x="5828805" y="1033936"/>
            <a:ext cx="3675413" cy="400110"/>
          </a:xfrm>
          <a:prstGeom prst="rect">
            <a:avLst/>
          </a:prstGeom>
          <a:noFill/>
        </p:spPr>
        <p:txBody>
          <a:bodyPr wrap="square" rtlCol="0">
            <a:spAutoFit/>
          </a:bodyPr>
          <a:lstStyle/>
          <a:p>
            <a:r>
              <a:rPr lang="en-US" altLang="zh-TW" sz="2000" u="sng" dirty="0" smtClean="0"/>
              <a:t>Why use training and testing data</a:t>
            </a:r>
            <a:endParaRPr lang="zh-TW" altLang="en-US" sz="2000" u="sng" dirty="0"/>
          </a:p>
        </p:txBody>
      </p:sp>
      <p:sp>
        <p:nvSpPr>
          <p:cNvPr id="6" name="文字方塊 5"/>
          <p:cNvSpPr txBox="1"/>
          <p:nvPr/>
        </p:nvSpPr>
        <p:spPr>
          <a:xfrm>
            <a:off x="6161314" y="1436118"/>
            <a:ext cx="6030686"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Gives estimate of performance on an independent dataset.</a:t>
            </a:r>
          </a:p>
          <a:p>
            <a:pPr marL="285750" indent="-285750">
              <a:buFont typeface="Arial" panose="020B0604020202020204" pitchFamily="34" charset="0"/>
              <a:buChar char="•"/>
            </a:pPr>
            <a:r>
              <a:rPr lang="en-US" altLang="zh-TW" dirty="0" smtClean="0"/>
              <a:t>Serves as check on </a:t>
            </a:r>
            <a:r>
              <a:rPr lang="en-US" altLang="zh-TW" dirty="0" err="1" smtClean="0"/>
              <a:t>overfitting</a:t>
            </a:r>
            <a:r>
              <a:rPr lang="en-US" altLang="zh-TW" dirty="0" smtClean="0"/>
              <a:t>.</a:t>
            </a:r>
          </a:p>
          <a:p>
            <a:endParaRPr lang="en-US" altLang="zh-TW" dirty="0" smtClean="0"/>
          </a:p>
          <a:p>
            <a:r>
              <a:rPr lang="en-US" altLang="zh-TW" dirty="0" smtClean="0"/>
              <a:t>-&gt; Cross validation to help split.</a:t>
            </a:r>
          </a:p>
        </p:txBody>
      </p:sp>
    </p:spTree>
    <p:extLst>
      <p:ext uri="{BB962C8B-B14F-4D97-AF65-F5344CB8AC3E}">
        <p14:creationId xmlns:p14="http://schemas.microsoft.com/office/powerpoint/2010/main" val="104262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fontScale="90000"/>
          </a:bodyPr>
          <a:lstStyle/>
          <a:p>
            <a:pPr algn="ctr"/>
            <a:r>
              <a:rPr lang="en-US" altLang="zh-TW" sz="6600" dirty="0" smtClean="0"/>
              <a:t>Split The Data Into Training Set and Testing Set</a:t>
            </a:r>
            <a:endParaRPr lang="zh-TW" altLang="en-US" sz="6600" dirty="0"/>
          </a:p>
        </p:txBody>
      </p:sp>
    </p:spTree>
    <p:extLst>
      <p:ext uri="{BB962C8B-B14F-4D97-AF65-F5344CB8AC3E}">
        <p14:creationId xmlns:p14="http://schemas.microsoft.com/office/powerpoint/2010/main" val="351338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標題 1"/>
          <p:cNvSpPr>
            <a:spLocks noGrp="1"/>
          </p:cNvSpPr>
          <p:nvPr>
            <p:ph type="title"/>
          </p:nvPr>
        </p:nvSpPr>
        <p:spPr>
          <a:xfrm>
            <a:off x="166255" y="129599"/>
            <a:ext cx="11804072" cy="729384"/>
          </a:xfrm>
        </p:spPr>
        <p:txBody>
          <a:bodyPr/>
          <a:lstStyle/>
          <a:p>
            <a:r>
              <a:rPr lang="en-US" altLang="zh-TW" dirty="0" smtClean="0"/>
              <a:t>Cross Validation – Hold-out (simple)</a:t>
            </a:r>
            <a:endParaRPr lang="zh-TW" altLang="en-US" dirty="0"/>
          </a:p>
        </p:txBody>
      </p:sp>
      <p:sp>
        <p:nvSpPr>
          <p:cNvPr id="7" name="文字方塊 6"/>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178130" y="101276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9" name="文字方塊 8"/>
          <p:cNvSpPr txBox="1"/>
          <p:nvPr/>
        </p:nvSpPr>
        <p:spPr>
          <a:xfrm>
            <a:off x="1106873" y="1025250"/>
            <a:ext cx="10863454"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To avoid </a:t>
            </a:r>
            <a:r>
              <a:rPr lang="en-US" altLang="zh-TW" sz="1600" dirty="0" err="1" smtClean="0">
                <a:latin typeface="微軟正黑體" panose="020B0604030504040204" pitchFamily="34" charset="-120"/>
                <a:ea typeface="微軟正黑體" panose="020B0604030504040204" pitchFamily="34" charset="-120"/>
              </a:rPr>
              <a:t>overfitting</a:t>
            </a:r>
            <a:r>
              <a:rPr lang="en-US" altLang="zh-TW" sz="1600" dirty="0" smtClean="0">
                <a:latin typeface="微軟正黑體" panose="020B0604030504040204" pitchFamily="34" charset="-120"/>
                <a:ea typeface="微軟正黑體" panose="020B0604030504040204" pitchFamily="34" charset="-120"/>
              </a:rPr>
              <a:t>, hold out part of the available data as a test set </a:t>
            </a:r>
            <a:r>
              <a:rPr lang="en-US" altLang="zh-TW" sz="1600" dirty="0" err="1" smtClean="0">
                <a:latin typeface="微軟正黑體" panose="020B0604030504040204" pitchFamily="34" charset="-120"/>
                <a:ea typeface="微軟正黑體" panose="020B0604030504040204" pitchFamily="34" charset="-120"/>
              </a:rPr>
              <a:t>X_test</a:t>
            </a:r>
            <a:r>
              <a:rPr lang="en-US" altLang="zh-TW" sz="1600" dirty="0" smtClean="0">
                <a:latin typeface="微軟正黑體" panose="020B0604030504040204" pitchFamily="34" charset="-120"/>
                <a:ea typeface="微軟正黑體" panose="020B0604030504040204" pitchFamily="34" charset="-120"/>
              </a:rPr>
              <a:t>, </a:t>
            </a:r>
            <a:r>
              <a:rPr lang="en-US" altLang="zh-TW" sz="1600" dirty="0" err="1" smtClean="0">
                <a:latin typeface="微軟正黑體" panose="020B0604030504040204" pitchFamily="34" charset="-120"/>
                <a:ea typeface="微軟正黑體" panose="020B0604030504040204" pitchFamily="34" charset="-120"/>
              </a:rPr>
              <a:t>y_test</a:t>
            </a:r>
            <a:r>
              <a:rPr lang="en-US" altLang="zh-TW" sz="1600" dirty="0" smtClean="0">
                <a:latin typeface="微軟正黑體" panose="020B0604030504040204" pitchFamily="34" charset="-120"/>
                <a:ea typeface="微軟正黑體" panose="020B0604030504040204" pitchFamily="34" charset="-120"/>
              </a:rPr>
              <a:t>.</a:t>
            </a:r>
          </a:p>
        </p:txBody>
      </p:sp>
      <p:sp>
        <p:nvSpPr>
          <p:cNvPr id="10" name="文字方塊 9"/>
          <p:cNvSpPr txBox="1"/>
          <p:nvPr/>
        </p:nvSpPr>
        <p:spPr>
          <a:xfrm>
            <a:off x="178130" y="1673420"/>
            <a:ext cx="9500708" cy="923330"/>
          </a:xfrm>
          <a:prstGeom prst="rect">
            <a:avLst/>
          </a:prstGeom>
          <a:noFill/>
          <a:ln>
            <a:solidFill>
              <a:schemeClr val="tx1"/>
            </a:solidFill>
          </a:ln>
        </p:spPr>
        <p:txBody>
          <a:bodyPr wrap="square" rtlCol="0">
            <a:spAutoFit/>
          </a:bodyPr>
          <a:lstStyle/>
          <a:p>
            <a:r>
              <a:rPr lang="en-US" altLang="zh-TW" dirty="0"/>
              <a:t>f</a:t>
            </a:r>
            <a:r>
              <a:rPr lang="en-US" altLang="zh-TW" dirty="0" smtClean="0"/>
              <a:t>rom </a:t>
            </a:r>
            <a:r>
              <a:rPr lang="en-US" altLang="zh-TW" dirty="0" err="1" smtClean="0"/>
              <a:t>sklearn.cross_validation</a:t>
            </a:r>
            <a:r>
              <a:rPr lang="en-US" altLang="zh-TW" dirty="0"/>
              <a:t> </a:t>
            </a:r>
            <a:r>
              <a:rPr lang="en-US" altLang="zh-TW" dirty="0" smtClean="0"/>
              <a:t>(</a:t>
            </a:r>
            <a:r>
              <a:rPr lang="en-US" altLang="zh-TW" dirty="0" err="1" smtClean="0"/>
              <a:t>sklearn.model_selection</a:t>
            </a:r>
            <a:r>
              <a:rPr lang="en-US" altLang="zh-TW" dirty="0" smtClean="0"/>
              <a:t>) import </a:t>
            </a:r>
            <a:r>
              <a:rPr lang="en-US" altLang="zh-TW" dirty="0" err="1" smtClean="0"/>
              <a:t>train_test_split</a:t>
            </a:r>
            <a:endParaRPr lang="en-US" altLang="zh-TW" dirty="0" smtClean="0"/>
          </a:p>
          <a:p>
            <a:endParaRPr lang="en-US" altLang="zh-TW" dirty="0"/>
          </a:p>
          <a:p>
            <a:r>
              <a:rPr lang="en-US" altLang="zh-TW" dirty="0" err="1" smtClean="0"/>
              <a:t>X_train</a:t>
            </a:r>
            <a:r>
              <a:rPr lang="en-US" altLang="zh-TW" dirty="0" smtClean="0"/>
              <a:t>, </a:t>
            </a:r>
            <a:r>
              <a:rPr lang="en-US" altLang="zh-TW" dirty="0" err="1" smtClean="0"/>
              <a:t>X_test</a:t>
            </a:r>
            <a:r>
              <a:rPr lang="en-US" altLang="zh-TW" dirty="0" smtClean="0"/>
              <a:t>, </a:t>
            </a:r>
            <a:r>
              <a:rPr lang="en-US" altLang="zh-TW" dirty="0" err="1" smtClean="0"/>
              <a:t>y_train</a:t>
            </a:r>
            <a:r>
              <a:rPr lang="en-US" altLang="zh-TW" dirty="0" smtClean="0"/>
              <a:t>, </a:t>
            </a:r>
            <a:r>
              <a:rPr lang="en-US" altLang="zh-TW" dirty="0" err="1" smtClean="0"/>
              <a:t>y_test</a:t>
            </a:r>
            <a:r>
              <a:rPr lang="en-US" altLang="zh-TW" dirty="0" smtClean="0"/>
              <a:t> = </a:t>
            </a:r>
            <a:r>
              <a:rPr lang="en-US" altLang="zh-TW" dirty="0" err="1" smtClean="0"/>
              <a:t>train_test_split</a:t>
            </a:r>
            <a:r>
              <a:rPr lang="en-US" altLang="zh-TW" dirty="0" smtClean="0"/>
              <a:t> (features, labels, </a:t>
            </a:r>
            <a:r>
              <a:rPr lang="en-US" altLang="zh-TW" dirty="0" err="1" smtClean="0"/>
              <a:t>test_size</a:t>
            </a:r>
            <a:r>
              <a:rPr lang="en-US" altLang="zh-TW" dirty="0" smtClean="0"/>
              <a:t> = 0.4, </a:t>
            </a:r>
            <a:r>
              <a:rPr lang="en-US" altLang="zh-TW" dirty="0" err="1" smtClean="0"/>
              <a:t>random_state</a:t>
            </a:r>
            <a:r>
              <a:rPr lang="en-US" altLang="zh-TW" dirty="0" smtClean="0"/>
              <a:t> = 0)</a:t>
            </a:r>
            <a:endParaRPr lang="zh-TW" altLang="en-US" dirty="0"/>
          </a:p>
        </p:txBody>
      </p:sp>
      <p:sp>
        <p:nvSpPr>
          <p:cNvPr id="11" name="文字方塊 10"/>
          <p:cNvSpPr txBox="1"/>
          <p:nvPr/>
        </p:nvSpPr>
        <p:spPr>
          <a:xfrm>
            <a:off x="166254" y="2798336"/>
            <a:ext cx="9906000" cy="923330"/>
          </a:xfrm>
          <a:prstGeom prst="rect">
            <a:avLst/>
          </a:prstGeom>
          <a:noFill/>
          <a:ln>
            <a:noFill/>
          </a:ln>
        </p:spPr>
        <p:txBody>
          <a:bodyPr wrap="square" rtlCol="0">
            <a:spAutoFit/>
          </a:bodyPr>
          <a:lstStyle/>
          <a:p>
            <a:r>
              <a:rPr lang="en-US" altLang="zh-TW" b="1" u="sng" dirty="0" smtClean="0"/>
              <a:t>Parameters</a:t>
            </a:r>
          </a:p>
          <a:p>
            <a:pPr marL="285750" indent="-285750">
              <a:buFontTx/>
              <a:buChar char="-"/>
            </a:pPr>
            <a:r>
              <a:rPr lang="en-US" altLang="zh-TW" dirty="0" err="1"/>
              <a:t>t</a:t>
            </a:r>
            <a:r>
              <a:rPr lang="en-US" altLang="zh-TW" dirty="0" err="1" smtClean="0"/>
              <a:t>est_size</a:t>
            </a:r>
            <a:r>
              <a:rPr lang="en-US" altLang="zh-TW" dirty="0" smtClean="0"/>
              <a:t>: 0.4 means holding out 40% of the data for testing. </a:t>
            </a:r>
          </a:p>
          <a:p>
            <a:pPr marL="285750" indent="-285750">
              <a:buFontTx/>
              <a:buChar char="-"/>
            </a:pPr>
            <a:r>
              <a:rPr lang="en-US" altLang="zh-TW" dirty="0" err="1"/>
              <a:t>r</a:t>
            </a:r>
            <a:r>
              <a:rPr lang="en-US" altLang="zh-TW" dirty="0" err="1" smtClean="0"/>
              <a:t>andom_state</a:t>
            </a:r>
            <a:r>
              <a:rPr lang="en-US" altLang="zh-TW" dirty="0" smtClean="0"/>
              <a:t>: </a:t>
            </a:r>
          </a:p>
        </p:txBody>
      </p:sp>
      <p:sp>
        <p:nvSpPr>
          <p:cNvPr id="12" name="文字方塊 11"/>
          <p:cNvSpPr txBox="1"/>
          <p:nvPr/>
        </p:nvSpPr>
        <p:spPr>
          <a:xfrm>
            <a:off x="509005" y="4382720"/>
            <a:ext cx="6064323" cy="2031325"/>
          </a:xfrm>
          <a:prstGeom prst="rect">
            <a:avLst/>
          </a:prstGeom>
          <a:noFill/>
          <a:ln>
            <a:noFill/>
          </a:ln>
        </p:spPr>
        <p:txBody>
          <a:bodyPr wrap="square" rtlCol="0">
            <a:spAutoFit/>
          </a:bodyPr>
          <a:lstStyle/>
          <a:p>
            <a:r>
              <a:rPr lang="en-US" altLang="zh-TW" b="1" u="sng" dirty="0" smtClean="0"/>
              <a:t>K-fold</a:t>
            </a:r>
          </a:p>
          <a:p>
            <a:r>
              <a:rPr lang="en-US" altLang="zh-TW" dirty="0" smtClean="0"/>
              <a:t>Run k separate learning experiments.</a:t>
            </a:r>
          </a:p>
          <a:p>
            <a:pPr marL="285750" indent="-285750">
              <a:buFontTx/>
              <a:buChar char="-"/>
            </a:pPr>
            <a:r>
              <a:rPr lang="en-US" altLang="zh-TW" dirty="0" smtClean="0"/>
              <a:t>Pick testing set.</a:t>
            </a:r>
          </a:p>
          <a:p>
            <a:pPr marL="285750" indent="-285750">
              <a:buFontTx/>
              <a:buChar char="-"/>
            </a:pPr>
            <a:r>
              <a:rPr lang="en-US" altLang="zh-TW" dirty="0" smtClean="0"/>
              <a:t>Train.</a:t>
            </a:r>
          </a:p>
          <a:p>
            <a:pPr marL="285750" indent="-285750">
              <a:buFontTx/>
              <a:buChar char="-"/>
            </a:pPr>
            <a:r>
              <a:rPr lang="en-US" altLang="zh-TW" dirty="0" smtClean="0"/>
              <a:t>Test on testing set.</a:t>
            </a:r>
          </a:p>
          <a:p>
            <a:r>
              <a:rPr lang="en-US" altLang="zh-TW" dirty="0" smtClean="0"/>
              <a:t>Average test results from those k experiments.</a:t>
            </a:r>
          </a:p>
          <a:p>
            <a:r>
              <a:rPr lang="en-US" altLang="zh-TW" dirty="0" smtClean="0"/>
              <a:t>Pick a model class (different polynomial) has the lowest error.</a:t>
            </a:r>
          </a:p>
        </p:txBody>
      </p:sp>
    </p:spTree>
    <p:extLst>
      <p:ext uri="{BB962C8B-B14F-4D97-AF65-F5344CB8AC3E}">
        <p14:creationId xmlns:p14="http://schemas.microsoft.com/office/powerpoint/2010/main" val="38942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標題 1"/>
          <p:cNvSpPr>
            <a:spLocks noGrp="1"/>
          </p:cNvSpPr>
          <p:nvPr>
            <p:ph type="title"/>
          </p:nvPr>
        </p:nvSpPr>
        <p:spPr>
          <a:xfrm>
            <a:off x="166255" y="129599"/>
            <a:ext cx="11804072" cy="729384"/>
          </a:xfrm>
        </p:spPr>
        <p:txBody>
          <a:bodyPr/>
          <a:lstStyle/>
          <a:p>
            <a:r>
              <a:rPr lang="en-US" altLang="zh-TW" dirty="0" smtClean="0"/>
              <a:t>Cross Validation – K-Fold</a:t>
            </a:r>
            <a:endParaRPr lang="zh-TW" altLang="en-US" dirty="0"/>
          </a:p>
        </p:txBody>
      </p:sp>
      <p:sp>
        <p:nvSpPr>
          <p:cNvPr id="7" name="文字方塊 6"/>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178130" y="101276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9" name="文字方塊 8"/>
          <p:cNvSpPr txBox="1"/>
          <p:nvPr/>
        </p:nvSpPr>
        <p:spPr>
          <a:xfrm>
            <a:off x="1106873" y="1025250"/>
            <a:ext cx="10863454"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To avoid </a:t>
            </a:r>
            <a:r>
              <a:rPr lang="en-US" altLang="zh-TW" sz="1600" dirty="0" err="1" smtClean="0">
                <a:latin typeface="微軟正黑體" panose="020B0604030504040204" pitchFamily="34" charset="-120"/>
                <a:ea typeface="微軟正黑體" panose="020B0604030504040204" pitchFamily="34" charset="-120"/>
              </a:rPr>
              <a:t>overfitting</a:t>
            </a:r>
            <a:r>
              <a:rPr lang="en-US" altLang="zh-TW" sz="1600" dirty="0" smtClean="0">
                <a:latin typeface="微軟正黑體" panose="020B0604030504040204" pitchFamily="34" charset="-120"/>
                <a:ea typeface="微軟正黑體" panose="020B0604030504040204" pitchFamily="34" charset="-120"/>
              </a:rPr>
              <a:t>, hold out part of the available data as a test set </a:t>
            </a:r>
            <a:r>
              <a:rPr lang="en-US" altLang="zh-TW" sz="1600" dirty="0" err="1" smtClean="0">
                <a:latin typeface="微軟正黑體" panose="020B0604030504040204" pitchFamily="34" charset="-120"/>
                <a:ea typeface="微軟正黑體" panose="020B0604030504040204" pitchFamily="34" charset="-120"/>
              </a:rPr>
              <a:t>X_test</a:t>
            </a:r>
            <a:r>
              <a:rPr lang="en-US" altLang="zh-TW" sz="1600" dirty="0" smtClean="0">
                <a:latin typeface="微軟正黑體" panose="020B0604030504040204" pitchFamily="34" charset="-120"/>
                <a:ea typeface="微軟正黑體" panose="020B0604030504040204" pitchFamily="34" charset="-120"/>
              </a:rPr>
              <a:t>, </a:t>
            </a:r>
            <a:r>
              <a:rPr lang="en-US" altLang="zh-TW" sz="1600" dirty="0" err="1" smtClean="0">
                <a:latin typeface="微軟正黑體" panose="020B0604030504040204" pitchFamily="34" charset="-120"/>
                <a:ea typeface="微軟正黑體" panose="020B0604030504040204" pitchFamily="34" charset="-120"/>
              </a:rPr>
              <a:t>y_test</a:t>
            </a:r>
            <a:r>
              <a:rPr lang="en-US" altLang="zh-TW" sz="1600" dirty="0" smtClean="0">
                <a:latin typeface="微軟正黑體" panose="020B0604030504040204" pitchFamily="34" charset="-120"/>
                <a:ea typeface="微軟正黑體" panose="020B0604030504040204" pitchFamily="34" charset="-120"/>
              </a:rPr>
              <a:t>.</a:t>
            </a:r>
          </a:p>
        </p:txBody>
      </p:sp>
      <p:sp>
        <p:nvSpPr>
          <p:cNvPr id="12" name="文字方塊 11"/>
          <p:cNvSpPr txBox="1"/>
          <p:nvPr/>
        </p:nvSpPr>
        <p:spPr>
          <a:xfrm>
            <a:off x="178130" y="1530071"/>
            <a:ext cx="6064323" cy="2031325"/>
          </a:xfrm>
          <a:prstGeom prst="rect">
            <a:avLst/>
          </a:prstGeom>
          <a:noFill/>
          <a:ln>
            <a:noFill/>
          </a:ln>
        </p:spPr>
        <p:txBody>
          <a:bodyPr wrap="square" rtlCol="0">
            <a:spAutoFit/>
          </a:bodyPr>
          <a:lstStyle/>
          <a:p>
            <a:r>
              <a:rPr lang="en-US" altLang="zh-TW" b="1" u="sng" dirty="0" smtClean="0"/>
              <a:t>K-fold</a:t>
            </a:r>
          </a:p>
          <a:p>
            <a:r>
              <a:rPr lang="en-US" altLang="zh-TW" dirty="0" smtClean="0"/>
              <a:t>Run k separate learning experiments.</a:t>
            </a:r>
          </a:p>
          <a:p>
            <a:pPr marL="285750" indent="-285750">
              <a:buFontTx/>
              <a:buChar char="-"/>
            </a:pPr>
            <a:r>
              <a:rPr lang="en-US" altLang="zh-TW" dirty="0" smtClean="0"/>
              <a:t>Pick testing set.</a:t>
            </a:r>
          </a:p>
          <a:p>
            <a:pPr marL="285750" indent="-285750">
              <a:buFontTx/>
              <a:buChar char="-"/>
            </a:pPr>
            <a:r>
              <a:rPr lang="en-US" altLang="zh-TW" dirty="0" smtClean="0"/>
              <a:t>Train.</a:t>
            </a:r>
          </a:p>
          <a:p>
            <a:pPr marL="285750" indent="-285750">
              <a:buFontTx/>
              <a:buChar char="-"/>
            </a:pPr>
            <a:r>
              <a:rPr lang="en-US" altLang="zh-TW" dirty="0" smtClean="0"/>
              <a:t>Test on testing set.</a:t>
            </a:r>
          </a:p>
          <a:p>
            <a:r>
              <a:rPr lang="en-US" altLang="zh-TW" dirty="0" smtClean="0"/>
              <a:t>Average test results from those k experiments.</a:t>
            </a:r>
          </a:p>
          <a:p>
            <a:r>
              <a:rPr lang="en-US" altLang="zh-TW" dirty="0" smtClean="0"/>
              <a:t>Pick a model class (different polynomial) has the lowest error.</a:t>
            </a:r>
          </a:p>
        </p:txBody>
      </p:sp>
      <p:sp>
        <p:nvSpPr>
          <p:cNvPr id="13" name="文字方塊 12"/>
          <p:cNvSpPr txBox="1"/>
          <p:nvPr/>
        </p:nvSpPr>
        <p:spPr>
          <a:xfrm>
            <a:off x="178130" y="3740150"/>
            <a:ext cx="9500708" cy="923330"/>
          </a:xfrm>
          <a:prstGeom prst="rect">
            <a:avLst/>
          </a:prstGeom>
          <a:noFill/>
          <a:ln>
            <a:solidFill>
              <a:schemeClr val="tx1"/>
            </a:solidFill>
          </a:ln>
        </p:spPr>
        <p:txBody>
          <a:bodyPr wrap="square" rtlCol="0">
            <a:spAutoFit/>
          </a:bodyPr>
          <a:lstStyle/>
          <a:p>
            <a:r>
              <a:rPr lang="en-US" altLang="zh-TW" dirty="0"/>
              <a:t>f</a:t>
            </a:r>
            <a:r>
              <a:rPr lang="en-US" altLang="zh-TW" dirty="0" smtClean="0"/>
              <a:t>rom </a:t>
            </a:r>
            <a:r>
              <a:rPr lang="en-US" altLang="zh-TW" dirty="0" err="1" smtClean="0"/>
              <a:t>sklearn.cross_validation</a:t>
            </a:r>
            <a:r>
              <a:rPr lang="en-US" altLang="zh-TW" dirty="0"/>
              <a:t> </a:t>
            </a:r>
            <a:r>
              <a:rPr lang="en-US" altLang="zh-TW" dirty="0" smtClean="0"/>
              <a:t>(</a:t>
            </a:r>
            <a:r>
              <a:rPr lang="en-US" altLang="zh-TW" dirty="0" err="1" smtClean="0"/>
              <a:t>sklearn.model_selection</a:t>
            </a:r>
            <a:r>
              <a:rPr lang="en-US" altLang="zh-TW" dirty="0" smtClean="0"/>
              <a:t>) import </a:t>
            </a:r>
            <a:r>
              <a:rPr lang="en-US" altLang="zh-TW" dirty="0" err="1" smtClean="0"/>
              <a:t>KFold</a:t>
            </a:r>
            <a:endParaRPr lang="en-US" altLang="zh-TW" dirty="0" smtClean="0"/>
          </a:p>
          <a:p>
            <a:endParaRPr lang="en-US" altLang="zh-TW" dirty="0"/>
          </a:p>
          <a:p>
            <a:r>
              <a:rPr lang="en-US" altLang="zh-TW" dirty="0" err="1"/>
              <a:t>k</a:t>
            </a:r>
            <a:r>
              <a:rPr lang="en-US" altLang="zh-TW" dirty="0" err="1" smtClean="0"/>
              <a:t>f</a:t>
            </a:r>
            <a:r>
              <a:rPr lang="en-US" altLang="zh-TW" dirty="0" smtClean="0"/>
              <a:t> = </a:t>
            </a:r>
            <a:r>
              <a:rPr lang="en-US" altLang="zh-TW" dirty="0" err="1" smtClean="0"/>
              <a:t>KFold</a:t>
            </a:r>
            <a:r>
              <a:rPr lang="en-US" altLang="zh-TW" dirty="0"/>
              <a:t> </a:t>
            </a:r>
            <a:r>
              <a:rPr lang="en-US" altLang="zh-TW" dirty="0" smtClean="0"/>
              <a:t>(</a:t>
            </a:r>
            <a:r>
              <a:rPr lang="en-US" altLang="zh-TW" dirty="0" err="1" smtClean="0"/>
              <a:t>n_splits</a:t>
            </a:r>
            <a:r>
              <a:rPr lang="en-US" altLang="zh-TW" dirty="0" smtClean="0"/>
              <a:t>=2)    #2-fold cross-validation</a:t>
            </a:r>
            <a:endParaRPr lang="zh-TW" altLang="en-US" dirty="0"/>
          </a:p>
        </p:txBody>
      </p:sp>
      <p:graphicFrame>
        <p:nvGraphicFramePr>
          <p:cNvPr id="2" name="表格 1"/>
          <p:cNvGraphicFramePr>
            <a:graphicFrameLocks noGrp="1"/>
          </p:cNvGraphicFramePr>
          <p:nvPr>
            <p:extLst>
              <p:ext uri="{D42A27DB-BD31-4B8C-83A1-F6EECF244321}">
                <p14:modId xmlns:p14="http://schemas.microsoft.com/office/powerpoint/2010/main" val="3268147238"/>
              </p:ext>
            </p:extLst>
          </p:nvPr>
        </p:nvGraphicFramePr>
        <p:xfrm>
          <a:off x="4980020" y="1876872"/>
          <a:ext cx="3519577" cy="845388"/>
        </p:xfrm>
        <a:graphic>
          <a:graphicData uri="http://schemas.openxmlformats.org/drawingml/2006/table">
            <a:tbl>
              <a:tblPr>
                <a:tableStyleId>{2D5ABB26-0587-4C30-8999-92F81FD0307C}</a:tableStyleId>
              </a:tblPr>
              <a:tblGrid>
                <a:gridCol w="703915"/>
                <a:gridCol w="703916"/>
                <a:gridCol w="703915"/>
                <a:gridCol w="703916"/>
                <a:gridCol w="703915"/>
              </a:tblGrid>
              <a:tr h="414068">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132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bl>
          </a:graphicData>
        </a:graphic>
      </p:graphicFrame>
      <p:sp>
        <p:nvSpPr>
          <p:cNvPr id="3" name="文字方塊 2"/>
          <p:cNvSpPr txBox="1"/>
          <p:nvPr/>
        </p:nvSpPr>
        <p:spPr>
          <a:xfrm>
            <a:off x="6417830" y="1530071"/>
            <a:ext cx="724842" cy="369332"/>
          </a:xfrm>
          <a:prstGeom prst="rect">
            <a:avLst/>
          </a:prstGeom>
          <a:noFill/>
        </p:spPr>
        <p:txBody>
          <a:bodyPr wrap="square" rtlCol="0">
            <a:spAutoFit/>
          </a:bodyPr>
          <a:lstStyle/>
          <a:p>
            <a:r>
              <a:rPr lang="en-US" altLang="zh-TW" dirty="0" smtClean="0"/>
              <a:t>K=10</a:t>
            </a:r>
            <a:endParaRPr lang="zh-TW" altLang="en-US" dirty="0"/>
          </a:p>
        </p:txBody>
      </p:sp>
      <p:cxnSp>
        <p:nvCxnSpPr>
          <p:cNvPr id="5" name="直線單箭頭接點 4"/>
          <p:cNvCxnSpPr>
            <a:endCxn id="14" idx="0"/>
          </p:cNvCxnSpPr>
          <p:nvPr/>
        </p:nvCxnSpPr>
        <p:spPr>
          <a:xfrm flipH="1">
            <a:off x="7901796" y="2461750"/>
            <a:ext cx="293298" cy="404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字方塊 13"/>
          <p:cNvSpPr txBox="1"/>
          <p:nvPr/>
        </p:nvSpPr>
        <p:spPr>
          <a:xfrm>
            <a:off x="7272012" y="2865997"/>
            <a:ext cx="1259568" cy="369332"/>
          </a:xfrm>
          <a:prstGeom prst="rect">
            <a:avLst/>
          </a:prstGeom>
          <a:noFill/>
        </p:spPr>
        <p:txBody>
          <a:bodyPr wrap="square" rtlCol="0">
            <a:spAutoFit/>
          </a:bodyPr>
          <a:lstStyle/>
          <a:p>
            <a:r>
              <a:rPr lang="en-US" altLang="zh-TW" dirty="0" smtClean="0"/>
              <a:t>For testing</a:t>
            </a:r>
            <a:endParaRPr lang="zh-TW" altLang="en-US" dirty="0"/>
          </a:p>
        </p:txBody>
      </p:sp>
    </p:spTree>
    <p:extLst>
      <p:ext uri="{BB962C8B-B14F-4D97-AF65-F5344CB8AC3E}">
        <p14:creationId xmlns:p14="http://schemas.microsoft.com/office/powerpoint/2010/main" val="2112579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4" y="1"/>
            <a:ext cx="11859491" cy="1066800"/>
          </a:xfrm>
        </p:spPr>
        <p:txBody>
          <a:bodyPr>
            <a:normAutofit/>
          </a:bodyPr>
          <a:lstStyle/>
          <a:p>
            <a:r>
              <a:rPr lang="en-US" altLang="zh-TW" dirty="0" smtClean="0">
                <a:latin typeface="Arial" panose="020B0604020202020204" pitchFamily="34" charset="0"/>
                <a:cs typeface="Arial" panose="020B0604020202020204" pitchFamily="34" charset="0"/>
              </a:rPr>
              <a:t>Regularization and Model Selection</a:t>
            </a:r>
            <a:endParaRPr lang="zh-TW" altLang="en-US" dirty="0">
              <a:latin typeface="Arial" panose="020B0604020202020204" pitchFamily="34" charset="0"/>
              <a:cs typeface="Arial" panose="020B0604020202020204" pitchFamily="34" charset="0"/>
            </a:endParaRPr>
          </a:p>
        </p:txBody>
      </p:sp>
      <p:sp>
        <p:nvSpPr>
          <p:cNvPr id="5" name="矩形 4"/>
          <p:cNvSpPr/>
          <p:nvPr/>
        </p:nvSpPr>
        <p:spPr>
          <a:xfrm>
            <a:off x="285009" y="1884213"/>
            <a:ext cx="1805049" cy="510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Model Selection</a:t>
            </a:r>
            <a:endParaRPr lang="zh-TW" altLang="en-US" dirty="0"/>
          </a:p>
        </p:txBody>
      </p:sp>
      <p:sp>
        <p:nvSpPr>
          <p:cNvPr id="23" name="矩形 22"/>
          <p:cNvSpPr/>
          <p:nvPr/>
        </p:nvSpPr>
        <p:spPr>
          <a:xfrm>
            <a:off x="2337461" y="1270657"/>
            <a:ext cx="1805049" cy="510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Cross Validation</a:t>
            </a:r>
            <a:endParaRPr lang="zh-TW" altLang="en-US" dirty="0"/>
          </a:p>
        </p:txBody>
      </p:sp>
      <p:sp>
        <p:nvSpPr>
          <p:cNvPr id="25" name="矩形 24"/>
          <p:cNvSpPr/>
          <p:nvPr/>
        </p:nvSpPr>
        <p:spPr>
          <a:xfrm>
            <a:off x="2337461" y="2567045"/>
            <a:ext cx="1805049" cy="510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Feature Selection</a:t>
            </a:r>
            <a:endParaRPr lang="zh-TW" altLang="en-US" dirty="0"/>
          </a:p>
        </p:txBody>
      </p:sp>
      <p:sp>
        <p:nvSpPr>
          <p:cNvPr id="7" name="文字方塊 6"/>
          <p:cNvSpPr txBox="1"/>
          <p:nvPr/>
        </p:nvSpPr>
        <p:spPr>
          <a:xfrm>
            <a:off x="4524501" y="1064311"/>
            <a:ext cx="5213266" cy="923330"/>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smtClean="0"/>
              <a:t>Hold-out cross validation (simple cross validation)</a:t>
            </a:r>
          </a:p>
          <a:p>
            <a:pPr marL="285750" indent="-285750">
              <a:buFont typeface="Wingdings" panose="05000000000000000000" pitchFamily="2" charset="2"/>
              <a:buChar char="l"/>
            </a:pPr>
            <a:r>
              <a:rPr lang="en-US" altLang="zh-TW" dirty="0"/>
              <a:t>K-fold cross </a:t>
            </a:r>
            <a:r>
              <a:rPr lang="en-US" altLang="zh-TW" dirty="0" smtClean="0"/>
              <a:t>validation</a:t>
            </a:r>
          </a:p>
          <a:p>
            <a:pPr marL="285750" indent="-285750">
              <a:buFont typeface="Wingdings" panose="05000000000000000000" pitchFamily="2" charset="2"/>
              <a:buChar char="l"/>
            </a:pPr>
            <a:r>
              <a:rPr lang="en-US" altLang="zh-TW" dirty="0"/>
              <a:t>Leave-one-out cross </a:t>
            </a:r>
            <a:r>
              <a:rPr lang="en-US" altLang="zh-TW" dirty="0" smtClean="0"/>
              <a:t>validation</a:t>
            </a:r>
            <a:endParaRPr lang="zh-TW" altLang="en-US" dirty="0"/>
          </a:p>
        </p:txBody>
      </p:sp>
      <p:sp>
        <p:nvSpPr>
          <p:cNvPr id="28" name="文字方塊 27"/>
          <p:cNvSpPr txBox="1"/>
          <p:nvPr/>
        </p:nvSpPr>
        <p:spPr>
          <a:xfrm>
            <a:off x="4524500" y="2176033"/>
            <a:ext cx="6875811" cy="646331"/>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a:t>Forward search + cross </a:t>
            </a:r>
            <a:r>
              <a:rPr lang="en-US" altLang="zh-TW" dirty="0" smtClean="0"/>
              <a:t>validation </a:t>
            </a:r>
            <a:r>
              <a:rPr lang="en-US" altLang="zh-TW" dirty="0"/>
              <a:t>(Wrapper model feature selection</a:t>
            </a:r>
            <a:r>
              <a:rPr lang="en-US" altLang="zh-TW" dirty="0" smtClean="0"/>
              <a:t>)</a:t>
            </a:r>
          </a:p>
          <a:p>
            <a:r>
              <a:rPr lang="en-US" altLang="zh-TW" dirty="0" smtClean="0"/>
              <a:t>        repeatedly make calls to the learning  algorithm</a:t>
            </a:r>
            <a:endParaRPr lang="zh-TW" altLang="en-US" dirty="0"/>
          </a:p>
        </p:txBody>
      </p:sp>
      <p:sp>
        <p:nvSpPr>
          <p:cNvPr id="3" name="文字方塊 2"/>
          <p:cNvSpPr txBox="1"/>
          <p:nvPr/>
        </p:nvSpPr>
        <p:spPr>
          <a:xfrm>
            <a:off x="4524500" y="2755711"/>
            <a:ext cx="5213267" cy="646331"/>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smtClean="0"/>
              <a:t>Backward </a:t>
            </a:r>
            <a:r>
              <a:rPr lang="en-US" altLang="zh-TW" dirty="0"/>
              <a:t>search + cross </a:t>
            </a:r>
            <a:r>
              <a:rPr lang="en-US" altLang="zh-TW" dirty="0" smtClean="0"/>
              <a:t>validation </a:t>
            </a:r>
          </a:p>
          <a:p>
            <a:r>
              <a:rPr lang="en-US" altLang="zh-TW" dirty="0" smtClean="0"/>
              <a:t>        repeatedly deletes features one at the time</a:t>
            </a:r>
            <a:endParaRPr lang="zh-TW" altLang="en-US" dirty="0"/>
          </a:p>
        </p:txBody>
      </p:sp>
      <p:sp>
        <p:nvSpPr>
          <p:cNvPr id="12" name="文字方塊 11"/>
          <p:cNvSpPr txBox="1"/>
          <p:nvPr/>
        </p:nvSpPr>
        <p:spPr>
          <a:xfrm>
            <a:off x="4524500" y="3335389"/>
            <a:ext cx="5557651" cy="923330"/>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smtClean="0"/>
              <a:t>Filter feature selection + cross validation</a:t>
            </a:r>
          </a:p>
          <a:p>
            <a:r>
              <a:rPr lang="en-US" altLang="zh-TW" dirty="0" smtClean="0"/>
              <a:t>        common to choose S(</a:t>
            </a:r>
            <a:r>
              <a:rPr lang="en-US" altLang="zh-TW" dirty="0" err="1" smtClean="0"/>
              <a:t>i</a:t>
            </a:r>
            <a:r>
              <a:rPr lang="en-US" altLang="zh-TW" dirty="0" smtClean="0"/>
              <a:t>)to be the mutual information </a:t>
            </a:r>
          </a:p>
          <a:p>
            <a:r>
              <a:rPr lang="en-US" altLang="zh-TW" dirty="0"/>
              <a:t> </a:t>
            </a:r>
            <a:r>
              <a:rPr lang="en-US" altLang="zh-TW" dirty="0" smtClean="0"/>
              <a:t>       -&gt; </a:t>
            </a:r>
            <a:r>
              <a:rPr lang="en-US" altLang="zh-TW" dirty="0" err="1" smtClean="0"/>
              <a:t>Kullback</a:t>
            </a:r>
            <a:r>
              <a:rPr lang="en-US" altLang="zh-TW" dirty="0" smtClean="0"/>
              <a:t> </a:t>
            </a:r>
            <a:r>
              <a:rPr lang="en-US" altLang="zh-TW" dirty="0" err="1" smtClean="0"/>
              <a:t>Leibler</a:t>
            </a:r>
            <a:r>
              <a:rPr lang="en-US" altLang="zh-TW" dirty="0" smtClean="0"/>
              <a:t> (KL) divergence</a:t>
            </a:r>
            <a:endParaRPr lang="zh-TW" altLang="en-US" dirty="0"/>
          </a:p>
        </p:txBody>
      </p:sp>
      <p:sp>
        <p:nvSpPr>
          <p:cNvPr id="6" name="文字方塊 5"/>
          <p:cNvSpPr txBox="1"/>
          <p:nvPr/>
        </p:nvSpPr>
        <p:spPr>
          <a:xfrm>
            <a:off x="2232564" y="4905050"/>
            <a:ext cx="2648197" cy="369332"/>
          </a:xfrm>
          <a:prstGeom prst="rect">
            <a:avLst/>
          </a:prstGeom>
          <a:noFill/>
        </p:spPr>
        <p:txBody>
          <a:bodyPr wrap="square" rtlCol="0">
            <a:spAutoFit/>
          </a:bodyPr>
          <a:lstStyle/>
          <a:p>
            <a:r>
              <a:rPr lang="en-US" altLang="zh-TW" dirty="0" smtClean="0"/>
              <a:t>Battle against </a:t>
            </a:r>
            <a:r>
              <a:rPr lang="en-US" altLang="zh-TW" dirty="0" err="1" smtClean="0"/>
              <a:t>overfitting</a:t>
            </a:r>
            <a:endParaRPr lang="zh-TW" altLang="en-US" dirty="0"/>
          </a:p>
        </p:txBody>
      </p:sp>
      <p:cxnSp>
        <p:nvCxnSpPr>
          <p:cNvPr id="9" name="直線單箭頭接點 8"/>
          <p:cNvCxnSpPr/>
          <p:nvPr/>
        </p:nvCxnSpPr>
        <p:spPr>
          <a:xfrm>
            <a:off x="4603666" y="5089716"/>
            <a:ext cx="4156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5019303" y="4448578"/>
            <a:ext cx="7172697" cy="646331"/>
          </a:xfrm>
          <a:prstGeom prst="rect">
            <a:avLst/>
          </a:prstGeom>
          <a:noFill/>
        </p:spPr>
        <p:txBody>
          <a:bodyPr wrap="square" rtlCol="0">
            <a:spAutoFit/>
          </a:bodyPr>
          <a:lstStyle/>
          <a:p>
            <a:r>
              <a:rPr lang="en-US" altLang="zh-TW" dirty="0" smtClean="0"/>
              <a:t>Previous: Fit parameter using ML</a:t>
            </a:r>
          </a:p>
          <a:p>
            <a:r>
              <a:rPr lang="en-US" altLang="zh-TW" dirty="0"/>
              <a:t> </a:t>
            </a:r>
            <a:r>
              <a:rPr lang="en-US" altLang="zh-TW" dirty="0" smtClean="0"/>
              <a:t>   </a:t>
            </a:r>
            <a:r>
              <a:rPr lang="en-US" altLang="zh-TW" dirty="0" err="1" smtClean="0"/>
              <a:t>frequentist</a:t>
            </a:r>
            <a:r>
              <a:rPr lang="en-US" altLang="zh-TW" dirty="0" smtClean="0"/>
              <a:t> view, theta as being </a:t>
            </a:r>
            <a:r>
              <a:rPr lang="en-US" altLang="zh-TW" dirty="0"/>
              <a:t>n</a:t>
            </a:r>
            <a:r>
              <a:rPr lang="en-US" altLang="zh-TW" dirty="0" smtClean="0"/>
              <a:t>ot random, constant-valued, unknown</a:t>
            </a:r>
            <a:endParaRPr lang="zh-TW" altLang="en-US" dirty="0"/>
          </a:p>
        </p:txBody>
      </p:sp>
      <p:sp>
        <p:nvSpPr>
          <p:cNvPr id="18" name="文字方塊 17"/>
          <p:cNvSpPr txBox="1"/>
          <p:nvPr/>
        </p:nvSpPr>
        <p:spPr>
          <a:xfrm>
            <a:off x="5019302" y="5028256"/>
            <a:ext cx="7172697" cy="646331"/>
          </a:xfrm>
          <a:prstGeom prst="rect">
            <a:avLst/>
          </a:prstGeom>
          <a:noFill/>
        </p:spPr>
        <p:txBody>
          <a:bodyPr wrap="square" rtlCol="0">
            <a:spAutoFit/>
          </a:bodyPr>
          <a:lstStyle/>
          <a:p>
            <a:r>
              <a:rPr lang="en-US" altLang="zh-TW" dirty="0" smtClean="0"/>
              <a:t>Prior distribution -&gt; posterior distribution</a:t>
            </a:r>
          </a:p>
          <a:p>
            <a:r>
              <a:rPr lang="en-US" altLang="zh-TW" dirty="0"/>
              <a:t> </a:t>
            </a:r>
            <a:r>
              <a:rPr lang="en-US" altLang="zh-TW" dirty="0" smtClean="0"/>
              <a:t>   Bayesian view, theta as being random, unknown</a:t>
            </a:r>
            <a:endParaRPr lang="zh-TW" altLang="en-US" dirty="0"/>
          </a:p>
        </p:txBody>
      </p:sp>
      <p:cxnSp>
        <p:nvCxnSpPr>
          <p:cNvPr id="19" name="直線單箭頭接點 18"/>
          <p:cNvCxnSpPr/>
          <p:nvPr/>
        </p:nvCxnSpPr>
        <p:spPr>
          <a:xfrm>
            <a:off x="6400800" y="5674587"/>
            <a:ext cx="0" cy="369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6400799" y="5674587"/>
            <a:ext cx="3681352" cy="369332"/>
          </a:xfrm>
          <a:prstGeom prst="rect">
            <a:avLst/>
          </a:prstGeom>
          <a:noFill/>
        </p:spPr>
        <p:txBody>
          <a:bodyPr wrap="square" rtlCol="0">
            <a:spAutoFit/>
          </a:bodyPr>
          <a:lstStyle/>
          <a:p>
            <a:r>
              <a:rPr lang="en-US" altLang="zh-TW" dirty="0" smtClean="0"/>
              <a:t>Difficult to compute -&gt; approximate</a:t>
            </a:r>
            <a:endParaRPr lang="zh-TW" altLang="en-US" dirty="0"/>
          </a:p>
        </p:txBody>
      </p:sp>
      <p:sp>
        <p:nvSpPr>
          <p:cNvPr id="17" name="文字方塊 16"/>
          <p:cNvSpPr txBox="1"/>
          <p:nvPr/>
        </p:nvSpPr>
        <p:spPr>
          <a:xfrm>
            <a:off x="5343896" y="6074792"/>
            <a:ext cx="2897579" cy="369332"/>
          </a:xfrm>
          <a:prstGeom prst="rect">
            <a:avLst/>
          </a:prstGeom>
          <a:noFill/>
        </p:spPr>
        <p:txBody>
          <a:bodyPr wrap="square" rtlCol="0">
            <a:spAutoFit/>
          </a:bodyPr>
          <a:lstStyle/>
          <a:p>
            <a:r>
              <a:rPr lang="en-US" altLang="zh-TW" dirty="0" smtClean="0"/>
              <a:t>MAP (Maximum a posteriori)</a:t>
            </a:r>
            <a:endParaRPr lang="zh-TW" altLang="en-US" dirty="0"/>
          </a:p>
        </p:txBody>
      </p:sp>
      <p:sp>
        <p:nvSpPr>
          <p:cNvPr id="20" name="文字方塊 19"/>
          <p:cNvSpPr txBox="1"/>
          <p:nvPr/>
        </p:nvSpPr>
        <p:spPr>
          <a:xfrm>
            <a:off x="-1458311" y="3166112"/>
            <a:ext cx="1690254" cy="338554"/>
          </a:xfrm>
          <a:prstGeom prst="rect">
            <a:avLst/>
          </a:prstGeom>
          <a:noFill/>
          <a:ln>
            <a:solidFill>
              <a:schemeClr val="tx1"/>
            </a:solidFill>
          </a:ln>
        </p:spPr>
        <p:txBody>
          <a:bodyPr wrap="square" rtlCol="0">
            <a:spAutoFit/>
          </a:bodyPr>
          <a:lstStyle/>
          <a:p>
            <a:r>
              <a:rPr lang="en-US" altLang="zh-TW" sz="1600" dirty="0" smtClean="0"/>
              <a:t>Cross Validation</a:t>
            </a:r>
            <a:endParaRPr lang="zh-TW" altLang="en-US" sz="1600" dirty="0"/>
          </a:p>
        </p:txBody>
      </p:sp>
      <p:sp>
        <p:nvSpPr>
          <p:cNvPr id="21" name="文字方塊 20"/>
          <p:cNvSpPr txBox="1"/>
          <p:nvPr/>
        </p:nvSpPr>
        <p:spPr>
          <a:xfrm>
            <a:off x="278415" y="2978104"/>
            <a:ext cx="2146034" cy="830997"/>
          </a:xfrm>
          <a:prstGeom prst="rect">
            <a:avLst/>
          </a:prstGeom>
          <a:noFill/>
          <a:ln>
            <a:noFill/>
          </a:ln>
        </p:spPr>
        <p:txBody>
          <a:bodyPr wrap="square" rtlCol="0">
            <a:spAutoFit/>
          </a:bodyPr>
          <a:lstStyle/>
          <a:p>
            <a:pPr marL="285750" indent="-285750">
              <a:buFont typeface="Arial" panose="020B0604020202020204" pitchFamily="34" charset="0"/>
              <a:buChar char="•"/>
            </a:pPr>
            <a:r>
              <a:rPr lang="en-US" altLang="zh-TW" sz="1600" dirty="0" smtClean="0"/>
              <a:t>Hold-out (=simple)</a:t>
            </a:r>
          </a:p>
          <a:p>
            <a:pPr marL="285750" indent="-285750">
              <a:buFont typeface="Arial" panose="020B0604020202020204" pitchFamily="34" charset="0"/>
              <a:buChar char="•"/>
            </a:pPr>
            <a:r>
              <a:rPr lang="en-US" altLang="zh-TW" sz="1600" dirty="0" smtClean="0"/>
              <a:t>K-fold</a:t>
            </a:r>
          </a:p>
          <a:p>
            <a:pPr marL="285750" indent="-285750">
              <a:buFont typeface="Arial" panose="020B0604020202020204" pitchFamily="34" charset="0"/>
              <a:buChar char="•"/>
            </a:pPr>
            <a:r>
              <a:rPr lang="en-US" altLang="zh-TW" sz="1600" dirty="0" smtClean="0"/>
              <a:t>Leave-one-out</a:t>
            </a:r>
          </a:p>
        </p:txBody>
      </p:sp>
      <p:sp>
        <p:nvSpPr>
          <p:cNvPr id="22" name="文字方塊 21"/>
          <p:cNvSpPr txBox="1"/>
          <p:nvPr/>
        </p:nvSpPr>
        <p:spPr>
          <a:xfrm>
            <a:off x="-1458311" y="3920164"/>
            <a:ext cx="1690254" cy="338554"/>
          </a:xfrm>
          <a:prstGeom prst="rect">
            <a:avLst/>
          </a:prstGeom>
          <a:noFill/>
          <a:ln>
            <a:solidFill>
              <a:schemeClr val="tx1"/>
            </a:solidFill>
          </a:ln>
        </p:spPr>
        <p:txBody>
          <a:bodyPr wrap="square" rtlCol="0">
            <a:spAutoFit/>
          </a:bodyPr>
          <a:lstStyle/>
          <a:p>
            <a:r>
              <a:rPr lang="en-US" altLang="zh-TW" sz="1600" dirty="0" smtClean="0"/>
              <a:t>Feature Selection</a:t>
            </a:r>
            <a:endParaRPr lang="zh-TW" altLang="en-US" sz="1600" dirty="0"/>
          </a:p>
        </p:txBody>
      </p:sp>
      <p:sp>
        <p:nvSpPr>
          <p:cNvPr id="24" name="文字方塊 23"/>
          <p:cNvSpPr txBox="1"/>
          <p:nvPr/>
        </p:nvSpPr>
        <p:spPr>
          <a:xfrm>
            <a:off x="-1456781" y="5209484"/>
            <a:ext cx="3267436" cy="338554"/>
          </a:xfrm>
          <a:prstGeom prst="rect">
            <a:avLst/>
          </a:prstGeom>
          <a:noFill/>
          <a:ln>
            <a:solidFill>
              <a:schemeClr val="tx1"/>
            </a:solidFill>
          </a:ln>
        </p:spPr>
        <p:txBody>
          <a:bodyPr wrap="square" rtlCol="0">
            <a:spAutoFit/>
          </a:bodyPr>
          <a:lstStyle/>
          <a:p>
            <a:r>
              <a:rPr lang="en-US" altLang="zh-TW" sz="1600" dirty="0" smtClean="0"/>
              <a:t>Bayesian statistics and regularization</a:t>
            </a:r>
            <a:endParaRPr lang="zh-TW" altLang="en-US" sz="1600" dirty="0"/>
          </a:p>
        </p:txBody>
      </p:sp>
      <p:sp>
        <p:nvSpPr>
          <p:cNvPr id="26" name="文字方塊 25"/>
          <p:cNvSpPr txBox="1"/>
          <p:nvPr/>
        </p:nvSpPr>
        <p:spPr>
          <a:xfrm>
            <a:off x="235086" y="3809101"/>
            <a:ext cx="3048441" cy="1323439"/>
          </a:xfrm>
          <a:prstGeom prst="rect">
            <a:avLst/>
          </a:prstGeom>
          <a:noFill/>
          <a:ln>
            <a:noFill/>
          </a:ln>
        </p:spPr>
        <p:txBody>
          <a:bodyPr wrap="square" rtlCol="0">
            <a:spAutoFit/>
          </a:bodyPr>
          <a:lstStyle/>
          <a:p>
            <a:pPr marL="285750" indent="-285750">
              <a:buFont typeface="Arial" panose="020B0604020202020204" pitchFamily="34" charset="0"/>
              <a:buChar char="•"/>
            </a:pPr>
            <a:r>
              <a:rPr lang="en-US" altLang="zh-TW" sz="1600" dirty="0" smtClean="0"/>
              <a:t>Wrapper feature selection (forward search)</a:t>
            </a:r>
          </a:p>
          <a:p>
            <a:pPr marL="285750" indent="-285750">
              <a:buFont typeface="Arial" panose="020B0604020202020204" pitchFamily="34" charset="0"/>
              <a:buChar char="•"/>
            </a:pPr>
            <a:r>
              <a:rPr lang="en-US" altLang="zh-TW" sz="1600" dirty="0" smtClean="0"/>
              <a:t>Filter feature selection (backward search)</a:t>
            </a:r>
          </a:p>
          <a:p>
            <a:pPr marL="285750" indent="-285750">
              <a:buFont typeface="Arial" panose="020B0604020202020204" pitchFamily="34" charset="0"/>
              <a:buChar char="•"/>
            </a:pPr>
            <a:r>
              <a:rPr lang="en-US" altLang="zh-TW" sz="1600" dirty="0" smtClean="0"/>
              <a:t>Embedded feature selection</a:t>
            </a:r>
          </a:p>
        </p:txBody>
      </p:sp>
    </p:spTree>
    <p:extLst>
      <p:ext uri="{BB962C8B-B14F-4D97-AF65-F5344CB8AC3E}">
        <p14:creationId xmlns:p14="http://schemas.microsoft.com/office/powerpoint/2010/main" val="2794166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a:bodyPr>
          <a:lstStyle/>
          <a:p>
            <a:pPr algn="ctr"/>
            <a:r>
              <a:rPr lang="en-US" altLang="zh-TW" sz="6600" dirty="0" smtClean="0"/>
              <a:t>Feature Transformation</a:t>
            </a:r>
            <a:endParaRPr lang="zh-TW" altLang="en-US" sz="6600" dirty="0"/>
          </a:p>
        </p:txBody>
      </p:sp>
    </p:spTree>
    <p:extLst>
      <p:ext uri="{BB962C8B-B14F-4D97-AF65-F5344CB8AC3E}">
        <p14:creationId xmlns:p14="http://schemas.microsoft.com/office/powerpoint/2010/main" val="83262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5" y="129599"/>
            <a:ext cx="11804072" cy="729384"/>
          </a:xfrm>
        </p:spPr>
        <p:txBody>
          <a:bodyPr/>
          <a:lstStyle/>
          <a:p>
            <a:r>
              <a:rPr lang="en-US" altLang="zh-TW" dirty="0" smtClean="0"/>
              <a:t>References</a:t>
            </a:r>
            <a:endParaRPr lang="zh-TW" altLang="en-US" dirty="0"/>
          </a:p>
        </p:txBody>
      </p:sp>
      <p:sp>
        <p:nvSpPr>
          <p:cNvPr id="3" name="內容版面配置區 2"/>
          <p:cNvSpPr>
            <a:spLocks noGrp="1"/>
          </p:cNvSpPr>
          <p:nvPr>
            <p:ph idx="1"/>
          </p:nvPr>
        </p:nvSpPr>
        <p:spPr>
          <a:xfrm>
            <a:off x="401782" y="1274618"/>
            <a:ext cx="11443854" cy="5278582"/>
          </a:xfrm>
        </p:spPr>
        <p:txBody>
          <a:bodyPr/>
          <a:lstStyle/>
          <a:p>
            <a:r>
              <a:rPr lang="en-US" altLang="zh-TW" dirty="0" smtClean="0"/>
              <a:t>CS229 Lecture notes - Andrew Ng</a:t>
            </a:r>
          </a:p>
          <a:p>
            <a:r>
              <a:rPr lang="en-US" altLang="zh-TW" dirty="0" smtClean="0"/>
              <a:t>Machine Learning </a:t>
            </a:r>
            <a:r>
              <a:rPr lang="en-US" altLang="zh-TW" dirty="0" err="1" smtClean="0"/>
              <a:t>Nanodegree</a:t>
            </a:r>
            <a:r>
              <a:rPr lang="en-US" altLang="zh-TW" dirty="0" smtClean="0"/>
              <a:t> on </a:t>
            </a:r>
            <a:r>
              <a:rPr lang="en-US" altLang="zh-TW" dirty="0" err="1" smtClean="0"/>
              <a:t>Udacity</a:t>
            </a:r>
            <a:endParaRPr lang="en-US" altLang="zh-TW" dirty="0" smtClean="0"/>
          </a:p>
          <a:p>
            <a:endParaRPr lang="zh-TW" altLang="en-US" dirty="0"/>
          </a:p>
        </p:txBody>
      </p:sp>
    </p:spTree>
    <p:extLst>
      <p:ext uri="{BB962C8B-B14F-4D97-AF65-F5344CB8AC3E}">
        <p14:creationId xmlns:p14="http://schemas.microsoft.com/office/powerpoint/2010/main" val="77767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標題 1"/>
          <p:cNvSpPr>
            <a:spLocks noGrp="1"/>
          </p:cNvSpPr>
          <p:nvPr>
            <p:ph type="title"/>
          </p:nvPr>
        </p:nvSpPr>
        <p:spPr>
          <a:xfrm>
            <a:off x="166255" y="129599"/>
            <a:ext cx="11804072" cy="729384"/>
          </a:xfrm>
        </p:spPr>
        <p:txBody>
          <a:bodyPr/>
          <a:lstStyle/>
          <a:p>
            <a:r>
              <a:rPr lang="en-US" altLang="zh-TW" dirty="0" smtClean="0"/>
              <a:t>Feature Transformation</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166254" y="1282535"/>
                <a:ext cx="6127668" cy="358368"/>
              </a:xfrm>
              <a:prstGeom prst="rect">
                <a:avLst/>
              </a:prstGeom>
              <a:noFill/>
            </p:spPr>
            <p:txBody>
              <a:bodyPr wrap="square" rtlCol="0">
                <a:spAutoFit/>
              </a:bodyPr>
              <a:lstStyle/>
              <a:p>
                <a:r>
                  <a:rPr lang="en-US" altLang="zh-TW" sz="1600" b="1" u="sng" dirty="0"/>
                  <a:t>&lt;</a:t>
                </a:r>
                <a:r>
                  <a:rPr lang="en-US" altLang="zh-TW" sz="1600" b="1" u="sng" dirty="0" smtClean="0"/>
                  <a:t>Normalized&gt;</a:t>
                </a:r>
                <a:r>
                  <a:rPr lang="en-US" altLang="zh-TW" sz="1600" dirty="0" smtClean="0"/>
                  <a:t> Always like our variables to be </a:t>
                </a:r>
                <a14:m>
                  <m:oMath xmlns:m="http://schemas.openxmlformats.org/officeDocument/2006/math">
                    <m:r>
                      <a:rPr lang="en-US" altLang="zh-TW" sz="1600" b="0" i="1" smtClean="0">
                        <a:latin typeface="Cambria Math" panose="02040503050406030204" pitchFamily="18" charset="0"/>
                      </a:rPr>
                      <m:t>𝐸</m:t>
                    </m:r>
                    <m:d>
                      <m:dPr>
                        <m:ctrlPr>
                          <a:rPr lang="en-US" altLang="zh-TW" sz="1600" b="0" i="1" smtClean="0">
                            <a:latin typeface="Cambria Math" panose="02040503050406030204" pitchFamily="18" charset="0"/>
                          </a:rPr>
                        </m:ctrlPr>
                      </m:dP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𝑖</m:t>
                            </m:r>
                          </m:sub>
                        </m:sSub>
                      </m:e>
                    </m:d>
                    <m:r>
                      <a:rPr lang="en-US" altLang="zh-TW" sz="1600" b="0" i="1" smtClean="0">
                        <a:latin typeface="Cambria Math" panose="02040503050406030204" pitchFamily="18" charset="0"/>
                      </a:rPr>
                      <m:t>=0</m:t>
                    </m:r>
                  </m:oMath>
                </a14:m>
                <a:r>
                  <a:rPr lang="en-US" altLang="zh-TW" sz="1600" dirty="0" smtClean="0"/>
                  <a:t>, </a:t>
                </a:r>
                <a14:m>
                  <m:oMath xmlns:m="http://schemas.openxmlformats.org/officeDocument/2006/math">
                    <m:r>
                      <a:rPr lang="zh-TW" altLang="en-US" sz="1600" i="1" smtClean="0">
                        <a:latin typeface="Cambria Math" panose="02040503050406030204" pitchFamily="18" charset="0"/>
                      </a:rPr>
                      <m:t>𝜎</m:t>
                    </m:r>
                    <m:d>
                      <m:dPr>
                        <m:ctrlPr>
                          <a:rPr lang="en-US" altLang="zh-TW" sz="1600" b="0" i="1" smtClean="0">
                            <a:latin typeface="Cambria Math" panose="02040503050406030204" pitchFamily="18" charset="0"/>
                          </a:rPr>
                        </m:ctrlPr>
                      </m:dP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𝑖</m:t>
                            </m:r>
                          </m:sub>
                        </m:sSub>
                      </m:e>
                    </m:d>
                    <m:r>
                      <a:rPr lang="en-US" altLang="zh-TW" sz="1600" b="0" i="1" smtClean="0">
                        <a:latin typeface="Cambria Math" panose="02040503050406030204" pitchFamily="18" charset="0"/>
                      </a:rPr>
                      <m:t>=</m:t>
                    </m:r>
                    <m:r>
                      <a:rPr lang="zh-TW" altLang="en-US" sz="1600" b="0" i="1" smtClean="0">
                        <a:latin typeface="Cambria Math" panose="02040503050406030204" pitchFamily="18" charset="0"/>
                      </a:rPr>
                      <m:t>𝜎</m:t>
                    </m:r>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𝑗</m:t>
                        </m:r>
                      </m:sub>
                    </m:sSub>
                    <m:r>
                      <a:rPr lang="en-US" altLang="zh-TW" sz="1600" b="0" i="1" smtClean="0">
                        <a:latin typeface="Cambria Math" panose="02040503050406030204" pitchFamily="18" charset="0"/>
                      </a:rPr>
                      <m:t>)</m:t>
                    </m:r>
                  </m:oMath>
                </a14:m>
                <a:endParaRPr lang="zh-TW" altLang="en-US" b="1" u="sng"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66254" y="1282535"/>
                <a:ext cx="6127668" cy="358368"/>
              </a:xfrm>
              <a:prstGeom prst="rect">
                <a:avLst/>
              </a:prstGeom>
              <a:blipFill rotWithShape="0">
                <a:blip r:embed="rId2"/>
                <a:stretch>
                  <a:fillRect l="-498" t="-3390" b="-16949"/>
                </a:stretch>
              </a:blipFill>
            </p:spPr>
            <p:txBody>
              <a:bodyPr/>
              <a:lstStyle/>
              <a:p>
                <a:r>
                  <a:rPr lang="zh-TW" altLang="en-US">
                    <a:noFill/>
                  </a:rPr>
                  <a:t> </a:t>
                </a:r>
              </a:p>
            </p:txBody>
          </p:sp>
        </mc:Fallback>
      </mc:AlternateContent>
      <p:cxnSp>
        <p:nvCxnSpPr>
          <p:cNvPr id="11" name="直線單箭頭接點 10"/>
          <p:cNvCxnSpPr/>
          <p:nvPr/>
        </p:nvCxnSpPr>
        <p:spPr>
          <a:xfrm>
            <a:off x="332511" y="2493817"/>
            <a:ext cx="1603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1033155" y="1698171"/>
            <a:ext cx="0" cy="15794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群組 17"/>
          <p:cNvGrpSpPr/>
          <p:nvPr/>
        </p:nvGrpSpPr>
        <p:grpSpPr>
          <a:xfrm>
            <a:off x="1211285" y="1812724"/>
            <a:ext cx="546265" cy="540328"/>
            <a:chOff x="3443844" y="2772888"/>
            <a:chExt cx="855024" cy="789709"/>
          </a:xfrm>
        </p:grpSpPr>
        <p:sp>
          <p:nvSpPr>
            <p:cNvPr id="17" name="橢圓 16"/>
            <p:cNvSpPr/>
            <p:nvPr/>
          </p:nvSpPr>
          <p:spPr>
            <a:xfrm>
              <a:off x="3443844" y="2772888"/>
              <a:ext cx="855024" cy="789709"/>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橢圓 18"/>
            <p:cNvSpPr/>
            <p:nvPr/>
          </p:nvSpPr>
          <p:spPr>
            <a:xfrm>
              <a:off x="3596244" y="2925289"/>
              <a:ext cx="548244" cy="518556"/>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0" name="橢圓 19"/>
            <p:cNvSpPr/>
            <p:nvPr/>
          </p:nvSpPr>
          <p:spPr>
            <a:xfrm>
              <a:off x="3744685" y="3003466"/>
              <a:ext cx="251361" cy="328551"/>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sp>
        <p:nvSpPr>
          <p:cNvPr id="21" name="向右箭號 20"/>
          <p:cNvSpPr/>
          <p:nvPr/>
        </p:nvSpPr>
        <p:spPr>
          <a:xfrm>
            <a:off x="2208812" y="2487879"/>
            <a:ext cx="1199408" cy="89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單箭頭接點 22"/>
          <p:cNvCxnSpPr/>
          <p:nvPr/>
        </p:nvCxnSpPr>
        <p:spPr>
          <a:xfrm>
            <a:off x="3524994" y="2493816"/>
            <a:ext cx="1603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V="1">
            <a:off x="4225638" y="1698170"/>
            <a:ext cx="0" cy="15794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952505" y="2217714"/>
            <a:ext cx="546265" cy="540328"/>
            <a:chOff x="3443844" y="2772888"/>
            <a:chExt cx="855024" cy="789709"/>
          </a:xfrm>
        </p:grpSpPr>
        <p:sp>
          <p:nvSpPr>
            <p:cNvPr id="26" name="橢圓 25"/>
            <p:cNvSpPr/>
            <p:nvPr/>
          </p:nvSpPr>
          <p:spPr>
            <a:xfrm>
              <a:off x="3443844" y="2772888"/>
              <a:ext cx="855024" cy="789709"/>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橢圓 26"/>
            <p:cNvSpPr/>
            <p:nvPr/>
          </p:nvSpPr>
          <p:spPr>
            <a:xfrm>
              <a:off x="3596244" y="2925289"/>
              <a:ext cx="548244" cy="518556"/>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橢圓 27"/>
            <p:cNvSpPr/>
            <p:nvPr/>
          </p:nvSpPr>
          <p:spPr>
            <a:xfrm>
              <a:off x="3744685" y="3003466"/>
              <a:ext cx="251361" cy="328551"/>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sp>
        <p:nvSpPr>
          <p:cNvPr id="22" name="文字方塊 21"/>
          <p:cNvSpPr txBox="1"/>
          <p:nvPr/>
        </p:nvSpPr>
        <p:spPr>
          <a:xfrm>
            <a:off x="2108366" y="2111007"/>
            <a:ext cx="1543792" cy="307777"/>
          </a:xfrm>
          <a:prstGeom prst="rect">
            <a:avLst/>
          </a:prstGeom>
          <a:noFill/>
        </p:spPr>
        <p:txBody>
          <a:bodyPr wrap="square" rtlCol="0">
            <a:spAutoFit/>
          </a:bodyPr>
          <a:lstStyle/>
          <a:p>
            <a:r>
              <a:rPr lang="en-US" altLang="zh-TW" sz="1400" dirty="0" smtClean="0"/>
              <a:t>Easier to optimize</a:t>
            </a:r>
            <a:endParaRPr lang="zh-TW" altLang="en-US" sz="1400" dirty="0"/>
          </a:p>
        </p:txBody>
      </p:sp>
    </p:spTree>
    <p:extLst>
      <p:ext uri="{BB962C8B-B14F-4D97-AF65-F5344CB8AC3E}">
        <p14:creationId xmlns:p14="http://schemas.microsoft.com/office/powerpoint/2010/main" val="3353321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標題 1"/>
          <p:cNvSpPr>
            <a:spLocks noGrp="1"/>
          </p:cNvSpPr>
          <p:nvPr>
            <p:ph type="title"/>
          </p:nvPr>
        </p:nvSpPr>
        <p:spPr>
          <a:xfrm>
            <a:off x="166255" y="129599"/>
            <a:ext cx="11804072" cy="729384"/>
          </a:xfrm>
        </p:spPr>
        <p:txBody>
          <a:bodyPr/>
          <a:lstStyle/>
          <a:p>
            <a:r>
              <a:rPr lang="en-US" altLang="zh-TW" dirty="0" smtClean="0"/>
              <a:t>Preprocessing</a:t>
            </a:r>
            <a:endParaRPr lang="zh-TW" altLang="en-US" dirty="0"/>
          </a:p>
        </p:txBody>
      </p:sp>
      <p:sp>
        <p:nvSpPr>
          <p:cNvPr id="2" name="文字方塊 1"/>
          <p:cNvSpPr txBox="1"/>
          <p:nvPr/>
        </p:nvSpPr>
        <p:spPr>
          <a:xfrm>
            <a:off x="496039" y="2014271"/>
            <a:ext cx="6030686" cy="1200329"/>
          </a:xfrm>
          <a:prstGeom prst="rect">
            <a:avLst/>
          </a:prstGeom>
          <a:noFill/>
          <a:ln>
            <a:solidFill>
              <a:schemeClr val="tx1"/>
            </a:solidFill>
          </a:ln>
        </p:spPr>
        <p:txBody>
          <a:bodyPr wrap="square" rtlCol="0">
            <a:spAutoFit/>
          </a:bodyPr>
          <a:lstStyle/>
          <a:p>
            <a:r>
              <a:rPr lang="en-US" altLang="zh-TW" dirty="0" smtClean="0"/>
              <a:t>from </a:t>
            </a:r>
            <a:r>
              <a:rPr lang="en-US" altLang="zh-TW" dirty="0" err="1" smtClean="0"/>
              <a:t>sklearn.preprocessing</a:t>
            </a:r>
            <a:r>
              <a:rPr lang="en-US" altLang="zh-TW" dirty="0" smtClean="0"/>
              <a:t> import Normalizer</a:t>
            </a:r>
          </a:p>
          <a:p>
            <a:endParaRPr lang="en-US" altLang="zh-TW" dirty="0"/>
          </a:p>
          <a:p>
            <a:r>
              <a:rPr lang="en-US" altLang="zh-TW" dirty="0"/>
              <a:t>n</a:t>
            </a:r>
            <a:r>
              <a:rPr lang="en-US" altLang="zh-TW" dirty="0" smtClean="0"/>
              <a:t>ormalizer = Normalizer().fit(features)</a:t>
            </a:r>
          </a:p>
          <a:p>
            <a:r>
              <a:rPr lang="en-US" altLang="zh-TW" dirty="0" err="1" smtClean="0"/>
              <a:t>normalized_features</a:t>
            </a:r>
            <a:r>
              <a:rPr lang="en-US" altLang="zh-TW" dirty="0" smtClean="0"/>
              <a:t> = </a:t>
            </a:r>
            <a:r>
              <a:rPr lang="en-US" altLang="zh-TW" dirty="0" err="1" smtClean="0"/>
              <a:t>normalizer.transform</a:t>
            </a:r>
            <a:r>
              <a:rPr lang="en-US" altLang="zh-TW" dirty="0" smtClean="0"/>
              <a:t>(features)</a:t>
            </a:r>
            <a:endParaRPr lang="zh-TW" altLang="en-US" dirty="0"/>
          </a:p>
        </p:txBody>
      </p:sp>
      <p:sp>
        <p:nvSpPr>
          <p:cNvPr id="3" name="文字方塊 2"/>
          <p:cNvSpPr txBox="1"/>
          <p:nvPr/>
        </p:nvSpPr>
        <p:spPr>
          <a:xfrm>
            <a:off x="166255" y="992444"/>
            <a:ext cx="2947060" cy="400110"/>
          </a:xfrm>
          <a:prstGeom prst="rect">
            <a:avLst/>
          </a:prstGeom>
          <a:noFill/>
        </p:spPr>
        <p:txBody>
          <a:bodyPr wrap="square" rtlCol="0">
            <a:spAutoFit/>
          </a:bodyPr>
          <a:lstStyle/>
          <a:p>
            <a:r>
              <a:rPr lang="en-US" altLang="zh-TW" sz="2000" b="1" u="sng" dirty="0" smtClean="0"/>
              <a:t>Normalize numerical data</a:t>
            </a:r>
            <a:endParaRPr lang="zh-TW" altLang="en-US" sz="2000" b="1" u="sng" dirty="0"/>
          </a:p>
        </p:txBody>
      </p:sp>
      <p:sp>
        <p:nvSpPr>
          <p:cNvPr id="7" name="文字方塊 6"/>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166255" y="1439595"/>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8" name="文字方塊 7"/>
          <p:cNvSpPr txBox="1"/>
          <p:nvPr/>
        </p:nvSpPr>
        <p:spPr>
          <a:xfrm>
            <a:off x="1094998" y="1439595"/>
            <a:ext cx="4805470"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Normalize samples individually to unit norm.</a:t>
            </a:r>
          </a:p>
        </p:txBody>
      </p:sp>
      <p:sp>
        <p:nvSpPr>
          <p:cNvPr id="9" name="文字方塊 8"/>
          <p:cNvSpPr txBox="1"/>
          <p:nvPr/>
        </p:nvSpPr>
        <p:spPr>
          <a:xfrm>
            <a:off x="166255" y="3686163"/>
            <a:ext cx="2947060" cy="400110"/>
          </a:xfrm>
          <a:prstGeom prst="rect">
            <a:avLst/>
          </a:prstGeom>
          <a:noFill/>
        </p:spPr>
        <p:txBody>
          <a:bodyPr wrap="square" rtlCol="0">
            <a:spAutoFit/>
          </a:bodyPr>
          <a:lstStyle/>
          <a:p>
            <a:r>
              <a:rPr lang="en-US" altLang="zh-TW" sz="2000" b="1" u="sng" dirty="0" smtClean="0"/>
              <a:t>Polynomial Features</a:t>
            </a:r>
            <a:endParaRPr lang="zh-TW" altLang="en-US" sz="2000" b="1" u="sng" dirty="0"/>
          </a:p>
        </p:txBody>
      </p:sp>
      <p:sp>
        <p:nvSpPr>
          <p:cNvPr id="10" name="文字方塊 9"/>
          <p:cNvSpPr txBox="1"/>
          <p:nvPr/>
        </p:nvSpPr>
        <p:spPr>
          <a:xfrm>
            <a:off x="916953" y="5122614"/>
            <a:ext cx="6030686" cy="1200329"/>
          </a:xfrm>
          <a:prstGeom prst="rect">
            <a:avLst/>
          </a:prstGeom>
          <a:noFill/>
          <a:ln>
            <a:solidFill>
              <a:schemeClr val="tx1"/>
            </a:solidFill>
          </a:ln>
        </p:spPr>
        <p:txBody>
          <a:bodyPr wrap="square" rtlCol="0">
            <a:spAutoFit/>
          </a:bodyPr>
          <a:lstStyle/>
          <a:p>
            <a:r>
              <a:rPr lang="en-US" altLang="zh-TW" dirty="0" smtClean="0"/>
              <a:t>from </a:t>
            </a:r>
            <a:r>
              <a:rPr lang="en-US" altLang="zh-TW" dirty="0" err="1" smtClean="0"/>
              <a:t>sklearn.preprocessing</a:t>
            </a:r>
            <a:r>
              <a:rPr lang="en-US" altLang="zh-TW" dirty="0" smtClean="0"/>
              <a:t> import </a:t>
            </a:r>
            <a:r>
              <a:rPr lang="en-US" altLang="zh-TW" dirty="0" err="1" smtClean="0"/>
              <a:t>PolynomialFeatures</a:t>
            </a:r>
            <a:endParaRPr lang="en-US" altLang="zh-TW" dirty="0" smtClean="0"/>
          </a:p>
          <a:p>
            <a:endParaRPr lang="en-US" altLang="zh-TW" dirty="0"/>
          </a:p>
          <a:p>
            <a:r>
              <a:rPr lang="en-US" altLang="zh-TW" dirty="0" smtClean="0"/>
              <a:t>poly = </a:t>
            </a:r>
            <a:r>
              <a:rPr lang="en-US" altLang="zh-TW" dirty="0" err="1" smtClean="0"/>
              <a:t>PolynomialFeatures</a:t>
            </a:r>
            <a:r>
              <a:rPr lang="en-US" altLang="zh-TW" dirty="0" smtClean="0"/>
              <a:t>(degree)</a:t>
            </a:r>
          </a:p>
          <a:p>
            <a:r>
              <a:rPr lang="en-US" altLang="zh-TW" dirty="0" err="1" smtClean="0"/>
              <a:t>polied_features</a:t>
            </a:r>
            <a:r>
              <a:rPr lang="en-US" altLang="zh-TW" dirty="0" smtClean="0"/>
              <a:t> = </a:t>
            </a:r>
            <a:r>
              <a:rPr lang="en-US" altLang="zh-TW" dirty="0" err="1" smtClean="0"/>
              <a:t>poly.fot_transform</a:t>
            </a:r>
            <a:r>
              <a:rPr lang="en-US" altLang="zh-TW" dirty="0" smtClean="0"/>
              <a:t>(features)</a:t>
            </a:r>
            <a:endParaRPr lang="zh-TW" altLang="en-US" dirty="0"/>
          </a:p>
        </p:txBody>
      </p:sp>
      <p:sp>
        <p:nvSpPr>
          <p:cNvPr id="4" name="文字方塊 3"/>
          <p:cNvSpPr txBox="1"/>
          <p:nvPr/>
        </p:nvSpPr>
        <p:spPr>
          <a:xfrm>
            <a:off x="496039" y="4092358"/>
            <a:ext cx="10708990" cy="923330"/>
          </a:xfrm>
          <a:prstGeom prst="rect">
            <a:avLst/>
          </a:prstGeom>
          <a:noFill/>
        </p:spPr>
        <p:txBody>
          <a:bodyPr wrap="square" rtlCol="0">
            <a:spAutoFit/>
          </a:bodyPr>
          <a:lstStyle/>
          <a:p>
            <a:r>
              <a:rPr lang="en-US" altLang="zh-TW" dirty="0"/>
              <a:t>Generate polynomial and interaction features</a:t>
            </a:r>
            <a:r>
              <a:rPr lang="en-US" altLang="zh-TW" dirty="0" smtClean="0"/>
              <a:t>. </a:t>
            </a:r>
            <a:r>
              <a:rPr lang="en-US" altLang="zh-TW" dirty="0"/>
              <a:t>Generate a new feature matrix consisting of all polynomial combinations of the features with degree less than or equal to the specified degree. For example, if an input sample is two dimensional and of the form [a, b], the degree-2 polynomial features are [1, a, b, a^2, ab, b^2</a:t>
            </a:r>
            <a:r>
              <a:rPr lang="en-US" altLang="zh-TW" dirty="0" smtClean="0"/>
              <a:t>].</a:t>
            </a:r>
            <a:endParaRPr lang="zh-TW" altLang="en-US" dirty="0"/>
          </a:p>
        </p:txBody>
      </p:sp>
    </p:spTree>
    <p:extLst>
      <p:ext uri="{BB962C8B-B14F-4D97-AF65-F5344CB8AC3E}">
        <p14:creationId xmlns:p14="http://schemas.microsoft.com/office/powerpoint/2010/main" val="68115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fontScale="90000"/>
          </a:bodyPr>
          <a:lstStyle/>
          <a:p>
            <a:pPr algn="ctr"/>
            <a:r>
              <a:rPr lang="en-US" altLang="zh-TW" sz="6600" dirty="0" smtClean="0"/>
              <a:t>Feature </a:t>
            </a:r>
            <a:r>
              <a:rPr lang="en-US" altLang="zh-TW" sz="6600" dirty="0"/>
              <a:t>Selection</a:t>
            </a:r>
            <a:br>
              <a:rPr lang="en-US" altLang="zh-TW" sz="6600" dirty="0"/>
            </a:br>
            <a:r>
              <a:rPr lang="en-US" altLang="zh-TW" sz="2200" dirty="0"/>
              <a:t>The objective of feature selection when training a model is to choose the most relevant variables while keeping the model as simple as possible, thus reducing training time.</a:t>
            </a:r>
            <a:endParaRPr lang="zh-TW" altLang="en-US" sz="2200" dirty="0"/>
          </a:p>
        </p:txBody>
      </p:sp>
    </p:spTree>
    <p:extLst>
      <p:ext uri="{BB962C8B-B14F-4D97-AF65-F5344CB8AC3E}">
        <p14:creationId xmlns:p14="http://schemas.microsoft.com/office/powerpoint/2010/main" val="591675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Principal Component Analysis, PCA</a:t>
            </a:r>
            <a:endParaRPr lang="zh-TW" altLang="en-US" dirty="0"/>
          </a:p>
        </p:txBody>
      </p:sp>
      <p:sp>
        <p:nvSpPr>
          <p:cNvPr id="7" name="文字方塊 6"/>
          <p:cNvSpPr txBox="1"/>
          <p:nvPr/>
        </p:nvSpPr>
        <p:spPr>
          <a:xfrm>
            <a:off x="178130" y="101276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10" name="文字方塊 9"/>
          <p:cNvSpPr txBox="1"/>
          <p:nvPr/>
        </p:nvSpPr>
        <p:spPr>
          <a:xfrm>
            <a:off x="1106873" y="1025250"/>
            <a:ext cx="10863454" cy="1600438"/>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Reduce the number of features.</a:t>
            </a:r>
          </a:p>
          <a:p>
            <a:r>
              <a:rPr lang="en-US" altLang="zh-TW" sz="1600" dirty="0">
                <a:latin typeface="微軟正黑體" panose="020B0604030504040204" pitchFamily="34" charset="-120"/>
                <a:ea typeface="微軟正黑體" panose="020B0604030504040204" pitchFamily="34" charset="-120"/>
              </a:rPr>
              <a:t>Dimensionality </a:t>
            </a:r>
            <a:r>
              <a:rPr lang="en-US" altLang="zh-TW" sz="1600" dirty="0" smtClean="0">
                <a:latin typeface="微軟正黑體" panose="020B0604030504040204" pitchFamily="34" charset="-120"/>
                <a:ea typeface="微軟正黑體" panose="020B0604030504040204" pitchFamily="34" charset="-120"/>
              </a:rPr>
              <a:t>reduction: </a:t>
            </a:r>
            <a:r>
              <a:rPr lang="zh-TW" altLang="en-US" sz="1600" dirty="0" smtClean="0">
                <a:latin typeface="微軟正黑體" panose="020B0604030504040204" pitchFamily="34" charset="-120"/>
                <a:ea typeface="微軟正黑體" panose="020B0604030504040204" pitchFamily="34" charset="-120"/>
              </a:rPr>
              <a:t>以映射方法，將原高維空間中的資料</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包含多餘</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噪音信息而降低準確率</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映射到低維度的空間中。</a:t>
            </a:r>
            <a:endParaRPr lang="en-US" altLang="zh-TW" sz="1600" dirty="0" smtClean="0">
              <a:latin typeface="微軟正黑體" panose="020B0604030504040204" pitchFamily="34" charset="-120"/>
              <a:ea typeface="微軟正黑體" panose="020B0604030504040204" pitchFamily="34" charset="-120"/>
            </a:endParaRPr>
          </a:p>
          <a:p>
            <a:r>
              <a:rPr lang="en-US" altLang="zh-TW" sz="1600" dirty="0" smtClean="0">
                <a:latin typeface="微軟正黑體" panose="020B0604030504040204" pitchFamily="34" charset="-120"/>
                <a:ea typeface="微軟正黑體" panose="020B0604030504040204" pitchFamily="34" charset="-120"/>
              </a:rPr>
              <a:t>Discover which dimensions about the data best maximize the variance of features involved.</a:t>
            </a:r>
          </a:p>
          <a:p>
            <a:r>
              <a:rPr lang="en-US" altLang="zh-TW" sz="1600" dirty="0" smtClean="0">
                <a:latin typeface="微軟正黑體" panose="020B0604030504040204" pitchFamily="34" charset="-120"/>
                <a:ea typeface="微軟正黑體" panose="020B0604030504040204" pitchFamily="34" charset="-120"/>
              </a:rPr>
              <a:t>Report the explained variance ratio of each dimension- how much variance within the data is explained by that dimension alone.</a:t>
            </a:r>
          </a:p>
        </p:txBody>
      </p:sp>
      <p:sp>
        <p:nvSpPr>
          <p:cNvPr id="85" name="文字方塊 84"/>
          <p:cNvSpPr txBox="1"/>
          <p:nvPr/>
        </p:nvSpPr>
        <p:spPr>
          <a:xfrm>
            <a:off x="166255" y="2746674"/>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68" name="文字方塊 67"/>
          <p:cNvSpPr txBox="1"/>
          <p:nvPr/>
        </p:nvSpPr>
        <p:spPr>
          <a:xfrm>
            <a:off x="8419945" y="201903"/>
            <a:ext cx="2297878" cy="584775"/>
          </a:xfrm>
          <a:prstGeom prst="rect">
            <a:avLst/>
          </a:prstGeom>
          <a:noFill/>
        </p:spPr>
        <p:txBody>
          <a:bodyPr wrap="square" rtlCol="0">
            <a:spAutoFit/>
          </a:bodyPr>
          <a:lstStyle/>
          <a:p>
            <a:r>
              <a:rPr lang="en-US" altLang="zh-TW" sz="1600" dirty="0" smtClean="0"/>
              <a:t>Unsupervised</a:t>
            </a:r>
          </a:p>
          <a:p>
            <a:r>
              <a:rPr lang="en-US" altLang="zh-TW" sz="1600" dirty="0" smtClean="0"/>
              <a:t>Classification</a:t>
            </a:r>
            <a:endParaRPr lang="zh-TW" altLang="en-US" sz="1600" dirty="0"/>
          </a:p>
        </p:txBody>
      </p:sp>
      <p:sp>
        <p:nvSpPr>
          <p:cNvPr id="11" name="文字方塊 10"/>
          <p:cNvSpPr txBox="1"/>
          <p:nvPr/>
        </p:nvSpPr>
        <p:spPr>
          <a:xfrm>
            <a:off x="166255" y="3085228"/>
            <a:ext cx="4857509" cy="1077218"/>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Principal component of a dataset is the direction that has the </a:t>
            </a:r>
            <a:r>
              <a:rPr lang="en-US" altLang="zh-TW" sz="1600" dirty="0" smtClean="0">
                <a:solidFill>
                  <a:srgbClr val="FF0000"/>
                </a:solidFill>
                <a:latin typeface="微軟正黑體" panose="020B0604030504040204" pitchFamily="34" charset="-120"/>
                <a:ea typeface="微軟正黑體" panose="020B0604030504040204" pitchFamily="34" charset="-120"/>
              </a:rPr>
              <a:t>LARGEST VARIANCE </a:t>
            </a:r>
            <a:r>
              <a:rPr lang="en-US" altLang="zh-TW" sz="1600" dirty="0" smtClean="0">
                <a:latin typeface="微軟正黑體" panose="020B0604030504040204" pitchFamily="34" charset="-120"/>
                <a:ea typeface="微軟正黑體" panose="020B0604030504040204" pitchFamily="34" charset="-120"/>
              </a:rPr>
              <a:t>because retains maximum amount of “information” in original data (minimizes information loss). </a:t>
            </a:r>
          </a:p>
        </p:txBody>
      </p:sp>
      <p:sp>
        <p:nvSpPr>
          <p:cNvPr id="8" name="文字方塊 7"/>
          <p:cNvSpPr txBox="1"/>
          <p:nvPr/>
        </p:nvSpPr>
        <p:spPr>
          <a:xfrm>
            <a:off x="6017691" y="4845895"/>
            <a:ext cx="5607132" cy="1323439"/>
          </a:xfrm>
          <a:prstGeom prst="rect">
            <a:avLst/>
          </a:prstGeom>
          <a:noFill/>
          <a:ln>
            <a:noFill/>
          </a:ln>
        </p:spPr>
        <p:txBody>
          <a:bodyPr wrap="square" rtlCol="0">
            <a:spAutoFit/>
          </a:bodyPr>
          <a:lstStyle/>
          <a:p>
            <a:r>
              <a:rPr lang="en-US" altLang="zh-TW" sz="1600" b="1" u="sng" dirty="0" smtClean="0"/>
              <a:t>Selecting a number of principal components</a:t>
            </a:r>
          </a:p>
          <a:p>
            <a:r>
              <a:rPr lang="en-US" altLang="zh-TW" sz="1600" dirty="0"/>
              <a:t> </a:t>
            </a:r>
            <a:r>
              <a:rPr lang="en-US" altLang="zh-TW" sz="1600" dirty="0" smtClean="0"/>
              <a:t>   To figure out how many PCs to use -&gt; train on different number of PCs, and see how accuracy responds. Cut off when it becomes apparent that adding more PCs does not buy you much more discrimination.</a:t>
            </a:r>
            <a:endParaRPr lang="zh-TW" altLang="en-US" sz="1600" b="1" u="sng" dirty="0"/>
          </a:p>
        </p:txBody>
      </p:sp>
      <p:sp>
        <p:nvSpPr>
          <p:cNvPr id="9" name="文字方塊 8"/>
          <p:cNvSpPr txBox="1"/>
          <p:nvPr/>
        </p:nvSpPr>
        <p:spPr>
          <a:xfrm>
            <a:off x="6017691" y="2745120"/>
            <a:ext cx="5837468" cy="1815882"/>
          </a:xfrm>
          <a:prstGeom prst="rect">
            <a:avLst/>
          </a:prstGeom>
          <a:noFill/>
          <a:ln>
            <a:noFill/>
          </a:ln>
        </p:spPr>
        <p:txBody>
          <a:bodyPr wrap="square" rtlCol="0">
            <a:spAutoFit/>
          </a:bodyPr>
          <a:lstStyle/>
          <a:p>
            <a:r>
              <a:rPr lang="en-US" altLang="zh-TW" sz="1600" b="1" u="sng" dirty="0" smtClean="0"/>
              <a:t>When to use PCA</a:t>
            </a:r>
          </a:p>
          <a:p>
            <a:pPr marL="285750" indent="-285750">
              <a:buFontTx/>
              <a:buChar char="-"/>
            </a:pPr>
            <a:r>
              <a:rPr lang="en-US" altLang="zh-TW" sz="1600" dirty="0" smtClean="0"/>
              <a:t>Latent features driving the pattern in data. (e.g. big shot @ Enron)</a:t>
            </a:r>
          </a:p>
          <a:p>
            <a:pPr marL="285750" indent="-285750">
              <a:buFontTx/>
              <a:buChar char="-"/>
            </a:pPr>
            <a:r>
              <a:rPr lang="en-US" altLang="zh-TW" sz="1600" dirty="0" smtClean="0"/>
              <a:t>Dimensionality reduction</a:t>
            </a:r>
          </a:p>
          <a:p>
            <a:r>
              <a:rPr lang="en-US" altLang="zh-TW" sz="1600" dirty="0"/>
              <a:t> </a:t>
            </a:r>
            <a:r>
              <a:rPr lang="en-US" altLang="zh-TW" sz="1600" dirty="0" smtClean="0"/>
              <a:t>       * visualize high-dimensional data</a:t>
            </a:r>
          </a:p>
          <a:p>
            <a:r>
              <a:rPr lang="en-US" altLang="zh-TW" sz="1600" dirty="0"/>
              <a:t> </a:t>
            </a:r>
            <a:r>
              <a:rPr lang="en-US" altLang="zh-TW" sz="1600" dirty="0" smtClean="0"/>
              <a:t>       * reduce noise</a:t>
            </a:r>
          </a:p>
          <a:p>
            <a:r>
              <a:rPr lang="en-US" altLang="zh-TW" sz="1600" dirty="0"/>
              <a:t> </a:t>
            </a:r>
            <a:r>
              <a:rPr lang="en-US" altLang="zh-TW" sz="1600" dirty="0" smtClean="0"/>
              <a:t>       * make other algorithms (regression, classification) work better  </a:t>
            </a:r>
          </a:p>
          <a:p>
            <a:r>
              <a:rPr lang="en-US" altLang="zh-TW" sz="1600" dirty="0"/>
              <a:t> </a:t>
            </a:r>
            <a:r>
              <a:rPr lang="en-US" altLang="zh-TW" sz="1600" dirty="0" smtClean="0"/>
              <a:t>           because fewer inputs. (e.g. </a:t>
            </a:r>
            <a:r>
              <a:rPr lang="en-US" altLang="zh-TW" sz="1600" dirty="0" err="1" smtClean="0"/>
              <a:t>eigenfaces</a:t>
            </a:r>
            <a:r>
              <a:rPr lang="en-US" altLang="zh-TW" sz="1600" dirty="0" smtClean="0"/>
              <a:t>)</a:t>
            </a:r>
            <a:endParaRPr lang="zh-TW" altLang="en-US" sz="1600" dirty="0"/>
          </a:p>
        </p:txBody>
      </p:sp>
      <p:sp>
        <p:nvSpPr>
          <p:cNvPr id="12" name="文字方塊 11"/>
          <p:cNvSpPr txBox="1"/>
          <p:nvPr/>
        </p:nvSpPr>
        <p:spPr>
          <a:xfrm>
            <a:off x="2495791" y="5728286"/>
            <a:ext cx="249382" cy="369332"/>
          </a:xfrm>
          <a:prstGeom prst="rect">
            <a:avLst/>
          </a:prstGeom>
          <a:noFill/>
        </p:spPr>
        <p:txBody>
          <a:bodyPr wrap="square" rtlCol="0">
            <a:spAutoFit/>
          </a:bodyPr>
          <a:lstStyle/>
          <a:p>
            <a:r>
              <a:rPr lang="en-US" altLang="zh-TW" dirty="0" smtClean="0"/>
              <a:t>o</a:t>
            </a:r>
            <a:endParaRPr lang="zh-TW" altLang="en-US" dirty="0"/>
          </a:p>
        </p:txBody>
      </p:sp>
      <p:sp>
        <p:nvSpPr>
          <p:cNvPr id="13" name="文字方塊 12"/>
          <p:cNvSpPr txBox="1"/>
          <p:nvPr/>
        </p:nvSpPr>
        <p:spPr>
          <a:xfrm>
            <a:off x="1803064" y="5540722"/>
            <a:ext cx="249382" cy="369332"/>
          </a:xfrm>
          <a:prstGeom prst="rect">
            <a:avLst/>
          </a:prstGeom>
          <a:noFill/>
        </p:spPr>
        <p:txBody>
          <a:bodyPr wrap="square" rtlCol="0">
            <a:spAutoFit/>
          </a:bodyPr>
          <a:lstStyle/>
          <a:p>
            <a:r>
              <a:rPr lang="en-US" altLang="zh-TW" dirty="0" smtClean="0"/>
              <a:t>o</a:t>
            </a:r>
            <a:endParaRPr lang="zh-TW" altLang="en-US" dirty="0"/>
          </a:p>
        </p:txBody>
      </p:sp>
      <p:sp>
        <p:nvSpPr>
          <p:cNvPr id="14" name="文字方塊 13"/>
          <p:cNvSpPr txBox="1"/>
          <p:nvPr/>
        </p:nvSpPr>
        <p:spPr>
          <a:xfrm>
            <a:off x="2468082" y="5423486"/>
            <a:ext cx="249382" cy="369332"/>
          </a:xfrm>
          <a:prstGeom prst="rect">
            <a:avLst/>
          </a:prstGeom>
          <a:noFill/>
        </p:spPr>
        <p:txBody>
          <a:bodyPr wrap="square" rtlCol="0">
            <a:spAutoFit/>
          </a:bodyPr>
          <a:lstStyle/>
          <a:p>
            <a:r>
              <a:rPr lang="en-US" altLang="zh-TW" dirty="0" smtClean="0"/>
              <a:t>o</a:t>
            </a:r>
            <a:endParaRPr lang="zh-TW" altLang="en-US" dirty="0"/>
          </a:p>
        </p:txBody>
      </p:sp>
      <p:sp>
        <p:nvSpPr>
          <p:cNvPr id="15" name="文字方塊 14"/>
          <p:cNvSpPr txBox="1"/>
          <p:nvPr/>
        </p:nvSpPr>
        <p:spPr>
          <a:xfrm>
            <a:off x="2260264" y="5638148"/>
            <a:ext cx="249382" cy="369332"/>
          </a:xfrm>
          <a:prstGeom prst="rect">
            <a:avLst/>
          </a:prstGeom>
          <a:noFill/>
        </p:spPr>
        <p:txBody>
          <a:bodyPr wrap="square" rtlCol="0">
            <a:spAutoFit/>
          </a:bodyPr>
          <a:lstStyle/>
          <a:p>
            <a:r>
              <a:rPr lang="en-US" altLang="zh-TW" dirty="0" smtClean="0"/>
              <a:t>o</a:t>
            </a:r>
            <a:endParaRPr lang="zh-TW" altLang="en-US" dirty="0"/>
          </a:p>
        </p:txBody>
      </p:sp>
      <p:sp>
        <p:nvSpPr>
          <p:cNvPr id="16" name="文字方塊 15"/>
          <p:cNvSpPr txBox="1"/>
          <p:nvPr/>
        </p:nvSpPr>
        <p:spPr>
          <a:xfrm>
            <a:off x="2759027" y="5532445"/>
            <a:ext cx="249382" cy="369332"/>
          </a:xfrm>
          <a:prstGeom prst="rect">
            <a:avLst/>
          </a:prstGeom>
          <a:noFill/>
        </p:spPr>
        <p:txBody>
          <a:bodyPr wrap="square" rtlCol="0">
            <a:spAutoFit/>
          </a:bodyPr>
          <a:lstStyle/>
          <a:p>
            <a:r>
              <a:rPr lang="en-US" altLang="zh-TW" dirty="0" smtClean="0"/>
              <a:t>o</a:t>
            </a:r>
            <a:endParaRPr lang="zh-TW" altLang="en-US" dirty="0"/>
          </a:p>
        </p:txBody>
      </p:sp>
      <p:sp>
        <p:nvSpPr>
          <p:cNvPr id="17" name="文字方塊 16"/>
          <p:cNvSpPr txBox="1"/>
          <p:nvPr/>
        </p:nvSpPr>
        <p:spPr>
          <a:xfrm>
            <a:off x="1699788" y="5782426"/>
            <a:ext cx="249382" cy="369332"/>
          </a:xfrm>
          <a:prstGeom prst="rect">
            <a:avLst/>
          </a:prstGeom>
          <a:noFill/>
        </p:spPr>
        <p:txBody>
          <a:bodyPr wrap="square" rtlCol="0">
            <a:spAutoFit/>
          </a:bodyPr>
          <a:lstStyle/>
          <a:p>
            <a:r>
              <a:rPr lang="en-US" altLang="zh-TW" dirty="0" smtClean="0"/>
              <a:t>o</a:t>
            </a:r>
            <a:endParaRPr lang="zh-TW" altLang="en-US" dirty="0"/>
          </a:p>
        </p:txBody>
      </p:sp>
      <p:sp>
        <p:nvSpPr>
          <p:cNvPr id="18" name="文字方塊 17"/>
          <p:cNvSpPr txBox="1"/>
          <p:nvPr/>
        </p:nvSpPr>
        <p:spPr>
          <a:xfrm>
            <a:off x="2412662" y="5190996"/>
            <a:ext cx="249382" cy="369332"/>
          </a:xfrm>
          <a:prstGeom prst="rect">
            <a:avLst/>
          </a:prstGeom>
          <a:noFill/>
        </p:spPr>
        <p:txBody>
          <a:bodyPr wrap="square" rtlCol="0">
            <a:spAutoFit/>
          </a:bodyPr>
          <a:lstStyle/>
          <a:p>
            <a:r>
              <a:rPr lang="en-US" altLang="zh-TW" dirty="0" smtClean="0"/>
              <a:t>o</a:t>
            </a:r>
            <a:endParaRPr lang="zh-TW" altLang="en-US" dirty="0"/>
          </a:p>
        </p:txBody>
      </p:sp>
      <p:sp>
        <p:nvSpPr>
          <p:cNvPr id="19" name="文字方塊 18"/>
          <p:cNvSpPr txBox="1"/>
          <p:nvPr/>
        </p:nvSpPr>
        <p:spPr>
          <a:xfrm>
            <a:off x="2058286" y="5970567"/>
            <a:ext cx="249382" cy="369332"/>
          </a:xfrm>
          <a:prstGeom prst="rect">
            <a:avLst/>
          </a:prstGeom>
          <a:noFill/>
        </p:spPr>
        <p:txBody>
          <a:bodyPr wrap="square" rtlCol="0">
            <a:spAutoFit/>
          </a:bodyPr>
          <a:lstStyle/>
          <a:p>
            <a:r>
              <a:rPr lang="en-US" altLang="zh-TW" dirty="0" smtClean="0"/>
              <a:t>o</a:t>
            </a:r>
            <a:endParaRPr lang="zh-TW" altLang="en-US" dirty="0"/>
          </a:p>
        </p:txBody>
      </p:sp>
      <p:sp>
        <p:nvSpPr>
          <p:cNvPr id="20" name="文字方塊 19"/>
          <p:cNvSpPr txBox="1"/>
          <p:nvPr/>
        </p:nvSpPr>
        <p:spPr>
          <a:xfrm>
            <a:off x="2745173" y="5248210"/>
            <a:ext cx="249382" cy="369332"/>
          </a:xfrm>
          <a:prstGeom prst="rect">
            <a:avLst/>
          </a:prstGeom>
          <a:noFill/>
        </p:spPr>
        <p:txBody>
          <a:bodyPr wrap="square" rtlCol="0">
            <a:spAutoFit/>
          </a:bodyPr>
          <a:lstStyle/>
          <a:p>
            <a:r>
              <a:rPr lang="en-US" altLang="zh-TW" dirty="0" smtClean="0"/>
              <a:t>o</a:t>
            </a:r>
            <a:endParaRPr lang="zh-TW" altLang="en-US" dirty="0"/>
          </a:p>
        </p:txBody>
      </p:sp>
      <p:sp>
        <p:nvSpPr>
          <p:cNvPr id="21" name="文字方塊 20"/>
          <p:cNvSpPr txBox="1"/>
          <p:nvPr/>
        </p:nvSpPr>
        <p:spPr>
          <a:xfrm>
            <a:off x="2038586" y="5312925"/>
            <a:ext cx="249382" cy="369332"/>
          </a:xfrm>
          <a:prstGeom prst="rect">
            <a:avLst/>
          </a:prstGeom>
          <a:noFill/>
        </p:spPr>
        <p:txBody>
          <a:bodyPr wrap="square" rtlCol="0">
            <a:spAutoFit/>
          </a:bodyPr>
          <a:lstStyle/>
          <a:p>
            <a:r>
              <a:rPr lang="en-US" altLang="zh-TW" dirty="0" smtClean="0"/>
              <a:t>o</a:t>
            </a:r>
            <a:endParaRPr lang="zh-TW" altLang="en-US" dirty="0"/>
          </a:p>
        </p:txBody>
      </p:sp>
      <p:sp>
        <p:nvSpPr>
          <p:cNvPr id="22" name="文字方塊 21"/>
          <p:cNvSpPr txBox="1"/>
          <p:nvPr/>
        </p:nvSpPr>
        <p:spPr>
          <a:xfrm>
            <a:off x="2883706" y="5105554"/>
            <a:ext cx="249382" cy="369332"/>
          </a:xfrm>
          <a:prstGeom prst="rect">
            <a:avLst/>
          </a:prstGeom>
          <a:noFill/>
        </p:spPr>
        <p:txBody>
          <a:bodyPr wrap="square" rtlCol="0">
            <a:spAutoFit/>
          </a:bodyPr>
          <a:lstStyle/>
          <a:p>
            <a:r>
              <a:rPr lang="en-US" altLang="zh-TW" dirty="0" smtClean="0"/>
              <a:t>o</a:t>
            </a:r>
            <a:endParaRPr lang="zh-TW" altLang="en-US" dirty="0"/>
          </a:p>
        </p:txBody>
      </p:sp>
      <p:sp>
        <p:nvSpPr>
          <p:cNvPr id="2" name="橢圓 1"/>
          <p:cNvSpPr/>
          <p:nvPr/>
        </p:nvSpPr>
        <p:spPr>
          <a:xfrm rot="18954107">
            <a:off x="1363676" y="5019659"/>
            <a:ext cx="2208810" cy="1081336"/>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23" name="文字方塊 22"/>
          <p:cNvSpPr txBox="1"/>
          <p:nvPr/>
        </p:nvSpPr>
        <p:spPr>
          <a:xfrm>
            <a:off x="2216537" y="5158054"/>
            <a:ext cx="213762" cy="370796"/>
          </a:xfrm>
          <a:prstGeom prst="rect">
            <a:avLst/>
          </a:prstGeom>
          <a:noFill/>
        </p:spPr>
        <p:txBody>
          <a:bodyPr wrap="square" rtlCol="0">
            <a:spAutoFit/>
          </a:bodyPr>
          <a:lstStyle/>
          <a:p>
            <a:r>
              <a:rPr lang="en-US" altLang="zh-TW" dirty="0" smtClean="0"/>
              <a:t>o</a:t>
            </a:r>
            <a:endParaRPr lang="zh-TW" altLang="en-US" dirty="0"/>
          </a:p>
        </p:txBody>
      </p:sp>
      <p:sp>
        <p:nvSpPr>
          <p:cNvPr id="24" name="文字方塊 23"/>
          <p:cNvSpPr txBox="1"/>
          <p:nvPr/>
        </p:nvSpPr>
        <p:spPr>
          <a:xfrm>
            <a:off x="2161117" y="4925564"/>
            <a:ext cx="213762" cy="370796"/>
          </a:xfrm>
          <a:prstGeom prst="rect">
            <a:avLst/>
          </a:prstGeom>
          <a:noFill/>
        </p:spPr>
        <p:txBody>
          <a:bodyPr wrap="square" rtlCol="0">
            <a:spAutoFit/>
          </a:bodyPr>
          <a:lstStyle/>
          <a:p>
            <a:r>
              <a:rPr lang="en-US" altLang="zh-TW" dirty="0" smtClean="0"/>
              <a:t>o</a:t>
            </a:r>
            <a:endParaRPr lang="zh-TW" altLang="en-US" dirty="0"/>
          </a:p>
        </p:txBody>
      </p:sp>
      <p:sp>
        <p:nvSpPr>
          <p:cNvPr id="25" name="文字方塊 24"/>
          <p:cNvSpPr txBox="1"/>
          <p:nvPr/>
        </p:nvSpPr>
        <p:spPr>
          <a:xfrm>
            <a:off x="2493628" y="4982778"/>
            <a:ext cx="213762" cy="370796"/>
          </a:xfrm>
          <a:prstGeom prst="rect">
            <a:avLst/>
          </a:prstGeom>
          <a:noFill/>
        </p:spPr>
        <p:txBody>
          <a:bodyPr wrap="square" rtlCol="0">
            <a:spAutoFit/>
          </a:bodyPr>
          <a:lstStyle/>
          <a:p>
            <a:r>
              <a:rPr lang="en-US" altLang="zh-TW" dirty="0" smtClean="0"/>
              <a:t>o</a:t>
            </a:r>
            <a:endParaRPr lang="zh-TW" altLang="en-US" dirty="0"/>
          </a:p>
        </p:txBody>
      </p:sp>
      <p:sp>
        <p:nvSpPr>
          <p:cNvPr id="26" name="文字方塊 25"/>
          <p:cNvSpPr txBox="1"/>
          <p:nvPr/>
        </p:nvSpPr>
        <p:spPr>
          <a:xfrm>
            <a:off x="2677384" y="4785509"/>
            <a:ext cx="249382" cy="369332"/>
          </a:xfrm>
          <a:prstGeom prst="rect">
            <a:avLst/>
          </a:prstGeom>
          <a:noFill/>
        </p:spPr>
        <p:txBody>
          <a:bodyPr wrap="square" rtlCol="0">
            <a:spAutoFit/>
          </a:bodyPr>
          <a:lstStyle/>
          <a:p>
            <a:r>
              <a:rPr lang="en-US" altLang="zh-TW" dirty="0" smtClean="0"/>
              <a:t>o</a:t>
            </a:r>
            <a:endParaRPr lang="zh-TW" altLang="en-US" dirty="0"/>
          </a:p>
        </p:txBody>
      </p:sp>
      <p:cxnSp>
        <p:nvCxnSpPr>
          <p:cNvPr id="4" name="直線單箭頭接點 3"/>
          <p:cNvCxnSpPr>
            <a:stCxn id="2" idx="2"/>
            <a:endCxn id="2" idx="6"/>
          </p:cNvCxnSpPr>
          <p:nvPr/>
        </p:nvCxnSpPr>
        <p:spPr>
          <a:xfrm flipV="1">
            <a:off x="1674955" y="4791782"/>
            <a:ext cx="1586252" cy="15370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2" idx="4"/>
            <a:endCxn id="2" idx="0"/>
          </p:cNvCxnSpPr>
          <p:nvPr/>
        </p:nvCxnSpPr>
        <p:spPr>
          <a:xfrm flipH="1" flipV="1">
            <a:off x="2091835" y="5172047"/>
            <a:ext cx="752492" cy="776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1937656" y="4686253"/>
            <a:ext cx="807517" cy="60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1311721" y="4391725"/>
            <a:ext cx="1197925" cy="338554"/>
          </a:xfrm>
          <a:prstGeom prst="rect">
            <a:avLst/>
          </a:prstGeom>
          <a:noFill/>
        </p:spPr>
        <p:txBody>
          <a:bodyPr wrap="square" rtlCol="0">
            <a:spAutoFit/>
          </a:bodyPr>
          <a:lstStyle/>
          <a:p>
            <a:r>
              <a:rPr lang="en-US" altLang="zh-TW" sz="1600" dirty="0" smtClean="0"/>
              <a:t>Project on it</a:t>
            </a:r>
            <a:endParaRPr lang="zh-TW" altLang="en-US" sz="1600" dirty="0"/>
          </a:p>
        </p:txBody>
      </p:sp>
      <p:sp>
        <p:nvSpPr>
          <p:cNvPr id="38" name="文字方塊 37"/>
          <p:cNvSpPr txBox="1"/>
          <p:nvPr/>
        </p:nvSpPr>
        <p:spPr>
          <a:xfrm>
            <a:off x="620656" y="701483"/>
            <a:ext cx="7148946" cy="338554"/>
          </a:xfrm>
          <a:prstGeom prst="rect">
            <a:avLst/>
          </a:prstGeom>
          <a:noFill/>
        </p:spPr>
        <p:txBody>
          <a:bodyPr wrap="square" rtlCol="0">
            <a:spAutoFit/>
          </a:bodyPr>
          <a:lstStyle/>
          <a:p>
            <a:r>
              <a:rPr lang="zh-TW" altLang="en-US" sz="1600" dirty="0">
                <a:latin typeface="微軟正黑體" panose="020B0604030504040204" pitchFamily="34" charset="-120"/>
                <a:ea typeface="微軟正黑體" panose="020B0604030504040204" pitchFamily="34" charset="-120"/>
              </a:rPr>
              <a:t>四大機器學習降維算法 </a:t>
            </a:r>
            <a:r>
              <a:rPr lang="en-US" altLang="zh-TW" sz="1600" dirty="0">
                <a:latin typeface="微軟正黑體" panose="020B0604030504040204" pitchFamily="34" charset="-120"/>
                <a:ea typeface="微軟正黑體" panose="020B0604030504040204" pitchFamily="34" charset="-120"/>
              </a:rPr>
              <a:t>(PCA(</a:t>
            </a:r>
            <a:r>
              <a:rPr lang="zh-TW" altLang="en-US" sz="1600" dirty="0">
                <a:latin typeface="微軟正黑體" panose="020B0604030504040204" pitchFamily="34" charset="-120"/>
                <a:ea typeface="微軟正黑體" panose="020B0604030504040204" pitchFamily="34" charset="-120"/>
              </a:rPr>
              <a:t>線性降維方法</a:t>
            </a:r>
            <a:r>
              <a:rPr lang="en-US" altLang="zh-TW" sz="1600" dirty="0">
                <a:latin typeface="微軟正黑體" panose="020B0604030504040204" pitchFamily="34" charset="-120"/>
                <a:ea typeface="微軟正黑體" panose="020B0604030504040204" pitchFamily="34" charset="-120"/>
              </a:rPr>
              <a:t>), LDA, LLE, </a:t>
            </a:r>
            <a:r>
              <a:rPr lang="en-US" altLang="zh-TW" sz="1600" dirty="0" err="1">
                <a:latin typeface="微軟正黑體" panose="020B0604030504040204" pitchFamily="34" charset="-120"/>
                <a:ea typeface="微軟正黑體" panose="020B0604030504040204" pitchFamily="34" charset="-120"/>
              </a:rPr>
              <a:t>Laplacian</a:t>
            </a:r>
            <a:r>
              <a:rPr lang="en-US" altLang="zh-TW" sz="1600" dirty="0">
                <a:latin typeface="微軟正黑體" panose="020B0604030504040204" pitchFamily="34" charset="-120"/>
                <a:ea typeface="微軟正黑體" panose="020B0604030504040204" pitchFamily="34" charset="-120"/>
              </a:rPr>
              <a:t> </a:t>
            </a:r>
            <a:r>
              <a:rPr lang="en-US" altLang="zh-TW" sz="1600" dirty="0" err="1">
                <a:latin typeface="微軟正黑體" panose="020B0604030504040204" pitchFamily="34" charset="-120"/>
                <a:ea typeface="微軟正黑體" panose="020B0604030504040204" pitchFamily="34" charset="-120"/>
              </a:rPr>
              <a:t>Eigenmaps</a:t>
            </a:r>
            <a:r>
              <a:rPr lang="en-US" altLang="zh-TW" sz="1600" dirty="0" smtClean="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p:txBody>
      </p:sp>
      <p:cxnSp>
        <p:nvCxnSpPr>
          <p:cNvPr id="40" name="直線接點 39"/>
          <p:cNvCxnSpPr>
            <a:stCxn id="15" idx="0"/>
            <a:endCxn id="15" idx="0"/>
          </p:cNvCxnSpPr>
          <p:nvPr/>
        </p:nvCxnSpPr>
        <p:spPr>
          <a:xfrm>
            <a:off x="2384955" y="563814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flipH="1" flipV="1">
            <a:off x="2044432" y="5997320"/>
            <a:ext cx="138546" cy="154438"/>
          </a:xfrm>
          <a:prstGeom prst="line">
            <a:avLst/>
          </a:prstGeom>
        </p:spPr>
        <p:style>
          <a:lnRef idx="1">
            <a:schemeClr val="dk1"/>
          </a:lnRef>
          <a:fillRef idx="0">
            <a:schemeClr val="dk1"/>
          </a:fillRef>
          <a:effectRef idx="0">
            <a:schemeClr val="dk1"/>
          </a:effectRef>
          <a:fontRef idx="minor">
            <a:schemeClr val="tx1"/>
          </a:fontRef>
        </p:style>
      </p:cxnSp>
      <p:cxnSp>
        <p:nvCxnSpPr>
          <p:cNvPr id="47" name="直線單箭頭接點 46"/>
          <p:cNvCxnSpPr/>
          <p:nvPr/>
        </p:nvCxnSpPr>
        <p:spPr>
          <a:xfrm flipV="1">
            <a:off x="1191880" y="6097619"/>
            <a:ext cx="824843" cy="29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228893" y="6338250"/>
            <a:ext cx="1574171" cy="338554"/>
          </a:xfrm>
          <a:prstGeom prst="rect">
            <a:avLst/>
          </a:prstGeom>
          <a:noFill/>
        </p:spPr>
        <p:txBody>
          <a:bodyPr wrap="square" rtlCol="0">
            <a:spAutoFit/>
          </a:bodyPr>
          <a:lstStyle/>
          <a:p>
            <a:r>
              <a:rPr lang="en-US" altLang="zh-TW" sz="1600" dirty="0" smtClean="0"/>
              <a:t>Information loss</a:t>
            </a:r>
            <a:endParaRPr lang="zh-TW" altLang="en-US" sz="1600" dirty="0"/>
          </a:p>
        </p:txBody>
      </p:sp>
      <p:cxnSp>
        <p:nvCxnSpPr>
          <p:cNvPr id="52" name="直線單箭頭接點 51"/>
          <p:cNvCxnSpPr/>
          <p:nvPr/>
        </p:nvCxnSpPr>
        <p:spPr>
          <a:xfrm flipH="1" flipV="1">
            <a:off x="3155421" y="4982778"/>
            <a:ext cx="266396" cy="734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3030481" y="5693889"/>
            <a:ext cx="1149633" cy="584775"/>
          </a:xfrm>
          <a:prstGeom prst="rect">
            <a:avLst/>
          </a:prstGeom>
          <a:noFill/>
        </p:spPr>
        <p:txBody>
          <a:bodyPr wrap="square" rtlCol="0">
            <a:spAutoFit/>
          </a:bodyPr>
          <a:lstStyle/>
          <a:p>
            <a:r>
              <a:rPr lang="en-US" altLang="zh-TW" sz="1600" dirty="0" smtClean="0"/>
              <a:t>Principal component</a:t>
            </a:r>
            <a:endParaRPr lang="zh-TW" altLang="en-US" sz="1600" dirty="0"/>
          </a:p>
        </p:txBody>
      </p:sp>
      <p:sp>
        <p:nvSpPr>
          <p:cNvPr id="55" name="文字方塊 54"/>
          <p:cNvSpPr txBox="1"/>
          <p:nvPr/>
        </p:nvSpPr>
        <p:spPr>
          <a:xfrm>
            <a:off x="2341414" y="6262703"/>
            <a:ext cx="5956275" cy="584775"/>
          </a:xfrm>
          <a:prstGeom prst="rect">
            <a:avLst/>
          </a:prstGeom>
          <a:noFill/>
        </p:spPr>
        <p:txBody>
          <a:bodyPr wrap="square" rtlCol="0">
            <a:spAutoFit/>
          </a:bodyPr>
          <a:lstStyle/>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Most variance of data along a PC, higher that PC is ranked.</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Max no. of PCs = no. of input features.</a:t>
            </a:r>
          </a:p>
        </p:txBody>
      </p:sp>
    </p:spTree>
    <p:extLst>
      <p:ext uri="{BB962C8B-B14F-4D97-AF65-F5344CB8AC3E}">
        <p14:creationId xmlns:p14="http://schemas.microsoft.com/office/powerpoint/2010/main" val="607829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Principal Component Analysis, PCA</a:t>
            </a:r>
            <a:endParaRPr lang="zh-TW" altLang="en-US" dirty="0"/>
          </a:p>
        </p:txBody>
      </p:sp>
      <p:sp>
        <p:nvSpPr>
          <p:cNvPr id="8" name="文字方塊 7"/>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166254" y="981363"/>
            <a:ext cx="5110386" cy="1200329"/>
          </a:xfrm>
          <a:prstGeom prst="rect">
            <a:avLst/>
          </a:prstGeom>
          <a:noFill/>
          <a:ln>
            <a:solidFill>
              <a:schemeClr val="tx1"/>
            </a:solidFill>
          </a:ln>
        </p:spPr>
        <p:txBody>
          <a:bodyPr wrap="square" rtlCol="0">
            <a:spAutoFit/>
          </a:bodyPr>
          <a:lstStyle/>
          <a:p>
            <a:r>
              <a:rPr lang="en-US" altLang="zh-TW" dirty="0"/>
              <a:t>f</a:t>
            </a:r>
            <a:r>
              <a:rPr lang="en-US" altLang="zh-TW" dirty="0" smtClean="0"/>
              <a:t>rom </a:t>
            </a:r>
            <a:r>
              <a:rPr lang="en-US" altLang="zh-TW" dirty="0" err="1" smtClean="0"/>
              <a:t>sklearn.decomposition</a:t>
            </a:r>
            <a:r>
              <a:rPr lang="en-US" altLang="zh-TW" dirty="0" smtClean="0"/>
              <a:t> import PCA</a:t>
            </a:r>
          </a:p>
          <a:p>
            <a:endParaRPr lang="en-US" altLang="zh-TW" dirty="0"/>
          </a:p>
          <a:p>
            <a:r>
              <a:rPr lang="en-US" altLang="zh-TW" dirty="0" err="1"/>
              <a:t>p</a:t>
            </a:r>
            <a:r>
              <a:rPr lang="en-US" altLang="zh-TW" dirty="0" err="1" smtClean="0"/>
              <a:t>ca</a:t>
            </a:r>
            <a:r>
              <a:rPr lang="en-US" altLang="zh-TW" dirty="0" smtClean="0"/>
              <a:t> = PCA().fit(x)</a:t>
            </a:r>
          </a:p>
          <a:p>
            <a:r>
              <a:rPr lang="en-US" altLang="zh-TW" dirty="0" err="1" smtClean="0"/>
              <a:t>pcaed_x</a:t>
            </a:r>
            <a:r>
              <a:rPr lang="en-US" altLang="zh-TW" dirty="0" smtClean="0"/>
              <a:t> = </a:t>
            </a:r>
            <a:r>
              <a:rPr lang="en-US" altLang="zh-TW" dirty="0" err="1" smtClean="0"/>
              <a:t>pca.transform</a:t>
            </a:r>
            <a:r>
              <a:rPr lang="en-US" altLang="zh-TW" dirty="0" smtClean="0"/>
              <a:t>(x)</a:t>
            </a:r>
            <a:endParaRPr lang="zh-TW" altLang="en-US" dirty="0"/>
          </a:p>
        </p:txBody>
      </p:sp>
      <p:sp>
        <p:nvSpPr>
          <p:cNvPr id="5" name="文字方塊 4"/>
          <p:cNvSpPr txBox="1"/>
          <p:nvPr/>
        </p:nvSpPr>
        <p:spPr>
          <a:xfrm>
            <a:off x="166254" y="2579873"/>
            <a:ext cx="9906000" cy="923330"/>
          </a:xfrm>
          <a:prstGeom prst="rect">
            <a:avLst/>
          </a:prstGeom>
          <a:noFill/>
          <a:ln>
            <a:noFill/>
          </a:ln>
        </p:spPr>
        <p:txBody>
          <a:bodyPr wrap="square" rtlCol="0">
            <a:spAutoFit/>
          </a:bodyPr>
          <a:lstStyle/>
          <a:p>
            <a:r>
              <a:rPr lang="en-US" altLang="zh-TW" b="1" u="sng" dirty="0" smtClean="0"/>
              <a:t>Parameters</a:t>
            </a:r>
          </a:p>
          <a:p>
            <a:pPr marL="285750" indent="-285750">
              <a:buFontTx/>
              <a:buChar char="-"/>
            </a:pPr>
            <a:r>
              <a:rPr lang="en-US" altLang="zh-TW" dirty="0" err="1"/>
              <a:t>n</a:t>
            </a:r>
            <a:r>
              <a:rPr lang="en-US" altLang="zh-TW" dirty="0" err="1" smtClean="0"/>
              <a:t>_components</a:t>
            </a:r>
            <a:r>
              <a:rPr lang="en-US" altLang="zh-TW" dirty="0" smtClean="0"/>
              <a:t>: Number of components to keep. If </a:t>
            </a:r>
            <a:r>
              <a:rPr lang="en-US" altLang="zh-TW" dirty="0" err="1" smtClean="0"/>
              <a:t>n_components</a:t>
            </a:r>
            <a:r>
              <a:rPr lang="en-US" altLang="zh-TW" dirty="0" smtClean="0"/>
              <a:t> is not set, all components are kept.</a:t>
            </a:r>
          </a:p>
          <a:p>
            <a:pPr marL="285750" indent="-285750">
              <a:buFontTx/>
              <a:buChar char="-"/>
            </a:pPr>
            <a:r>
              <a:rPr lang="en-US" altLang="zh-TW" dirty="0" smtClean="0"/>
              <a:t>whiten: </a:t>
            </a:r>
          </a:p>
        </p:txBody>
      </p:sp>
    </p:spTree>
    <p:extLst>
      <p:ext uri="{BB962C8B-B14F-4D97-AF65-F5344CB8AC3E}">
        <p14:creationId xmlns:p14="http://schemas.microsoft.com/office/powerpoint/2010/main" val="2548060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a:bodyPr>
          <a:lstStyle/>
          <a:p>
            <a:pPr algn="ctr"/>
            <a:r>
              <a:rPr lang="en-US" altLang="zh-TW" sz="6600" dirty="0" smtClean="0"/>
              <a:t>Learning Algorithm</a:t>
            </a:r>
            <a:endParaRPr lang="zh-TW" altLang="en-US" sz="6600" dirty="0"/>
          </a:p>
        </p:txBody>
      </p:sp>
    </p:spTree>
    <p:extLst>
      <p:ext uri="{BB962C8B-B14F-4D97-AF65-F5344CB8AC3E}">
        <p14:creationId xmlns:p14="http://schemas.microsoft.com/office/powerpoint/2010/main" val="3015992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417120" y="1504225"/>
            <a:ext cx="5559641" cy="420551"/>
          </a:xfrm>
          <a:prstGeom prst="rect">
            <a:avLst/>
          </a:prstGeom>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dirty="0" smtClean="0">
                <a:latin typeface="Arial" panose="020B0604020202020204" pitchFamily="34" charset="0"/>
                <a:cs typeface="Arial" panose="020B0604020202020204" pitchFamily="34" charset="0"/>
              </a:rPr>
              <a:t>Supervised Learning</a:t>
            </a:r>
            <a:endParaRPr lang="zh-TW" altLang="en-US" sz="2000" dirty="0">
              <a:latin typeface="Arial" panose="020B0604020202020204" pitchFamily="34" charset="0"/>
              <a:cs typeface="Arial" panose="020B0604020202020204" pitchFamily="34" charset="0"/>
            </a:endParaRPr>
          </a:p>
        </p:txBody>
      </p:sp>
      <p:sp>
        <p:nvSpPr>
          <p:cNvPr id="6" name="標題 1"/>
          <p:cNvSpPr txBox="1">
            <a:spLocks/>
          </p:cNvSpPr>
          <p:nvPr/>
        </p:nvSpPr>
        <p:spPr>
          <a:xfrm>
            <a:off x="7482458" y="1509761"/>
            <a:ext cx="4266197" cy="422540"/>
          </a:xfrm>
          <a:prstGeom prst="rect">
            <a:avLst/>
          </a:prstGeom>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dirty="0" smtClean="0">
                <a:latin typeface="Arial" panose="020B0604020202020204" pitchFamily="34" charset="0"/>
                <a:cs typeface="Arial" panose="020B0604020202020204" pitchFamily="34" charset="0"/>
              </a:rPr>
              <a:t>Unsupervised</a:t>
            </a:r>
            <a:r>
              <a:rPr lang="en-US" altLang="zh-TW" sz="1800" dirty="0" smtClean="0">
                <a:latin typeface="Arial" panose="020B0604020202020204" pitchFamily="34" charset="0"/>
                <a:cs typeface="Arial" panose="020B0604020202020204" pitchFamily="34" charset="0"/>
              </a:rPr>
              <a:t> Learning</a:t>
            </a:r>
            <a:endParaRPr lang="zh-TW" altLang="en-US" sz="1800" dirty="0">
              <a:latin typeface="Arial" panose="020B0604020202020204" pitchFamily="34" charset="0"/>
              <a:cs typeface="Arial" panose="020B0604020202020204" pitchFamily="34" charset="0"/>
            </a:endParaRPr>
          </a:p>
        </p:txBody>
      </p:sp>
      <p:sp>
        <p:nvSpPr>
          <p:cNvPr id="7" name="標題 1"/>
          <p:cNvSpPr txBox="1">
            <a:spLocks/>
          </p:cNvSpPr>
          <p:nvPr/>
        </p:nvSpPr>
        <p:spPr>
          <a:xfrm>
            <a:off x="8899562" y="4117202"/>
            <a:ext cx="2926277" cy="518548"/>
          </a:xfrm>
          <a:prstGeom prst="rect">
            <a:avLst/>
          </a:prstGeom>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dirty="0" smtClean="0">
                <a:latin typeface="Arial" panose="020B0604020202020204" pitchFamily="34" charset="0"/>
                <a:cs typeface="Arial" panose="020B0604020202020204" pitchFamily="34" charset="0"/>
              </a:rPr>
              <a:t>Reinforcement Learning</a:t>
            </a:r>
            <a:endParaRPr lang="zh-TW" altLang="en-US" sz="2000" dirty="0">
              <a:latin typeface="Arial" panose="020B0604020202020204" pitchFamily="34" charset="0"/>
              <a:cs typeface="Arial" panose="020B0604020202020204" pitchFamily="34" charset="0"/>
            </a:endParaRPr>
          </a:p>
        </p:txBody>
      </p:sp>
      <p:sp>
        <p:nvSpPr>
          <p:cNvPr id="8" name="文字方塊 7"/>
          <p:cNvSpPr txBox="1"/>
          <p:nvPr/>
        </p:nvSpPr>
        <p:spPr>
          <a:xfrm>
            <a:off x="417121" y="1928730"/>
            <a:ext cx="1009402" cy="369332"/>
          </a:xfrm>
          <a:prstGeom prst="rect">
            <a:avLst/>
          </a:prstGeom>
          <a:noFill/>
        </p:spPr>
        <p:txBody>
          <a:bodyPr wrap="square" rtlCol="0">
            <a:spAutoFit/>
          </a:bodyPr>
          <a:lstStyle/>
          <a:p>
            <a:r>
              <a:rPr lang="en-US" altLang="zh-TW" u="sng" dirty="0" smtClean="0"/>
              <a:t>Discrete</a:t>
            </a:r>
            <a:endParaRPr lang="zh-TW" altLang="en-US" u="sng" dirty="0"/>
          </a:p>
        </p:txBody>
      </p:sp>
      <p:sp>
        <p:nvSpPr>
          <p:cNvPr id="9" name="文字方塊 8"/>
          <p:cNvSpPr txBox="1"/>
          <p:nvPr/>
        </p:nvSpPr>
        <p:spPr>
          <a:xfrm>
            <a:off x="7561376" y="1936814"/>
            <a:ext cx="1009402" cy="369332"/>
          </a:xfrm>
          <a:prstGeom prst="rect">
            <a:avLst/>
          </a:prstGeom>
          <a:noFill/>
        </p:spPr>
        <p:txBody>
          <a:bodyPr wrap="square" rtlCol="0">
            <a:spAutoFit/>
          </a:bodyPr>
          <a:lstStyle/>
          <a:p>
            <a:r>
              <a:rPr lang="en-US" altLang="zh-TW" u="sng" dirty="0" smtClean="0"/>
              <a:t>Discrete</a:t>
            </a:r>
            <a:endParaRPr lang="zh-TW" altLang="en-US" u="sng" dirty="0"/>
          </a:p>
        </p:txBody>
      </p:sp>
      <p:sp>
        <p:nvSpPr>
          <p:cNvPr id="10" name="文字方塊 9"/>
          <p:cNvSpPr txBox="1"/>
          <p:nvPr/>
        </p:nvSpPr>
        <p:spPr>
          <a:xfrm>
            <a:off x="9482954" y="1941276"/>
            <a:ext cx="1318160" cy="369332"/>
          </a:xfrm>
          <a:prstGeom prst="rect">
            <a:avLst/>
          </a:prstGeom>
          <a:noFill/>
        </p:spPr>
        <p:txBody>
          <a:bodyPr wrap="square" rtlCol="0">
            <a:spAutoFit/>
          </a:bodyPr>
          <a:lstStyle/>
          <a:p>
            <a:r>
              <a:rPr lang="en-US" altLang="zh-TW" u="sng" dirty="0" smtClean="0"/>
              <a:t>Continuous</a:t>
            </a:r>
            <a:endParaRPr lang="zh-TW" altLang="en-US" u="sng" dirty="0"/>
          </a:p>
        </p:txBody>
      </p:sp>
      <p:sp>
        <p:nvSpPr>
          <p:cNvPr id="11" name="文字方塊 10"/>
          <p:cNvSpPr txBox="1"/>
          <p:nvPr/>
        </p:nvSpPr>
        <p:spPr>
          <a:xfrm>
            <a:off x="4166758" y="1912898"/>
            <a:ext cx="1318160" cy="369332"/>
          </a:xfrm>
          <a:prstGeom prst="rect">
            <a:avLst/>
          </a:prstGeom>
          <a:noFill/>
        </p:spPr>
        <p:txBody>
          <a:bodyPr wrap="square" rtlCol="0">
            <a:spAutoFit/>
          </a:bodyPr>
          <a:lstStyle/>
          <a:p>
            <a:r>
              <a:rPr lang="en-US" altLang="zh-TW" u="sng" dirty="0" smtClean="0"/>
              <a:t>Continuous</a:t>
            </a:r>
            <a:endParaRPr lang="zh-TW" altLang="en-US" u="sng" dirty="0"/>
          </a:p>
        </p:txBody>
      </p:sp>
      <p:sp>
        <p:nvSpPr>
          <p:cNvPr id="12" name="標題 1"/>
          <p:cNvSpPr txBox="1">
            <a:spLocks/>
          </p:cNvSpPr>
          <p:nvPr/>
        </p:nvSpPr>
        <p:spPr>
          <a:xfrm>
            <a:off x="5253168" y="4839814"/>
            <a:ext cx="3354778" cy="518548"/>
          </a:xfrm>
          <a:prstGeom prst="rect">
            <a:avLst/>
          </a:prstGeom>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dirty="0" smtClean="0">
                <a:latin typeface="Arial" panose="020B0604020202020204" pitchFamily="34" charset="0"/>
                <a:cs typeface="Arial" panose="020B0604020202020204" pitchFamily="34" charset="0"/>
              </a:rPr>
              <a:t>Semi - Supervised Learning</a:t>
            </a:r>
            <a:endParaRPr lang="zh-TW" altLang="en-US" sz="2000" dirty="0">
              <a:latin typeface="Arial" panose="020B0604020202020204" pitchFamily="34" charset="0"/>
              <a:cs typeface="Arial" panose="020B0604020202020204" pitchFamily="34" charset="0"/>
            </a:endParaRPr>
          </a:p>
        </p:txBody>
      </p:sp>
      <p:sp>
        <p:nvSpPr>
          <p:cNvPr id="13" name="文字方塊 12"/>
          <p:cNvSpPr txBox="1"/>
          <p:nvPr/>
        </p:nvSpPr>
        <p:spPr>
          <a:xfrm>
            <a:off x="4166758" y="2245776"/>
            <a:ext cx="1322615" cy="369332"/>
          </a:xfrm>
          <a:prstGeom prst="rect">
            <a:avLst/>
          </a:prstGeom>
          <a:noFill/>
        </p:spPr>
        <p:txBody>
          <a:bodyPr wrap="square" rtlCol="0">
            <a:spAutoFit/>
          </a:bodyPr>
          <a:lstStyle/>
          <a:p>
            <a:r>
              <a:rPr lang="en-US" altLang="zh-TW" dirty="0" smtClean="0"/>
              <a:t>(Regression)</a:t>
            </a:r>
            <a:endParaRPr lang="zh-TW" altLang="en-US" dirty="0"/>
          </a:p>
        </p:txBody>
      </p:sp>
      <p:sp>
        <p:nvSpPr>
          <p:cNvPr id="14" name="文字方塊 13"/>
          <p:cNvSpPr txBox="1"/>
          <p:nvPr/>
        </p:nvSpPr>
        <p:spPr>
          <a:xfrm>
            <a:off x="417121" y="2261608"/>
            <a:ext cx="1619619" cy="369332"/>
          </a:xfrm>
          <a:prstGeom prst="rect">
            <a:avLst/>
          </a:prstGeom>
          <a:noFill/>
        </p:spPr>
        <p:txBody>
          <a:bodyPr wrap="square" rtlCol="0">
            <a:spAutoFit/>
          </a:bodyPr>
          <a:lstStyle/>
          <a:p>
            <a:r>
              <a:rPr lang="en-US" altLang="zh-TW" dirty="0" smtClean="0"/>
              <a:t>(Classification)</a:t>
            </a:r>
            <a:endParaRPr lang="zh-TW" altLang="en-US" dirty="0"/>
          </a:p>
        </p:txBody>
      </p:sp>
      <p:sp>
        <p:nvSpPr>
          <p:cNvPr id="15" name="文字方塊 14"/>
          <p:cNvSpPr txBox="1"/>
          <p:nvPr/>
        </p:nvSpPr>
        <p:spPr>
          <a:xfrm>
            <a:off x="7561376" y="2388442"/>
            <a:ext cx="2018076"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Clustering</a:t>
            </a:r>
          </a:p>
          <a:p>
            <a:r>
              <a:rPr lang="en-US" altLang="zh-TW" dirty="0" smtClean="0"/>
              <a:t>         - K-means</a:t>
            </a:r>
          </a:p>
          <a:p>
            <a:r>
              <a:rPr lang="en-US" altLang="zh-TW" dirty="0"/>
              <a:t> </a:t>
            </a:r>
            <a:r>
              <a:rPr lang="en-US" altLang="zh-TW" dirty="0" smtClean="0"/>
              <a:t>        - Hierarchical</a:t>
            </a:r>
          </a:p>
          <a:p>
            <a:pPr marL="285750" indent="-285750">
              <a:buFont typeface="Arial" panose="020B0604020202020204" pitchFamily="34" charset="0"/>
              <a:buChar char="•"/>
            </a:pPr>
            <a:endParaRPr lang="zh-TW" altLang="en-US" dirty="0"/>
          </a:p>
        </p:txBody>
      </p:sp>
      <p:sp>
        <p:nvSpPr>
          <p:cNvPr id="16" name="文字方塊 15"/>
          <p:cNvSpPr txBox="1"/>
          <p:nvPr/>
        </p:nvSpPr>
        <p:spPr>
          <a:xfrm>
            <a:off x="9486418" y="2378381"/>
            <a:ext cx="2629392" cy="369332"/>
          </a:xfrm>
          <a:prstGeom prst="rect">
            <a:avLst/>
          </a:prstGeom>
          <a:noFill/>
        </p:spPr>
        <p:txBody>
          <a:bodyPr wrap="square" rtlCol="0">
            <a:spAutoFit/>
          </a:bodyPr>
          <a:lstStyle/>
          <a:p>
            <a:r>
              <a:rPr lang="en-US" altLang="zh-TW" dirty="0" smtClean="0"/>
              <a:t>Dimensionality Reduction</a:t>
            </a:r>
            <a:endParaRPr lang="zh-TW" altLang="en-US" dirty="0"/>
          </a:p>
        </p:txBody>
      </p:sp>
      <p:cxnSp>
        <p:nvCxnSpPr>
          <p:cNvPr id="18" name="直線單箭頭接點 17"/>
          <p:cNvCxnSpPr>
            <a:stCxn id="5" idx="3"/>
            <a:endCxn id="6" idx="1"/>
          </p:cNvCxnSpPr>
          <p:nvPr/>
        </p:nvCxnSpPr>
        <p:spPr>
          <a:xfrm>
            <a:off x="5976761" y="1714501"/>
            <a:ext cx="1505697" cy="653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p:cNvCxnSpPr>
            <a:endCxn id="12" idx="0"/>
          </p:cNvCxnSpPr>
          <p:nvPr/>
        </p:nvCxnSpPr>
        <p:spPr>
          <a:xfrm>
            <a:off x="6929232" y="1721031"/>
            <a:ext cx="1325" cy="3118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字方塊 26"/>
          <p:cNvSpPr txBox="1"/>
          <p:nvPr/>
        </p:nvSpPr>
        <p:spPr>
          <a:xfrm>
            <a:off x="6474209" y="4136600"/>
            <a:ext cx="1057891" cy="369332"/>
          </a:xfrm>
          <a:prstGeom prst="rect">
            <a:avLst/>
          </a:prstGeom>
          <a:noFill/>
        </p:spPr>
        <p:txBody>
          <a:bodyPr wrap="square" rtlCol="0">
            <a:spAutoFit/>
          </a:bodyPr>
          <a:lstStyle/>
          <a:p>
            <a:r>
              <a:rPr lang="en-US" altLang="zh-TW" dirty="0" smtClean="0"/>
              <a:t>Between</a:t>
            </a:r>
            <a:endParaRPr lang="zh-TW" altLang="en-US" dirty="0"/>
          </a:p>
        </p:txBody>
      </p:sp>
      <p:sp>
        <p:nvSpPr>
          <p:cNvPr id="29" name="文字方塊 28"/>
          <p:cNvSpPr txBox="1"/>
          <p:nvPr/>
        </p:nvSpPr>
        <p:spPr>
          <a:xfrm>
            <a:off x="3164033" y="5948752"/>
            <a:ext cx="1435431" cy="369332"/>
          </a:xfrm>
          <a:prstGeom prst="rect">
            <a:avLst/>
          </a:prstGeom>
          <a:noFill/>
        </p:spPr>
        <p:txBody>
          <a:bodyPr wrap="square" rtlCol="0">
            <a:spAutoFit/>
          </a:bodyPr>
          <a:lstStyle/>
          <a:p>
            <a:r>
              <a:rPr lang="en-US" altLang="zh-TW" dirty="0" smtClean="0"/>
              <a:t>Rule System</a:t>
            </a:r>
            <a:endParaRPr lang="zh-TW" altLang="en-US" dirty="0"/>
          </a:p>
        </p:txBody>
      </p:sp>
      <p:sp>
        <p:nvSpPr>
          <p:cNvPr id="34" name="文字方塊 33"/>
          <p:cNvSpPr txBox="1"/>
          <p:nvPr/>
        </p:nvSpPr>
        <p:spPr>
          <a:xfrm>
            <a:off x="3397584" y="987508"/>
            <a:ext cx="3623959" cy="369332"/>
          </a:xfrm>
          <a:prstGeom prst="rect">
            <a:avLst/>
          </a:prstGeom>
          <a:noFill/>
        </p:spPr>
        <p:txBody>
          <a:bodyPr wrap="square" rtlCol="0">
            <a:spAutoFit/>
          </a:bodyPr>
          <a:lstStyle/>
          <a:p>
            <a:r>
              <a:rPr lang="en-US" altLang="zh-TW" dirty="0" smtClean="0"/>
              <a:t>With Desired Output/Label/Target</a:t>
            </a:r>
            <a:endParaRPr lang="zh-TW" altLang="en-US" dirty="0"/>
          </a:p>
        </p:txBody>
      </p:sp>
      <p:sp>
        <p:nvSpPr>
          <p:cNvPr id="35" name="文字方塊 34"/>
          <p:cNvSpPr txBox="1"/>
          <p:nvPr/>
        </p:nvSpPr>
        <p:spPr>
          <a:xfrm>
            <a:off x="7482458" y="981673"/>
            <a:ext cx="3961401" cy="369332"/>
          </a:xfrm>
          <a:prstGeom prst="rect">
            <a:avLst/>
          </a:prstGeom>
          <a:noFill/>
        </p:spPr>
        <p:txBody>
          <a:bodyPr wrap="square" rtlCol="0">
            <a:spAutoFit/>
          </a:bodyPr>
          <a:lstStyle/>
          <a:p>
            <a:r>
              <a:rPr lang="en-US" altLang="zh-TW" dirty="0" smtClean="0"/>
              <a:t>Without Desired Output/Label/Target</a:t>
            </a:r>
            <a:endParaRPr lang="zh-TW" altLang="en-US" dirty="0"/>
          </a:p>
        </p:txBody>
      </p:sp>
      <p:sp>
        <p:nvSpPr>
          <p:cNvPr id="38" name="文字方塊 37"/>
          <p:cNvSpPr txBox="1"/>
          <p:nvPr/>
        </p:nvSpPr>
        <p:spPr>
          <a:xfrm>
            <a:off x="3028083" y="6306206"/>
            <a:ext cx="1707330" cy="369332"/>
          </a:xfrm>
          <a:prstGeom prst="rect">
            <a:avLst/>
          </a:prstGeom>
          <a:noFill/>
        </p:spPr>
        <p:txBody>
          <a:bodyPr wrap="square" rtlCol="0">
            <a:spAutoFit/>
          </a:bodyPr>
          <a:lstStyle/>
          <a:p>
            <a:r>
              <a:rPr lang="en-US" altLang="zh-TW" dirty="0" smtClean="0"/>
              <a:t>Learning Theory</a:t>
            </a:r>
            <a:endParaRPr lang="zh-TW" altLang="en-US" dirty="0"/>
          </a:p>
        </p:txBody>
      </p:sp>
      <p:sp>
        <p:nvSpPr>
          <p:cNvPr id="39" name="文字方塊 38"/>
          <p:cNvSpPr txBox="1"/>
          <p:nvPr/>
        </p:nvSpPr>
        <p:spPr>
          <a:xfrm>
            <a:off x="4129650" y="2611935"/>
            <a:ext cx="2480579" cy="2031325"/>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Linear Regression</a:t>
            </a:r>
          </a:p>
          <a:p>
            <a:pPr marL="285750" indent="-285750">
              <a:buFont typeface="Arial" panose="020B0604020202020204" pitchFamily="34" charset="0"/>
              <a:buChar char="•"/>
            </a:pPr>
            <a:r>
              <a:rPr lang="en-US" altLang="zh-TW" dirty="0" smtClean="0"/>
              <a:t>Neural Networks</a:t>
            </a:r>
            <a:endParaRPr lang="en-US" altLang="zh-TW" dirty="0"/>
          </a:p>
          <a:p>
            <a:pPr marL="285750" indent="-285750">
              <a:buFont typeface="Arial" panose="020B0604020202020204" pitchFamily="34" charset="0"/>
              <a:buChar char="•"/>
            </a:pPr>
            <a:r>
              <a:rPr lang="en-US" altLang="zh-TW" dirty="0" smtClean="0"/>
              <a:t>KNN</a:t>
            </a:r>
            <a:endParaRPr lang="en-US" altLang="zh-TW" dirty="0"/>
          </a:p>
          <a:p>
            <a:pPr marL="285750" indent="-285750">
              <a:buFont typeface="Arial" panose="020B0604020202020204" pitchFamily="34" charset="0"/>
              <a:buChar char="•"/>
            </a:pPr>
            <a:r>
              <a:rPr lang="en-US" altLang="zh-TW" dirty="0" smtClean="0"/>
              <a:t>Gaussian Naïve Bayes</a:t>
            </a:r>
          </a:p>
          <a:p>
            <a:pPr marL="285750" indent="-285750">
              <a:buFont typeface="Arial" panose="020B0604020202020204" pitchFamily="34" charset="0"/>
              <a:buChar char="•"/>
            </a:pPr>
            <a:r>
              <a:rPr lang="en-US" altLang="zh-TW" dirty="0" smtClean="0"/>
              <a:t>Decision Tree</a:t>
            </a:r>
          </a:p>
          <a:p>
            <a:pPr marL="285750" indent="-285750">
              <a:buFont typeface="Arial" panose="020B0604020202020204" pitchFamily="34" charset="0"/>
              <a:buChar char="•"/>
            </a:pPr>
            <a:r>
              <a:rPr lang="en-US" altLang="zh-TW" dirty="0" smtClean="0"/>
              <a:t>SVM (+Kernel)</a:t>
            </a:r>
            <a:endParaRPr lang="zh-TW" altLang="en-US" dirty="0"/>
          </a:p>
          <a:p>
            <a:endParaRPr lang="zh-TW" altLang="en-US" dirty="0"/>
          </a:p>
        </p:txBody>
      </p:sp>
      <p:sp>
        <p:nvSpPr>
          <p:cNvPr id="36" name="標題 1"/>
          <p:cNvSpPr>
            <a:spLocks noGrp="1"/>
          </p:cNvSpPr>
          <p:nvPr>
            <p:ph type="title"/>
          </p:nvPr>
        </p:nvSpPr>
        <p:spPr>
          <a:xfrm>
            <a:off x="166255" y="129599"/>
            <a:ext cx="11804072" cy="729384"/>
          </a:xfrm>
        </p:spPr>
        <p:txBody>
          <a:bodyPr/>
          <a:lstStyle/>
          <a:p>
            <a:r>
              <a:rPr lang="en-US" altLang="zh-TW" dirty="0" smtClean="0"/>
              <a:t>Learning Algorithm</a:t>
            </a:r>
            <a:endParaRPr lang="zh-TW" altLang="en-US" dirty="0"/>
          </a:p>
        </p:txBody>
      </p:sp>
      <p:sp>
        <p:nvSpPr>
          <p:cNvPr id="3" name="文字方塊 2"/>
          <p:cNvSpPr txBox="1"/>
          <p:nvPr/>
        </p:nvSpPr>
        <p:spPr>
          <a:xfrm>
            <a:off x="167056" y="2599798"/>
            <a:ext cx="3714693" cy="3416320"/>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Discriminative </a:t>
            </a:r>
            <a:r>
              <a:rPr lang="en-US" altLang="zh-TW" dirty="0"/>
              <a:t>Learning </a:t>
            </a:r>
            <a:r>
              <a:rPr lang="en-US" altLang="zh-TW" dirty="0" smtClean="0"/>
              <a:t>Algorithms</a:t>
            </a:r>
          </a:p>
          <a:p>
            <a:r>
              <a:rPr lang="en-US" altLang="zh-TW" dirty="0"/>
              <a:t> </a:t>
            </a:r>
            <a:r>
              <a:rPr lang="en-US" altLang="zh-TW" dirty="0" smtClean="0"/>
              <a:t>        - </a:t>
            </a:r>
            <a:r>
              <a:rPr lang="en-US" altLang="zh-TW" dirty="0"/>
              <a:t>Logistic Regression</a:t>
            </a:r>
            <a:endParaRPr lang="zh-TW" altLang="en-US" dirty="0"/>
          </a:p>
          <a:p>
            <a:r>
              <a:rPr lang="en-US" altLang="zh-TW" dirty="0" smtClean="0"/>
              <a:t>         - </a:t>
            </a:r>
            <a:r>
              <a:rPr lang="en-US" altLang="zh-TW" dirty="0"/>
              <a:t>Perceptron </a:t>
            </a:r>
            <a:r>
              <a:rPr lang="en-US" altLang="zh-TW" dirty="0" smtClean="0"/>
              <a:t>Algorithm</a:t>
            </a:r>
          </a:p>
          <a:p>
            <a:pPr marL="285750" indent="-285750">
              <a:buFont typeface="Arial" panose="020B0604020202020204" pitchFamily="34" charset="0"/>
              <a:buChar char="•"/>
            </a:pPr>
            <a:r>
              <a:rPr lang="en-US" altLang="zh-TW" dirty="0"/>
              <a:t>Generative Learning </a:t>
            </a:r>
            <a:r>
              <a:rPr lang="en-US" altLang="zh-TW" dirty="0" smtClean="0"/>
              <a:t>Algorithms</a:t>
            </a:r>
          </a:p>
          <a:p>
            <a:r>
              <a:rPr lang="en-US" altLang="zh-TW" dirty="0" smtClean="0"/>
              <a:t>         - </a:t>
            </a:r>
            <a:r>
              <a:rPr lang="en-US" altLang="zh-TW" dirty="0"/>
              <a:t>GDA</a:t>
            </a:r>
          </a:p>
          <a:p>
            <a:r>
              <a:rPr lang="en-US" altLang="zh-TW" dirty="0"/>
              <a:t>         </a:t>
            </a:r>
            <a:r>
              <a:rPr lang="en-US" altLang="zh-TW" dirty="0" smtClean="0"/>
              <a:t>- </a:t>
            </a:r>
            <a:r>
              <a:rPr lang="en-US" altLang="zh-TW" dirty="0"/>
              <a:t>Naïve </a:t>
            </a:r>
            <a:r>
              <a:rPr lang="en-US" altLang="zh-TW" dirty="0" smtClean="0"/>
              <a:t>Bayes Classification</a:t>
            </a:r>
          </a:p>
          <a:p>
            <a:pPr marL="285750" indent="-285750">
              <a:buFont typeface="Arial" panose="020B0604020202020204" pitchFamily="34" charset="0"/>
              <a:buChar char="•"/>
            </a:pPr>
            <a:r>
              <a:rPr lang="en-US" altLang="zh-TW" dirty="0"/>
              <a:t>Support Vector </a:t>
            </a:r>
            <a:r>
              <a:rPr lang="en-US" altLang="zh-TW" dirty="0" smtClean="0"/>
              <a:t>Machines (+Kernel)</a:t>
            </a:r>
            <a:endParaRPr lang="zh-TW" altLang="en-US" dirty="0"/>
          </a:p>
          <a:p>
            <a:pPr marL="285750" indent="-285750">
              <a:buFont typeface="Arial" panose="020B0604020202020204" pitchFamily="34" charset="0"/>
              <a:buChar char="•"/>
            </a:pPr>
            <a:r>
              <a:rPr lang="en-US" altLang="zh-TW" dirty="0"/>
              <a:t>Neural </a:t>
            </a:r>
            <a:r>
              <a:rPr lang="en-US" altLang="zh-TW" dirty="0" smtClean="0"/>
              <a:t>Networks</a:t>
            </a:r>
          </a:p>
          <a:p>
            <a:pPr marL="285750" indent="-285750">
              <a:buFont typeface="Arial" panose="020B0604020202020204" pitchFamily="34" charset="0"/>
              <a:buChar char="•"/>
            </a:pPr>
            <a:r>
              <a:rPr lang="en-US" altLang="zh-TW" dirty="0" smtClean="0"/>
              <a:t>KNN</a:t>
            </a:r>
          </a:p>
          <a:p>
            <a:pPr marL="285750" indent="-285750">
              <a:buFont typeface="Arial" panose="020B0604020202020204" pitchFamily="34" charset="0"/>
              <a:buChar char="•"/>
            </a:pPr>
            <a:r>
              <a:rPr lang="en-US" altLang="zh-TW" dirty="0"/>
              <a:t>Decision </a:t>
            </a:r>
            <a:r>
              <a:rPr lang="en-US" altLang="zh-TW" dirty="0" smtClean="0"/>
              <a:t>Tree</a:t>
            </a:r>
          </a:p>
          <a:p>
            <a:pPr marL="285750" indent="-285750">
              <a:buFont typeface="Arial" panose="020B0604020202020204" pitchFamily="34" charset="0"/>
              <a:buChar char="•"/>
            </a:pPr>
            <a:r>
              <a:rPr lang="en-US" altLang="zh-TW" dirty="0"/>
              <a:t>Ensemble</a:t>
            </a:r>
            <a:r>
              <a:rPr lang="zh-TW" altLang="en-US" dirty="0"/>
              <a:t> </a:t>
            </a:r>
            <a:r>
              <a:rPr lang="en-US" altLang="zh-TW" dirty="0" smtClean="0"/>
              <a:t>Learning</a:t>
            </a:r>
            <a:endParaRPr lang="zh-TW" altLang="en-US" dirty="0"/>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2229955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a:bodyPr>
          <a:lstStyle/>
          <a:p>
            <a:pPr algn="ctr"/>
            <a:r>
              <a:rPr lang="en-US" altLang="zh-TW" sz="6600" dirty="0" smtClean="0"/>
              <a:t>Implementation</a:t>
            </a:r>
            <a:endParaRPr lang="zh-TW" altLang="en-US" sz="6600" dirty="0"/>
          </a:p>
        </p:txBody>
      </p:sp>
    </p:spTree>
    <p:extLst>
      <p:ext uri="{BB962C8B-B14F-4D97-AF65-F5344CB8AC3E}">
        <p14:creationId xmlns:p14="http://schemas.microsoft.com/office/powerpoint/2010/main" val="1828328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Gradient Descent</a:t>
            </a:r>
            <a:endParaRPr lang="zh-TW" altLang="en-US" dirty="0"/>
          </a:p>
        </p:txBody>
      </p:sp>
      <p:sp>
        <p:nvSpPr>
          <p:cNvPr id="7" name="文字方塊 6"/>
          <p:cNvSpPr txBox="1"/>
          <p:nvPr/>
        </p:nvSpPr>
        <p:spPr>
          <a:xfrm>
            <a:off x="166255" y="108797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85" name="文字方塊 84"/>
          <p:cNvSpPr txBox="1"/>
          <p:nvPr/>
        </p:nvSpPr>
        <p:spPr>
          <a:xfrm>
            <a:off x="166255" y="1532064"/>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Tree>
    <p:extLst>
      <p:ext uri="{BB962C8B-B14F-4D97-AF65-F5344CB8AC3E}">
        <p14:creationId xmlns:p14="http://schemas.microsoft.com/office/powerpoint/2010/main" val="911062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a:bodyPr>
          <a:lstStyle/>
          <a:p>
            <a:pPr algn="ctr"/>
            <a:r>
              <a:rPr lang="en-US" altLang="zh-TW" sz="6600" dirty="0" smtClean="0"/>
              <a:t>Supervised Learning</a:t>
            </a:r>
            <a:endParaRPr lang="zh-TW" altLang="en-US" sz="6600" dirty="0"/>
          </a:p>
        </p:txBody>
      </p:sp>
    </p:spTree>
    <p:extLst>
      <p:ext uri="{BB962C8B-B14F-4D97-AF65-F5344CB8AC3E}">
        <p14:creationId xmlns:p14="http://schemas.microsoft.com/office/powerpoint/2010/main" val="4686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6255" y="129599"/>
            <a:ext cx="11804072" cy="729384"/>
          </a:xfrm>
        </p:spPr>
        <p:txBody>
          <a:bodyPr/>
          <a:lstStyle/>
          <a:p>
            <a:r>
              <a:rPr lang="en-US" altLang="zh-TW" dirty="0" smtClean="0"/>
              <a:t>Principle</a:t>
            </a:r>
            <a:endParaRPr lang="zh-TW" altLang="en-US" dirty="0"/>
          </a:p>
        </p:txBody>
      </p:sp>
      <p:sp>
        <p:nvSpPr>
          <p:cNvPr id="5" name="文字方塊 4"/>
          <p:cNvSpPr txBox="1"/>
          <p:nvPr/>
        </p:nvSpPr>
        <p:spPr>
          <a:xfrm>
            <a:off x="87883" y="1610592"/>
            <a:ext cx="4979841" cy="350056"/>
          </a:xfrm>
          <a:prstGeom prst="rect">
            <a:avLst/>
          </a:prstGeom>
          <a:noFill/>
          <a:ln>
            <a:solidFill>
              <a:schemeClr val="tx1"/>
            </a:solidFill>
          </a:ln>
        </p:spPr>
        <p:txBody>
          <a:bodyPr wrap="square" rtlCol="0">
            <a:spAutoFit/>
          </a:bodyPr>
          <a:lstStyle/>
          <a:p>
            <a:pPr algn="ctr"/>
            <a:r>
              <a:rPr lang="en-US" altLang="zh-TW" sz="1600" dirty="0" smtClean="0"/>
              <a:t>X: features, y: targets</a:t>
            </a:r>
          </a:p>
        </p:txBody>
      </p:sp>
      <p:sp>
        <p:nvSpPr>
          <p:cNvPr id="6" name="文字方塊 5"/>
          <p:cNvSpPr txBox="1"/>
          <p:nvPr/>
        </p:nvSpPr>
        <p:spPr>
          <a:xfrm>
            <a:off x="318657" y="2543782"/>
            <a:ext cx="1165276" cy="338554"/>
          </a:xfrm>
          <a:prstGeom prst="rect">
            <a:avLst/>
          </a:prstGeom>
          <a:noFill/>
          <a:ln>
            <a:solidFill>
              <a:schemeClr val="tx1"/>
            </a:solidFill>
          </a:ln>
        </p:spPr>
        <p:txBody>
          <a:bodyPr wrap="square" rtlCol="0">
            <a:spAutoFit/>
          </a:bodyPr>
          <a:lstStyle/>
          <a:p>
            <a:r>
              <a:rPr lang="en-US" altLang="zh-TW" sz="1600" dirty="0" smtClean="0"/>
              <a:t>Testing Set</a:t>
            </a:r>
            <a:endParaRPr lang="zh-TW" altLang="en-US" sz="1600" dirty="0"/>
          </a:p>
        </p:txBody>
      </p:sp>
      <p:sp>
        <p:nvSpPr>
          <p:cNvPr id="7" name="文字方塊 6"/>
          <p:cNvSpPr txBox="1"/>
          <p:nvPr/>
        </p:nvSpPr>
        <p:spPr>
          <a:xfrm>
            <a:off x="495752" y="3556987"/>
            <a:ext cx="5732637" cy="338554"/>
          </a:xfrm>
          <a:prstGeom prst="rect">
            <a:avLst/>
          </a:prstGeom>
          <a:noFill/>
          <a:ln>
            <a:solidFill>
              <a:schemeClr val="tx1"/>
            </a:solidFill>
          </a:ln>
        </p:spPr>
        <p:txBody>
          <a:bodyPr wrap="square" rtlCol="0">
            <a:spAutoFit/>
          </a:bodyPr>
          <a:lstStyle/>
          <a:p>
            <a:pPr algn="ctr"/>
            <a:r>
              <a:rPr lang="en-US" altLang="zh-TW" sz="1600" dirty="0" smtClean="0"/>
              <a:t>Learning Algorithm</a:t>
            </a:r>
            <a:endParaRPr lang="zh-TW" altLang="en-US" sz="1600" dirty="0"/>
          </a:p>
        </p:txBody>
      </p:sp>
      <p:sp>
        <p:nvSpPr>
          <p:cNvPr id="8" name="文字方塊 7"/>
          <p:cNvSpPr txBox="1"/>
          <p:nvPr/>
        </p:nvSpPr>
        <p:spPr>
          <a:xfrm>
            <a:off x="969485" y="6236273"/>
            <a:ext cx="1288473" cy="584775"/>
          </a:xfrm>
          <a:prstGeom prst="rect">
            <a:avLst/>
          </a:prstGeom>
          <a:noFill/>
          <a:ln>
            <a:solidFill>
              <a:schemeClr val="tx1"/>
            </a:solidFill>
          </a:ln>
        </p:spPr>
        <p:txBody>
          <a:bodyPr wrap="square" rtlCol="0">
            <a:spAutoFit/>
          </a:bodyPr>
          <a:lstStyle/>
          <a:p>
            <a:r>
              <a:rPr lang="en-US" altLang="zh-TW" sz="1600" dirty="0" smtClean="0"/>
              <a:t>h (Hypothesis)</a:t>
            </a:r>
            <a:endParaRPr lang="zh-TW" altLang="en-US" sz="1600" dirty="0"/>
          </a:p>
        </p:txBody>
      </p:sp>
      <p:sp>
        <p:nvSpPr>
          <p:cNvPr id="9" name="文字方塊 8"/>
          <p:cNvSpPr txBox="1"/>
          <p:nvPr/>
        </p:nvSpPr>
        <p:spPr>
          <a:xfrm>
            <a:off x="191742" y="6359384"/>
            <a:ext cx="346364" cy="338554"/>
          </a:xfrm>
          <a:prstGeom prst="rect">
            <a:avLst/>
          </a:prstGeom>
          <a:noFill/>
          <a:ln>
            <a:solidFill>
              <a:schemeClr val="tx1"/>
            </a:solidFill>
          </a:ln>
        </p:spPr>
        <p:txBody>
          <a:bodyPr wrap="square" rtlCol="0">
            <a:spAutoFit/>
          </a:bodyPr>
          <a:lstStyle/>
          <a:p>
            <a:r>
              <a:rPr lang="en-US" altLang="zh-TW" sz="1600" dirty="0" smtClean="0"/>
              <a:t>x</a:t>
            </a:r>
            <a:endParaRPr lang="zh-TW" altLang="en-US" sz="1600" dirty="0"/>
          </a:p>
        </p:txBody>
      </p:sp>
      <p:sp>
        <p:nvSpPr>
          <p:cNvPr id="10" name="文字方塊 9"/>
          <p:cNvSpPr txBox="1"/>
          <p:nvPr/>
        </p:nvSpPr>
        <p:spPr>
          <a:xfrm>
            <a:off x="2722242" y="6359384"/>
            <a:ext cx="1316179" cy="338554"/>
          </a:xfrm>
          <a:prstGeom prst="rect">
            <a:avLst/>
          </a:prstGeom>
          <a:noFill/>
          <a:ln>
            <a:solidFill>
              <a:schemeClr val="tx1"/>
            </a:solidFill>
          </a:ln>
        </p:spPr>
        <p:txBody>
          <a:bodyPr wrap="square" rtlCol="0">
            <a:spAutoFit/>
          </a:bodyPr>
          <a:lstStyle/>
          <a:p>
            <a:r>
              <a:rPr lang="en-US" altLang="zh-TW" sz="1600" dirty="0" smtClean="0"/>
              <a:t>Predicted y</a:t>
            </a:r>
            <a:endParaRPr lang="zh-TW" altLang="en-US" sz="1600" dirty="0"/>
          </a:p>
        </p:txBody>
      </p:sp>
      <p:cxnSp>
        <p:nvCxnSpPr>
          <p:cNvPr id="12" name="直線單箭頭接點 11"/>
          <p:cNvCxnSpPr>
            <a:endCxn id="6" idx="0"/>
          </p:cNvCxnSpPr>
          <p:nvPr/>
        </p:nvCxnSpPr>
        <p:spPr>
          <a:xfrm flipH="1">
            <a:off x="901295" y="1960648"/>
            <a:ext cx="630382" cy="583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p:cNvCxnSpPr>
            <a:stCxn id="58" idx="2"/>
          </p:cNvCxnSpPr>
          <p:nvPr/>
        </p:nvCxnSpPr>
        <p:spPr>
          <a:xfrm>
            <a:off x="2291294" y="2882336"/>
            <a:ext cx="0" cy="674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9" idx="3"/>
            <a:endCxn id="8" idx="1"/>
          </p:cNvCxnSpPr>
          <p:nvPr/>
        </p:nvCxnSpPr>
        <p:spPr>
          <a:xfrm>
            <a:off x="538106" y="6528661"/>
            <a:ext cx="4313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p:cNvCxnSpPr>
            <a:stCxn id="8" idx="3"/>
            <a:endCxn id="10" idx="1"/>
          </p:cNvCxnSpPr>
          <p:nvPr/>
        </p:nvCxnSpPr>
        <p:spPr>
          <a:xfrm>
            <a:off x="2257958" y="6528661"/>
            <a:ext cx="4642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字方塊 29"/>
          <p:cNvSpPr txBox="1"/>
          <p:nvPr/>
        </p:nvSpPr>
        <p:spPr>
          <a:xfrm>
            <a:off x="6933604" y="2775318"/>
            <a:ext cx="1565564" cy="338554"/>
          </a:xfrm>
          <a:prstGeom prst="rect">
            <a:avLst/>
          </a:prstGeom>
          <a:noFill/>
          <a:ln>
            <a:solidFill>
              <a:schemeClr val="tx1"/>
            </a:solidFill>
          </a:ln>
        </p:spPr>
        <p:txBody>
          <a:bodyPr wrap="square" rtlCol="0">
            <a:spAutoFit/>
          </a:bodyPr>
          <a:lstStyle/>
          <a:p>
            <a:r>
              <a:rPr lang="en-US" altLang="zh-TW" sz="1600" dirty="0" smtClean="0"/>
              <a:t>Cost Function</a:t>
            </a:r>
            <a:endParaRPr lang="zh-TW" altLang="en-US" sz="1600" dirty="0"/>
          </a:p>
        </p:txBody>
      </p:sp>
      <p:sp>
        <p:nvSpPr>
          <p:cNvPr id="31" name="文字方塊 30"/>
          <p:cNvSpPr txBox="1"/>
          <p:nvPr/>
        </p:nvSpPr>
        <p:spPr>
          <a:xfrm>
            <a:off x="6651028" y="2021266"/>
            <a:ext cx="2154861" cy="584775"/>
          </a:xfrm>
          <a:prstGeom prst="rect">
            <a:avLst/>
          </a:prstGeom>
          <a:noFill/>
          <a:ln>
            <a:solidFill>
              <a:schemeClr val="tx1"/>
            </a:solidFill>
          </a:ln>
        </p:spPr>
        <p:txBody>
          <a:bodyPr wrap="square" rtlCol="0">
            <a:spAutoFit/>
          </a:bodyPr>
          <a:lstStyle/>
          <a:p>
            <a:pPr algn="ctr"/>
            <a:r>
              <a:rPr lang="en-US" altLang="zh-TW" sz="1600" dirty="0" smtClean="0"/>
              <a:t>How do we pick, or learn, the parameters </a:t>
            </a:r>
            <a:r>
              <a:rPr lang="el-GR" altLang="zh-TW" sz="1600" dirty="0" smtClean="0"/>
              <a:t>θ</a:t>
            </a:r>
            <a:r>
              <a:rPr lang="en-US" altLang="zh-TW" sz="1600" dirty="0" smtClean="0"/>
              <a:t>?</a:t>
            </a:r>
            <a:endParaRPr lang="zh-TW" altLang="en-US" sz="1600" dirty="0"/>
          </a:p>
        </p:txBody>
      </p:sp>
      <p:cxnSp>
        <p:nvCxnSpPr>
          <p:cNvPr id="37" name="直線單箭頭接點 36"/>
          <p:cNvCxnSpPr>
            <a:endCxn id="30" idx="0"/>
          </p:cNvCxnSpPr>
          <p:nvPr/>
        </p:nvCxnSpPr>
        <p:spPr>
          <a:xfrm>
            <a:off x="7714632" y="2610950"/>
            <a:ext cx="1754" cy="164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字方塊 40"/>
          <p:cNvSpPr txBox="1"/>
          <p:nvPr/>
        </p:nvSpPr>
        <p:spPr>
          <a:xfrm>
            <a:off x="8497414" y="2561981"/>
            <a:ext cx="3803841" cy="584775"/>
          </a:xfrm>
          <a:prstGeom prst="rect">
            <a:avLst/>
          </a:prstGeom>
          <a:noFill/>
        </p:spPr>
        <p:txBody>
          <a:bodyPr wrap="square" rtlCol="0">
            <a:spAutoFit/>
          </a:bodyPr>
          <a:lstStyle/>
          <a:p>
            <a:r>
              <a:rPr lang="en-US" altLang="zh-TW" sz="1600" dirty="0" smtClean="0"/>
              <a:t>Measures, for each value of the </a:t>
            </a:r>
            <a:r>
              <a:rPr lang="el-GR" altLang="zh-TW" sz="1600" dirty="0" smtClean="0"/>
              <a:t>θ</a:t>
            </a:r>
            <a:r>
              <a:rPr lang="en-US" altLang="zh-TW" sz="1600" dirty="0" smtClean="0"/>
              <a:t>’s, how close the h(x)’s are to the corresponding y’s.</a:t>
            </a:r>
            <a:endParaRPr lang="zh-TW" altLang="en-US" sz="1600" dirty="0"/>
          </a:p>
        </p:txBody>
      </p:sp>
      <p:cxnSp>
        <p:nvCxnSpPr>
          <p:cNvPr id="42" name="直線單箭頭接點 41"/>
          <p:cNvCxnSpPr>
            <a:stCxn id="30" idx="2"/>
            <a:endCxn id="51" idx="0"/>
          </p:cNvCxnSpPr>
          <p:nvPr/>
        </p:nvCxnSpPr>
        <p:spPr>
          <a:xfrm>
            <a:off x="7716386" y="3113872"/>
            <a:ext cx="0" cy="4626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文字方塊 44"/>
          <p:cNvSpPr txBox="1"/>
          <p:nvPr/>
        </p:nvSpPr>
        <p:spPr>
          <a:xfrm>
            <a:off x="7754646" y="3217815"/>
            <a:ext cx="2854678" cy="338554"/>
          </a:xfrm>
          <a:prstGeom prst="rect">
            <a:avLst/>
          </a:prstGeom>
          <a:noFill/>
        </p:spPr>
        <p:txBody>
          <a:bodyPr wrap="square" rtlCol="0">
            <a:spAutoFit/>
          </a:bodyPr>
          <a:lstStyle/>
          <a:p>
            <a:r>
              <a:rPr lang="en-US" altLang="zh-TW" sz="1600" dirty="0" smtClean="0"/>
              <a:t>To choose </a:t>
            </a:r>
            <a:r>
              <a:rPr lang="el-GR" altLang="zh-TW" sz="1600" dirty="0" smtClean="0"/>
              <a:t>θ</a:t>
            </a:r>
            <a:r>
              <a:rPr lang="en-US" altLang="zh-TW" sz="1600" dirty="0" smtClean="0"/>
              <a:t> so as minimize J(</a:t>
            </a:r>
            <a:r>
              <a:rPr lang="el-GR" altLang="zh-TW" sz="1600" dirty="0" smtClean="0"/>
              <a:t>θ</a:t>
            </a:r>
            <a:r>
              <a:rPr lang="en-US" altLang="zh-TW" sz="1600" dirty="0" smtClean="0"/>
              <a:t>). </a:t>
            </a:r>
            <a:endParaRPr lang="zh-TW" altLang="en-US" sz="1600" dirty="0"/>
          </a:p>
        </p:txBody>
      </p:sp>
      <p:sp>
        <p:nvSpPr>
          <p:cNvPr id="47" name="文字方塊 46"/>
          <p:cNvSpPr txBox="1"/>
          <p:nvPr/>
        </p:nvSpPr>
        <p:spPr>
          <a:xfrm>
            <a:off x="6617396" y="3888770"/>
            <a:ext cx="3991927" cy="1323439"/>
          </a:xfrm>
          <a:prstGeom prst="rect">
            <a:avLst/>
          </a:prstGeom>
          <a:noFill/>
          <a:ln>
            <a:noFill/>
          </a:ln>
        </p:spPr>
        <p:txBody>
          <a:bodyPr wrap="square" rtlCol="0">
            <a:spAutoFit/>
          </a:bodyPr>
          <a:lstStyle/>
          <a:p>
            <a:pPr marL="285750" indent="-285750">
              <a:buFont typeface="Arial" panose="020B0604020202020204" pitchFamily="34" charset="0"/>
              <a:buChar char="•"/>
            </a:pPr>
            <a:r>
              <a:rPr lang="en-US" altLang="zh-TW" sz="1600" dirty="0" smtClean="0"/>
              <a:t>Gradient Descent</a:t>
            </a:r>
          </a:p>
          <a:p>
            <a:r>
              <a:rPr lang="en-US" altLang="zh-TW" sz="1600" dirty="0" smtClean="0"/>
              <a:t>         - </a:t>
            </a:r>
            <a:r>
              <a:rPr lang="en-US" altLang="zh-TW" sz="1600" dirty="0"/>
              <a:t>Batch</a:t>
            </a:r>
          </a:p>
          <a:p>
            <a:r>
              <a:rPr lang="en-US" altLang="zh-TW" sz="1600" dirty="0"/>
              <a:t>         - Stochastic (Incremental</a:t>
            </a:r>
            <a:r>
              <a:rPr lang="en-US" altLang="zh-TW" sz="1600" dirty="0" smtClean="0"/>
              <a:t>)</a:t>
            </a:r>
          </a:p>
          <a:p>
            <a:pPr marL="285750" indent="-285750">
              <a:buFont typeface="Arial" panose="020B0604020202020204" pitchFamily="34" charset="0"/>
              <a:buChar char="•"/>
            </a:pPr>
            <a:r>
              <a:rPr lang="en-US" altLang="zh-TW" sz="1600" dirty="0" smtClean="0">
                <a:solidFill>
                  <a:srgbClr val="FF0000"/>
                </a:solidFill>
              </a:rPr>
              <a:t>Newton’s Method</a:t>
            </a:r>
            <a:r>
              <a:rPr lang="en-US" altLang="zh-TW" sz="1600" dirty="0" smtClean="0"/>
              <a:t>(The Normal Equations)</a:t>
            </a:r>
          </a:p>
          <a:p>
            <a:pPr marL="285750" indent="-285750">
              <a:buFont typeface="Arial" panose="020B0604020202020204" pitchFamily="34" charset="0"/>
              <a:buChar char="•"/>
            </a:pPr>
            <a:r>
              <a:rPr lang="en-US" altLang="zh-TW" sz="1600" dirty="0" smtClean="0"/>
              <a:t>Coordinate Ascent</a:t>
            </a:r>
          </a:p>
        </p:txBody>
      </p:sp>
      <p:sp>
        <p:nvSpPr>
          <p:cNvPr id="51" name="文字方塊 50"/>
          <p:cNvSpPr txBox="1"/>
          <p:nvPr/>
        </p:nvSpPr>
        <p:spPr>
          <a:xfrm>
            <a:off x="6490257" y="3576539"/>
            <a:ext cx="2452258" cy="338554"/>
          </a:xfrm>
          <a:prstGeom prst="rect">
            <a:avLst/>
          </a:prstGeom>
          <a:noFill/>
          <a:ln>
            <a:solidFill>
              <a:schemeClr val="tx1"/>
            </a:solidFill>
          </a:ln>
        </p:spPr>
        <p:txBody>
          <a:bodyPr wrap="square" rtlCol="0">
            <a:spAutoFit/>
          </a:bodyPr>
          <a:lstStyle/>
          <a:p>
            <a:r>
              <a:rPr lang="en-US" altLang="zh-TW" sz="1600" dirty="0" smtClean="0"/>
              <a:t>Optimization Algorithm</a:t>
            </a:r>
            <a:endParaRPr lang="zh-TW" altLang="en-US" sz="1600" dirty="0"/>
          </a:p>
        </p:txBody>
      </p:sp>
      <p:cxnSp>
        <p:nvCxnSpPr>
          <p:cNvPr id="53" name="直線單箭頭接點 52"/>
          <p:cNvCxnSpPr/>
          <p:nvPr/>
        </p:nvCxnSpPr>
        <p:spPr>
          <a:xfrm flipV="1">
            <a:off x="8536908" y="4028131"/>
            <a:ext cx="104253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文字方塊 54"/>
          <p:cNvSpPr txBox="1"/>
          <p:nvPr/>
        </p:nvSpPr>
        <p:spPr>
          <a:xfrm>
            <a:off x="9579442" y="3702088"/>
            <a:ext cx="2467516" cy="584775"/>
          </a:xfrm>
          <a:prstGeom prst="rect">
            <a:avLst/>
          </a:prstGeom>
          <a:noFill/>
          <a:ln>
            <a:solidFill>
              <a:schemeClr val="tx1"/>
            </a:solidFill>
          </a:ln>
        </p:spPr>
        <p:txBody>
          <a:bodyPr wrap="square" rtlCol="0">
            <a:spAutoFit/>
          </a:bodyPr>
          <a:lstStyle/>
          <a:p>
            <a:r>
              <a:rPr lang="en-US" altLang="zh-TW" sz="1600" dirty="0" smtClean="0"/>
              <a:t>LMS update rule</a:t>
            </a:r>
          </a:p>
          <a:p>
            <a:r>
              <a:rPr lang="en-US" altLang="zh-TW" sz="1600" dirty="0" smtClean="0"/>
              <a:t>(</a:t>
            </a:r>
            <a:r>
              <a:rPr lang="en-US" altLang="zh-TW" sz="1600" dirty="0" err="1" smtClean="0"/>
              <a:t>Widrow</a:t>
            </a:r>
            <a:r>
              <a:rPr lang="en-US" altLang="zh-TW" sz="1600" dirty="0" smtClean="0"/>
              <a:t>-Hoff learning rule)</a:t>
            </a:r>
            <a:endParaRPr lang="zh-TW" altLang="en-US" sz="1600" dirty="0"/>
          </a:p>
        </p:txBody>
      </p:sp>
      <p:sp>
        <p:nvSpPr>
          <p:cNvPr id="2" name="文字方塊 1"/>
          <p:cNvSpPr txBox="1"/>
          <p:nvPr/>
        </p:nvSpPr>
        <p:spPr>
          <a:xfrm>
            <a:off x="5522357" y="1612789"/>
            <a:ext cx="1128891" cy="338554"/>
          </a:xfrm>
          <a:prstGeom prst="rect">
            <a:avLst/>
          </a:prstGeom>
          <a:noFill/>
          <a:ln>
            <a:solidFill>
              <a:schemeClr val="tx1"/>
            </a:solidFill>
          </a:ln>
        </p:spPr>
        <p:txBody>
          <a:bodyPr wrap="square" rtlCol="0">
            <a:spAutoFit/>
          </a:bodyPr>
          <a:lstStyle/>
          <a:p>
            <a:r>
              <a:rPr lang="en-US" altLang="zh-TW" sz="1600" dirty="0" smtClean="0"/>
              <a:t>Data Types</a:t>
            </a:r>
            <a:endParaRPr lang="zh-TW" altLang="en-US" sz="1600" dirty="0"/>
          </a:p>
        </p:txBody>
      </p:sp>
      <p:sp>
        <p:nvSpPr>
          <p:cNvPr id="63" name="文字方塊 62"/>
          <p:cNvSpPr txBox="1"/>
          <p:nvPr/>
        </p:nvSpPr>
        <p:spPr>
          <a:xfrm>
            <a:off x="482216" y="4188898"/>
            <a:ext cx="5746173" cy="338554"/>
          </a:xfrm>
          <a:prstGeom prst="rect">
            <a:avLst/>
          </a:prstGeom>
          <a:noFill/>
          <a:ln>
            <a:solidFill>
              <a:schemeClr val="tx1"/>
            </a:solidFill>
          </a:ln>
        </p:spPr>
        <p:txBody>
          <a:bodyPr wrap="square" rtlCol="0">
            <a:spAutoFit/>
          </a:bodyPr>
          <a:lstStyle/>
          <a:p>
            <a:pPr algn="ctr"/>
            <a:r>
              <a:rPr lang="en-US" altLang="zh-TW" sz="1600" dirty="0" smtClean="0"/>
              <a:t>Evaluation</a:t>
            </a:r>
            <a:endParaRPr lang="zh-TW" altLang="en-US" sz="1600" dirty="0"/>
          </a:p>
        </p:txBody>
      </p:sp>
      <p:cxnSp>
        <p:nvCxnSpPr>
          <p:cNvPr id="64" name="直線單箭頭接點 63"/>
          <p:cNvCxnSpPr>
            <a:stCxn id="7" idx="2"/>
            <a:endCxn id="63" idx="0"/>
          </p:cNvCxnSpPr>
          <p:nvPr/>
        </p:nvCxnSpPr>
        <p:spPr>
          <a:xfrm flipH="1">
            <a:off x="3355303" y="3895541"/>
            <a:ext cx="6768" cy="293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5" idx="3"/>
            <a:endCxn id="2" idx="1"/>
          </p:cNvCxnSpPr>
          <p:nvPr/>
        </p:nvCxnSpPr>
        <p:spPr>
          <a:xfrm flipV="1">
            <a:off x="5067724" y="1782066"/>
            <a:ext cx="454633" cy="3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單箭頭接點 51"/>
          <p:cNvCxnSpPr>
            <a:stCxn id="2" idx="2"/>
          </p:cNvCxnSpPr>
          <p:nvPr/>
        </p:nvCxnSpPr>
        <p:spPr>
          <a:xfrm>
            <a:off x="6086803" y="1951343"/>
            <a:ext cx="23327" cy="1605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文字方塊 55"/>
          <p:cNvSpPr txBox="1"/>
          <p:nvPr/>
        </p:nvSpPr>
        <p:spPr>
          <a:xfrm>
            <a:off x="612126" y="5476968"/>
            <a:ext cx="3291664" cy="338554"/>
          </a:xfrm>
          <a:prstGeom prst="rect">
            <a:avLst/>
          </a:prstGeom>
          <a:noFill/>
          <a:ln>
            <a:solidFill>
              <a:schemeClr val="tx1"/>
            </a:solidFill>
          </a:ln>
        </p:spPr>
        <p:txBody>
          <a:bodyPr wrap="square" rtlCol="0">
            <a:spAutoFit/>
          </a:bodyPr>
          <a:lstStyle/>
          <a:p>
            <a:pPr algn="ctr"/>
            <a:r>
              <a:rPr lang="en-US" altLang="zh-TW" sz="1600" dirty="0" smtClean="0"/>
              <a:t>Model Selection</a:t>
            </a:r>
            <a:endParaRPr lang="zh-TW" altLang="en-US" sz="1600" dirty="0"/>
          </a:p>
        </p:txBody>
      </p:sp>
      <mc:AlternateContent xmlns:mc="http://schemas.openxmlformats.org/markup-compatibility/2006" xmlns:a14="http://schemas.microsoft.com/office/drawing/2010/main">
        <mc:Choice Requires="a14">
          <p:sp>
            <p:nvSpPr>
              <p:cNvPr id="78" name="文字方塊 77"/>
              <p:cNvSpPr txBox="1"/>
              <p:nvPr/>
            </p:nvSpPr>
            <p:spPr>
              <a:xfrm>
                <a:off x="3950060" y="5451365"/>
                <a:ext cx="4491829" cy="589200"/>
              </a:xfrm>
              <a:prstGeom prst="rect">
                <a:avLst/>
              </a:prstGeom>
              <a:noFill/>
            </p:spPr>
            <p:txBody>
              <a:bodyPr wrap="square" rtlCol="0">
                <a:spAutoFit/>
              </a:bodyPr>
              <a:lstStyle/>
              <a:p>
                <a:r>
                  <a:rPr lang="en-US" altLang="zh-TW" sz="1600" dirty="0" smtClean="0"/>
                  <a:t>Automatically select k of </a:t>
                </a:r>
                <a14:m>
                  <m:oMath xmlns:m="http://schemas.openxmlformats.org/officeDocument/2006/math">
                    <m:sSup>
                      <m:sSupPr>
                        <m:ctrlPr>
                          <a:rPr lang="en-US" altLang="zh-TW" sz="1600" i="1" smtClean="0">
                            <a:latin typeface="Cambria Math" panose="02040503050406030204" pitchFamily="18" charset="0"/>
                          </a:rPr>
                        </m:ctrlPr>
                      </m:sSupPr>
                      <m:e>
                        <m:r>
                          <a:rPr lang="en-US" altLang="zh-TW" sz="1600" b="0" i="1" smtClean="0">
                            <a:latin typeface="Cambria Math" panose="02040503050406030204" pitchFamily="18" charset="0"/>
                          </a:rPr>
                          <m:t>𝑥</m:t>
                        </m:r>
                      </m:e>
                      <m:sup>
                        <m:r>
                          <a:rPr lang="en-US" altLang="zh-TW" sz="1600" b="0" i="1" smtClean="0">
                            <a:latin typeface="Cambria Math" panose="02040503050406030204" pitchFamily="18" charset="0"/>
                          </a:rPr>
                          <m:t>𝑘</m:t>
                        </m:r>
                      </m:sup>
                    </m:sSup>
                  </m:oMath>
                </a14:m>
                <a:r>
                  <a:rPr lang="en-US" altLang="zh-TW" sz="1600" dirty="0" smtClean="0"/>
                  <a:t>, choose parameter of LWR, choose parameter for </a:t>
                </a:r>
                <a14:m>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𝑙</m:t>
                        </m:r>
                      </m:e>
                      <m:sub>
                        <m:r>
                          <a:rPr lang="en-US" altLang="zh-TW" sz="1600" b="0" i="1" smtClean="0">
                            <a:latin typeface="Cambria Math" panose="02040503050406030204" pitchFamily="18" charset="0"/>
                          </a:rPr>
                          <m:t>1</m:t>
                        </m:r>
                      </m:sub>
                    </m:sSub>
                  </m:oMath>
                </a14:m>
                <a:r>
                  <a:rPr lang="en-US" altLang="zh-TW" sz="1600" dirty="0" smtClean="0"/>
                  <a:t>-regularized SVM.</a:t>
                </a:r>
                <a:endParaRPr lang="zh-TW" altLang="en-US" sz="16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950060" y="5451365"/>
                <a:ext cx="4491829" cy="589200"/>
              </a:xfrm>
              <a:prstGeom prst="rect">
                <a:avLst/>
              </a:prstGeom>
              <a:blipFill rotWithShape="0">
                <a:blip r:embed="rId2"/>
                <a:stretch>
                  <a:fillRect l="-814" t="-2062" b="-12371"/>
                </a:stretch>
              </a:blipFill>
            </p:spPr>
            <p:txBody>
              <a:bodyPr/>
              <a:lstStyle/>
              <a:p>
                <a:r>
                  <a:rPr lang="zh-TW" altLang="en-US">
                    <a:noFill/>
                  </a:rPr>
                  <a:t> </a:t>
                </a:r>
              </a:p>
            </p:txBody>
          </p:sp>
        </mc:Fallback>
      </mc:AlternateContent>
      <p:sp>
        <p:nvSpPr>
          <p:cNvPr id="92" name="文字方塊 91"/>
          <p:cNvSpPr txBox="1"/>
          <p:nvPr/>
        </p:nvSpPr>
        <p:spPr>
          <a:xfrm>
            <a:off x="960636" y="1932561"/>
            <a:ext cx="1420313" cy="338554"/>
          </a:xfrm>
          <a:prstGeom prst="rect">
            <a:avLst/>
          </a:prstGeom>
          <a:noFill/>
          <a:ln>
            <a:noFill/>
          </a:ln>
        </p:spPr>
        <p:txBody>
          <a:bodyPr wrap="square" rtlCol="0">
            <a:spAutoFit/>
          </a:bodyPr>
          <a:lstStyle/>
          <a:p>
            <a:r>
              <a:rPr lang="en-US" altLang="zh-TW" sz="1600" dirty="0" smtClean="0"/>
              <a:t>Batch learning</a:t>
            </a:r>
            <a:endParaRPr lang="zh-TW" altLang="en-US" sz="1600" dirty="0"/>
          </a:p>
        </p:txBody>
      </p:sp>
      <p:sp>
        <p:nvSpPr>
          <p:cNvPr id="106" name="文字方塊 105"/>
          <p:cNvSpPr txBox="1"/>
          <p:nvPr/>
        </p:nvSpPr>
        <p:spPr>
          <a:xfrm>
            <a:off x="3808251" y="2051648"/>
            <a:ext cx="1486567" cy="338554"/>
          </a:xfrm>
          <a:prstGeom prst="rect">
            <a:avLst/>
          </a:prstGeom>
          <a:noFill/>
          <a:ln>
            <a:noFill/>
          </a:ln>
        </p:spPr>
        <p:txBody>
          <a:bodyPr wrap="square" rtlCol="0">
            <a:spAutoFit/>
          </a:bodyPr>
          <a:lstStyle/>
          <a:p>
            <a:r>
              <a:rPr lang="en-US" altLang="zh-TW" sz="1600" dirty="0" smtClean="0"/>
              <a:t>Online learning</a:t>
            </a:r>
            <a:endParaRPr lang="zh-TW" altLang="en-US" sz="1600" dirty="0"/>
          </a:p>
        </p:txBody>
      </p:sp>
      <p:sp>
        <p:nvSpPr>
          <p:cNvPr id="124" name="文字方塊 123"/>
          <p:cNvSpPr txBox="1"/>
          <p:nvPr/>
        </p:nvSpPr>
        <p:spPr>
          <a:xfrm>
            <a:off x="3118523" y="2543782"/>
            <a:ext cx="2711992" cy="584775"/>
          </a:xfrm>
          <a:prstGeom prst="rect">
            <a:avLst/>
          </a:prstGeom>
          <a:noFill/>
          <a:ln>
            <a:solidFill>
              <a:schemeClr val="tx1"/>
            </a:solidFill>
          </a:ln>
        </p:spPr>
        <p:txBody>
          <a:bodyPr wrap="square" rtlCol="0">
            <a:spAutoFit/>
          </a:bodyPr>
          <a:lstStyle/>
          <a:p>
            <a:r>
              <a:rPr lang="en-US" altLang="zh-TW" sz="1600" dirty="0" smtClean="0"/>
              <a:t>Make predictions continuously while learning.</a:t>
            </a:r>
            <a:endParaRPr lang="zh-TW" altLang="en-US" sz="1600" dirty="0"/>
          </a:p>
        </p:txBody>
      </p:sp>
      <p:cxnSp>
        <p:nvCxnSpPr>
          <p:cNvPr id="126" name="直線單箭頭接點 125"/>
          <p:cNvCxnSpPr>
            <a:endCxn id="124" idx="0"/>
          </p:cNvCxnSpPr>
          <p:nvPr/>
        </p:nvCxnSpPr>
        <p:spPr>
          <a:xfrm>
            <a:off x="4474519" y="1957350"/>
            <a:ext cx="0" cy="58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直線單箭頭接點 126"/>
          <p:cNvCxnSpPr>
            <a:stCxn id="124" idx="2"/>
          </p:cNvCxnSpPr>
          <p:nvPr/>
        </p:nvCxnSpPr>
        <p:spPr>
          <a:xfrm>
            <a:off x="4474519" y="3128557"/>
            <a:ext cx="0" cy="428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文字方塊 57"/>
          <p:cNvSpPr txBox="1"/>
          <p:nvPr/>
        </p:nvSpPr>
        <p:spPr>
          <a:xfrm>
            <a:off x="1691593" y="2543782"/>
            <a:ext cx="1199402" cy="338554"/>
          </a:xfrm>
          <a:prstGeom prst="rect">
            <a:avLst/>
          </a:prstGeom>
          <a:noFill/>
          <a:ln>
            <a:solidFill>
              <a:schemeClr val="tx1"/>
            </a:solidFill>
          </a:ln>
        </p:spPr>
        <p:txBody>
          <a:bodyPr wrap="square" rtlCol="0">
            <a:spAutoFit/>
          </a:bodyPr>
          <a:lstStyle/>
          <a:p>
            <a:r>
              <a:rPr lang="en-US" altLang="zh-TW" sz="1600" dirty="0" smtClean="0"/>
              <a:t>Training Set</a:t>
            </a:r>
          </a:p>
        </p:txBody>
      </p:sp>
      <p:cxnSp>
        <p:nvCxnSpPr>
          <p:cNvPr id="59" name="直線單箭頭接點 58"/>
          <p:cNvCxnSpPr>
            <a:endCxn id="58" idx="0"/>
          </p:cNvCxnSpPr>
          <p:nvPr/>
        </p:nvCxnSpPr>
        <p:spPr>
          <a:xfrm>
            <a:off x="1737468" y="1960648"/>
            <a:ext cx="553826" cy="583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肘形接點 38"/>
          <p:cNvCxnSpPr>
            <a:stCxn id="6" idx="1"/>
            <a:endCxn id="63" idx="1"/>
          </p:cNvCxnSpPr>
          <p:nvPr/>
        </p:nvCxnSpPr>
        <p:spPr>
          <a:xfrm rot="10800000" flipH="1" flipV="1">
            <a:off x="318656" y="2713059"/>
            <a:ext cx="163559" cy="1645116"/>
          </a:xfrm>
          <a:prstGeom prst="bentConnector3">
            <a:avLst>
              <a:gd name="adj1" fmla="val -139766"/>
            </a:avLst>
          </a:prstGeom>
          <a:ln>
            <a:tailEnd type="triangle"/>
          </a:ln>
        </p:spPr>
        <p:style>
          <a:lnRef idx="1">
            <a:schemeClr val="dk1"/>
          </a:lnRef>
          <a:fillRef idx="0">
            <a:schemeClr val="dk1"/>
          </a:fillRef>
          <a:effectRef idx="0">
            <a:schemeClr val="dk1"/>
          </a:effectRef>
          <a:fontRef idx="minor">
            <a:schemeClr val="tx1"/>
          </a:fontRef>
        </p:style>
      </p:cxnSp>
      <p:sp>
        <p:nvSpPr>
          <p:cNvPr id="85" name="文字方塊 84"/>
          <p:cNvSpPr txBox="1"/>
          <p:nvPr/>
        </p:nvSpPr>
        <p:spPr>
          <a:xfrm>
            <a:off x="495619" y="4863549"/>
            <a:ext cx="5732770" cy="338554"/>
          </a:xfrm>
          <a:prstGeom prst="rect">
            <a:avLst/>
          </a:prstGeom>
          <a:noFill/>
          <a:ln>
            <a:solidFill>
              <a:schemeClr val="tx1"/>
            </a:solidFill>
          </a:ln>
        </p:spPr>
        <p:txBody>
          <a:bodyPr wrap="square" rtlCol="0">
            <a:spAutoFit/>
          </a:bodyPr>
          <a:lstStyle/>
          <a:p>
            <a:pPr algn="ctr"/>
            <a:r>
              <a:rPr lang="en-US" altLang="zh-TW" sz="1600" dirty="0" smtClean="0"/>
              <a:t>Improve the results</a:t>
            </a:r>
            <a:endParaRPr lang="zh-TW" altLang="en-US" sz="1600" dirty="0"/>
          </a:p>
        </p:txBody>
      </p:sp>
      <p:cxnSp>
        <p:nvCxnSpPr>
          <p:cNvPr id="86" name="直線單箭頭接點 85"/>
          <p:cNvCxnSpPr>
            <a:stCxn id="63" idx="2"/>
            <a:endCxn id="85" idx="0"/>
          </p:cNvCxnSpPr>
          <p:nvPr/>
        </p:nvCxnSpPr>
        <p:spPr>
          <a:xfrm>
            <a:off x="3355303" y="4527452"/>
            <a:ext cx="6701" cy="336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文字方塊 73"/>
          <p:cNvSpPr txBox="1"/>
          <p:nvPr/>
        </p:nvSpPr>
        <p:spPr>
          <a:xfrm>
            <a:off x="2145288" y="3144915"/>
            <a:ext cx="2682648" cy="369332"/>
          </a:xfrm>
          <a:prstGeom prst="rect">
            <a:avLst/>
          </a:prstGeom>
          <a:noFill/>
        </p:spPr>
        <p:txBody>
          <a:bodyPr wrap="square" rtlCol="0">
            <a:spAutoFit/>
          </a:bodyPr>
          <a:lstStyle/>
          <a:p>
            <a:r>
              <a:rPr lang="en-US" altLang="zh-TW" dirty="0" smtClean="0">
                <a:solidFill>
                  <a:srgbClr val="FF0000"/>
                </a:solidFill>
              </a:rPr>
              <a:t>Spot-checking algorithm</a:t>
            </a:r>
            <a:endParaRPr lang="zh-TW" altLang="en-US" dirty="0">
              <a:solidFill>
                <a:srgbClr val="FF0000"/>
              </a:solidFill>
            </a:endParaRPr>
          </a:p>
        </p:txBody>
      </p:sp>
      <p:sp>
        <p:nvSpPr>
          <p:cNvPr id="60" name="文字方塊 59"/>
          <p:cNvSpPr txBox="1"/>
          <p:nvPr/>
        </p:nvSpPr>
        <p:spPr>
          <a:xfrm>
            <a:off x="495619" y="2178877"/>
            <a:ext cx="2541249" cy="338554"/>
          </a:xfrm>
          <a:prstGeom prst="rect">
            <a:avLst/>
          </a:prstGeom>
          <a:noFill/>
        </p:spPr>
        <p:txBody>
          <a:bodyPr wrap="square" rtlCol="0">
            <a:spAutoFit/>
          </a:bodyPr>
          <a:lstStyle/>
          <a:p>
            <a:r>
              <a:rPr lang="en-US" altLang="zh-TW" sz="1600" dirty="0" smtClean="0">
                <a:solidFill>
                  <a:srgbClr val="FF0000"/>
                </a:solidFill>
              </a:rPr>
              <a:t>Cross Validation to help split</a:t>
            </a:r>
            <a:endParaRPr lang="zh-TW" altLang="en-US" sz="1600" dirty="0">
              <a:solidFill>
                <a:srgbClr val="FF0000"/>
              </a:solidFill>
            </a:endParaRPr>
          </a:p>
        </p:txBody>
      </p:sp>
      <p:sp>
        <p:nvSpPr>
          <p:cNvPr id="13" name="文字方塊 12"/>
          <p:cNvSpPr txBox="1"/>
          <p:nvPr/>
        </p:nvSpPr>
        <p:spPr>
          <a:xfrm>
            <a:off x="87883" y="874177"/>
            <a:ext cx="3685310" cy="338554"/>
          </a:xfrm>
          <a:prstGeom prst="rect">
            <a:avLst/>
          </a:prstGeom>
          <a:noFill/>
          <a:ln>
            <a:solidFill>
              <a:schemeClr val="tx1"/>
            </a:solidFill>
          </a:ln>
        </p:spPr>
        <p:txBody>
          <a:bodyPr wrap="square" rtlCol="0">
            <a:spAutoFit/>
          </a:bodyPr>
          <a:lstStyle/>
          <a:p>
            <a:r>
              <a:rPr lang="en-US" altLang="zh-TW" sz="1600" dirty="0" smtClean="0"/>
              <a:t>Approach: Careful Design vs Build-and-Fix</a:t>
            </a:r>
            <a:endParaRPr lang="zh-TW" altLang="en-US" sz="1600" dirty="0"/>
          </a:p>
        </p:txBody>
      </p:sp>
      <p:sp>
        <p:nvSpPr>
          <p:cNvPr id="123" name="文字方塊 122"/>
          <p:cNvSpPr txBox="1"/>
          <p:nvPr/>
        </p:nvSpPr>
        <p:spPr>
          <a:xfrm>
            <a:off x="753795" y="1209286"/>
            <a:ext cx="4957762" cy="369332"/>
          </a:xfrm>
          <a:prstGeom prst="rect">
            <a:avLst/>
          </a:prstGeom>
          <a:noFill/>
        </p:spPr>
        <p:txBody>
          <a:bodyPr wrap="square" rtlCol="0">
            <a:spAutoFit/>
          </a:bodyPr>
          <a:lstStyle/>
          <a:p>
            <a:r>
              <a:rPr lang="en-US" altLang="zh-TW" dirty="0" smtClean="0"/>
              <a:t>Step1 of designing a learning system: Plot the data.</a:t>
            </a:r>
            <a:endParaRPr lang="zh-TW" altLang="en-US" dirty="0"/>
          </a:p>
        </p:txBody>
      </p:sp>
      <p:cxnSp>
        <p:nvCxnSpPr>
          <p:cNvPr id="11" name="肘形接點 10"/>
          <p:cNvCxnSpPr>
            <a:stCxn id="56" idx="1"/>
            <a:endCxn id="6" idx="1"/>
          </p:cNvCxnSpPr>
          <p:nvPr/>
        </p:nvCxnSpPr>
        <p:spPr>
          <a:xfrm rot="10800000">
            <a:off x="318658" y="2713059"/>
            <a:ext cx="293469" cy="2933186"/>
          </a:xfrm>
          <a:prstGeom prst="bentConnector3">
            <a:avLst>
              <a:gd name="adj1" fmla="val 31008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657967" y="3672887"/>
            <a:ext cx="387927" cy="369332"/>
          </a:xfrm>
          <a:prstGeom prst="rect">
            <a:avLst/>
          </a:prstGeom>
          <a:noFill/>
        </p:spPr>
        <p:txBody>
          <a:bodyPr wrap="square" rtlCol="0">
            <a:spAutoFit/>
          </a:bodyPr>
          <a:lstStyle/>
          <a:p>
            <a:r>
              <a:rPr lang="en-US" altLang="zh-TW" dirty="0" smtClean="0">
                <a:solidFill>
                  <a:srgbClr val="FF0000"/>
                </a:solidFill>
              </a:rPr>
              <a:t>?</a:t>
            </a:r>
            <a:endParaRPr lang="zh-TW" altLang="en-US" dirty="0">
              <a:solidFill>
                <a:srgbClr val="FF0000"/>
              </a:solidFill>
            </a:endParaRPr>
          </a:p>
        </p:txBody>
      </p:sp>
    </p:spTree>
    <p:extLst>
      <p:ext uri="{BB962C8B-B14F-4D97-AF65-F5344CB8AC3E}">
        <p14:creationId xmlns:p14="http://schemas.microsoft.com/office/powerpoint/2010/main" val="2595827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84017" y="991794"/>
            <a:ext cx="2708564" cy="369332"/>
          </a:xfrm>
          <a:prstGeom prst="rect">
            <a:avLst/>
          </a:prstGeom>
          <a:noFill/>
          <a:ln>
            <a:solidFill>
              <a:schemeClr val="tx1"/>
            </a:solidFill>
          </a:ln>
        </p:spPr>
        <p:txBody>
          <a:bodyPr wrap="square" rtlCol="0">
            <a:spAutoFit/>
          </a:bodyPr>
          <a:lstStyle/>
          <a:p>
            <a:r>
              <a:rPr lang="en-US" altLang="zh-TW" dirty="0" smtClean="0"/>
              <a:t>Generalized Linear Models</a:t>
            </a:r>
            <a:endParaRPr lang="zh-TW" altLang="en-US" dirty="0"/>
          </a:p>
        </p:txBody>
      </p:sp>
      <p:sp>
        <p:nvSpPr>
          <p:cNvPr id="5" name="文字方塊 4"/>
          <p:cNvSpPr txBox="1"/>
          <p:nvPr/>
        </p:nvSpPr>
        <p:spPr>
          <a:xfrm>
            <a:off x="935182" y="1371598"/>
            <a:ext cx="2722414" cy="1200329"/>
          </a:xfrm>
          <a:prstGeom prst="rect">
            <a:avLst/>
          </a:prstGeom>
          <a:noFill/>
        </p:spPr>
        <p:txBody>
          <a:bodyPr wrap="square" rtlCol="0">
            <a:spAutoFit/>
          </a:bodyPr>
          <a:lstStyle/>
          <a:p>
            <a:r>
              <a:rPr lang="en-US" altLang="zh-TW" dirty="0" smtClean="0"/>
              <a:t>Ordinary Least Squares</a:t>
            </a:r>
          </a:p>
          <a:p>
            <a:r>
              <a:rPr lang="en-US" altLang="zh-TW" dirty="0" smtClean="0"/>
              <a:t>Logistic Regression</a:t>
            </a:r>
          </a:p>
          <a:p>
            <a:r>
              <a:rPr lang="en-US" altLang="zh-TW" dirty="0" err="1" smtClean="0"/>
              <a:t>Softmax</a:t>
            </a:r>
            <a:r>
              <a:rPr lang="en-US" altLang="zh-TW" dirty="0" smtClean="0"/>
              <a:t> Regression</a:t>
            </a:r>
          </a:p>
          <a:p>
            <a:r>
              <a:rPr lang="en-US" altLang="zh-TW" dirty="0" smtClean="0"/>
              <a:t>…</a:t>
            </a:r>
            <a:endParaRPr lang="zh-TW" altLang="en-US" dirty="0"/>
          </a:p>
        </p:txBody>
      </p:sp>
    </p:spTree>
    <p:extLst>
      <p:ext uri="{BB962C8B-B14F-4D97-AF65-F5344CB8AC3E}">
        <p14:creationId xmlns:p14="http://schemas.microsoft.com/office/powerpoint/2010/main" val="3483176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6255" y="2252559"/>
            <a:ext cx="2244436" cy="1754326"/>
          </a:xfrm>
          <a:prstGeom prst="rect">
            <a:avLst/>
          </a:prstGeom>
          <a:noFill/>
          <a:ln>
            <a:noFill/>
          </a:ln>
        </p:spPr>
        <p:txBody>
          <a:bodyPr wrap="square" rtlCol="0">
            <a:spAutoFit/>
          </a:bodyPr>
          <a:lstStyle/>
          <a:p>
            <a:r>
              <a:rPr lang="en-US" altLang="zh-TW" u="sng" dirty="0" smtClean="0"/>
              <a:t>Model a classification rule directly</a:t>
            </a:r>
          </a:p>
          <a:p>
            <a:pPr marL="285750" indent="-285750">
              <a:buFontTx/>
              <a:buChar char="-"/>
            </a:pPr>
            <a:r>
              <a:rPr lang="en-US" altLang="zh-TW" dirty="0" smtClean="0"/>
              <a:t>KNN</a:t>
            </a:r>
          </a:p>
          <a:p>
            <a:pPr marL="285750" indent="-285750">
              <a:buFontTx/>
              <a:buChar char="-"/>
            </a:pPr>
            <a:r>
              <a:rPr lang="en-US" altLang="zh-TW" dirty="0" smtClean="0"/>
              <a:t>Decision Tree</a:t>
            </a:r>
          </a:p>
          <a:p>
            <a:pPr marL="285750" indent="-285750">
              <a:buFontTx/>
              <a:buChar char="-"/>
            </a:pPr>
            <a:r>
              <a:rPr lang="en-US" altLang="zh-TW" dirty="0" smtClean="0"/>
              <a:t>Perceptron</a:t>
            </a:r>
          </a:p>
          <a:p>
            <a:pPr marL="285750" indent="-285750">
              <a:buFontTx/>
              <a:buChar char="-"/>
            </a:pPr>
            <a:r>
              <a:rPr lang="en-US" altLang="zh-TW" dirty="0" smtClean="0"/>
              <a:t>SVM</a:t>
            </a:r>
            <a:endParaRPr lang="zh-TW" altLang="en-US" dirty="0"/>
          </a:p>
        </p:txBody>
      </p:sp>
      <p:sp>
        <p:nvSpPr>
          <p:cNvPr id="6" name="標題 1"/>
          <p:cNvSpPr>
            <a:spLocks noGrp="1"/>
          </p:cNvSpPr>
          <p:nvPr>
            <p:ph type="title"/>
          </p:nvPr>
        </p:nvSpPr>
        <p:spPr>
          <a:xfrm>
            <a:off x="166255" y="129599"/>
            <a:ext cx="11804072" cy="729384"/>
          </a:xfrm>
        </p:spPr>
        <p:txBody>
          <a:bodyPr>
            <a:normAutofit/>
          </a:bodyPr>
          <a:lstStyle/>
          <a:p>
            <a:r>
              <a:rPr lang="en-US" altLang="zh-TW" dirty="0" smtClean="0"/>
              <a:t>Three method to establish a classifier</a:t>
            </a:r>
            <a:endParaRPr lang="zh-TW" altLang="en-US" dirty="0"/>
          </a:p>
        </p:txBody>
      </p:sp>
      <p:sp>
        <p:nvSpPr>
          <p:cNvPr id="7" name="文字方塊 6"/>
          <p:cNvSpPr txBox="1"/>
          <p:nvPr/>
        </p:nvSpPr>
        <p:spPr>
          <a:xfrm>
            <a:off x="3713019" y="2246825"/>
            <a:ext cx="4156363" cy="923330"/>
          </a:xfrm>
          <a:prstGeom prst="rect">
            <a:avLst/>
          </a:prstGeom>
          <a:noFill/>
          <a:ln>
            <a:noFill/>
          </a:ln>
        </p:spPr>
        <p:txBody>
          <a:bodyPr wrap="square" rtlCol="0">
            <a:spAutoFit/>
          </a:bodyPr>
          <a:lstStyle/>
          <a:p>
            <a:r>
              <a:rPr lang="en-US" altLang="zh-TW" u="sng" dirty="0" smtClean="0"/>
              <a:t>Model the probability of class memberships given input data</a:t>
            </a:r>
          </a:p>
          <a:p>
            <a:pPr marL="285750" indent="-285750">
              <a:buFontTx/>
              <a:buChar char="-"/>
            </a:pPr>
            <a:r>
              <a:rPr lang="en-US" altLang="zh-TW" dirty="0" smtClean="0"/>
              <a:t>Perceptron with the cross-entropy cost</a:t>
            </a:r>
          </a:p>
        </p:txBody>
      </p:sp>
      <p:sp>
        <p:nvSpPr>
          <p:cNvPr id="8" name="文字方塊 7"/>
          <p:cNvSpPr txBox="1"/>
          <p:nvPr/>
        </p:nvSpPr>
        <p:spPr>
          <a:xfrm>
            <a:off x="8603673" y="2246825"/>
            <a:ext cx="3366654" cy="1200329"/>
          </a:xfrm>
          <a:prstGeom prst="rect">
            <a:avLst/>
          </a:prstGeom>
          <a:noFill/>
          <a:ln>
            <a:noFill/>
          </a:ln>
        </p:spPr>
        <p:txBody>
          <a:bodyPr wrap="square" rtlCol="0">
            <a:spAutoFit/>
          </a:bodyPr>
          <a:lstStyle/>
          <a:p>
            <a:r>
              <a:rPr lang="en-US" altLang="zh-TW" u="sng" dirty="0" smtClean="0"/>
              <a:t>Make a probabilistic model of data within each class</a:t>
            </a:r>
          </a:p>
          <a:p>
            <a:pPr marL="285750" indent="-285750">
              <a:buFontTx/>
              <a:buChar char="-"/>
            </a:pPr>
            <a:r>
              <a:rPr lang="en-US" altLang="zh-TW" dirty="0" smtClean="0"/>
              <a:t>Naïve Bayes</a:t>
            </a:r>
          </a:p>
          <a:p>
            <a:pPr marL="285750" indent="-285750">
              <a:buFontTx/>
              <a:buChar char="-"/>
            </a:pPr>
            <a:r>
              <a:rPr lang="en-US" altLang="zh-TW" dirty="0" smtClean="0"/>
              <a:t>Model based classifiers</a:t>
            </a:r>
            <a:endParaRPr lang="zh-TW" altLang="en-US" dirty="0"/>
          </a:p>
        </p:txBody>
      </p:sp>
      <p:sp>
        <p:nvSpPr>
          <p:cNvPr id="9" name="文字方塊 8"/>
          <p:cNvSpPr txBox="1"/>
          <p:nvPr/>
        </p:nvSpPr>
        <p:spPr>
          <a:xfrm>
            <a:off x="166255" y="1697381"/>
            <a:ext cx="7703127" cy="369332"/>
          </a:xfrm>
          <a:prstGeom prst="rect">
            <a:avLst/>
          </a:prstGeom>
          <a:noFill/>
          <a:ln>
            <a:solidFill>
              <a:schemeClr val="tx1"/>
            </a:solidFill>
          </a:ln>
        </p:spPr>
        <p:txBody>
          <a:bodyPr wrap="square" rtlCol="0">
            <a:spAutoFit/>
          </a:bodyPr>
          <a:lstStyle/>
          <a:p>
            <a:pPr algn="ctr"/>
            <a:r>
              <a:rPr lang="en-US" altLang="zh-TW" dirty="0" smtClean="0"/>
              <a:t>Discriminative Classification</a:t>
            </a:r>
            <a:endParaRPr lang="zh-TW" altLang="en-US" dirty="0"/>
          </a:p>
        </p:txBody>
      </p:sp>
      <p:sp>
        <p:nvSpPr>
          <p:cNvPr id="10" name="文字方塊 9"/>
          <p:cNvSpPr txBox="1"/>
          <p:nvPr/>
        </p:nvSpPr>
        <p:spPr>
          <a:xfrm>
            <a:off x="8603673" y="1697381"/>
            <a:ext cx="3366654" cy="369332"/>
          </a:xfrm>
          <a:prstGeom prst="rect">
            <a:avLst/>
          </a:prstGeom>
          <a:noFill/>
          <a:ln>
            <a:solidFill>
              <a:schemeClr val="tx1"/>
            </a:solidFill>
          </a:ln>
        </p:spPr>
        <p:txBody>
          <a:bodyPr wrap="square" rtlCol="0">
            <a:spAutoFit/>
          </a:bodyPr>
          <a:lstStyle/>
          <a:p>
            <a:pPr algn="ctr"/>
            <a:r>
              <a:rPr lang="en-US" altLang="zh-TW" dirty="0" smtClean="0"/>
              <a:t>Generative Classification</a:t>
            </a:r>
            <a:endParaRPr lang="zh-TW" altLang="en-US" dirty="0"/>
          </a:p>
        </p:txBody>
      </p:sp>
      <p:sp>
        <p:nvSpPr>
          <p:cNvPr id="11" name="文字方塊 10"/>
          <p:cNvSpPr txBox="1"/>
          <p:nvPr/>
        </p:nvSpPr>
        <p:spPr>
          <a:xfrm>
            <a:off x="3713019" y="1142203"/>
            <a:ext cx="8257308" cy="369332"/>
          </a:xfrm>
          <a:prstGeom prst="rect">
            <a:avLst/>
          </a:prstGeom>
          <a:noFill/>
          <a:ln>
            <a:solidFill>
              <a:schemeClr val="tx1"/>
            </a:solidFill>
          </a:ln>
        </p:spPr>
        <p:txBody>
          <a:bodyPr wrap="square" rtlCol="0">
            <a:spAutoFit/>
          </a:bodyPr>
          <a:lstStyle/>
          <a:p>
            <a:pPr algn="ctr"/>
            <a:r>
              <a:rPr lang="en-US" altLang="zh-TW" dirty="0" smtClean="0"/>
              <a:t>Probabilistic Classification</a:t>
            </a:r>
            <a:endParaRPr lang="zh-TW" altLang="en-US" dirty="0"/>
          </a:p>
        </p:txBody>
      </p:sp>
    </p:spTree>
    <p:extLst>
      <p:ext uri="{BB962C8B-B14F-4D97-AF65-F5344CB8AC3E}">
        <p14:creationId xmlns:p14="http://schemas.microsoft.com/office/powerpoint/2010/main" val="2288907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7303643" y="645516"/>
            <a:ext cx="3455717" cy="688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TW" altLang="en-US" sz="2800" dirty="0">
              <a:latin typeface="Arial" panose="020B0604020202020204" pitchFamily="34" charset="0"/>
              <a:cs typeface="Arial" panose="020B0604020202020204" pitchFamily="34" charset="0"/>
            </a:endParaRPr>
          </a:p>
        </p:txBody>
      </p:sp>
      <p:sp>
        <p:nvSpPr>
          <p:cNvPr id="8" name="文字方塊 7"/>
          <p:cNvSpPr txBox="1"/>
          <p:nvPr/>
        </p:nvSpPr>
        <p:spPr>
          <a:xfrm>
            <a:off x="4495553" y="860005"/>
            <a:ext cx="3262991" cy="369332"/>
          </a:xfrm>
          <a:prstGeom prst="rect">
            <a:avLst/>
          </a:prstGeom>
          <a:noFill/>
        </p:spPr>
        <p:txBody>
          <a:bodyPr wrap="square" rtlCol="0">
            <a:spAutoFit/>
          </a:bodyPr>
          <a:lstStyle/>
          <a:p>
            <a:r>
              <a:rPr lang="en-US" altLang="zh-TW" u="sng" dirty="0" smtClean="0"/>
              <a:t>Continuous</a:t>
            </a:r>
            <a:r>
              <a:rPr lang="en-US" altLang="zh-TW" dirty="0" smtClean="0"/>
              <a:t>    (Regression)</a:t>
            </a:r>
            <a:endParaRPr lang="zh-TW" altLang="en-US" dirty="0"/>
          </a:p>
        </p:txBody>
      </p:sp>
      <p:sp>
        <p:nvSpPr>
          <p:cNvPr id="33" name="標題 1"/>
          <p:cNvSpPr>
            <a:spLocks noGrp="1"/>
          </p:cNvSpPr>
          <p:nvPr>
            <p:ph type="title"/>
          </p:nvPr>
        </p:nvSpPr>
        <p:spPr>
          <a:xfrm>
            <a:off x="166255" y="129599"/>
            <a:ext cx="11804072" cy="729384"/>
          </a:xfrm>
        </p:spPr>
        <p:txBody>
          <a:bodyPr>
            <a:normAutofit/>
          </a:bodyPr>
          <a:lstStyle/>
          <a:p>
            <a:r>
              <a:rPr lang="en-US" altLang="zh-TW" dirty="0" smtClean="0"/>
              <a:t>Learning Algorithm </a:t>
            </a:r>
            <a:r>
              <a:rPr lang="en-US" altLang="zh-TW" dirty="0"/>
              <a:t>- Supervised Learning</a:t>
            </a:r>
            <a:endParaRPr lang="zh-TW" altLang="en-US" dirty="0"/>
          </a:p>
        </p:txBody>
      </p:sp>
    </p:spTree>
    <p:extLst>
      <p:ext uri="{BB962C8B-B14F-4D97-AF65-F5344CB8AC3E}">
        <p14:creationId xmlns:p14="http://schemas.microsoft.com/office/powerpoint/2010/main" val="184061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4025738" y="201620"/>
            <a:ext cx="3455717" cy="688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800" dirty="0">
                <a:latin typeface="Arial" panose="020B0604020202020204" pitchFamily="34" charset="0"/>
                <a:cs typeface="Arial" panose="020B0604020202020204" pitchFamily="34" charset="0"/>
              </a:rPr>
              <a:t>Supervised Learning</a:t>
            </a:r>
            <a:endParaRPr lang="zh-TW" altLang="en-US" sz="2800" dirty="0">
              <a:latin typeface="Arial" panose="020B0604020202020204" pitchFamily="34" charset="0"/>
              <a:cs typeface="Arial" panose="020B0604020202020204" pitchFamily="34" charset="0"/>
            </a:endParaRPr>
          </a:p>
        </p:txBody>
      </p:sp>
      <p:sp>
        <p:nvSpPr>
          <p:cNvPr id="11" name="文字方塊 10"/>
          <p:cNvSpPr txBox="1"/>
          <p:nvPr/>
        </p:nvSpPr>
        <p:spPr>
          <a:xfrm>
            <a:off x="8625940" y="993941"/>
            <a:ext cx="2536866" cy="369332"/>
          </a:xfrm>
          <a:prstGeom prst="rect">
            <a:avLst/>
          </a:prstGeom>
          <a:noFill/>
        </p:spPr>
        <p:txBody>
          <a:bodyPr wrap="square" rtlCol="0">
            <a:spAutoFit/>
          </a:bodyPr>
          <a:lstStyle/>
          <a:p>
            <a:r>
              <a:rPr lang="en-US" altLang="zh-TW" u="sng" dirty="0" smtClean="0"/>
              <a:t>Continuous</a:t>
            </a:r>
            <a:r>
              <a:rPr lang="en-US" altLang="zh-TW" dirty="0" smtClean="0"/>
              <a:t>   </a:t>
            </a:r>
            <a:r>
              <a:rPr lang="en-US" altLang="zh-TW" dirty="0"/>
              <a:t>(Regression</a:t>
            </a:r>
            <a:r>
              <a:rPr lang="en-US" altLang="zh-TW" dirty="0" smtClean="0"/>
              <a:t>)</a:t>
            </a:r>
            <a:endParaRPr lang="zh-TW" altLang="en-US" dirty="0"/>
          </a:p>
        </p:txBody>
      </p:sp>
      <p:sp>
        <p:nvSpPr>
          <p:cNvPr id="28" name="文字方塊 27"/>
          <p:cNvSpPr txBox="1"/>
          <p:nvPr/>
        </p:nvSpPr>
        <p:spPr>
          <a:xfrm>
            <a:off x="5674175" y="2581652"/>
            <a:ext cx="1435431" cy="369332"/>
          </a:xfrm>
          <a:prstGeom prst="rect">
            <a:avLst/>
          </a:prstGeom>
          <a:noFill/>
        </p:spPr>
        <p:txBody>
          <a:bodyPr wrap="square" rtlCol="0">
            <a:spAutoFit/>
          </a:bodyPr>
          <a:lstStyle/>
          <a:p>
            <a:r>
              <a:rPr lang="en-US" altLang="zh-TW" dirty="0" smtClean="0"/>
              <a:t>Decision Tree</a:t>
            </a:r>
            <a:endParaRPr lang="zh-TW" altLang="en-US" dirty="0"/>
          </a:p>
        </p:txBody>
      </p:sp>
      <p:sp>
        <p:nvSpPr>
          <p:cNvPr id="29" name="文字方塊 28"/>
          <p:cNvSpPr txBox="1"/>
          <p:nvPr/>
        </p:nvSpPr>
        <p:spPr>
          <a:xfrm>
            <a:off x="5707576" y="3086331"/>
            <a:ext cx="1435431" cy="369332"/>
          </a:xfrm>
          <a:prstGeom prst="rect">
            <a:avLst/>
          </a:prstGeom>
          <a:noFill/>
        </p:spPr>
        <p:txBody>
          <a:bodyPr wrap="square" rtlCol="0">
            <a:spAutoFit/>
          </a:bodyPr>
          <a:lstStyle/>
          <a:p>
            <a:r>
              <a:rPr lang="en-US" altLang="zh-TW" dirty="0" smtClean="0"/>
              <a:t>Rule System</a:t>
            </a:r>
            <a:endParaRPr lang="zh-TW" altLang="en-US" dirty="0"/>
          </a:p>
        </p:txBody>
      </p:sp>
      <p:sp>
        <p:nvSpPr>
          <p:cNvPr id="30" name="文字方塊 29"/>
          <p:cNvSpPr txBox="1"/>
          <p:nvPr/>
        </p:nvSpPr>
        <p:spPr>
          <a:xfrm>
            <a:off x="5676516" y="3616578"/>
            <a:ext cx="1612326" cy="369332"/>
          </a:xfrm>
          <a:prstGeom prst="rect">
            <a:avLst/>
          </a:prstGeom>
          <a:noFill/>
        </p:spPr>
        <p:txBody>
          <a:bodyPr wrap="square" rtlCol="0">
            <a:spAutoFit/>
          </a:bodyPr>
          <a:lstStyle/>
          <a:p>
            <a:r>
              <a:rPr lang="en-US" altLang="zh-TW" dirty="0" smtClean="0"/>
              <a:t>Instance Based</a:t>
            </a:r>
            <a:endParaRPr lang="zh-TW" altLang="en-US" dirty="0"/>
          </a:p>
        </p:txBody>
      </p:sp>
      <p:sp>
        <p:nvSpPr>
          <p:cNvPr id="31" name="文字方塊 30"/>
          <p:cNvSpPr txBox="1"/>
          <p:nvPr/>
        </p:nvSpPr>
        <p:spPr>
          <a:xfrm>
            <a:off x="5885200" y="4099678"/>
            <a:ext cx="1167999" cy="369332"/>
          </a:xfrm>
          <a:prstGeom prst="rect">
            <a:avLst/>
          </a:prstGeom>
          <a:noFill/>
        </p:spPr>
        <p:txBody>
          <a:bodyPr wrap="square" rtlCol="0">
            <a:spAutoFit/>
          </a:bodyPr>
          <a:lstStyle/>
          <a:p>
            <a:r>
              <a:rPr lang="en-US" altLang="zh-TW" dirty="0" smtClean="0"/>
              <a:t>Bayesian</a:t>
            </a:r>
            <a:endParaRPr lang="zh-TW" altLang="en-US" dirty="0"/>
          </a:p>
        </p:txBody>
      </p:sp>
      <p:sp>
        <p:nvSpPr>
          <p:cNvPr id="32" name="文字方塊 31"/>
          <p:cNvSpPr txBox="1"/>
          <p:nvPr/>
        </p:nvSpPr>
        <p:spPr>
          <a:xfrm>
            <a:off x="5126058" y="5115183"/>
            <a:ext cx="2759162" cy="369332"/>
          </a:xfrm>
          <a:prstGeom prst="rect">
            <a:avLst/>
          </a:prstGeom>
          <a:noFill/>
        </p:spPr>
        <p:txBody>
          <a:bodyPr wrap="square" rtlCol="0">
            <a:spAutoFit/>
          </a:bodyPr>
          <a:lstStyle/>
          <a:p>
            <a:r>
              <a:rPr lang="en-US" altLang="zh-TW" dirty="0" smtClean="0"/>
              <a:t>Neural Networks </a:t>
            </a:r>
            <a:r>
              <a:rPr lang="en-US" altLang="zh-TW" dirty="0"/>
              <a:t>(Classifier</a:t>
            </a:r>
            <a:r>
              <a:rPr lang="en-US" altLang="zh-TW" dirty="0" smtClean="0"/>
              <a:t>)</a:t>
            </a:r>
            <a:endParaRPr lang="zh-TW" altLang="en-US" dirty="0"/>
          </a:p>
        </p:txBody>
      </p:sp>
      <p:sp>
        <p:nvSpPr>
          <p:cNvPr id="33" name="文字方塊 32"/>
          <p:cNvSpPr txBox="1"/>
          <p:nvPr/>
        </p:nvSpPr>
        <p:spPr>
          <a:xfrm>
            <a:off x="5618139" y="4610504"/>
            <a:ext cx="1637686" cy="369332"/>
          </a:xfrm>
          <a:prstGeom prst="rect">
            <a:avLst/>
          </a:prstGeom>
          <a:noFill/>
        </p:spPr>
        <p:txBody>
          <a:bodyPr wrap="square" rtlCol="0">
            <a:spAutoFit/>
          </a:bodyPr>
          <a:lstStyle/>
          <a:p>
            <a:r>
              <a:rPr lang="en-US" altLang="zh-TW" dirty="0" smtClean="0"/>
              <a:t>SVM (Classifier)</a:t>
            </a:r>
            <a:endParaRPr lang="zh-TW" altLang="en-US" dirty="0"/>
          </a:p>
        </p:txBody>
      </p:sp>
      <p:sp>
        <p:nvSpPr>
          <p:cNvPr id="37" name="文字方塊 36"/>
          <p:cNvSpPr txBox="1"/>
          <p:nvPr/>
        </p:nvSpPr>
        <p:spPr>
          <a:xfrm>
            <a:off x="5898679" y="5605499"/>
            <a:ext cx="1167999" cy="369332"/>
          </a:xfrm>
          <a:prstGeom prst="rect">
            <a:avLst/>
          </a:prstGeom>
          <a:noFill/>
        </p:spPr>
        <p:txBody>
          <a:bodyPr wrap="square" rtlCol="0">
            <a:spAutoFit/>
          </a:bodyPr>
          <a:lstStyle/>
          <a:p>
            <a:r>
              <a:rPr lang="en-US" altLang="zh-TW" dirty="0" smtClean="0"/>
              <a:t>Ensemble</a:t>
            </a:r>
            <a:endParaRPr lang="zh-TW" altLang="en-US" dirty="0"/>
          </a:p>
        </p:txBody>
      </p:sp>
      <p:sp>
        <p:nvSpPr>
          <p:cNvPr id="38" name="文字方塊 37"/>
          <p:cNvSpPr txBox="1"/>
          <p:nvPr/>
        </p:nvSpPr>
        <p:spPr>
          <a:xfrm>
            <a:off x="5707943" y="6060946"/>
            <a:ext cx="1707330" cy="369332"/>
          </a:xfrm>
          <a:prstGeom prst="rect">
            <a:avLst/>
          </a:prstGeom>
          <a:noFill/>
        </p:spPr>
        <p:txBody>
          <a:bodyPr wrap="square" rtlCol="0">
            <a:spAutoFit/>
          </a:bodyPr>
          <a:lstStyle/>
          <a:p>
            <a:r>
              <a:rPr lang="en-US" altLang="zh-TW" dirty="0" smtClean="0"/>
              <a:t>Learning Theory</a:t>
            </a:r>
            <a:endParaRPr lang="zh-TW" altLang="en-US" dirty="0"/>
          </a:p>
        </p:txBody>
      </p:sp>
      <p:sp>
        <p:nvSpPr>
          <p:cNvPr id="39" name="文字方塊 38"/>
          <p:cNvSpPr txBox="1"/>
          <p:nvPr/>
        </p:nvSpPr>
        <p:spPr>
          <a:xfrm>
            <a:off x="5730584" y="2051405"/>
            <a:ext cx="1322615" cy="369332"/>
          </a:xfrm>
          <a:prstGeom prst="rect">
            <a:avLst/>
          </a:prstGeom>
          <a:noFill/>
        </p:spPr>
        <p:txBody>
          <a:bodyPr wrap="square" rtlCol="0">
            <a:spAutoFit/>
          </a:bodyPr>
          <a:lstStyle/>
          <a:p>
            <a:r>
              <a:rPr lang="en-US" altLang="zh-TW" dirty="0" smtClean="0"/>
              <a:t>Regression</a:t>
            </a:r>
            <a:endParaRPr lang="zh-TW" altLang="en-US" dirty="0"/>
          </a:p>
        </p:txBody>
      </p:sp>
      <p:cxnSp>
        <p:nvCxnSpPr>
          <p:cNvPr id="3" name="直線接點 2"/>
          <p:cNvCxnSpPr/>
          <p:nvPr/>
        </p:nvCxnSpPr>
        <p:spPr>
          <a:xfrm flipV="1">
            <a:off x="95003" y="2009603"/>
            <a:ext cx="11934701" cy="41802"/>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47" name="文字方塊 46"/>
          <p:cNvSpPr txBox="1"/>
          <p:nvPr/>
        </p:nvSpPr>
        <p:spPr>
          <a:xfrm>
            <a:off x="7890626" y="1360882"/>
            <a:ext cx="1322615" cy="646331"/>
          </a:xfrm>
          <a:prstGeom prst="rect">
            <a:avLst/>
          </a:prstGeom>
          <a:noFill/>
        </p:spPr>
        <p:txBody>
          <a:bodyPr wrap="square" rtlCol="0">
            <a:spAutoFit/>
          </a:bodyPr>
          <a:lstStyle/>
          <a:p>
            <a:pPr algn="ctr"/>
            <a:r>
              <a:rPr lang="en-US" altLang="zh-TW" dirty="0" smtClean="0"/>
              <a:t>Generative Models</a:t>
            </a:r>
            <a:endParaRPr lang="zh-TW" altLang="en-US" dirty="0"/>
          </a:p>
        </p:txBody>
      </p:sp>
      <p:sp>
        <p:nvSpPr>
          <p:cNvPr id="48" name="文字方塊 47"/>
          <p:cNvSpPr txBox="1"/>
          <p:nvPr/>
        </p:nvSpPr>
        <p:spPr>
          <a:xfrm>
            <a:off x="10282018" y="1360883"/>
            <a:ext cx="1527344" cy="646331"/>
          </a:xfrm>
          <a:prstGeom prst="rect">
            <a:avLst/>
          </a:prstGeom>
          <a:noFill/>
        </p:spPr>
        <p:txBody>
          <a:bodyPr wrap="square" rtlCol="0">
            <a:spAutoFit/>
          </a:bodyPr>
          <a:lstStyle/>
          <a:p>
            <a:pPr algn="ctr"/>
            <a:r>
              <a:rPr lang="en-US" altLang="zh-TW" dirty="0" smtClean="0"/>
              <a:t>Discriminative Models</a:t>
            </a:r>
            <a:endParaRPr lang="zh-TW" altLang="en-US" dirty="0"/>
          </a:p>
        </p:txBody>
      </p:sp>
    </p:spTree>
    <p:extLst>
      <p:ext uri="{BB962C8B-B14F-4D97-AF65-F5344CB8AC3E}">
        <p14:creationId xmlns:p14="http://schemas.microsoft.com/office/powerpoint/2010/main" val="2138745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7303643" y="645516"/>
            <a:ext cx="3455717" cy="688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TW" altLang="en-US" sz="2800" dirty="0">
              <a:latin typeface="Arial" panose="020B0604020202020204" pitchFamily="34" charset="0"/>
              <a:cs typeface="Arial" panose="020B0604020202020204" pitchFamily="34" charset="0"/>
            </a:endParaRPr>
          </a:p>
        </p:txBody>
      </p:sp>
      <p:sp>
        <p:nvSpPr>
          <p:cNvPr id="8" name="文字方塊 7"/>
          <p:cNvSpPr txBox="1"/>
          <p:nvPr/>
        </p:nvSpPr>
        <p:spPr>
          <a:xfrm>
            <a:off x="4495554" y="860005"/>
            <a:ext cx="2516084" cy="369332"/>
          </a:xfrm>
          <a:prstGeom prst="rect">
            <a:avLst/>
          </a:prstGeom>
          <a:noFill/>
        </p:spPr>
        <p:txBody>
          <a:bodyPr wrap="square" rtlCol="0">
            <a:spAutoFit/>
          </a:bodyPr>
          <a:lstStyle/>
          <a:p>
            <a:r>
              <a:rPr lang="en-US" altLang="zh-TW" u="sng" dirty="0" smtClean="0"/>
              <a:t>Discrete</a:t>
            </a:r>
            <a:r>
              <a:rPr lang="en-US" altLang="zh-TW" dirty="0" smtClean="0"/>
              <a:t>    (Classification)</a:t>
            </a:r>
            <a:endParaRPr lang="zh-TW" altLang="en-US" dirty="0"/>
          </a:p>
        </p:txBody>
      </p:sp>
      <p:sp>
        <p:nvSpPr>
          <p:cNvPr id="36" name="文字方塊 35"/>
          <p:cNvSpPr txBox="1"/>
          <p:nvPr/>
        </p:nvSpPr>
        <p:spPr>
          <a:xfrm>
            <a:off x="6109951" y="1362740"/>
            <a:ext cx="4086985" cy="369332"/>
          </a:xfrm>
          <a:prstGeom prst="rect">
            <a:avLst/>
          </a:prstGeom>
          <a:noFill/>
        </p:spPr>
        <p:txBody>
          <a:bodyPr wrap="square" rtlCol="0">
            <a:spAutoFit/>
          </a:bodyPr>
          <a:lstStyle/>
          <a:p>
            <a:r>
              <a:rPr lang="en-US" altLang="zh-TW" dirty="0"/>
              <a:t>Generative Learning Algorithms p(</a:t>
            </a:r>
            <a:r>
              <a:rPr lang="en-US" altLang="zh-TW" dirty="0" err="1"/>
              <a:t>x|y</a:t>
            </a:r>
            <a:r>
              <a:rPr lang="en-US" altLang="zh-TW" dirty="0"/>
              <a:t>)</a:t>
            </a:r>
            <a:endParaRPr lang="zh-TW" altLang="en-US" dirty="0"/>
          </a:p>
        </p:txBody>
      </p:sp>
      <p:sp>
        <p:nvSpPr>
          <p:cNvPr id="40" name="文字方塊 39"/>
          <p:cNvSpPr txBox="1"/>
          <p:nvPr/>
        </p:nvSpPr>
        <p:spPr>
          <a:xfrm>
            <a:off x="1303504" y="1319334"/>
            <a:ext cx="4063572" cy="369332"/>
          </a:xfrm>
          <a:prstGeom prst="rect">
            <a:avLst/>
          </a:prstGeom>
          <a:noFill/>
        </p:spPr>
        <p:txBody>
          <a:bodyPr wrap="square" rtlCol="0">
            <a:spAutoFit/>
          </a:bodyPr>
          <a:lstStyle/>
          <a:p>
            <a:r>
              <a:rPr lang="en-US" altLang="zh-TW" dirty="0"/>
              <a:t>Discriminative Learning Algorithms p(</a:t>
            </a:r>
            <a:r>
              <a:rPr lang="en-US" altLang="zh-TW" dirty="0" err="1"/>
              <a:t>y|x</a:t>
            </a:r>
            <a:r>
              <a:rPr lang="en-US" altLang="zh-TW" dirty="0"/>
              <a:t>)</a:t>
            </a:r>
            <a:endParaRPr lang="zh-TW" altLang="en-US" dirty="0"/>
          </a:p>
        </p:txBody>
      </p:sp>
      <p:cxnSp>
        <p:nvCxnSpPr>
          <p:cNvPr id="3" name="直線接點 2"/>
          <p:cNvCxnSpPr/>
          <p:nvPr/>
        </p:nvCxnSpPr>
        <p:spPr>
          <a:xfrm flipV="1">
            <a:off x="95003" y="1829491"/>
            <a:ext cx="11934701" cy="41802"/>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41" name="文字方塊 40"/>
          <p:cNvSpPr txBox="1"/>
          <p:nvPr/>
        </p:nvSpPr>
        <p:spPr>
          <a:xfrm>
            <a:off x="1749892" y="3115853"/>
            <a:ext cx="2296392" cy="369332"/>
          </a:xfrm>
          <a:prstGeom prst="rect">
            <a:avLst/>
          </a:prstGeom>
          <a:noFill/>
          <a:ln>
            <a:solidFill>
              <a:schemeClr val="tx1"/>
            </a:solidFill>
          </a:ln>
        </p:spPr>
        <p:txBody>
          <a:bodyPr wrap="square" rtlCol="0">
            <a:spAutoFit/>
          </a:bodyPr>
          <a:lstStyle/>
          <a:p>
            <a:pPr algn="ctr"/>
            <a:r>
              <a:rPr lang="en-US" altLang="zh-TW" dirty="0" smtClean="0"/>
              <a:t>Perceptron Algorithm </a:t>
            </a:r>
            <a:endParaRPr lang="zh-TW" altLang="en-US" dirty="0"/>
          </a:p>
        </p:txBody>
      </p:sp>
      <p:sp>
        <p:nvSpPr>
          <p:cNvPr id="42" name="文字方塊 41"/>
          <p:cNvSpPr txBox="1"/>
          <p:nvPr/>
        </p:nvSpPr>
        <p:spPr>
          <a:xfrm>
            <a:off x="1907669" y="2082305"/>
            <a:ext cx="1975756" cy="369332"/>
          </a:xfrm>
          <a:prstGeom prst="rect">
            <a:avLst/>
          </a:prstGeom>
          <a:noFill/>
          <a:ln>
            <a:solidFill>
              <a:schemeClr val="tx1"/>
            </a:solidFill>
          </a:ln>
        </p:spPr>
        <p:txBody>
          <a:bodyPr wrap="square" rtlCol="0">
            <a:spAutoFit/>
          </a:bodyPr>
          <a:lstStyle/>
          <a:p>
            <a:pPr algn="ctr"/>
            <a:r>
              <a:rPr lang="en-US" altLang="zh-TW" dirty="0" smtClean="0"/>
              <a:t>Logistic Regression</a:t>
            </a:r>
            <a:endParaRPr lang="zh-TW" altLang="en-US" dirty="0"/>
          </a:p>
        </p:txBody>
      </p:sp>
      <p:sp>
        <p:nvSpPr>
          <p:cNvPr id="43" name="文字方塊 42"/>
          <p:cNvSpPr txBox="1"/>
          <p:nvPr/>
        </p:nvSpPr>
        <p:spPr>
          <a:xfrm>
            <a:off x="2022660" y="5073988"/>
            <a:ext cx="701083" cy="369332"/>
          </a:xfrm>
          <a:prstGeom prst="rect">
            <a:avLst/>
          </a:prstGeom>
          <a:noFill/>
          <a:ln>
            <a:solidFill>
              <a:schemeClr val="tx1"/>
            </a:solidFill>
          </a:ln>
        </p:spPr>
        <p:txBody>
          <a:bodyPr wrap="square" rtlCol="0">
            <a:spAutoFit/>
          </a:bodyPr>
          <a:lstStyle/>
          <a:p>
            <a:pPr algn="ctr"/>
            <a:r>
              <a:rPr lang="en-US" altLang="zh-TW" dirty="0" smtClean="0"/>
              <a:t>SVM</a:t>
            </a:r>
            <a:endParaRPr lang="zh-TW" altLang="en-US" dirty="0"/>
          </a:p>
        </p:txBody>
      </p:sp>
      <p:sp>
        <p:nvSpPr>
          <p:cNvPr id="44" name="文字方塊 43"/>
          <p:cNvSpPr txBox="1"/>
          <p:nvPr/>
        </p:nvSpPr>
        <p:spPr>
          <a:xfrm>
            <a:off x="2022660" y="6359328"/>
            <a:ext cx="2296392" cy="369332"/>
          </a:xfrm>
          <a:prstGeom prst="rect">
            <a:avLst/>
          </a:prstGeom>
          <a:noFill/>
          <a:ln>
            <a:solidFill>
              <a:schemeClr val="tx1"/>
            </a:solidFill>
          </a:ln>
        </p:spPr>
        <p:txBody>
          <a:bodyPr wrap="square" rtlCol="0">
            <a:spAutoFit/>
          </a:bodyPr>
          <a:lstStyle/>
          <a:p>
            <a:pPr algn="ctr"/>
            <a:r>
              <a:rPr lang="en-US" altLang="zh-TW" dirty="0" smtClean="0"/>
              <a:t>Boosted Decision Tree</a:t>
            </a:r>
            <a:endParaRPr lang="zh-TW" altLang="en-US" dirty="0"/>
          </a:p>
        </p:txBody>
      </p:sp>
      <p:sp>
        <p:nvSpPr>
          <p:cNvPr id="45" name="文字方塊 44"/>
          <p:cNvSpPr txBox="1"/>
          <p:nvPr/>
        </p:nvSpPr>
        <p:spPr>
          <a:xfrm>
            <a:off x="6994357" y="4645735"/>
            <a:ext cx="1907355" cy="369332"/>
          </a:xfrm>
          <a:prstGeom prst="rect">
            <a:avLst/>
          </a:prstGeom>
          <a:noFill/>
          <a:ln>
            <a:solidFill>
              <a:schemeClr val="tx1"/>
            </a:solidFill>
          </a:ln>
        </p:spPr>
        <p:txBody>
          <a:bodyPr wrap="square" rtlCol="0">
            <a:spAutoFit/>
          </a:bodyPr>
          <a:lstStyle/>
          <a:p>
            <a:pPr algn="ctr"/>
            <a:r>
              <a:rPr lang="en-US" altLang="zh-TW" dirty="0" smtClean="0"/>
              <a:t>Bayesian Network</a:t>
            </a:r>
            <a:endParaRPr lang="zh-TW" altLang="en-US" dirty="0"/>
          </a:p>
        </p:txBody>
      </p:sp>
      <p:sp>
        <p:nvSpPr>
          <p:cNvPr id="46" name="文字方塊 45"/>
          <p:cNvSpPr txBox="1"/>
          <p:nvPr/>
        </p:nvSpPr>
        <p:spPr>
          <a:xfrm>
            <a:off x="6886937" y="1988050"/>
            <a:ext cx="1472834" cy="369332"/>
          </a:xfrm>
          <a:prstGeom prst="rect">
            <a:avLst/>
          </a:prstGeom>
          <a:noFill/>
          <a:ln>
            <a:solidFill>
              <a:schemeClr val="tx1"/>
            </a:solidFill>
          </a:ln>
        </p:spPr>
        <p:txBody>
          <a:bodyPr wrap="square" rtlCol="0">
            <a:spAutoFit/>
          </a:bodyPr>
          <a:lstStyle/>
          <a:p>
            <a:pPr algn="ctr"/>
            <a:r>
              <a:rPr lang="en-US" altLang="zh-TW" dirty="0" smtClean="0">
                <a:solidFill>
                  <a:srgbClr val="FF0000"/>
                </a:solidFill>
              </a:rPr>
              <a:t>Naïve Bayes</a:t>
            </a:r>
            <a:endParaRPr lang="zh-TW" altLang="en-US" dirty="0">
              <a:solidFill>
                <a:srgbClr val="FF0000"/>
              </a:solidFill>
            </a:endParaRPr>
          </a:p>
        </p:txBody>
      </p:sp>
      <p:sp>
        <p:nvSpPr>
          <p:cNvPr id="25" name="文字方塊 24"/>
          <p:cNvSpPr txBox="1"/>
          <p:nvPr/>
        </p:nvSpPr>
        <p:spPr>
          <a:xfrm>
            <a:off x="6473258" y="2967547"/>
            <a:ext cx="2290816" cy="646331"/>
          </a:xfrm>
          <a:prstGeom prst="rect">
            <a:avLst/>
          </a:prstGeom>
          <a:noFill/>
          <a:ln>
            <a:solidFill>
              <a:schemeClr val="tx1"/>
            </a:solidFill>
          </a:ln>
        </p:spPr>
        <p:txBody>
          <a:bodyPr wrap="square" rtlCol="0">
            <a:spAutoFit/>
          </a:bodyPr>
          <a:lstStyle/>
          <a:p>
            <a:r>
              <a:rPr lang="en-US" altLang="zh-TW" dirty="0"/>
              <a:t>Gaussian Discriminant Analysis (GDA)</a:t>
            </a:r>
          </a:p>
        </p:txBody>
      </p:sp>
      <p:sp>
        <p:nvSpPr>
          <p:cNvPr id="2" name="文字方塊 1"/>
          <p:cNvSpPr txBox="1"/>
          <p:nvPr/>
        </p:nvSpPr>
        <p:spPr>
          <a:xfrm>
            <a:off x="8006256" y="2662650"/>
            <a:ext cx="2343781" cy="369332"/>
          </a:xfrm>
          <a:prstGeom prst="rect">
            <a:avLst/>
          </a:prstGeom>
          <a:noFill/>
        </p:spPr>
        <p:txBody>
          <a:bodyPr wrap="square" rtlCol="0">
            <a:spAutoFit/>
          </a:bodyPr>
          <a:lstStyle/>
          <a:p>
            <a:r>
              <a:rPr lang="en-US" altLang="zh-TW" dirty="0" smtClean="0"/>
              <a:t>continuous-valued </a:t>
            </a:r>
            <a:r>
              <a:rPr lang="en-US" altLang="zh-TW" dirty="0" err="1" smtClean="0"/>
              <a:t>r.v</a:t>
            </a:r>
            <a:r>
              <a:rPr lang="en-US" altLang="zh-TW" dirty="0" smtClean="0"/>
              <a:t>.</a:t>
            </a:r>
            <a:endParaRPr lang="zh-TW" altLang="en-US" dirty="0"/>
          </a:p>
        </p:txBody>
      </p:sp>
      <p:sp>
        <p:nvSpPr>
          <p:cNvPr id="27" name="文字方塊 26"/>
          <p:cNvSpPr txBox="1"/>
          <p:nvPr/>
        </p:nvSpPr>
        <p:spPr>
          <a:xfrm>
            <a:off x="8006256" y="2340801"/>
            <a:ext cx="1997310" cy="369332"/>
          </a:xfrm>
          <a:prstGeom prst="rect">
            <a:avLst/>
          </a:prstGeom>
          <a:noFill/>
        </p:spPr>
        <p:txBody>
          <a:bodyPr wrap="square" rtlCol="0">
            <a:spAutoFit/>
          </a:bodyPr>
          <a:lstStyle/>
          <a:p>
            <a:r>
              <a:rPr lang="en-US" altLang="zh-TW" dirty="0" smtClean="0"/>
              <a:t>discrete-valued </a:t>
            </a:r>
            <a:r>
              <a:rPr lang="en-US" altLang="zh-TW" dirty="0" err="1" smtClean="0"/>
              <a:t>r.v</a:t>
            </a:r>
            <a:r>
              <a:rPr lang="en-US" altLang="zh-TW" dirty="0" smtClean="0"/>
              <a:t>.</a:t>
            </a:r>
            <a:endParaRPr lang="zh-TW" altLang="en-US" dirty="0"/>
          </a:p>
        </p:txBody>
      </p:sp>
      <p:sp>
        <p:nvSpPr>
          <p:cNvPr id="6" name="文字方塊 5"/>
          <p:cNvSpPr txBox="1"/>
          <p:nvPr/>
        </p:nvSpPr>
        <p:spPr>
          <a:xfrm>
            <a:off x="5986392" y="2493781"/>
            <a:ext cx="1801091" cy="369332"/>
          </a:xfrm>
          <a:prstGeom prst="rect">
            <a:avLst/>
          </a:prstGeom>
          <a:noFill/>
        </p:spPr>
        <p:txBody>
          <a:bodyPr wrap="square" rtlCol="0">
            <a:spAutoFit/>
          </a:bodyPr>
          <a:lstStyle/>
          <a:p>
            <a:r>
              <a:rPr lang="en-US" altLang="zh-TW" dirty="0"/>
              <a:t>features x </a:t>
            </a:r>
            <a:r>
              <a:rPr lang="en-US" altLang="zh-TW" dirty="0" smtClean="0"/>
              <a:t>are …</a:t>
            </a:r>
            <a:endParaRPr lang="zh-TW" altLang="en-US" dirty="0"/>
          </a:p>
        </p:txBody>
      </p:sp>
      <p:cxnSp>
        <p:nvCxnSpPr>
          <p:cNvPr id="9" name="直線單箭頭接點 8"/>
          <p:cNvCxnSpPr>
            <a:stCxn id="25" idx="0"/>
            <a:endCxn id="46" idx="2"/>
          </p:cNvCxnSpPr>
          <p:nvPr/>
        </p:nvCxnSpPr>
        <p:spPr>
          <a:xfrm flipV="1">
            <a:off x="7618666" y="2357382"/>
            <a:ext cx="4688" cy="61016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p:cNvCxnSpPr>
            <a:stCxn id="42" idx="3"/>
            <a:endCxn id="25" idx="1"/>
          </p:cNvCxnSpPr>
          <p:nvPr/>
        </p:nvCxnSpPr>
        <p:spPr>
          <a:xfrm>
            <a:off x="3883425" y="2266971"/>
            <a:ext cx="2589833" cy="10237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文字方塊 34"/>
          <p:cNvSpPr txBox="1"/>
          <p:nvPr/>
        </p:nvSpPr>
        <p:spPr>
          <a:xfrm>
            <a:off x="4445239" y="2295609"/>
            <a:ext cx="1440871" cy="369332"/>
          </a:xfrm>
          <a:prstGeom prst="rect">
            <a:avLst/>
          </a:prstGeom>
          <a:noFill/>
        </p:spPr>
        <p:txBody>
          <a:bodyPr wrap="square" rtlCol="0">
            <a:spAutoFit/>
          </a:bodyPr>
          <a:lstStyle/>
          <a:p>
            <a:r>
              <a:rPr lang="en-US" altLang="zh-TW" dirty="0" smtClean="0">
                <a:solidFill>
                  <a:srgbClr val="FF0000"/>
                </a:solidFill>
              </a:rPr>
              <a:t>Relationship</a:t>
            </a:r>
            <a:endParaRPr lang="zh-TW" altLang="en-US" dirty="0">
              <a:solidFill>
                <a:srgbClr val="FF0000"/>
              </a:solidFill>
            </a:endParaRPr>
          </a:p>
        </p:txBody>
      </p:sp>
      <p:sp>
        <p:nvSpPr>
          <p:cNvPr id="49" name="文字方塊 48"/>
          <p:cNvSpPr txBox="1"/>
          <p:nvPr/>
        </p:nvSpPr>
        <p:spPr>
          <a:xfrm>
            <a:off x="6473258" y="3954136"/>
            <a:ext cx="2765935" cy="369332"/>
          </a:xfrm>
          <a:prstGeom prst="rect">
            <a:avLst/>
          </a:prstGeom>
          <a:noFill/>
          <a:ln>
            <a:solidFill>
              <a:schemeClr val="tx1"/>
            </a:solidFill>
          </a:ln>
        </p:spPr>
        <p:txBody>
          <a:bodyPr wrap="square" rtlCol="0">
            <a:spAutoFit/>
          </a:bodyPr>
          <a:lstStyle/>
          <a:p>
            <a:r>
              <a:rPr lang="en-US" altLang="zh-TW" dirty="0" smtClean="0">
                <a:solidFill>
                  <a:srgbClr val="FF0000"/>
                </a:solidFill>
              </a:rPr>
              <a:t>Multinomial Event Model</a:t>
            </a:r>
            <a:endParaRPr lang="zh-TW" altLang="en-US" dirty="0">
              <a:solidFill>
                <a:srgbClr val="FF0000"/>
              </a:solidFill>
            </a:endParaRPr>
          </a:p>
        </p:txBody>
      </p:sp>
      <p:sp>
        <p:nvSpPr>
          <p:cNvPr id="50" name="文字方塊 49"/>
          <p:cNvSpPr txBox="1"/>
          <p:nvPr/>
        </p:nvSpPr>
        <p:spPr>
          <a:xfrm>
            <a:off x="2022660" y="4556246"/>
            <a:ext cx="1745775" cy="369332"/>
          </a:xfrm>
          <a:prstGeom prst="rect">
            <a:avLst/>
          </a:prstGeom>
          <a:noFill/>
          <a:ln>
            <a:solidFill>
              <a:schemeClr val="tx1"/>
            </a:solidFill>
          </a:ln>
        </p:spPr>
        <p:txBody>
          <a:bodyPr wrap="square" rtlCol="0">
            <a:spAutoFit/>
          </a:bodyPr>
          <a:lstStyle/>
          <a:p>
            <a:pPr algn="ctr"/>
            <a:r>
              <a:rPr lang="en-US" altLang="zh-TW" dirty="0" smtClean="0"/>
              <a:t>Neural Network</a:t>
            </a:r>
            <a:endParaRPr lang="zh-TW" altLang="en-US" dirty="0"/>
          </a:p>
        </p:txBody>
      </p:sp>
      <p:sp>
        <p:nvSpPr>
          <p:cNvPr id="51" name="文字方塊 50"/>
          <p:cNvSpPr txBox="1"/>
          <p:nvPr/>
        </p:nvSpPr>
        <p:spPr>
          <a:xfrm>
            <a:off x="2022661" y="5753739"/>
            <a:ext cx="1745775" cy="369332"/>
          </a:xfrm>
          <a:prstGeom prst="rect">
            <a:avLst/>
          </a:prstGeom>
          <a:noFill/>
          <a:ln>
            <a:solidFill>
              <a:schemeClr val="tx1"/>
            </a:solidFill>
          </a:ln>
        </p:spPr>
        <p:txBody>
          <a:bodyPr wrap="square" rtlCol="0">
            <a:spAutoFit/>
          </a:bodyPr>
          <a:lstStyle/>
          <a:p>
            <a:pPr algn="ctr"/>
            <a:r>
              <a:rPr lang="en-US" altLang="zh-TW" dirty="0" err="1" smtClean="0"/>
              <a:t>Kernal</a:t>
            </a:r>
            <a:r>
              <a:rPr lang="en-US" altLang="zh-TW" dirty="0" smtClean="0"/>
              <a:t> Trick</a:t>
            </a:r>
            <a:endParaRPr lang="zh-TW" altLang="en-US" dirty="0"/>
          </a:p>
        </p:txBody>
      </p:sp>
      <p:sp>
        <p:nvSpPr>
          <p:cNvPr id="52" name="文字方塊 51"/>
          <p:cNvSpPr txBox="1"/>
          <p:nvPr/>
        </p:nvSpPr>
        <p:spPr>
          <a:xfrm>
            <a:off x="8819444" y="2934557"/>
            <a:ext cx="3210260" cy="923330"/>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Assume p(</a:t>
            </a:r>
            <a:r>
              <a:rPr lang="en-US" altLang="zh-TW" dirty="0" err="1" smtClean="0"/>
              <a:t>x|y</a:t>
            </a:r>
            <a:r>
              <a:rPr lang="en-US" altLang="zh-TW" dirty="0" smtClean="0"/>
              <a:t>) is distributed according to a multivariate normal distribution.</a:t>
            </a:r>
          </a:p>
        </p:txBody>
      </p:sp>
      <p:cxnSp>
        <p:nvCxnSpPr>
          <p:cNvPr id="53" name="直線接點 52"/>
          <p:cNvCxnSpPr/>
          <p:nvPr/>
        </p:nvCxnSpPr>
        <p:spPr>
          <a:xfrm flipV="1">
            <a:off x="95003" y="4418956"/>
            <a:ext cx="11934701" cy="41802"/>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56" name="文字方塊 55"/>
          <p:cNvSpPr txBox="1"/>
          <p:nvPr/>
        </p:nvSpPr>
        <p:spPr>
          <a:xfrm>
            <a:off x="4101887" y="5174917"/>
            <a:ext cx="955964" cy="369332"/>
          </a:xfrm>
          <a:prstGeom prst="rect">
            <a:avLst/>
          </a:prstGeom>
          <a:noFill/>
        </p:spPr>
        <p:txBody>
          <a:bodyPr wrap="square" rtlCol="0">
            <a:spAutoFit/>
          </a:bodyPr>
          <a:lstStyle/>
          <a:p>
            <a:r>
              <a:rPr lang="en-US" altLang="zh-TW" dirty="0"/>
              <a:t>x</a:t>
            </a:r>
            <a:r>
              <a:rPr lang="en-US" altLang="zh-TW" dirty="0" smtClean="0"/>
              <a:t> -&gt; </a:t>
            </a:r>
            <a:r>
              <a:rPr lang="el-GR" altLang="zh-TW" dirty="0" smtClean="0"/>
              <a:t>φ</a:t>
            </a:r>
            <a:r>
              <a:rPr lang="en-US" altLang="zh-TW" dirty="0" smtClean="0"/>
              <a:t>(x)</a:t>
            </a:r>
            <a:endParaRPr lang="zh-TW" altLang="en-US" dirty="0"/>
          </a:p>
        </p:txBody>
      </p:sp>
      <p:sp>
        <p:nvSpPr>
          <p:cNvPr id="57" name="文字方塊 56"/>
          <p:cNvSpPr txBox="1"/>
          <p:nvPr/>
        </p:nvSpPr>
        <p:spPr>
          <a:xfrm>
            <a:off x="4099622" y="5477711"/>
            <a:ext cx="1653974" cy="369332"/>
          </a:xfrm>
          <a:prstGeom prst="rect">
            <a:avLst/>
          </a:prstGeom>
          <a:noFill/>
        </p:spPr>
        <p:txBody>
          <a:bodyPr wrap="square" rtlCol="0">
            <a:spAutoFit/>
          </a:bodyPr>
          <a:lstStyle/>
          <a:p>
            <a:r>
              <a:rPr lang="en-US" altLang="zh-TW" dirty="0" smtClean="0"/>
              <a:t>High Dimension</a:t>
            </a:r>
            <a:endParaRPr lang="zh-TW" altLang="en-US" dirty="0"/>
          </a:p>
        </p:txBody>
      </p:sp>
      <p:cxnSp>
        <p:nvCxnSpPr>
          <p:cNvPr id="59" name="肘形接點 58"/>
          <p:cNvCxnSpPr>
            <a:stCxn id="43" idx="3"/>
            <a:endCxn id="51" idx="3"/>
          </p:cNvCxnSpPr>
          <p:nvPr/>
        </p:nvCxnSpPr>
        <p:spPr>
          <a:xfrm>
            <a:off x="2723743" y="5258654"/>
            <a:ext cx="1044693" cy="679751"/>
          </a:xfrm>
          <a:prstGeom prst="bentConnector3">
            <a:avLst>
              <a:gd name="adj1" fmla="val 121882"/>
            </a:avLst>
          </a:prstGeom>
          <a:ln>
            <a:tailEnd type="triangle"/>
          </a:ln>
        </p:spPr>
        <p:style>
          <a:lnRef idx="1">
            <a:schemeClr val="dk1"/>
          </a:lnRef>
          <a:fillRef idx="0">
            <a:schemeClr val="dk1"/>
          </a:fillRef>
          <a:effectRef idx="0">
            <a:schemeClr val="dk1"/>
          </a:effectRef>
          <a:fontRef idx="minor">
            <a:schemeClr val="tx1"/>
          </a:fontRef>
        </p:style>
      </p:cxnSp>
      <p:sp>
        <p:nvSpPr>
          <p:cNvPr id="60" name="文字方塊 59"/>
          <p:cNvSpPr txBox="1"/>
          <p:nvPr/>
        </p:nvSpPr>
        <p:spPr>
          <a:xfrm>
            <a:off x="4222670" y="5755231"/>
            <a:ext cx="1631050" cy="369332"/>
          </a:xfrm>
          <a:prstGeom prst="rect">
            <a:avLst/>
          </a:prstGeom>
          <a:noFill/>
        </p:spPr>
        <p:txBody>
          <a:bodyPr wrap="square" rtlCol="0">
            <a:spAutoFit/>
          </a:bodyPr>
          <a:lstStyle/>
          <a:p>
            <a:r>
              <a:rPr lang="en-US" altLang="zh-TW" dirty="0" smtClean="0"/>
              <a:t>Regularization</a:t>
            </a:r>
            <a:endParaRPr lang="zh-TW" altLang="en-US" dirty="0"/>
          </a:p>
        </p:txBody>
      </p:sp>
      <p:sp>
        <p:nvSpPr>
          <p:cNvPr id="61" name="向右箭號 60"/>
          <p:cNvSpPr/>
          <p:nvPr/>
        </p:nvSpPr>
        <p:spPr>
          <a:xfrm>
            <a:off x="4188829" y="6109222"/>
            <a:ext cx="1664891" cy="15020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p:cNvSpPr txBox="1"/>
          <p:nvPr/>
        </p:nvSpPr>
        <p:spPr>
          <a:xfrm>
            <a:off x="5907724" y="5755231"/>
            <a:ext cx="1958437" cy="646331"/>
          </a:xfrm>
          <a:prstGeom prst="rect">
            <a:avLst/>
          </a:prstGeom>
          <a:noFill/>
        </p:spPr>
        <p:txBody>
          <a:bodyPr wrap="square" rtlCol="0">
            <a:spAutoFit/>
          </a:bodyPr>
          <a:lstStyle/>
          <a:p>
            <a:r>
              <a:rPr lang="en-US" altLang="zh-TW" dirty="0" smtClean="0"/>
              <a:t>Non-linearly Separable datasets</a:t>
            </a:r>
            <a:endParaRPr lang="zh-TW" altLang="en-US" dirty="0"/>
          </a:p>
        </p:txBody>
      </p:sp>
      <p:cxnSp>
        <p:nvCxnSpPr>
          <p:cNvPr id="63" name="直線單箭頭接點 62"/>
          <p:cNvCxnSpPr>
            <a:stCxn id="42" idx="2"/>
            <a:endCxn id="41" idx="0"/>
          </p:cNvCxnSpPr>
          <p:nvPr/>
        </p:nvCxnSpPr>
        <p:spPr>
          <a:xfrm>
            <a:off x="2895547" y="2451637"/>
            <a:ext cx="2541" cy="6642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7" name="文字方塊 66"/>
          <p:cNvSpPr txBox="1"/>
          <p:nvPr/>
        </p:nvSpPr>
        <p:spPr>
          <a:xfrm>
            <a:off x="1732191" y="2602215"/>
            <a:ext cx="1314569" cy="369332"/>
          </a:xfrm>
          <a:prstGeom prst="rect">
            <a:avLst/>
          </a:prstGeom>
          <a:noFill/>
        </p:spPr>
        <p:txBody>
          <a:bodyPr wrap="square" rtlCol="0">
            <a:spAutoFit/>
          </a:bodyPr>
          <a:lstStyle/>
          <a:p>
            <a:r>
              <a:rPr lang="en-US" altLang="zh-TW" dirty="0" smtClean="0">
                <a:solidFill>
                  <a:srgbClr val="FF0000"/>
                </a:solidFill>
              </a:rPr>
              <a:t>Difference</a:t>
            </a:r>
            <a:endParaRPr lang="zh-TW" altLang="en-US" dirty="0">
              <a:solidFill>
                <a:srgbClr val="FF0000"/>
              </a:solidFill>
            </a:endParaRPr>
          </a:p>
        </p:txBody>
      </p:sp>
      <p:sp>
        <p:nvSpPr>
          <p:cNvPr id="33" name="標題 1"/>
          <p:cNvSpPr>
            <a:spLocks noGrp="1"/>
          </p:cNvSpPr>
          <p:nvPr>
            <p:ph type="title"/>
          </p:nvPr>
        </p:nvSpPr>
        <p:spPr>
          <a:xfrm>
            <a:off x="166255" y="129599"/>
            <a:ext cx="11804072" cy="729384"/>
          </a:xfrm>
        </p:spPr>
        <p:txBody>
          <a:bodyPr>
            <a:normAutofit/>
          </a:bodyPr>
          <a:lstStyle/>
          <a:p>
            <a:r>
              <a:rPr lang="en-US" altLang="zh-TW" dirty="0" smtClean="0"/>
              <a:t>Learning Algorithm </a:t>
            </a:r>
            <a:r>
              <a:rPr lang="en-US" altLang="zh-TW" dirty="0"/>
              <a:t>- Supervised Learning</a:t>
            </a:r>
            <a:endParaRPr lang="zh-TW" altLang="en-US" dirty="0"/>
          </a:p>
        </p:txBody>
      </p:sp>
      <p:sp>
        <p:nvSpPr>
          <p:cNvPr id="5" name="文字方塊 4"/>
          <p:cNvSpPr txBox="1"/>
          <p:nvPr/>
        </p:nvSpPr>
        <p:spPr>
          <a:xfrm>
            <a:off x="2935293" y="3672866"/>
            <a:ext cx="1896263" cy="646331"/>
          </a:xfrm>
          <a:prstGeom prst="rect">
            <a:avLst/>
          </a:prstGeom>
          <a:noFill/>
        </p:spPr>
        <p:txBody>
          <a:bodyPr wrap="square" rtlCol="0">
            <a:spAutoFit/>
          </a:bodyPr>
          <a:lstStyle/>
          <a:p>
            <a:r>
              <a:rPr lang="en-US" altLang="zh-TW" dirty="0" smtClean="0"/>
              <a:t>A particular kind of neural network</a:t>
            </a:r>
            <a:endParaRPr lang="zh-TW" altLang="en-US" dirty="0"/>
          </a:p>
        </p:txBody>
      </p:sp>
      <p:cxnSp>
        <p:nvCxnSpPr>
          <p:cNvPr id="21" name="直線單箭頭接點 20"/>
          <p:cNvCxnSpPr>
            <a:stCxn id="50" idx="0"/>
            <a:endCxn id="41" idx="2"/>
          </p:cNvCxnSpPr>
          <p:nvPr/>
        </p:nvCxnSpPr>
        <p:spPr>
          <a:xfrm flipV="1">
            <a:off x="2895548" y="3485185"/>
            <a:ext cx="2540" cy="1071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3642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Naïve Bayes</a:t>
            </a:r>
            <a:endParaRPr lang="zh-TW" altLang="en-US" dirty="0"/>
          </a:p>
        </p:txBody>
      </p:sp>
      <p:sp>
        <p:nvSpPr>
          <p:cNvPr id="7" name="文字方塊 6"/>
          <p:cNvSpPr txBox="1"/>
          <p:nvPr/>
        </p:nvSpPr>
        <p:spPr>
          <a:xfrm>
            <a:off x="166255" y="108797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85" name="文字方塊 84"/>
          <p:cNvSpPr txBox="1"/>
          <p:nvPr/>
        </p:nvSpPr>
        <p:spPr>
          <a:xfrm>
            <a:off x="166255" y="1479403"/>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5" name="文字方塊 4"/>
          <p:cNvSpPr txBox="1"/>
          <p:nvPr/>
        </p:nvSpPr>
        <p:spPr>
          <a:xfrm>
            <a:off x="5512462" y="213439"/>
            <a:ext cx="2297878" cy="584775"/>
          </a:xfrm>
          <a:prstGeom prst="rect">
            <a:avLst/>
          </a:prstGeom>
          <a:noFill/>
        </p:spPr>
        <p:txBody>
          <a:bodyPr wrap="square" rtlCol="0">
            <a:spAutoFit/>
          </a:bodyPr>
          <a:lstStyle/>
          <a:p>
            <a:r>
              <a:rPr lang="en-US" altLang="zh-TW" sz="1600" dirty="0" smtClean="0"/>
              <a:t>Supervised</a:t>
            </a:r>
          </a:p>
          <a:p>
            <a:r>
              <a:rPr lang="en-US" altLang="zh-TW" sz="1600" dirty="0" smtClean="0"/>
              <a:t>Classification/Regression</a:t>
            </a:r>
            <a:endParaRPr lang="zh-TW" altLang="en-US" sz="1600" dirty="0"/>
          </a:p>
        </p:txBody>
      </p:sp>
      <p:sp>
        <p:nvSpPr>
          <p:cNvPr id="2" name="文字方塊 1"/>
          <p:cNvSpPr txBox="1"/>
          <p:nvPr/>
        </p:nvSpPr>
        <p:spPr>
          <a:xfrm>
            <a:off x="528381" y="1831515"/>
            <a:ext cx="3695516" cy="584775"/>
          </a:xfrm>
          <a:prstGeom prst="rect">
            <a:avLst/>
          </a:prstGeom>
          <a:noFill/>
        </p:spPr>
        <p:txBody>
          <a:bodyPr wrap="square" rtlCol="0">
            <a:spAutoFit/>
          </a:bodyPr>
          <a:lstStyle/>
          <a:p>
            <a:r>
              <a:rPr lang="en-US" altLang="zh-TW" sz="1600" dirty="0" smtClean="0"/>
              <a:t>Categorical features and models each as conforming to a Multinomial Distribution</a:t>
            </a:r>
            <a:endParaRPr lang="zh-TW" altLang="en-US" sz="1600" dirty="0"/>
          </a:p>
        </p:txBody>
      </p:sp>
      <p:sp>
        <p:nvSpPr>
          <p:cNvPr id="9" name="文字方塊 8"/>
          <p:cNvSpPr txBox="1"/>
          <p:nvPr/>
        </p:nvSpPr>
        <p:spPr>
          <a:xfrm>
            <a:off x="1068506" y="2600714"/>
            <a:ext cx="2243111" cy="369332"/>
          </a:xfrm>
          <a:prstGeom prst="rect">
            <a:avLst/>
          </a:prstGeom>
          <a:noFill/>
        </p:spPr>
        <p:txBody>
          <a:bodyPr wrap="square" rtlCol="0">
            <a:spAutoFit/>
          </a:bodyPr>
          <a:lstStyle/>
          <a:p>
            <a:r>
              <a:rPr lang="en-US" altLang="zh-TW" b="1" dirty="0" smtClean="0"/>
              <a:t>Classical Naïve Bayes</a:t>
            </a:r>
            <a:endParaRPr lang="zh-TW" altLang="en-US" b="1" dirty="0"/>
          </a:p>
        </p:txBody>
      </p:sp>
      <p:sp>
        <p:nvSpPr>
          <p:cNvPr id="10" name="文字方塊 9"/>
          <p:cNvSpPr txBox="1"/>
          <p:nvPr/>
        </p:nvSpPr>
        <p:spPr>
          <a:xfrm>
            <a:off x="5842351" y="2603739"/>
            <a:ext cx="2232493" cy="369332"/>
          </a:xfrm>
          <a:prstGeom prst="rect">
            <a:avLst/>
          </a:prstGeom>
          <a:noFill/>
        </p:spPr>
        <p:txBody>
          <a:bodyPr wrap="square" rtlCol="0">
            <a:spAutoFit/>
          </a:bodyPr>
          <a:lstStyle/>
          <a:p>
            <a:r>
              <a:rPr lang="en-US" altLang="zh-TW" b="1" dirty="0" smtClean="0"/>
              <a:t>Gaussian Naïve Bayes</a:t>
            </a:r>
            <a:endParaRPr lang="zh-TW" altLang="en-US" b="1" dirty="0"/>
          </a:p>
        </p:txBody>
      </p:sp>
      <p:cxnSp>
        <p:nvCxnSpPr>
          <p:cNvPr id="4" name="直線單箭頭接點 3"/>
          <p:cNvCxnSpPr>
            <a:stCxn id="9" idx="3"/>
            <a:endCxn id="10" idx="1"/>
          </p:cNvCxnSpPr>
          <p:nvPr/>
        </p:nvCxnSpPr>
        <p:spPr>
          <a:xfrm>
            <a:off x="3311617" y="2785380"/>
            <a:ext cx="2530734" cy="30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文字方塊 14"/>
          <p:cNvSpPr txBox="1"/>
          <p:nvPr/>
        </p:nvSpPr>
        <p:spPr>
          <a:xfrm>
            <a:off x="1167739" y="1084951"/>
            <a:ext cx="7699169" cy="338554"/>
          </a:xfrm>
          <a:prstGeom prst="rect">
            <a:avLst/>
          </a:prstGeom>
          <a:noFill/>
        </p:spPr>
        <p:txBody>
          <a:bodyPr wrap="square" rtlCol="0">
            <a:spAutoFit/>
          </a:bodyPr>
          <a:lstStyle/>
          <a:p>
            <a:r>
              <a:rPr lang="en-US" altLang="zh-TW" sz="1600" dirty="0" smtClean="0"/>
              <a:t>Learn </a:t>
            </a:r>
            <a:r>
              <a:rPr lang="en-US" altLang="zh-TW" sz="1600" u="sng" dirty="0" smtClean="0"/>
              <a:t>the Best (most probable) label / hypothesis</a:t>
            </a:r>
            <a:r>
              <a:rPr lang="en-US" altLang="zh-TW" sz="1600" dirty="0" smtClean="0"/>
              <a:t> given data and domain knowledge.</a:t>
            </a:r>
            <a:endParaRPr lang="zh-TW" altLang="en-US" sz="1600" dirty="0"/>
          </a:p>
        </p:txBody>
      </p:sp>
      <p:grpSp>
        <p:nvGrpSpPr>
          <p:cNvPr id="31" name="群組 30"/>
          <p:cNvGrpSpPr/>
          <p:nvPr/>
        </p:nvGrpSpPr>
        <p:grpSpPr>
          <a:xfrm>
            <a:off x="7093528" y="3863870"/>
            <a:ext cx="4876799" cy="2853282"/>
            <a:chOff x="7093528" y="3591715"/>
            <a:chExt cx="4876799" cy="2853282"/>
          </a:xfrm>
        </p:grpSpPr>
        <mc:AlternateContent xmlns:mc="http://schemas.openxmlformats.org/markup-compatibility/2006" xmlns:a14="http://schemas.microsoft.com/office/drawing/2010/main">
          <mc:Choice Requires="a14">
            <p:sp>
              <p:nvSpPr>
                <p:cNvPr id="14" name="文字方塊 13"/>
                <p:cNvSpPr txBox="1"/>
                <p:nvPr/>
              </p:nvSpPr>
              <p:spPr>
                <a:xfrm>
                  <a:off x="7093528" y="3591715"/>
                  <a:ext cx="4876799" cy="2853282"/>
                </a:xfrm>
                <a:prstGeom prst="rect">
                  <a:avLst/>
                </a:prstGeom>
                <a:noFill/>
                <a:ln>
                  <a:solidFill>
                    <a:schemeClr val="tx1"/>
                  </a:solidFill>
                </a:ln>
              </p:spPr>
              <p:txBody>
                <a:bodyPr wrap="square" rtlCol="0">
                  <a:spAutoFit/>
                </a:bodyPr>
                <a:lstStyle/>
                <a:p>
                  <a:r>
                    <a:rPr lang="en-US" altLang="zh-TW" sz="2000" dirty="0">
                      <a:solidFill>
                        <a:srgbClr val="FF0000"/>
                      </a:solidFill>
                    </a:rPr>
                    <a:t>Bayes Rule: </a:t>
                  </a:r>
                  <a14:m>
                    <m:oMath xmlns:m="http://schemas.openxmlformats.org/officeDocument/2006/math">
                      <m:func>
                        <m:funcPr>
                          <m:ctrlPr>
                            <a:rPr lang="en-US" altLang="zh-TW" sz="2000" i="1">
                              <a:solidFill>
                                <a:srgbClr val="FF0000"/>
                              </a:solidFill>
                              <a:latin typeface="Cambria Math" panose="02040503050406030204" pitchFamily="18" charset="0"/>
                            </a:rPr>
                          </m:ctrlPr>
                        </m:funcPr>
                        <m:fName>
                          <m:r>
                            <m:rPr>
                              <m:sty m:val="p"/>
                            </m:rPr>
                            <a:rPr lang="en-US" altLang="zh-TW" sz="2000">
                              <a:solidFill>
                                <a:srgbClr val="FF0000"/>
                              </a:solidFill>
                              <a:latin typeface="Cambria Math" panose="02040503050406030204" pitchFamily="18" charset="0"/>
                            </a:rPr>
                            <m:t>Pr</m:t>
                          </m:r>
                        </m:fName>
                        <m:e>
                          <m:d>
                            <m:dPr>
                              <m:ctrlPr>
                                <a:rPr lang="en-US" altLang="zh-TW" sz="2000" i="1">
                                  <a:solidFill>
                                    <a:srgbClr val="FF0000"/>
                                  </a:solidFill>
                                  <a:latin typeface="Cambria Math" panose="02040503050406030204" pitchFamily="18" charset="0"/>
                                </a:rPr>
                              </m:ctrlPr>
                            </m:dPr>
                            <m:e>
                              <m:r>
                                <a:rPr lang="en-US" altLang="zh-TW" sz="2000" i="1">
                                  <a:solidFill>
                                    <a:srgbClr val="FF0000"/>
                                  </a:solidFill>
                                  <a:latin typeface="Cambria Math" panose="02040503050406030204" pitchFamily="18" charset="0"/>
                                </a:rPr>
                                <m:t>h</m:t>
                              </m:r>
                            </m:e>
                            <m:e>
                              <m:r>
                                <a:rPr lang="en-US" altLang="zh-TW" sz="2000" i="1">
                                  <a:solidFill>
                                    <a:srgbClr val="FF0000"/>
                                  </a:solidFill>
                                  <a:latin typeface="Cambria Math" panose="02040503050406030204" pitchFamily="18" charset="0"/>
                                </a:rPr>
                                <m:t>𝐷</m:t>
                              </m:r>
                            </m:e>
                          </m:d>
                        </m:e>
                      </m:func>
                      <m:r>
                        <a:rPr lang="en-US" altLang="zh-TW" sz="2000" i="1">
                          <a:solidFill>
                            <a:srgbClr val="FF0000"/>
                          </a:solidFill>
                          <a:latin typeface="Cambria Math" panose="02040503050406030204" pitchFamily="18" charset="0"/>
                        </a:rPr>
                        <m:t>= </m:t>
                      </m:r>
                      <m:f>
                        <m:fPr>
                          <m:ctrlPr>
                            <a:rPr lang="en-US" altLang="zh-TW" sz="2000" i="1">
                              <a:solidFill>
                                <a:srgbClr val="FF0000"/>
                              </a:solidFill>
                              <a:latin typeface="Cambria Math" panose="02040503050406030204" pitchFamily="18" charset="0"/>
                            </a:rPr>
                          </m:ctrlPr>
                        </m:fPr>
                        <m:num>
                          <m:func>
                            <m:funcPr>
                              <m:ctrlPr>
                                <a:rPr lang="en-US" altLang="zh-TW" sz="2000" i="1">
                                  <a:solidFill>
                                    <a:srgbClr val="FF0000"/>
                                  </a:solidFill>
                                  <a:latin typeface="Cambria Math" panose="02040503050406030204" pitchFamily="18" charset="0"/>
                                </a:rPr>
                              </m:ctrlPr>
                            </m:funcPr>
                            <m:fName>
                              <m:r>
                                <m:rPr>
                                  <m:sty m:val="p"/>
                                </m:rPr>
                                <a:rPr lang="en-US" altLang="zh-TW" sz="2000">
                                  <a:solidFill>
                                    <a:srgbClr val="FF0000"/>
                                  </a:solidFill>
                                  <a:latin typeface="Cambria Math" panose="02040503050406030204" pitchFamily="18" charset="0"/>
                                </a:rPr>
                                <m:t>Pr</m:t>
                              </m:r>
                            </m:fName>
                            <m:e>
                              <m:d>
                                <m:dPr>
                                  <m:ctrlPr>
                                    <a:rPr lang="en-US" altLang="zh-TW" sz="2000" i="1">
                                      <a:solidFill>
                                        <a:srgbClr val="FF0000"/>
                                      </a:solidFill>
                                      <a:latin typeface="Cambria Math" panose="02040503050406030204" pitchFamily="18" charset="0"/>
                                    </a:rPr>
                                  </m:ctrlPr>
                                </m:dPr>
                                <m:e>
                                  <m:r>
                                    <a:rPr lang="en-US" altLang="zh-TW" sz="2000" i="1">
                                      <a:solidFill>
                                        <a:srgbClr val="FF0000"/>
                                      </a:solidFill>
                                      <a:latin typeface="Cambria Math" panose="02040503050406030204" pitchFamily="18" charset="0"/>
                                    </a:rPr>
                                    <m:t>𝐷</m:t>
                                  </m:r>
                                </m:e>
                                <m:e>
                                  <m:r>
                                    <a:rPr lang="en-US" altLang="zh-TW" sz="2000" i="1">
                                      <a:solidFill>
                                        <a:srgbClr val="FF0000"/>
                                      </a:solidFill>
                                      <a:latin typeface="Cambria Math" panose="02040503050406030204" pitchFamily="18" charset="0"/>
                                    </a:rPr>
                                    <m:t>h</m:t>
                                  </m:r>
                                </m:e>
                              </m:d>
                            </m:e>
                          </m:func>
                          <m:r>
                            <m:rPr>
                              <m:sty m:val="p"/>
                            </m:rPr>
                            <a:rPr lang="en-US" altLang="zh-TW" sz="2000">
                              <a:solidFill>
                                <a:srgbClr val="FF0000"/>
                              </a:solidFill>
                              <a:latin typeface="Cambria Math" panose="02040503050406030204" pitchFamily="18" charset="0"/>
                            </a:rPr>
                            <m:t>Pr</m:t>
                          </m:r>
                          <m:r>
                            <a:rPr lang="en-US" altLang="zh-TW"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h</m:t>
                          </m:r>
                          <m:r>
                            <a:rPr lang="en-US" altLang="zh-TW" sz="2000" i="1">
                              <a:solidFill>
                                <a:srgbClr val="FF0000"/>
                              </a:solidFill>
                              <a:latin typeface="Cambria Math" panose="02040503050406030204" pitchFamily="18" charset="0"/>
                            </a:rPr>
                            <m:t>)</m:t>
                          </m:r>
                        </m:num>
                        <m:den>
                          <m:r>
                            <m:rPr>
                              <m:sty m:val="p"/>
                            </m:rPr>
                            <a:rPr lang="en-US" altLang="zh-TW" sz="2000">
                              <a:solidFill>
                                <a:srgbClr val="FF0000"/>
                              </a:solidFill>
                              <a:latin typeface="Cambria Math" panose="02040503050406030204" pitchFamily="18" charset="0"/>
                            </a:rPr>
                            <m:t>Pr</m:t>
                          </m:r>
                          <m:r>
                            <a:rPr lang="en-US" altLang="zh-TW"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𝐷</m:t>
                          </m:r>
                          <m:r>
                            <a:rPr lang="en-US" altLang="zh-TW" sz="2000" i="1">
                              <a:solidFill>
                                <a:srgbClr val="FF0000"/>
                              </a:solidFill>
                              <a:latin typeface="Cambria Math" panose="02040503050406030204" pitchFamily="18" charset="0"/>
                            </a:rPr>
                            <m:t>)</m:t>
                          </m:r>
                        </m:den>
                      </m:f>
                    </m:oMath>
                  </a14:m>
                  <a:endParaRPr lang="en-US" altLang="zh-TW" sz="1600" dirty="0" smtClean="0"/>
                </a:p>
                <a:p>
                  <a:endParaRPr lang="en-US" altLang="zh-TW" sz="1600" dirty="0" smtClean="0"/>
                </a:p>
                <a:p>
                  <a:r>
                    <a:rPr lang="en-US" altLang="zh-TW" sz="1600" u="sng" dirty="0" smtClean="0"/>
                    <a:t>Prior</a:t>
                  </a:r>
                  <a:r>
                    <a:rPr lang="en-US" altLang="zh-TW" sz="1600" dirty="0" smtClean="0"/>
                    <a:t>: P(c) = 0.01, P(¬c) = 0.99</a:t>
                  </a:r>
                </a:p>
                <a:p>
                  <a:r>
                    <a:rPr lang="en-US" altLang="zh-TW" sz="1600" dirty="0"/>
                    <a:t> </a:t>
                  </a:r>
                  <a:r>
                    <a:rPr lang="en-US" altLang="zh-TW" sz="1600" dirty="0" smtClean="0"/>
                    <a:t>          P(</a:t>
                  </a:r>
                  <a:r>
                    <a:rPr lang="en-US" altLang="zh-TW" sz="1600" dirty="0" err="1" smtClean="0"/>
                    <a:t>pos|c</a:t>
                  </a:r>
                  <a:r>
                    <a:rPr lang="en-US" altLang="zh-TW" sz="1600" dirty="0" smtClean="0"/>
                    <a:t>) = 0.9</a:t>
                  </a:r>
                </a:p>
                <a:p>
                  <a:r>
                    <a:rPr lang="en-US" altLang="zh-TW" sz="1600" dirty="0"/>
                    <a:t> </a:t>
                  </a:r>
                  <a:r>
                    <a:rPr lang="en-US" altLang="zh-TW" sz="1600" dirty="0" smtClean="0"/>
                    <a:t>          P(</a:t>
                  </a:r>
                  <a:r>
                    <a:rPr lang="en-US" altLang="zh-TW" sz="1600" dirty="0" err="1" smtClean="0"/>
                    <a:t>Neg</a:t>
                  </a:r>
                  <a:r>
                    <a:rPr lang="en-US" altLang="zh-TW" sz="1600" dirty="0" smtClean="0"/>
                    <a:t>|¬c) = 0.9, P(</a:t>
                  </a:r>
                  <a:r>
                    <a:rPr lang="en-US" altLang="zh-TW" sz="1600" dirty="0" err="1" smtClean="0"/>
                    <a:t>pos</a:t>
                  </a:r>
                  <a:r>
                    <a:rPr lang="en-US" altLang="zh-TW" sz="1600" dirty="0"/>
                    <a:t> |¬</a:t>
                  </a:r>
                  <a:r>
                    <a:rPr lang="en-US" altLang="zh-TW" sz="1600" dirty="0" smtClean="0"/>
                    <a:t>c) = 0.1</a:t>
                  </a:r>
                </a:p>
                <a:p>
                  <a:r>
                    <a:rPr lang="en-US" altLang="zh-TW" sz="1600" u="sng" dirty="0" smtClean="0"/>
                    <a:t>Joint</a:t>
                  </a:r>
                  <a:r>
                    <a:rPr lang="en-US" altLang="zh-TW" sz="1600" dirty="0" smtClean="0"/>
                    <a:t>: P(c, </a:t>
                  </a:r>
                  <a:r>
                    <a:rPr lang="en-US" altLang="zh-TW" sz="1600" dirty="0" err="1" smtClean="0"/>
                    <a:t>pos</a:t>
                  </a:r>
                  <a:r>
                    <a:rPr lang="en-US" altLang="zh-TW" sz="1600" dirty="0" smtClean="0"/>
                    <a:t>) = P(c) * P(</a:t>
                  </a:r>
                  <a:r>
                    <a:rPr lang="en-US" altLang="zh-TW" sz="1600" dirty="0" err="1" smtClean="0"/>
                    <a:t>pos|c</a:t>
                  </a:r>
                  <a:r>
                    <a:rPr lang="en-US" altLang="zh-TW" sz="1600" dirty="0" smtClean="0"/>
                    <a:t>) = 0.009</a:t>
                  </a:r>
                </a:p>
                <a:p>
                  <a:r>
                    <a:rPr lang="en-US" altLang="zh-TW" sz="1600" dirty="0" smtClean="0"/>
                    <a:t>           P(</a:t>
                  </a:r>
                  <a:r>
                    <a:rPr lang="en-US" altLang="zh-TW" sz="1600" dirty="0"/>
                    <a:t>¬</a:t>
                  </a:r>
                  <a:r>
                    <a:rPr lang="en-US" altLang="zh-TW" sz="1600" dirty="0" smtClean="0"/>
                    <a:t>c</a:t>
                  </a:r>
                  <a:r>
                    <a:rPr lang="en-US" altLang="zh-TW" sz="1600" dirty="0"/>
                    <a:t>, </a:t>
                  </a:r>
                  <a:r>
                    <a:rPr lang="en-US" altLang="zh-TW" sz="1600" dirty="0" err="1"/>
                    <a:t>pos</a:t>
                  </a:r>
                  <a:r>
                    <a:rPr lang="en-US" altLang="zh-TW" sz="1600" dirty="0"/>
                    <a:t>) = P</a:t>
                  </a:r>
                  <a:r>
                    <a:rPr lang="en-US" altLang="zh-TW" sz="1600" dirty="0" smtClean="0"/>
                    <a:t>(</a:t>
                  </a:r>
                  <a:r>
                    <a:rPr lang="en-US" altLang="zh-TW" sz="1600" dirty="0"/>
                    <a:t>¬</a:t>
                  </a:r>
                  <a:r>
                    <a:rPr lang="en-US" altLang="zh-TW" sz="1600" dirty="0" smtClean="0"/>
                    <a:t>c</a:t>
                  </a:r>
                  <a:r>
                    <a:rPr lang="en-US" altLang="zh-TW" sz="1600" dirty="0"/>
                    <a:t>) * P(</a:t>
                  </a:r>
                  <a:r>
                    <a:rPr lang="en-US" altLang="zh-TW" sz="1600" dirty="0" err="1"/>
                    <a:t>pos</a:t>
                  </a:r>
                  <a:r>
                    <a:rPr lang="en-US" altLang="zh-TW" sz="1600" dirty="0" smtClean="0"/>
                    <a:t>|</a:t>
                  </a:r>
                  <a:r>
                    <a:rPr lang="en-US" altLang="zh-TW" sz="1600" dirty="0"/>
                    <a:t>¬</a:t>
                  </a:r>
                  <a:r>
                    <a:rPr lang="en-US" altLang="zh-TW" sz="1600" dirty="0" smtClean="0"/>
                    <a:t>c</a:t>
                  </a:r>
                  <a:r>
                    <a:rPr lang="en-US" altLang="zh-TW" sz="1600" dirty="0"/>
                    <a:t>) = </a:t>
                  </a:r>
                  <a:r>
                    <a:rPr lang="en-US" altLang="zh-TW" sz="1600" dirty="0" smtClean="0"/>
                    <a:t>0.099</a:t>
                  </a:r>
                </a:p>
                <a:p>
                  <a:r>
                    <a:rPr lang="en-US" altLang="zh-TW" sz="1600" u="sng" dirty="0" smtClean="0"/>
                    <a:t>Normalizes</a:t>
                  </a:r>
                  <a:r>
                    <a:rPr lang="en-US" altLang="zh-TW" sz="1600" dirty="0" smtClean="0"/>
                    <a:t>: P(</a:t>
                  </a:r>
                  <a:r>
                    <a:rPr lang="en-US" altLang="zh-TW" sz="1600" dirty="0" err="1" smtClean="0"/>
                    <a:t>pos</a:t>
                  </a:r>
                  <a:r>
                    <a:rPr lang="en-US" altLang="zh-TW" sz="1600" dirty="0" smtClean="0"/>
                    <a:t>) = P(c, </a:t>
                  </a:r>
                  <a:r>
                    <a:rPr lang="en-US" altLang="zh-TW" sz="1600" dirty="0" err="1" smtClean="0"/>
                    <a:t>pos</a:t>
                  </a:r>
                  <a:r>
                    <a:rPr lang="en-US" altLang="zh-TW" sz="1600" dirty="0" smtClean="0"/>
                    <a:t>) + </a:t>
                  </a:r>
                  <a:r>
                    <a:rPr lang="en-US" altLang="zh-TW" sz="1600" dirty="0"/>
                    <a:t>P(¬c, </a:t>
                  </a:r>
                  <a:r>
                    <a:rPr lang="en-US" altLang="zh-TW" sz="1600" dirty="0" err="1"/>
                    <a:t>pos</a:t>
                  </a:r>
                  <a:r>
                    <a:rPr lang="en-US" altLang="zh-TW" sz="1600" dirty="0"/>
                    <a:t>) </a:t>
                  </a:r>
                  <a:r>
                    <a:rPr lang="en-US" altLang="zh-TW" sz="1600" dirty="0" smtClean="0"/>
                    <a:t> = 0.108</a:t>
                  </a:r>
                </a:p>
                <a:p>
                  <a:r>
                    <a:rPr lang="en-US" altLang="zh-TW" sz="1600" u="sng" dirty="0" smtClean="0"/>
                    <a:t>Posterior</a:t>
                  </a:r>
                  <a:r>
                    <a:rPr lang="en-US" altLang="zh-TW" sz="1600" dirty="0" smtClean="0"/>
                    <a:t>: P(</a:t>
                  </a:r>
                  <a:r>
                    <a:rPr lang="en-US" altLang="zh-TW" sz="1600" dirty="0" err="1" smtClean="0"/>
                    <a:t>c|pos</a:t>
                  </a:r>
                  <a:r>
                    <a:rPr lang="en-US" altLang="zh-TW" sz="1600" dirty="0" smtClean="0"/>
                    <a:t>) = 0.009/0.108 = 0.0833</a:t>
                  </a:r>
                </a:p>
                <a:p>
                  <a:r>
                    <a:rPr lang="en-US" altLang="zh-TW" sz="1600" dirty="0"/>
                    <a:t> </a:t>
                  </a:r>
                  <a:r>
                    <a:rPr lang="en-US" altLang="zh-TW" sz="1600" dirty="0" smtClean="0"/>
                    <a:t>                 P(</a:t>
                  </a:r>
                  <a:r>
                    <a:rPr lang="en-US" altLang="zh-TW" sz="1600" dirty="0"/>
                    <a:t>¬</a:t>
                  </a:r>
                  <a:r>
                    <a:rPr lang="en-US" altLang="zh-TW" sz="1600" dirty="0" err="1" smtClean="0"/>
                    <a:t>c|pos</a:t>
                  </a:r>
                  <a:r>
                    <a:rPr lang="en-US" altLang="zh-TW" sz="1600" dirty="0" smtClean="0"/>
                    <a:t>) = 0.9167</a:t>
                  </a:r>
                </a:p>
              </p:txBody>
            </p:sp>
          </mc:Choice>
          <mc:Fallback xmlns="">
            <p:sp>
              <p:nvSpPr>
                <p:cNvPr id="14" name="文字方塊 13"/>
                <p:cNvSpPr txBox="1">
                  <a:spLocks noRot="1" noChangeAspect="1" noMove="1" noResize="1" noEditPoints="1" noAdjustHandles="1" noChangeArrowheads="1" noChangeShapeType="1" noTextEdit="1"/>
                </p:cNvSpPr>
                <p:nvPr/>
              </p:nvSpPr>
              <p:spPr>
                <a:xfrm>
                  <a:off x="7093528" y="3591715"/>
                  <a:ext cx="4876799" cy="2853282"/>
                </a:xfrm>
                <a:prstGeom prst="rect">
                  <a:avLst/>
                </a:prstGeom>
                <a:blipFill rotWithShape="0">
                  <a:blip r:embed="rId2"/>
                  <a:stretch>
                    <a:fillRect l="-1247" b="-1702"/>
                  </a:stretch>
                </a:blipFill>
                <a:ln>
                  <a:solidFill>
                    <a:schemeClr val="tx1"/>
                  </a:solidFill>
                </a:ln>
              </p:spPr>
              <p:txBody>
                <a:bodyPr/>
                <a:lstStyle/>
                <a:p>
                  <a:r>
                    <a:rPr lang="zh-TW" altLang="en-US">
                      <a:noFill/>
                    </a:rPr>
                    <a:t> </a:t>
                  </a:r>
                </a:p>
              </p:txBody>
            </p:sp>
          </mc:Fallback>
        </mc:AlternateContent>
        <p:sp>
          <p:nvSpPr>
            <p:cNvPr id="16" name="右大括弧 15"/>
            <p:cNvSpPr/>
            <p:nvPr/>
          </p:nvSpPr>
          <p:spPr>
            <a:xfrm>
              <a:off x="10756670" y="5916799"/>
              <a:ext cx="45719" cy="44334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7" name="文字方塊 16"/>
            <p:cNvSpPr txBox="1"/>
            <p:nvPr/>
          </p:nvSpPr>
          <p:spPr>
            <a:xfrm>
              <a:off x="11017284" y="5969195"/>
              <a:ext cx="753251" cy="338554"/>
            </a:xfrm>
            <a:prstGeom prst="rect">
              <a:avLst/>
            </a:prstGeom>
            <a:noFill/>
          </p:spPr>
          <p:txBody>
            <a:bodyPr wrap="square" rtlCol="0">
              <a:spAutoFit/>
            </a:bodyPr>
            <a:lstStyle/>
            <a:p>
              <a:r>
                <a:rPr lang="en-US" altLang="zh-TW" sz="1600" dirty="0" smtClean="0"/>
                <a:t>Sum=1</a:t>
              </a:r>
              <a:endParaRPr lang="zh-TW" altLang="en-US" sz="1600" dirty="0"/>
            </a:p>
          </p:txBody>
        </p:sp>
      </p:grpSp>
      <mc:AlternateContent xmlns:mc="http://schemas.openxmlformats.org/markup-compatibility/2006" xmlns:a14="http://schemas.microsoft.com/office/drawing/2010/main">
        <mc:Choice Requires="a14">
          <p:sp>
            <p:nvSpPr>
              <p:cNvPr id="21" name="文字方塊 20"/>
              <p:cNvSpPr txBox="1"/>
              <p:nvPr/>
            </p:nvSpPr>
            <p:spPr>
              <a:xfrm>
                <a:off x="5288817" y="2993182"/>
                <a:ext cx="5877950" cy="404470"/>
              </a:xfrm>
              <a:prstGeom prst="rect">
                <a:avLst/>
              </a:prstGeom>
              <a:noFill/>
            </p:spPr>
            <p:txBody>
              <a:bodyPr wrap="square" rtlCol="0">
                <a:spAutoFit/>
              </a:bodyPr>
              <a:lstStyle/>
              <a:p>
                <a:r>
                  <a:rPr lang="en-US" altLang="zh-TW" sz="1600" dirty="0" smtClean="0"/>
                  <a:t>For each h </a:t>
                </a:r>
                <a:r>
                  <a:rPr lang="zh-TW" altLang="en-US" sz="1600" dirty="0" smtClean="0"/>
                  <a:t>∈ </a:t>
                </a:r>
                <a:r>
                  <a:rPr lang="en-US" altLang="zh-TW" sz="1600" dirty="0" smtClean="0"/>
                  <a:t>H, calculate </a:t>
                </a:r>
                <a:r>
                  <a:rPr lang="en-US" altLang="zh-TW" sz="1600" dirty="0" err="1" smtClean="0"/>
                  <a:t>Pr</a:t>
                </a:r>
                <a:r>
                  <a:rPr lang="en-US" altLang="zh-TW" sz="1600" dirty="0" smtClean="0"/>
                  <a:t>(</a:t>
                </a:r>
                <a:r>
                  <a:rPr lang="en-US" altLang="zh-TW" sz="1600" dirty="0" err="1" smtClean="0"/>
                  <a:t>h|D</a:t>
                </a:r>
                <a:r>
                  <a:rPr lang="en-US" altLang="zh-TW" sz="1600" dirty="0" smtClean="0"/>
                  <a:t>). Output: </a:t>
                </a:r>
                <a14:m>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h</m:t>
                        </m:r>
                      </m:e>
                      <m:sub>
                        <m:r>
                          <a:rPr lang="en-US" altLang="zh-TW" sz="1600" b="0" i="1" smtClean="0">
                            <a:latin typeface="Cambria Math" panose="02040503050406030204" pitchFamily="18" charset="0"/>
                          </a:rPr>
                          <m:t>𝑀𝐴𝑃</m:t>
                        </m:r>
                      </m:sub>
                    </m:sSub>
                    <m:r>
                      <a:rPr lang="en-US" altLang="zh-TW" sz="1600" b="0" i="1" smtClean="0">
                        <a:latin typeface="Cambria Math" panose="02040503050406030204" pitchFamily="18" charset="0"/>
                      </a:rPr>
                      <m:t>= </m:t>
                    </m:r>
                    <m:f>
                      <m:fPr>
                        <m:type m:val="noBar"/>
                        <m:ctrlPr>
                          <a:rPr lang="en-US" altLang="zh-TW" sz="1600" b="0" i="1" smtClean="0">
                            <a:latin typeface="Cambria Math" panose="02040503050406030204" pitchFamily="18" charset="0"/>
                          </a:rPr>
                        </m:ctrlPr>
                      </m:fPr>
                      <m:num>
                        <m:r>
                          <a:rPr lang="en-US" altLang="zh-TW" sz="1600" b="0" i="1" smtClean="0">
                            <a:latin typeface="Cambria Math" panose="02040503050406030204" pitchFamily="18" charset="0"/>
                          </a:rPr>
                          <m:t>𝐴𝑟𝑔𝑚𝑎𝑥</m:t>
                        </m:r>
                      </m:num>
                      <m:den>
                        <m:r>
                          <a:rPr lang="en-US" altLang="zh-TW" sz="1600" b="0" i="1" smtClean="0">
                            <a:latin typeface="Cambria Math" panose="02040503050406030204" pitchFamily="18" charset="0"/>
                          </a:rPr>
                          <m:t>h</m:t>
                        </m:r>
                      </m:den>
                    </m:f>
                    <m:r>
                      <m:rPr>
                        <m:sty m:val="p"/>
                      </m:rPr>
                      <a:rPr lang="en-US" altLang="zh-TW" sz="1600" b="0" i="0" smtClean="0">
                        <a:latin typeface="Cambria Math" panose="02040503050406030204" pitchFamily="18" charset="0"/>
                      </a:rPr>
                      <m:t>Pr</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h</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𝐷</m:t>
                    </m:r>
                    <m:r>
                      <a:rPr lang="en-US" altLang="zh-TW" sz="1600" b="0" i="1" smtClean="0">
                        <a:latin typeface="Cambria Math" panose="02040503050406030204" pitchFamily="18" charset="0"/>
                      </a:rPr>
                      <m:t>)</m:t>
                    </m:r>
                  </m:oMath>
                </a14:m>
                <a:endParaRPr lang="zh-TW" altLang="en-US" sz="16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5288817" y="2993182"/>
                <a:ext cx="5877950" cy="404470"/>
              </a:xfrm>
              <a:prstGeom prst="rect">
                <a:avLst/>
              </a:prstGeom>
              <a:blipFill rotWithShape="0">
                <a:blip r:embed="rId3"/>
                <a:stretch>
                  <a:fillRect l="-622" b="-10606"/>
                </a:stretch>
              </a:blipFill>
            </p:spPr>
            <p:txBody>
              <a:bodyPr/>
              <a:lstStyle/>
              <a:p>
                <a:r>
                  <a:rPr lang="zh-TW" altLang="en-US">
                    <a:noFill/>
                  </a:rPr>
                  <a:t> </a:t>
                </a:r>
              </a:p>
            </p:txBody>
          </p:sp>
        </mc:Fallback>
      </mc:AlternateContent>
      <p:cxnSp>
        <p:nvCxnSpPr>
          <p:cNvPr id="20" name="直線單箭頭接點 19"/>
          <p:cNvCxnSpPr/>
          <p:nvPr/>
        </p:nvCxnSpPr>
        <p:spPr>
          <a:xfrm>
            <a:off x="4821382" y="1387718"/>
            <a:ext cx="1080004" cy="1144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字方塊 23"/>
              <p:cNvSpPr txBox="1"/>
              <p:nvPr/>
            </p:nvSpPr>
            <p:spPr>
              <a:xfrm>
                <a:off x="1472229" y="3025944"/>
                <a:ext cx="2719111" cy="338554"/>
              </a:xfrm>
              <a:prstGeom prst="rect">
                <a:avLst/>
              </a:prstGeom>
              <a:noFill/>
            </p:spPr>
            <p:txBody>
              <a:bodyPr wrap="square" rtlCol="0">
                <a:spAutoFit/>
              </a:bodyPr>
              <a:lstStyle/>
              <a:p>
                <a:r>
                  <a:rPr lang="en-US" altLang="zh-TW" sz="1600" dirty="0"/>
                  <a:t>W</a:t>
                </a:r>
                <a:r>
                  <a:rPr lang="en-US" altLang="zh-TW" sz="1600" dirty="0" smtClean="0"/>
                  <a:t>eighted vote h </a:t>
                </a:r>
                <a:r>
                  <a:rPr lang="zh-TW" altLang="en-US" sz="1600" dirty="0"/>
                  <a:t>∈ </a:t>
                </a:r>
                <a:r>
                  <a:rPr lang="en-US" altLang="zh-TW" sz="1600" dirty="0"/>
                  <a:t>H,</a:t>
                </a:r>
                <a:r>
                  <a:rPr lang="en-US" altLang="zh-TW" sz="1600" dirty="0" smtClean="0"/>
                  <a:t> </a:t>
                </a:r>
                <a14:m>
                  <m:oMath xmlns:m="http://schemas.openxmlformats.org/officeDocument/2006/math">
                    <m:r>
                      <m:rPr>
                        <m:sty m:val="p"/>
                      </m:rPr>
                      <a:rPr lang="en-US" altLang="zh-TW" sz="1600" b="0" i="0" smtClean="0">
                        <a:latin typeface="Cambria Math" panose="02040503050406030204" pitchFamily="18" charset="0"/>
                      </a:rPr>
                      <m:t>Pr</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h</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𝐷</m:t>
                    </m:r>
                    <m:r>
                      <a:rPr lang="en-US" altLang="zh-TW" sz="1600" b="0" i="1" smtClean="0">
                        <a:latin typeface="Cambria Math" panose="02040503050406030204" pitchFamily="18" charset="0"/>
                      </a:rPr>
                      <m:t>)</m:t>
                    </m:r>
                  </m:oMath>
                </a14:m>
                <a:endParaRPr lang="zh-TW" altLang="en-US" sz="16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1472229" y="3025944"/>
                <a:ext cx="2719111" cy="338554"/>
              </a:xfrm>
              <a:prstGeom prst="rect">
                <a:avLst/>
              </a:prstGeom>
              <a:blipFill rotWithShape="0">
                <a:blip r:embed="rId4"/>
                <a:stretch>
                  <a:fillRect l="-1345" t="-8929" b="-21429"/>
                </a:stretch>
              </a:blipFill>
            </p:spPr>
            <p:txBody>
              <a:bodyPr/>
              <a:lstStyle/>
              <a:p>
                <a:r>
                  <a:rPr lang="zh-TW" altLang="en-US">
                    <a:noFill/>
                  </a:rPr>
                  <a:t> </a:t>
                </a:r>
              </a:p>
            </p:txBody>
          </p:sp>
        </mc:Fallback>
      </mc:AlternateContent>
      <p:cxnSp>
        <p:nvCxnSpPr>
          <p:cNvPr id="27" name="直線單箭頭接點 26"/>
          <p:cNvCxnSpPr/>
          <p:nvPr/>
        </p:nvCxnSpPr>
        <p:spPr>
          <a:xfrm flipH="1">
            <a:off x="3241964" y="1387718"/>
            <a:ext cx="806529" cy="1144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表格 31"/>
          <p:cNvGraphicFramePr>
            <a:graphicFrameLocks noGrp="1"/>
          </p:cNvGraphicFramePr>
          <p:nvPr>
            <p:extLst>
              <p:ext uri="{D42A27DB-BD31-4B8C-83A1-F6EECF244321}">
                <p14:modId xmlns:p14="http://schemas.microsoft.com/office/powerpoint/2010/main" val="3129242785"/>
              </p:ext>
            </p:extLst>
          </p:nvPr>
        </p:nvGraphicFramePr>
        <p:xfrm>
          <a:off x="292315" y="3698553"/>
          <a:ext cx="1932722" cy="1478280"/>
        </p:xfrm>
        <a:graphic>
          <a:graphicData uri="http://schemas.openxmlformats.org/drawingml/2006/table">
            <a:tbl>
              <a:tblPr firstRow="1" bandRow="1">
                <a:tableStyleId>{5C22544A-7EE6-4342-B048-85BDC9FD1C3A}</a:tableStyleId>
              </a:tblPr>
              <a:tblGrid>
                <a:gridCol w="966361"/>
                <a:gridCol w="966361"/>
              </a:tblGrid>
              <a:tr h="187635">
                <a:tc>
                  <a:txBody>
                    <a:bodyPr/>
                    <a:lstStyle/>
                    <a:p>
                      <a:r>
                        <a:rPr lang="en-US" altLang="zh-TW" dirty="0" smtClean="0"/>
                        <a:t>h(x)</a:t>
                      </a:r>
                      <a:endParaRPr lang="zh-TW" altLang="en-US" dirty="0"/>
                    </a:p>
                  </a:txBody>
                  <a:tcPr/>
                </a:tc>
                <a:tc>
                  <a:txBody>
                    <a:bodyPr/>
                    <a:lstStyle/>
                    <a:p>
                      <a:r>
                        <a:rPr lang="en-US" altLang="zh-TW" dirty="0" err="1" smtClean="0"/>
                        <a:t>Pr</a:t>
                      </a:r>
                      <a:r>
                        <a:rPr lang="en-US" altLang="zh-TW" dirty="0" smtClean="0"/>
                        <a:t>(</a:t>
                      </a:r>
                      <a:r>
                        <a:rPr lang="en-US" altLang="zh-TW" dirty="0" err="1" smtClean="0"/>
                        <a:t>h|D</a:t>
                      </a:r>
                      <a:r>
                        <a:rPr lang="en-US" altLang="zh-TW" dirty="0" smtClean="0"/>
                        <a:t>)</a:t>
                      </a:r>
                      <a:endParaRPr lang="zh-TW" altLang="en-US" dirty="0"/>
                    </a:p>
                  </a:txBody>
                  <a:tcPr/>
                </a:tc>
              </a:tr>
              <a:tr h="370840">
                <a:tc>
                  <a:txBody>
                    <a:bodyPr/>
                    <a:lstStyle/>
                    <a:p>
                      <a:r>
                        <a:rPr lang="en-US" altLang="zh-TW" dirty="0" smtClean="0"/>
                        <a:t>h1 + </a:t>
                      </a:r>
                      <a:endParaRPr lang="zh-TW" altLang="en-US" dirty="0"/>
                    </a:p>
                  </a:txBody>
                  <a:tcPr/>
                </a:tc>
                <a:tc>
                  <a:txBody>
                    <a:bodyPr/>
                    <a:lstStyle/>
                    <a:p>
                      <a:r>
                        <a:rPr lang="en-US" altLang="zh-TW" dirty="0" smtClean="0"/>
                        <a:t>0.4</a:t>
                      </a:r>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h2 -</a:t>
                      </a:r>
                      <a:endParaRPr lang="zh-TW" altLang="en-US" dirty="0" smtClean="0"/>
                    </a:p>
                  </a:txBody>
                  <a:tcPr/>
                </a:tc>
                <a:tc>
                  <a:txBody>
                    <a:bodyPr/>
                    <a:lstStyle/>
                    <a:p>
                      <a:r>
                        <a:rPr lang="en-US" altLang="zh-TW" dirty="0" smtClean="0"/>
                        <a:t>0.3</a:t>
                      </a:r>
                      <a:endParaRPr lang="zh-TW" altLang="en-US" dirty="0"/>
                    </a:p>
                  </a:txBody>
                  <a:tcPr/>
                </a:tc>
              </a:tr>
              <a:tr h="370840">
                <a:tc>
                  <a:txBody>
                    <a:bodyPr/>
                    <a:lstStyle/>
                    <a:p>
                      <a:r>
                        <a:rPr lang="en-US" altLang="zh-TW" dirty="0" smtClean="0"/>
                        <a:t>h3 - </a:t>
                      </a:r>
                      <a:endParaRPr lang="zh-TW" altLang="en-US" dirty="0"/>
                    </a:p>
                  </a:txBody>
                  <a:tcPr/>
                </a:tc>
                <a:tc>
                  <a:txBody>
                    <a:bodyPr/>
                    <a:lstStyle/>
                    <a:p>
                      <a:r>
                        <a:rPr lang="en-US" altLang="zh-TW" dirty="0" smtClean="0"/>
                        <a:t>0.3</a:t>
                      </a:r>
                      <a:endParaRPr lang="zh-TW" altLang="en-US" dirty="0"/>
                    </a:p>
                  </a:txBody>
                  <a:tcPr/>
                </a:tc>
              </a:tr>
            </a:tbl>
          </a:graphicData>
        </a:graphic>
      </p:graphicFrame>
      <p:sp>
        <p:nvSpPr>
          <p:cNvPr id="34" name="文字方塊 33"/>
          <p:cNvSpPr txBox="1"/>
          <p:nvPr/>
        </p:nvSpPr>
        <p:spPr>
          <a:xfrm>
            <a:off x="2376139" y="4053325"/>
            <a:ext cx="2200845" cy="646331"/>
          </a:xfrm>
          <a:prstGeom prst="rect">
            <a:avLst/>
          </a:prstGeom>
          <a:noFill/>
        </p:spPr>
        <p:txBody>
          <a:bodyPr wrap="square" rtlCol="0">
            <a:spAutoFit/>
          </a:bodyPr>
          <a:lstStyle/>
          <a:p>
            <a:r>
              <a:rPr lang="en-US" altLang="zh-TW" dirty="0" smtClean="0"/>
              <a:t>Best hypothesis: “+”</a:t>
            </a:r>
          </a:p>
          <a:p>
            <a:r>
              <a:rPr lang="en-US" altLang="zh-TW" dirty="0" smtClean="0"/>
              <a:t>Best label: “-”</a:t>
            </a:r>
          </a:p>
        </p:txBody>
      </p:sp>
      <p:sp>
        <p:nvSpPr>
          <p:cNvPr id="36" name="文字方塊 35"/>
          <p:cNvSpPr txBox="1"/>
          <p:nvPr/>
        </p:nvSpPr>
        <p:spPr>
          <a:xfrm>
            <a:off x="284046" y="3307167"/>
            <a:ext cx="1116281" cy="338554"/>
          </a:xfrm>
          <a:prstGeom prst="rect">
            <a:avLst/>
          </a:prstGeom>
          <a:noFill/>
        </p:spPr>
        <p:txBody>
          <a:bodyPr wrap="square" rtlCol="0">
            <a:spAutoFit/>
          </a:bodyPr>
          <a:lstStyle/>
          <a:p>
            <a:r>
              <a:rPr lang="en-US" altLang="zh-TW" sz="1600" dirty="0" smtClean="0"/>
              <a:t>Example</a:t>
            </a:r>
            <a:endParaRPr lang="zh-TW" altLang="en-US" sz="1600" dirty="0"/>
          </a:p>
        </p:txBody>
      </p:sp>
      <p:sp>
        <p:nvSpPr>
          <p:cNvPr id="37" name="文字方塊 36"/>
          <p:cNvSpPr txBox="1"/>
          <p:nvPr/>
        </p:nvSpPr>
        <p:spPr>
          <a:xfrm>
            <a:off x="5681912" y="1831515"/>
            <a:ext cx="4256855" cy="584775"/>
          </a:xfrm>
          <a:prstGeom prst="rect">
            <a:avLst/>
          </a:prstGeom>
          <a:noFill/>
        </p:spPr>
        <p:txBody>
          <a:bodyPr wrap="square" rtlCol="0">
            <a:spAutoFit/>
          </a:bodyPr>
          <a:lstStyle/>
          <a:p>
            <a:r>
              <a:rPr lang="en-US" altLang="zh-TW" sz="1600" dirty="0" smtClean="0"/>
              <a:t>Continuous valued features and models each as conforming to a Gaussian (normal)  Distribution</a:t>
            </a:r>
            <a:endParaRPr lang="zh-TW" altLang="en-US" sz="1600" dirty="0"/>
          </a:p>
        </p:txBody>
      </p:sp>
    </p:spTree>
    <p:extLst>
      <p:ext uri="{BB962C8B-B14F-4D97-AF65-F5344CB8AC3E}">
        <p14:creationId xmlns:p14="http://schemas.microsoft.com/office/powerpoint/2010/main" val="3215546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a:t>Naïve </a:t>
            </a:r>
            <a:r>
              <a:rPr lang="en-US" altLang="zh-TW" dirty="0" smtClean="0"/>
              <a:t>Bayes - Gaussian Naïve Bayes</a:t>
            </a:r>
            <a:endParaRPr lang="zh-TW" altLang="en-US" dirty="0"/>
          </a:p>
        </p:txBody>
      </p:sp>
      <p:sp>
        <p:nvSpPr>
          <p:cNvPr id="5" name="文字方塊 4"/>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07882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Decision Tree</a:t>
            </a:r>
            <a:endParaRPr lang="zh-TW" altLang="en-US" dirty="0"/>
          </a:p>
        </p:txBody>
      </p:sp>
      <p:sp>
        <p:nvSpPr>
          <p:cNvPr id="7" name="文字方塊 6"/>
          <p:cNvSpPr txBox="1"/>
          <p:nvPr/>
        </p:nvSpPr>
        <p:spPr>
          <a:xfrm>
            <a:off x="166255" y="108797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85" name="文字方塊 84"/>
          <p:cNvSpPr txBox="1"/>
          <p:nvPr/>
        </p:nvSpPr>
        <p:spPr>
          <a:xfrm>
            <a:off x="166255" y="1532064"/>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5" name="文字方塊 4"/>
          <p:cNvSpPr txBox="1"/>
          <p:nvPr/>
        </p:nvSpPr>
        <p:spPr>
          <a:xfrm>
            <a:off x="5512462" y="213439"/>
            <a:ext cx="2297878" cy="584775"/>
          </a:xfrm>
          <a:prstGeom prst="rect">
            <a:avLst/>
          </a:prstGeom>
          <a:noFill/>
        </p:spPr>
        <p:txBody>
          <a:bodyPr wrap="square" rtlCol="0">
            <a:spAutoFit/>
          </a:bodyPr>
          <a:lstStyle/>
          <a:p>
            <a:r>
              <a:rPr lang="en-US" altLang="zh-TW" sz="1600" dirty="0" smtClean="0"/>
              <a:t>Supervised</a:t>
            </a:r>
          </a:p>
          <a:p>
            <a:r>
              <a:rPr lang="en-US" altLang="zh-TW" sz="1600" dirty="0" smtClean="0"/>
              <a:t>Classification/Regression</a:t>
            </a:r>
            <a:endParaRPr lang="zh-TW" altLang="en-US" sz="1600" dirty="0"/>
          </a:p>
        </p:txBody>
      </p:sp>
    </p:spTree>
    <p:extLst>
      <p:ext uri="{BB962C8B-B14F-4D97-AF65-F5344CB8AC3E}">
        <p14:creationId xmlns:p14="http://schemas.microsoft.com/office/powerpoint/2010/main" val="4126321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Decision Tree</a:t>
            </a:r>
            <a:endParaRPr lang="zh-TW" altLang="en-US" dirty="0"/>
          </a:p>
        </p:txBody>
      </p:sp>
      <p:sp>
        <p:nvSpPr>
          <p:cNvPr id="5" name="文字方塊 4"/>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2479962" y="872448"/>
            <a:ext cx="3671455" cy="338554"/>
          </a:xfrm>
          <a:prstGeom prst="rect">
            <a:avLst/>
          </a:prstGeom>
          <a:noFill/>
          <a:ln>
            <a:noFill/>
          </a:ln>
        </p:spPr>
        <p:txBody>
          <a:bodyPr wrap="square" rtlCol="0">
            <a:spAutoFit/>
          </a:bodyPr>
          <a:lstStyle/>
          <a:p>
            <a:r>
              <a:rPr lang="en-US" altLang="zh-TW" sz="1600" b="1" u="sng" dirty="0" smtClean="0"/>
              <a:t>Classification: </a:t>
            </a:r>
            <a:r>
              <a:rPr lang="en-US" altLang="zh-TW" sz="1600" b="1" u="sng" dirty="0" err="1" smtClean="0"/>
              <a:t>DecisionTreeClassifier</a:t>
            </a:r>
            <a:endParaRPr lang="zh-TW" altLang="en-US" sz="1600" b="1" u="sng" dirty="0"/>
          </a:p>
        </p:txBody>
      </p:sp>
      <p:sp>
        <p:nvSpPr>
          <p:cNvPr id="6" name="文字方塊 5"/>
          <p:cNvSpPr txBox="1"/>
          <p:nvPr/>
        </p:nvSpPr>
        <p:spPr>
          <a:xfrm>
            <a:off x="2479962" y="1228315"/>
            <a:ext cx="3283529" cy="338554"/>
          </a:xfrm>
          <a:prstGeom prst="rect">
            <a:avLst/>
          </a:prstGeom>
          <a:noFill/>
          <a:ln>
            <a:noFill/>
          </a:ln>
        </p:spPr>
        <p:txBody>
          <a:bodyPr wrap="square" rtlCol="0">
            <a:spAutoFit/>
          </a:bodyPr>
          <a:lstStyle/>
          <a:p>
            <a:r>
              <a:rPr lang="en-US" altLang="zh-TW" sz="1600" b="1" u="sng" dirty="0" smtClean="0"/>
              <a:t>Regression: </a:t>
            </a:r>
            <a:r>
              <a:rPr lang="en-US" altLang="zh-TW" sz="1600" b="1" u="sng" dirty="0" err="1" smtClean="0"/>
              <a:t>DecisionTreeRegressor</a:t>
            </a:r>
            <a:endParaRPr lang="zh-TW" altLang="en-US" sz="1600" b="1" u="sng" dirty="0"/>
          </a:p>
        </p:txBody>
      </p:sp>
      <p:sp>
        <p:nvSpPr>
          <p:cNvPr id="7" name="文字方塊 6"/>
          <p:cNvSpPr txBox="1"/>
          <p:nvPr/>
        </p:nvSpPr>
        <p:spPr>
          <a:xfrm>
            <a:off x="621474" y="2646220"/>
            <a:ext cx="6901543" cy="1200329"/>
          </a:xfrm>
          <a:prstGeom prst="rect">
            <a:avLst/>
          </a:prstGeom>
          <a:noFill/>
          <a:ln>
            <a:noFill/>
          </a:ln>
        </p:spPr>
        <p:txBody>
          <a:bodyPr wrap="square" rtlCol="0">
            <a:spAutoFit/>
          </a:bodyPr>
          <a:lstStyle/>
          <a:p>
            <a:r>
              <a:rPr lang="en-US" altLang="zh-TW" dirty="0"/>
              <a:t>f</a:t>
            </a:r>
            <a:r>
              <a:rPr lang="en-US" altLang="zh-TW" dirty="0" smtClean="0"/>
              <a:t>rom </a:t>
            </a:r>
            <a:r>
              <a:rPr lang="en-US" altLang="zh-TW" dirty="0" err="1" smtClean="0"/>
              <a:t>sklearn.tree</a:t>
            </a:r>
            <a:r>
              <a:rPr lang="en-US" altLang="zh-TW" dirty="0" smtClean="0"/>
              <a:t> import </a:t>
            </a:r>
            <a:r>
              <a:rPr lang="en-US" altLang="zh-TW" dirty="0" err="1" smtClean="0"/>
              <a:t>DecisionTreeClassifier</a:t>
            </a:r>
            <a:r>
              <a:rPr lang="en-US" altLang="zh-TW" dirty="0" smtClean="0"/>
              <a:t>    #for classification  </a:t>
            </a:r>
          </a:p>
          <a:p>
            <a:r>
              <a:rPr lang="en-US" altLang="zh-TW" dirty="0" smtClean="0"/>
              <a:t>from </a:t>
            </a:r>
            <a:r>
              <a:rPr lang="en-US" altLang="zh-TW" dirty="0" err="1" smtClean="0"/>
              <a:t>sklearn.tree</a:t>
            </a:r>
            <a:r>
              <a:rPr lang="en-US" altLang="zh-TW" dirty="0" smtClean="0"/>
              <a:t> import </a:t>
            </a:r>
            <a:r>
              <a:rPr lang="en-US" altLang="zh-TW" dirty="0" err="1" smtClean="0"/>
              <a:t>DesisionTreeRegressor</a:t>
            </a:r>
            <a:r>
              <a:rPr lang="en-US" altLang="zh-TW" dirty="0" smtClean="0"/>
              <a:t>   #for regression</a:t>
            </a:r>
          </a:p>
          <a:p>
            <a:endParaRPr lang="en-US" altLang="zh-TW" dirty="0"/>
          </a:p>
          <a:p>
            <a:r>
              <a:rPr lang="en-US" altLang="zh-TW" dirty="0" smtClean="0"/>
              <a:t>from </a:t>
            </a:r>
            <a:r>
              <a:rPr lang="en-US" altLang="zh-TW" dirty="0" err="1" smtClean="0"/>
              <a:t>sklearn.tree</a:t>
            </a:r>
            <a:r>
              <a:rPr lang="en-US" altLang="zh-TW" dirty="0" smtClean="0"/>
              <a:t> import </a:t>
            </a:r>
            <a:r>
              <a:rPr lang="en-US" altLang="zh-TW" dirty="0" err="1" smtClean="0"/>
              <a:t>export_graphviz</a:t>
            </a:r>
            <a:r>
              <a:rPr lang="en-US" altLang="zh-TW" dirty="0" smtClean="0"/>
              <a:t> #plot decision tree graph</a:t>
            </a:r>
            <a:endParaRPr lang="zh-TW" altLang="en-US" dirty="0"/>
          </a:p>
        </p:txBody>
      </p:sp>
    </p:spTree>
    <p:extLst>
      <p:ext uri="{BB962C8B-B14F-4D97-AF65-F5344CB8AC3E}">
        <p14:creationId xmlns:p14="http://schemas.microsoft.com/office/powerpoint/2010/main" val="1679225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Stochastic Gradient Descent Classifier, SGDC</a:t>
            </a:r>
            <a:endParaRPr lang="zh-TW" altLang="en-US" dirty="0"/>
          </a:p>
        </p:txBody>
      </p:sp>
      <p:sp>
        <p:nvSpPr>
          <p:cNvPr id="7" name="文字方塊 6"/>
          <p:cNvSpPr txBox="1"/>
          <p:nvPr/>
        </p:nvSpPr>
        <p:spPr>
          <a:xfrm>
            <a:off x="166255" y="108797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85" name="文字方塊 84"/>
          <p:cNvSpPr txBox="1"/>
          <p:nvPr/>
        </p:nvSpPr>
        <p:spPr>
          <a:xfrm>
            <a:off x="166255" y="1532064"/>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Tree>
    <p:extLst>
      <p:ext uri="{BB962C8B-B14F-4D97-AF65-F5344CB8AC3E}">
        <p14:creationId xmlns:p14="http://schemas.microsoft.com/office/powerpoint/2010/main" val="106922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6255" y="129599"/>
            <a:ext cx="11804072" cy="729384"/>
          </a:xfrm>
        </p:spPr>
        <p:txBody>
          <a:bodyPr/>
          <a:lstStyle/>
          <a:p>
            <a:r>
              <a:rPr lang="en-US" altLang="zh-TW" dirty="0" smtClean="0"/>
              <a:t>Principle - Python</a:t>
            </a:r>
            <a:endParaRPr lang="zh-TW" altLang="en-US" dirty="0"/>
          </a:p>
        </p:txBody>
      </p:sp>
      <p:sp>
        <p:nvSpPr>
          <p:cNvPr id="3" name="文字方塊 2"/>
          <p:cNvSpPr txBox="1"/>
          <p:nvPr/>
        </p:nvSpPr>
        <p:spPr>
          <a:xfrm>
            <a:off x="166255" y="858983"/>
            <a:ext cx="7555920" cy="2308324"/>
          </a:xfrm>
          <a:prstGeom prst="rect">
            <a:avLst/>
          </a:prstGeom>
          <a:noFill/>
          <a:ln>
            <a:solidFill>
              <a:schemeClr val="tx1"/>
            </a:solidFill>
          </a:ln>
        </p:spPr>
        <p:txBody>
          <a:bodyPr wrap="square" rtlCol="0">
            <a:spAutoFit/>
          </a:bodyPr>
          <a:lstStyle/>
          <a:p>
            <a:pPr algn="ctr"/>
            <a:r>
              <a:rPr lang="en-US" altLang="zh-TW" u="sng" dirty="0" smtClean="0"/>
              <a:t>Data Exploration (Feature Observation)</a:t>
            </a:r>
          </a:p>
          <a:p>
            <a:pPr marL="285750" indent="-285750">
              <a:buFontTx/>
              <a:buChar char="-"/>
            </a:pPr>
            <a:r>
              <a:rPr lang="en-US" altLang="zh-TW" dirty="0" smtClean="0"/>
              <a:t>Split the data into inputs and output</a:t>
            </a:r>
          </a:p>
          <a:p>
            <a:pPr marL="285750" indent="-285750">
              <a:buFontTx/>
              <a:buChar char="-"/>
            </a:pPr>
            <a:r>
              <a:rPr lang="en-US" altLang="zh-TW" dirty="0" smtClean="0"/>
              <a:t>Calculate descriptive statistics</a:t>
            </a:r>
          </a:p>
          <a:p>
            <a:pPr marL="285750" indent="-285750">
              <a:buFontTx/>
              <a:buChar char="-"/>
            </a:pPr>
            <a:r>
              <a:rPr lang="en-US" altLang="zh-TW" dirty="0" smtClean="0"/>
              <a:t>Preprocess the data</a:t>
            </a:r>
          </a:p>
          <a:p>
            <a:r>
              <a:rPr lang="en-US" altLang="zh-TW" dirty="0" smtClean="0"/>
              <a:t>     * </a:t>
            </a:r>
            <a:r>
              <a:rPr lang="en-US" altLang="zh-TW" dirty="0"/>
              <a:t>Transforming skewed continuous features: logarithmic transformation</a:t>
            </a:r>
          </a:p>
          <a:p>
            <a:r>
              <a:rPr lang="en-US" altLang="zh-TW" dirty="0"/>
              <a:t>     * Normalizing numerical features</a:t>
            </a:r>
          </a:p>
          <a:p>
            <a:r>
              <a:rPr lang="en-US" altLang="zh-TW" dirty="0"/>
              <a:t>     * Converting categorical variables: one hot </a:t>
            </a:r>
            <a:r>
              <a:rPr lang="en-US" altLang="zh-TW" dirty="0" smtClean="0"/>
              <a:t>coding</a:t>
            </a:r>
          </a:p>
          <a:p>
            <a:pPr marL="285750" indent="-285750">
              <a:buFontTx/>
              <a:buChar char="-"/>
            </a:pPr>
            <a:r>
              <a:rPr lang="en-US" altLang="zh-TW" dirty="0" smtClean="0"/>
              <a:t>Split the data into training and testing sets</a:t>
            </a:r>
          </a:p>
        </p:txBody>
      </p:sp>
    </p:spTree>
    <p:extLst>
      <p:ext uri="{BB962C8B-B14F-4D97-AF65-F5344CB8AC3E}">
        <p14:creationId xmlns:p14="http://schemas.microsoft.com/office/powerpoint/2010/main" val="2371493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Stochastic Gradient Descent Classifier, SGDC</a:t>
            </a:r>
            <a:endParaRPr lang="zh-TW" altLang="en-US" dirty="0"/>
          </a:p>
        </p:txBody>
      </p:sp>
      <p:sp>
        <p:nvSpPr>
          <p:cNvPr id="5" name="文字方塊 4"/>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58553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直線單箭頭接點 86"/>
          <p:cNvCxnSpPr>
            <a:stCxn id="67" idx="2"/>
            <a:endCxn id="82" idx="0"/>
          </p:cNvCxnSpPr>
          <p:nvPr/>
        </p:nvCxnSpPr>
        <p:spPr>
          <a:xfrm flipH="1">
            <a:off x="2636883" y="3167927"/>
            <a:ext cx="605076" cy="2343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接點 73"/>
          <p:cNvCxnSpPr/>
          <p:nvPr/>
        </p:nvCxnSpPr>
        <p:spPr>
          <a:xfrm>
            <a:off x="2563086" y="2302480"/>
            <a:ext cx="2230583" cy="2184461"/>
          </a:xfrm>
          <a:prstGeom prst="line">
            <a:avLst/>
          </a:prstGeom>
        </p:spPr>
        <p:style>
          <a:lnRef idx="1">
            <a:schemeClr val="accent1"/>
          </a:lnRef>
          <a:fillRef idx="0">
            <a:schemeClr val="accent1"/>
          </a:fillRef>
          <a:effectRef idx="0">
            <a:schemeClr val="accent1"/>
          </a:effectRef>
          <a:fontRef idx="minor">
            <a:schemeClr val="tx1"/>
          </a:fontRef>
        </p:style>
      </p:cxnSp>
      <p:sp>
        <p:nvSpPr>
          <p:cNvPr id="33" name="標題 1"/>
          <p:cNvSpPr>
            <a:spLocks noGrp="1"/>
          </p:cNvSpPr>
          <p:nvPr>
            <p:ph type="title"/>
          </p:nvPr>
        </p:nvSpPr>
        <p:spPr>
          <a:xfrm>
            <a:off x="166255" y="129599"/>
            <a:ext cx="11804072" cy="729384"/>
          </a:xfrm>
        </p:spPr>
        <p:txBody>
          <a:bodyPr>
            <a:normAutofit/>
          </a:bodyPr>
          <a:lstStyle/>
          <a:p>
            <a:r>
              <a:rPr lang="en-US" altLang="zh-TW" dirty="0" smtClean="0"/>
              <a:t>Support Vector Machine, SVM</a:t>
            </a:r>
            <a:endParaRPr lang="zh-TW" altLang="en-US" dirty="0"/>
          </a:p>
        </p:txBody>
      </p:sp>
      <p:sp>
        <p:nvSpPr>
          <p:cNvPr id="7" name="文字方塊 6"/>
          <p:cNvSpPr txBox="1"/>
          <p:nvPr/>
        </p:nvSpPr>
        <p:spPr>
          <a:xfrm>
            <a:off x="178130" y="1248292"/>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10" name="文字方塊 9"/>
          <p:cNvSpPr txBox="1"/>
          <p:nvPr/>
        </p:nvSpPr>
        <p:spPr>
          <a:xfrm>
            <a:off x="1666790" y="1244672"/>
            <a:ext cx="8488592" cy="338554"/>
          </a:xfrm>
          <a:prstGeom prst="rect">
            <a:avLst/>
          </a:prstGeom>
          <a:noFill/>
        </p:spPr>
        <p:txBody>
          <a:bodyPr wrap="square" rtlCol="0">
            <a:spAutoFit/>
          </a:bodyPr>
          <a:lstStyle/>
          <a:p>
            <a:r>
              <a:rPr lang="en-US" altLang="zh-TW" sz="1600" dirty="0" smtClean="0"/>
              <a:t>Find The best (maximizes distance to nearest point (maximize margin)) separating line (</a:t>
            </a:r>
            <a:r>
              <a:rPr lang="en-US" altLang="zh-TW" sz="1600" dirty="0" err="1" smtClean="0"/>
              <a:t>hyperplane</a:t>
            </a:r>
            <a:r>
              <a:rPr lang="en-US" altLang="zh-TW" sz="1600" dirty="0" smtClean="0"/>
              <a:t>).</a:t>
            </a:r>
            <a:endParaRPr lang="zh-TW" altLang="en-US" sz="1600" dirty="0"/>
          </a:p>
        </p:txBody>
      </p:sp>
      <p:sp>
        <p:nvSpPr>
          <p:cNvPr id="85" name="文字方塊 84"/>
          <p:cNvSpPr txBox="1"/>
          <p:nvPr/>
        </p:nvSpPr>
        <p:spPr>
          <a:xfrm>
            <a:off x="178130" y="1609247"/>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cxnSp>
        <p:nvCxnSpPr>
          <p:cNvPr id="3" name="直線單箭頭接點 2"/>
          <p:cNvCxnSpPr/>
          <p:nvPr/>
        </p:nvCxnSpPr>
        <p:spPr>
          <a:xfrm flipV="1">
            <a:off x="1343891" y="2133586"/>
            <a:ext cx="0" cy="3103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單箭頭接點 38"/>
          <p:cNvCxnSpPr/>
          <p:nvPr/>
        </p:nvCxnSpPr>
        <p:spPr>
          <a:xfrm>
            <a:off x="1343891" y="5237004"/>
            <a:ext cx="37130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字方塊 13"/>
          <p:cNvSpPr txBox="1"/>
          <p:nvPr/>
        </p:nvSpPr>
        <p:spPr>
          <a:xfrm>
            <a:off x="1564070" y="3986671"/>
            <a:ext cx="249382" cy="369332"/>
          </a:xfrm>
          <a:prstGeom prst="rect">
            <a:avLst/>
          </a:prstGeom>
          <a:noFill/>
        </p:spPr>
        <p:txBody>
          <a:bodyPr wrap="square" rtlCol="0">
            <a:spAutoFit/>
          </a:bodyPr>
          <a:lstStyle/>
          <a:p>
            <a:r>
              <a:rPr lang="en-US" altLang="zh-TW" dirty="0" smtClean="0"/>
              <a:t>x</a:t>
            </a:r>
            <a:endParaRPr lang="zh-TW" altLang="en-US" dirty="0"/>
          </a:p>
        </p:txBody>
      </p:sp>
      <p:sp>
        <p:nvSpPr>
          <p:cNvPr id="44" name="文字方塊 43"/>
          <p:cNvSpPr txBox="1"/>
          <p:nvPr/>
        </p:nvSpPr>
        <p:spPr>
          <a:xfrm>
            <a:off x="2057399" y="4444467"/>
            <a:ext cx="249382" cy="369332"/>
          </a:xfrm>
          <a:prstGeom prst="rect">
            <a:avLst/>
          </a:prstGeom>
          <a:noFill/>
        </p:spPr>
        <p:txBody>
          <a:bodyPr wrap="square" rtlCol="0">
            <a:spAutoFit/>
          </a:bodyPr>
          <a:lstStyle/>
          <a:p>
            <a:r>
              <a:rPr lang="en-US" altLang="zh-TW" dirty="0" smtClean="0"/>
              <a:t>x</a:t>
            </a:r>
            <a:endParaRPr lang="zh-TW" altLang="en-US" dirty="0"/>
          </a:p>
        </p:txBody>
      </p:sp>
      <p:sp>
        <p:nvSpPr>
          <p:cNvPr id="45" name="文字方塊 44"/>
          <p:cNvSpPr txBox="1"/>
          <p:nvPr/>
        </p:nvSpPr>
        <p:spPr>
          <a:xfrm>
            <a:off x="1842654" y="3740715"/>
            <a:ext cx="249382" cy="369332"/>
          </a:xfrm>
          <a:prstGeom prst="rect">
            <a:avLst/>
          </a:prstGeom>
          <a:noFill/>
        </p:spPr>
        <p:txBody>
          <a:bodyPr wrap="square" rtlCol="0">
            <a:spAutoFit/>
          </a:bodyPr>
          <a:lstStyle/>
          <a:p>
            <a:r>
              <a:rPr lang="en-US" altLang="zh-TW" dirty="0" smtClean="0"/>
              <a:t>x</a:t>
            </a:r>
            <a:endParaRPr lang="zh-TW" altLang="en-US" dirty="0"/>
          </a:p>
        </p:txBody>
      </p:sp>
      <p:sp>
        <p:nvSpPr>
          <p:cNvPr id="46" name="文字方塊 45"/>
          <p:cNvSpPr txBox="1"/>
          <p:nvPr/>
        </p:nvSpPr>
        <p:spPr>
          <a:xfrm>
            <a:off x="1967345" y="4684140"/>
            <a:ext cx="249382" cy="369332"/>
          </a:xfrm>
          <a:prstGeom prst="rect">
            <a:avLst/>
          </a:prstGeom>
          <a:noFill/>
        </p:spPr>
        <p:txBody>
          <a:bodyPr wrap="square" rtlCol="0">
            <a:spAutoFit/>
          </a:bodyPr>
          <a:lstStyle/>
          <a:p>
            <a:r>
              <a:rPr lang="en-US" altLang="zh-TW" dirty="0" smtClean="0"/>
              <a:t>x</a:t>
            </a:r>
            <a:endParaRPr lang="zh-TW" altLang="en-US" dirty="0"/>
          </a:p>
        </p:txBody>
      </p:sp>
      <p:sp>
        <p:nvSpPr>
          <p:cNvPr id="48" name="文字方塊 47"/>
          <p:cNvSpPr txBox="1"/>
          <p:nvPr/>
        </p:nvSpPr>
        <p:spPr>
          <a:xfrm>
            <a:off x="2382981" y="4348999"/>
            <a:ext cx="304800" cy="369332"/>
          </a:xfrm>
          <a:prstGeom prst="rect">
            <a:avLst/>
          </a:prstGeom>
          <a:noFill/>
        </p:spPr>
        <p:txBody>
          <a:bodyPr wrap="square" rtlCol="0">
            <a:spAutoFit/>
          </a:bodyPr>
          <a:lstStyle/>
          <a:p>
            <a:r>
              <a:rPr lang="en-US" altLang="zh-TW" dirty="0" smtClean="0"/>
              <a:t>x</a:t>
            </a:r>
            <a:endParaRPr lang="zh-TW" altLang="en-US" dirty="0"/>
          </a:p>
        </p:txBody>
      </p:sp>
      <p:sp>
        <p:nvSpPr>
          <p:cNvPr id="49" name="文字方塊 48"/>
          <p:cNvSpPr txBox="1"/>
          <p:nvPr/>
        </p:nvSpPr>
        <p:spPr>
          <a:xfrm>
            <a:off x="2660072" y="4087446"/>
            <a:ext cx="249382" cy="369332"/>
          </a:xfrm>
          <a:prstGeom prst="rect">
            <a:avLst/>
          </a:prstGeom>
          <a:noFill/>
        </p:spPr>
        <p:txBody>
          <a:bodyPr wrap="square" rtlCol="0">
            <a:spAutoFit/>
          </a:bodyPr>
          <a:lstStyle/>
          <a:p>
            <a:r>
              <a:rPr lang="en-US" altLang="zh-TW" dirty="0" smtClean="0"/>
              <a:t>x</a:t>
            </a:r>
            <a:endParaRPr lang="zh-TW" altLang="en-US" dirty="0"/>
          </a:p>
        </p:txBody>
      </p:sp>
      <p:sp>
        <p:nvSpPr>
          <p:cNvPr id="50" name="文字方塊 49"/>
          <p:cNvSpPr txBox="1"/>
          <p:nvPr/>
        </p:nvSpPr>
        <p:spPr>
          <a:xfrm>
            <a:off x="2355269" y="4695558"/>
            <a:ext cx="249382" cy="369332"/>
          </a:xfrm>
          <a:prstGeom prst="rect">
            <a:avLst/>
          </a:prstGeom>
          <a:noFill/>
        </p:spPr>
        <p:txBody>
          <a:bodyPr wrap="square" rtlCol="0">
            <a:spAutoFit/>
          </a:bodyPr>
          <a:lstStyle/>
          <a:p>
            <a:r>
              <a:rPr lang="en-US" altLang="zh-TW" dirty="0" smtClean="0"/>
              <a:t>x</a:t>
            </a:r>
            <a:endParaRPr lang="zh-TW" altLang="en-US" dirty="0"/>
          </a:p>
        </p:txBody>
      </p:sp>
      <p:sp>
        <p:nvSpPr>
          <p:cNvPr id="51" name="文字方塊 50"/>
          <p:cNvSpPr txBox="1"/>
          <p:nvPr/>
        </p:nvSpPr>
        <p:spPr>
          <a:xfrm>
            <a:off x="1593272" y="4427354"/>
            <a:ext cx="249382" cy="369332"/>
          </a:xfrm>
          <a:prstGeom prst="rect">
            <a:avLst/>
          </a:prstGeom>
          <a:noFill/>
        </p:spPr>
        <p:txBody>
          <a:bodyPr wrap="square" rtlCol="0">
            <a:spAutoFit/>
          </a:bodyPr>
          <a:lstStyle/>
          <a:p>
            <a:r>
              <a:rPr lang="en-US" altLang="zh-TW" dirty="0" smtClean="0"/>
              <a:t>x</a:t>
            </a:r>
            <a:endParaRPr lang="zh-TW" altLang="en-US" dirty="0"/>
          </a:p>
        </p:txBody>
      </p:sp>
      <p:sp>
        <p:nvSpPr>
          <p:cNvPr id="52" name="文字方塊 51"/>
          <p:cNvSpPr txBox="1"/>
          <p:nvPr/>
        </p:nvSpPr>
        <p:spPr>
          <a:xfrm>
            <a:off x="2092036" y="3938640"/>
            <a:ext cx="249382" cy="369332"/>
          </a:xfrm>
          <a:prstGeom prst="rect">
            <a:avLst/>
          </a:prstGeom>
          <a:noFill/>
        </p:spPr>
        <p:txBody>
          <a:bodyPr wrap="square" rtlCol="0">
            <a:spAutoFit/>
          </a:bodyPr>
          <a:lstStyle/>
          <a:p>
            <a:r>
              <a:rPr lang="en-US" altLang="zh-TW" dirty="0" smtClean="0"/>
              <a:t>x</a:t>
            </a:r>
            <a:endParaRPr lang="zh-TW" altLang="en-US" dirty="0"/>
          </a:p>
        </p:txBody>
      </p:sp>
      <p:cxnSp>
        <p:nvCxnSpPr>
          <p:cNvPr id="16" name="直線接點 15"/>
          <p:cNvCxnSpPr/>
          <p:nvPr/>
        </p:nvCxnSpPr>
        <p:spPr>
          <a:xfrm>
            <a:off x="1496291" y="2995215"/>
            <a:ext cx="2230583" cy="2184461"/>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3449778" y="2188995"/>
            <a:ext cx="249382" cy="369332"/>
          </a:xfrm>
          <a:prstGeom prst="rect">
            <a:avLst/>
          </a:prstGeom>
          <a:noFill/>
        </p:spPr>
        <p:txBody>
          <a:bodyPr wrap="square" rtlCol="0">
            <a:spAutoFit/>
          </a:bodyPr>
          <a:lstStyle/>
          <a:p>
            <a:r>
              <a:rPr lang="en-US" altLang="zh-TW" dirty="0" smtClean="0"/>
              <a:t>o</a:t>
            </a:r>
            <a:endParaRPr lang="zh-TW" altLang="en-US" dirty="0"/>
          </a:p>
        </p:txBody>
      </p:sp>
      <p:sp>
        <p:nvSpPr>
          <p:cNvPr id="56" name="文字方塊 55"/>
          <p:cNvSpPr txBox="1"/>
          <p:nvPr/>
        </p:nvSpPr>
        <p:spPr>
          <a:xfrm>
            <a:off x="3394360" y="2502908"/>
            <a:ext cx="249382" cy="369332"/>
          </a:xfrm>
          <a:prstGeom prst="rect">
            <a:avLst/>
          </a:prstGeom>
          <a:noFill/>
        </p:spPr>
        <p:txBody>
          <a:bodyPr wrap="square" rtlCol="0">
            <a:spAutoFit/>
          </a:bodyPr>
          <a:lstStyle/>
          <a:p>
            <a:r>
              <a:rPr lang="en-US" altLang="zh-TW" dirty="0" smtClean="0"/>
              <a:t>o</a:t>
            </a:r>
            <a:endParaRPr lang="zh-TW" altLang="en-US" dirty="0"/>
          </a:p>
        </p:txBody>
      </p:sp>
      <p:sp>
        <p:nvSpPr>
          <p:cNvPr id="57" name="文字方塊 56"/>
          <p:cNvSpPr txBox="1"/>
          <p:nvPr/>
        </p:nvSpPr>
        <p:spPr>
          <a:xfrm>
            <a:off x="3754578" y="2493795"/>
            <a:ext cx="249382" cy="369332"/>
          </a:xfrm>
          <a:prstGeom prst="rect">
            <a:avLst/>
          </a:prstGeom>
          <a:noFill/>
        </p:spPr>
        <p:txBody>
          <a:bodyPr wrap="square" rtlCol="0">
            <a:spAutoFit/>
          </a:bodyPr>
          <a:lstStyle/>
          <a:p>
            <a:r>
              <a:rPr lang="en-US" altLang="zh-TW" dirty="0" smtClean="0"/>
              <a:t>o</a:t>
            </a:r>
            <a:endParaRPr lang="zh-TW" altLang="en-US" dirty="0"/>
          </a:p>
        </p:txBody>
      </p:sp>
      <p:sp>
        <p:nvSpPr>
          <p:cNvPr id="59" name="文字方塊 58"/>
          <p:cNvSpPr txBox="1"/>
          <p:nvPr/>
        </p:nvSpPr>
        <p:spPr>
          <a:xfrm>
            <a:off x="3588323" y="2807708"/>
            <a:ext cx="249382" cy="369332"/>
          </a:xfrm>
          <a:prstGeom prst="rect">
            <a:avLst/>
          </a:prstGeom>
          <a:noFill/>
        </p:spPr>
        <p:txBody>
          <a:bodyPr wrap="square" rtlCol="0">
            <a:spAutoFit/>
          </a:bodyPr>
          <a:lstStyle/>
          <a:p>
            <a:r>
              <a:rPr lang="en-US" altLang="zh-TW" dirty="0" smtClean="0"/>
              <a:t>o</a:t>
            </a:r>
            <a:endParaRPr lang="zh-TW" altLang="en-US" dirty="0"/>
          </a:p>
        </p:txBody>
      </p:sp>
      <p:sp>
        <p:nvSpPr>
          <p:cNvPr id="60" name="文字方塊 59"/>
          <p:cNvSpPr txBox="1"/>
          <p:nvPr/>
        </p:nvSpPr>
        <p:spPr>
          <a:xfrm>
            <a:off x="3948543" y="2188995"/>
            <a:ext cx="249382" cy="369332"/>
          </a:xfrm>
          <a:prstGeom prst="rect">
            <a:avLst/>
          </a:prstGeom>
          <a:noFill/>
        </p:spPr>
        <p:txBody>
          <a:bodyPr wrap="square" rtlCol="0">
            <a:spAutoFit/>
          </a:bodyPr>
          <a:lstStyle/>
          <a:p>
            <a:r>
              <a:rPr lang="en-US" altLang="zh-TW" dirty="0" smtClean="0"/>
              <a:t>o</a:t>
            </a:r>
            <a:endParaRPr lang="zh-TW" altLang="en-US" dirty="0"/>
          </a:p>
        </p:txBody>
      </p:sp>
      <p:sp>
        <p:nvSpPr>
          <p:cNvPr id="61" name="文字方塊 60"/>
          <p:cNvSpPr txBox="1"/>
          <p:nvPr/>
        </p:nvSpPr>
        <p:spPr>
          <a:xfrm>
            <a:off x="3865414" y="2944458"/>
            <a:ext cx="249382" cy="369332"/>
          </a:xfrm>
          <a:prstGeom prst="rect">
            <a:avLst/>
          </a:prstGeom>
          <a:noFill/>
        </p:spPr>
        <p:txBody>
          <a:bodyPr wrap="square" rtlCol="0">
            <a:spAutoFit/>
          </a:bodyPr>
          <a:lstStyle/>
          <a:p>
            <a:r>
              <a:rPr lang="en-US" altLang="zh-TW" dirty="0" smtClean="0"/>
              <a:t>o</a:t>
            </a:r>
            <a:endParaRPr lang="zh-TW" altLang="en-US" dirty="0"/>
          </a:p>
        </p:txBody>
      </p:sp>
      <p:sp>
        <p:nvSpPr>
          <p:cNvPr id="62" name="文字方塊 61"/>
          <p:cNvSpPr txBox="1"/>
          <p:nvPr/>
        </p:nvSpPr>
        <p:spPr>
          <a:xfrm>
            <a:off x="3948543" y="3119826"/>
            <a:ext cx="249382" cy="369332"/>
          </a:xfrm>
          <a:prstGeom prst="rect">
            <a:avLst/>
          </a:prstGeom>
          <a:noFill/>
        </p:spPr>
        <p:txBody>
          <a:bodyPr wrap="square" rtlCol="0">
            <a:spAutoFit/>
          </a:bodyPr>
          <a:lstStyle/>
          <a:p>
            <a:r>
              <a:rPr lang="en-US" altLang="zh-TW" dirty="0" smtClean="0"/>
              <a:t>o</a:t>
            </a:r>
            <a:endParaRPr lang="zh-TW" altLang="en-US" dirty="0"/>
          </a:p>
        </p:txBody>
      </p:sp>
      <p:sp>
        <p:nvSpPr>
          <p:cNvPr id="63" name="文字方塊 62"/>
          <p:cNvSpPr txBox="1"/>
          <p:nvPr/>
        </p:nvSpPr>
        <p:spPr>
          <a:xfrm>
            <a:off x="4371107" y="2636115"/>
            <a:ext cx="249382" cy="369332"/>
          </a:xfrm>
          <a:prstGeom prst="rect">
            <a:avLst/>
          </a:prstGeom>
          <a:noFill/>
        </p:spPr>
        <p:txBody>
          <a:bodyPr wrap="square" rtlCol="0">
            <a:spAutoFit/>
          </a:bodyPr>
          <a:lstStyle/>
          <a:p>
            <a:r>
              <a:rPr lang="en-US" altLang="zh-TW" dirty="0" smtClean="0"/>
              <a:t>o</a:t>
            </a:r>
            <a:endParaRPr lang="zh-TW" altLang="en-US" dirty="0"/>
          </a:p>
        </p:txBody>
      </p:sp>
      <p:sp>
        <p:nvSpPr>
          <p:cNvPr id="64" name="文字方塊 63"/>
          <p:cNvSpPr txBox="1"/>
          <p:nvPr/>
        </p:nvSpPr>
        <p:spPr>
          <a:xfrm>
            <a:off x="4281054" y="3177040"/>
            <a:ext cx="249382" cy="369332"/>
          </a:xfrm>
          <a:prstGeom prst="rect">
            <a:avLst/>
          </a:prstGeom>
          <a:noFill/>
        </p:spPr>
        <p:txBody>
          <a:bodyPr wrap="square" rtlCol="0">
            <a:spAutoFit/>
          </a:bodyPr>
          <a:lstStyle/>
          <a:p>
            <a:r>
              <a:rPr lang="en-US" altLang="zh-TW" dirty="0" smtClean="0"/>
              <a:t>o</a:t>
            </a:r>
            <a:endParaRPr lang="zh-TW" altLang="en-US" dirty="0"/>
          </a:p>
        </p:txBody>
      </p:sp>
      <p:sp>
        <p:nvSpPr>
          <p:cNvPr id="66" name="文字方塊 65"/>
          <p:cNvSpPr txBox="1"/>
          <p:nvPr/>
        </p:nvSpPr>
        <p:spPr>
          <a:xfrm>
            <a:off x="3574467" y="3241755"/>
            <a:ext cx="249382" cy="369332"/>
          </a:xfrm>
          <a:prstGeom prst="rect">
            <a:avLst/>
          </a:prstGeom>
          <a:noFill/>
        </p:spPr>
        <p:txBody>
          <a:bodyPr wrap="square" rtlCol="0">
            <a:spAutoFit/>
          </a:bodyPr>
          <a:lstStyle/>
          <a:p>
            <a:r>
              <a:rPr lang="en-US" altLang="zh-TW" dirty="0" smtClean="0"/>
              <a:t>o</a:t>
            </a:r>
            <a:endParaRPr lang="zh-TW" altLang="en-US" dirty="0"/>
          </a:p>
        </p:txBody>
      </p:sp>
      <p:sp>
        <p:nvSpPr>
          <p:cNvPr id="67" name="文字方塊 66"/>
          <p:cNvSpPr txBox="1"/>
          <p:nvPr/>
        </p:nvSpPr>
        <p:spPr>
          <a:xfrm>
            <a:off x="3117268" y="2798595"/>
            <a:ext cx="249382" cy="369332"/>
          </a:xfrm>
          <a:prstGeom prst="rect">
            <a:avLst/>
          </a:prstGeom>
          <a:noFill/>
        </p:spPr>
        <p:txBody>
          <a:bodyPr wrap="square" rtlCol="0">
            <a:spAutoFit/>
          </a:bodyPr>
          <a:lstStyle/>
          <a:p>
            <a:r>
              <a:rPr lang="en-US" altLang="zh-TW" dirty="0" smtClean="0"/>
              <a:t>o</a:t>
            </a:r>
            <a:endParaRPr lang="zh-TW" altLang="en-US" dirty="0"/>
          </a:p>
        </p:txBody>
      </p:sp>
      <p:cxnSp>
        <p:nvCxnSpPr>
          <p:cNvPr id="77" name="直線接點 76"/>
          <p:cNvCxnSpPr/>
          <p:nvPr/>
        </p:nvCxnSpPr>
        <p:spPr>
          <a:xfrm>
            <a:off x="2008906" y="2648656"/>
            <a:ext cx="2230583" cy="21844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1813452" y="2493795"/>
            <a:ext cx="874329" cy="74796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0" name="文字方塊 79"/>
          <p:cNvSpPr txBox="1"/>
          <p:nvPr/>
        </p:nvSpPr>
        <p:spPr>
          <a:xfrm>
            <a:off x="1787237" y="4228665"/>
            <a:ext cx="249382" cy="369332"/>
          </a:xfrm>
          <a:prstGeom prst="rect">
            <a:avLst/>
          </a:prstGeom>
          <a:noFill/>
        </p:spPr>
        <p:txBody>
          <a:bodyPr wrap="square" rtlCol="0">
            <a:spAutoFit/>
          </a:bodyPr>
          <a:lstStyle/>
          <a:p>
            <a:r>
              <a:rPr lang="en-US" altLang="zh-TW" dirty="0" smtClean="0"/>
              <a:t>o</a:t>
            </a:r>
            <a:endParaRPr lang="zh-TW" altLang="en-US" dirty="0"/>
          </a:p>
        </p:txBody>
      </p:sp>
      <p:cxnSp>
        <p:nvCxnSpPr>
          <p:cNvPr id="25" name="直線單箭頭接點 24"/>
          <p:cNvCxnSpPr>
            <a:stCxn id="80" idx="1"/>
          </p:cNvCxnSpPr>
          <p:nvPr/>
        </p:nvCxnSpPr>
        <p:spPr>
          <a:xfrm flipH="1">
            <a:off x="855464" y="4413331"/>
            <a:ext cx="9317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字方塊 26"/>
          <p:cNvSpPr txBox="1"/>
          <p:nvPr/>
        </p:nvSpPr>
        <p:spPr>
          <a:xfrm>
            <a:off x="35274" y="4277197"/>
            <a:ext cx="1640380" cy="584775"/>
          </a:xfrm>
          <a:prstGeom prst="rect">
            <a:avLst/>
          </a:prstGeom>
          <a:noFill/>
        </p:spPr>
        <p:txBody>
          <a:bodyPr wrap="square" rtlCol="0">
            <a:spAutoFit/>
          </a:bodyPr>
          <a:lstStyle/>
          <a:p>
            <a:r>
              <a:rPr lang="en-US" altLang="zh-TW" sz="1600" b="1" u="sng" dirty="0" smtClean="0"/>
              <a:t>Outlier</a:t>
            </a:r>
            <a:r>
              <a:rPr lang="en-US" altLang="zh-TW" sz="1600" dirty="0" smtClean="0"/>
              <a:t>: </a:t>
            </a:r>
          </a:p>
          <a:p>
            <a:r>
              <a:rPr lang="en-US" altLang="zh-TW" sz="1600" dirty="0" smtClean="0"/>
              <a:t>Do the best it can.</a:t>
            </a:r>
            <a:endParaRPr lang="zh-TW" altLang="en-US" sz="1600" dirty="0"/>
          </a:p>
        </p:txBody>
      </p:sp>
      <p:cxnSp>
        <p:nvCxnSpPr>
          <p:cNvPr id="81" name="直線單箭頭接點 80"/>
          <p:cNvCxnSpPr>
            <a:stCxn id="49" idx="2"/>
            <a:endCxn id="82" idx="0"/>
          </p:cNvCxnSpPr>
          <p:nvPr/>
        </p:nvCxnSpPr>
        <p:spPr>
          <a:xfrm flipH="1">
            <a:off x="2636883" y="4456778"/>
            <a:ext cx="147880" cy="1054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文字方塊 81"/>
          <p:cNvSpPr txBox="1"/>
          <p:nvPr/>
        </p:nvSpPr>
        <p:spPr>
          <a:xfrm>
            <a:off x="1699299" y="5511147"/>
            <a:ext cx="1875168" cy="584775"/>
          </a:xfrm>
          <a:prstGeom prst="rect">
            <a:avLst/>
          </a:prstGeom>
          <a:noFill/>
        </p:spPr>
        <p:txBody>
          <a:bodyPr wrap="square" rtlCol="0">
            <a:spAutoFit/>
          </a:bodyPr>
          <a:lstStyle/>
          <a:p>
            <a:r>
              <a:rPr lang="en-US" altLang="zh-TW" sz="1600" b="1" u="sng" dirty="0" smtClean="0"/>
              <a:t>Support Vector</a:t>
            </a:r>
            <a:r>
              <a:rPr lang="en-US" altLang="zh-TW" sz="1600" dirty="0" smtClean="0"/>
              <a:t>: </a:t>
            </a:r>
          </a:p>
          <a:p>
            <a:r>
              <a:rPr lang="zh-TW" altLang="en-US" sz="1600" dirty="0" smtClean="0">
                <a:latin typeface="微軟正黑體" panose="020B0604030504040204" pitchFamily="34" charset="-120"/>
                <a:ea typeface="微軟正黑體" panose="020B0604030504040204" pitchFamily="34" charset="-120"/>
              </a:rPr>
              <a:t>提供最多分類資訊</a:t>
            </a:r>
            <a:endParaRPr lang="zh-TW" altLang="en-US" sz="1600" dirty="0">
              <a:latin typeface="微軟正黑體" panose="020B0604030504040204" pitchFamily="34" charset="-120"/>
              <a:ea typeface="微軟正黑體" panose="020B0604030504040204" pitchFamily="34" charset="-120"/>
            </a:endParaRPr>
          </a:p>
        </p:txBody>
      </p:sp>
      <p:cxnSp>
        <p:nvCxnSpPr>
          <p:cNvPr id="86" name="直線單箭頭接點 85"/>
          <p:cNvCxnSpPr>
            <a:stCxn id="66" idx="2"/>
            <a:endCxn id="82" idx="0"/>
          </p:cNvCxnSpPr>
          <p:nvPr/>
        </p:nvCxnSpPr>
        <p:spPr>
          <a:xfrm flipH="1">
            <a:off x="2636883" y="3611087"/>
            <a:ext cx="1062275" cy="190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文字方塊 87"/>
          <p:cNvSpPr txBox="1"/>
          <p:nvPr/>
        </p:nvSpPr>
        <p:spPr>
          <a:xfrm>
            <a:off x="2105889" y="2831440"/>
            <a:ext cx="803564" cy="338554"/>
          </a:xfrm>
          <a:prstGeom prst="rect">
            <a:avLst/>
          </a:prstGeom>
          <a:noFill/>
        </p:spPr>
        <p:txBody>
          <a:bodyPr wrap="square" rtlCol="0">
            <a:spAutoFit/>
          </a:bodyPr>
          <a:lstStyle/>
          <a:p>
            <a:r>
              <a:rPr lang="en-US" altLang="zh-TW" sz="1600" b="1" u="sng" dirty="0" smtClean="0"/>
              <a:t>Margin</a:t>
            </a:r>
            <a:r>
              <a:rPr lang="en-US" altLang="zh-TW" sz="1600" dirty="0" smtClean="0"/>
              <a:t> </a:t>
            </a:r>
          </a:p>
        </p:txBody>
      </p:sp>
      <mc:AlternateContent xmlns:mc="http://schemas.openxmlformats.org/markup-compatibility/2006" xmlns:a14="http://schemas.microsoft.com/office/drawing/2010/main">
        <mc:Choice Requires="a14">
          <p:sp>
            <p:nvSpPr>
              <p:cNvPr id="42" name="文字方塊 41"/>
              <p:cNvSpPr txBox="1"/>
              <p:nvPr/>
            </p:nvSpPr>
            <p:spPr>
              <a:xfrm>
                <a:off x="4821385" y="4228507"/>
                <a:ext cx="140411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600" i="1" smtClean="0">
                              <a:latin typeface="Cambria Math" panose="02040503050406030204" pitchFamily="18" charset="0"/>
                            </a:rPr>
                          </m:ctrlPr>
                        </m:sSupPr>
                        <m:e>
                          <m:r>
                            <a:rPr lang="en-US" altLang="zh-TW" sz="1600" b="0" i="1" smtClean="0">
                              <a:latin typeface="Cambria Math" panose="02040503050406030204" pitchFamily="18" charset="0"/>
                            </a:rPr>
                            <m:t>𝑊</m:t>
                          </m:r>
                        </m:e>
                        <m:sup>
                          <m:r>
                            <a:rPr lang="en-US" altLang="zh-TW" sz="1600" b="0" i="1" smtClean="0">
                              <a:latin typeface="Cambria Math" panose="02040503050406030204" pitchFamily="18" charset="0"/>
                            </a:rPr>
                            <m:t>𝑇</m:t>
                          </m:r>
                        </m:sup>
                      </m:sSup>
                      <m:r>
                        <a:rPr lang="en-US" altLang="zh-TW" sz="1600" b="0" i="1" smtClean="0">
                          <a:latin typeface="Cambria Math" panose="02040503050406030204" pitchFamily="18" charset="0"/>
                        </a:rPr>
                        <m:t>𝑋</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𝑏</m:t>
                      </m:r>
                      <m:r>
                        <a:rPr lang="en-US" altLang="zh-TW" sz="1600" b="0" i="1" smtClean="0">
                          <a:latin typeface="Cambria Math" panose="02040503050406030204" pitchFamily="18" charset="0"/>
                        </a:rPr>
                        <m:t>=1</m:t>
                      </m:r>
                    </m:oMath>
                  </m:oMathPara>
                </a14:m>
                <a:endParaRPr lang="zh-TW" altLang="en-US" sz="16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4821385" y="4228507"/>
                <a:ext cx="1404114" cy="338554"/>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0" name="文字方塊 89"/>
              <p:cNvSpPr txBox="1"/>
              <p:nvPr/>
            </p:nvSpPr>
            <p:spPr>
              <a:xfrm>
                <a:off x="3696754" y="5226855"/>
                <a:ext cx="154266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600" i="1" smtClean="0">
                              <a:latin typeface="Cambria Math" panose="02040503050406030204" pitchFamily="18" charset="0"/>
                            </a:rPr>
                          </m:ctrlPr>
                        </m:sSupPr>
                        <m:e>
                          <m:r>
                            <a:rPr lang="en-US" altLang="zh-TW" sz="1600" b="0" i="1" smtClean="0">
                              <a:latin typeface="Cambria Math" panose="02040503050406030204" pitchFamily="18" charset="0"/>
                            </a:rPr>
                            <m:t>𝑊</m:t>
                          </m:r>
                        </m:e>
                        <m:sup>
                          <m:r>
                            <a:rPr lang="en-US" altLang="zh-TW" sz="1600" b="0" i="1" smtClean="0">
                              <a:latin typeface="Cambria Math" panose="02040503050406030204" pitchFamily="18" charset="0"/>
                            </a:rPr>
                            <m:t>𝑇</m:t>
                          </m:r>
                        </m:sup>
                      </m:sSup>
                      <m:r>
                        <a:rPr lang="en-US" altLang="zh-TW" sz="1600" b="0" i="1" smtClean="0">
                          <a:latin typeface="Cambria Math" panose="02040503050406030204" pitchFamily="18" charset="0"/>
                        </a:rPr>
                        <m:t>𝑋</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𝑏</m:t>
                      </m:r>
                      <m:r>
                        <a:rPr lang="en-US" altLang="zh-TW" sz="1600" b="0" i="1" smtClean="0">
                          <a:latin typeface="Cambria Math" panose="02040503050406030204" pitchFamily="18" charset="0"/>
                        </a:rPr>
                        <m:t>=−1</m:t>
                      </m:r>
                    </m:oMath>
                  </m:oMathPara>
                </a14:m>
                <a:endParaRPr lang="zh-TW" altLang="en-US" sz="1600" dirty="0"/>
              </a:p>
            </p:txBody>
          </p:sp>
        </mc:Choice>
        <mc:Fallback xmlns="">
          <p:sp>
            <p:nvSpPr>
              <p:cNvPr id="90" name="文字方塊 89"/>
              <p:cNvSpPr txBox="1">
                <a:spLocks noRot="1" noChangeAspect="1" noMove="1" noResize="1" noEditPoints="1" noAdjustHandles="1" noChangeArrowheads="1" noChangeShapeType="1" noTextEdit="1"/>
              </p:cNvSpPr>
              <p:nvPr/>
            </p:nvSpPr>
            <p:spPr>
              <a:xfrm>
                <a:off x="3696754" y="5226855"/>
                <a:ext cx="1542665" cy="338554"/>
              </a:xfrm>
              <a:prstGeom prst="rect">
                <a:avLst/>
              </a:prstGeom>
              <a:blipFill rotWithShape="0">
                <a:blip r:embed="rId3"/>
                <a:stretch>
                  <a:fillRect/>
                </a:stretch>
              </a:blipFill>
            </p:spPr>
            <p:txBody>
              <a:bodyPr/>
              <a:lstStyle/>
              <a:p>
                <a:r>
                  <a:rPr lang="zh-TW" altLang="en-US">
                    <a:noFill/>
                  </a:rPr>
                  <a:t> </a:t>
                </a:r>
              </a:p>
            </p:txBody>
          </p:sp>
        </mc:Fallback>
      </mc:AlternateContent>
      <p:sp>
        <p:nvSpPr>
          <p:cNvPr id="53" name="向右箭號 52"/>
          <p:cNvSpPr/>
          <p:nvPr/>
        </p:nvSpPr>
        <p:spPr>
          <a:xfrm>
            <a:off x="6613423" y="4700111"/>
            <a:ext cx="812618" cy="2191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91" name="直線接點 90"/>
          <p:cNvCxnSpPr>
            <a:stCxn id="42" idx="3"/>
          </p:cNvCxnSpPr>
          <p:nvPr/>
        </p:nvCxnSpPr>
        <p:spPr>
          <a:xfrm flipV="1">
            <a:off x="6225499" y="4389471"/>
            <a:ext cx="286136" cy="8313"/>
          </a:xfrm>
          <a:prstGeom prst="line">
            <a:avLst/>
          </a:prstGeom>
        </p:spPr>
        <p:style>
          <a:lnRef idx="1">
            <a:schemeClr val="dk1"/>
          </a:lnRef>
          <a:fillRef idx="0">
            <a:schemeClr val="dk1"/>
          </a:fillRef>
          <a:effectRef idx="0">
            <a:schemeClr val="dk1"/>
          </a:effectRef>
          <a:fontRef idx="minor">
            <a:schemeClr val="tx1"/>
          </a:fontRef>
        </p:style>
      </p:cxnSp>
      <p:cxnSp>
        <p:nvCxnSpPr>
          <p:cNvPr id="94" name="直線接點 93"/>
          <p:cNvCxnSpPr>
            <a:stCxn id="90" idx="3"/>
          </p:cNvCxnSpPr>
          <p:nvPr/>
        </p:nvCxnSpPr>
        <p:spPr>
          <a:xfrm>
            <a:off x="5239419" y="5396132"/>
            <a:ext cx="1274619" cy="0"/>
          </a:xfrm>
          <a:prstGeom prst="line">
            <a:avLst/>
          </a:prstGeom>
        </p:spPr>
        <p:style>
          <a:lnRef idx="1">
            <a:schemeClr val="dk1"/>
          </a:lnRef>
          <a:fillRef idx="0">
            <a:schemeClr val="dk1"/>
          </a:fillRef>
          <a:effectRef idx="0">
            <a:schemeClr val="dk1"/>
          </a:effectRef>
          <a:fontRef idx="minor">
            <a:schemeClr val="tx1"/>
          </a:fontRef>
        </p:style>
      </p:cxnSp>
      <p:cxnSp>
        <p:nvCxnSpPr>
          <p:cNvPr id="97" name="直線接點 96"/>
          <p:cNvCxnSpPr/>
          <p:nvPr/>
        </p:nvCxnSpPr>
        <p:spPr>
          <a:xfrm flipH="1">
            <a:off x="6494959" y="4389471"/>
            <a:ext cx="2827" cy="1006661"/>
          </a:xfrm>
          <a:prstGeom prst="line">
            <a:avLst/>
          </a:prstGeom>
        </p:spPr>
        <p:style>
          <a:lnRef idx="1">
            <a:schemeClr val="dk1"/>
          </a:lnRef>
          <a:fillRef idx="0">
            <a:schemeClr val="dk1"/>
          </a:fillRef>
          <a:effectRef idx="0">
            <a:schemeClr val="dk1"/>
          </a:effectRef>
          <a:fontRef idx="minor">
            <a:schemeClr val="tx1"/>
          </a:fontRef>
        </p:style>
      </p:cxnSp>
      <p:sp>
        <p:nvSpPr>
          <p:cNvPr id="102" name="文字方塊 101"/>
          <p:cNvSpPr txBox="1"/>
          <p:nvPr/>
        </p:nvSpPr>
        <p:spPr>
          <a:xfrm>
            <a:off x="6673095" y="4392039"/>
            <a:ext cx="603663"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相減</a:t>
            </a:r>
            <a:endParaRPr lang="zh-TW" altLang="en-US" sz="16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2" name="文字方塊 1"/>
              <p:cNvSpPr txBox="1"/>
              <p:nvPr/>
            </p:nvSpPr>
            <p:spPr>
              <a:xfrm>
                <a:off x="7495313" y="4377025"/>
                <a:ext cx="1888181" cy="881523"/>
              </a:xfrm>
              <a:prstGeom prst="rect">
                <a:avLst/>
              </a:prstGeom>
              <a:noFill/>
            </p:spPr>
            <p:txBody>
              <a:bodyPr wrap="square" rtlCol="0">
                <a:spAutoFit/>
              </a:bodyPr>
              <a:lstStyle/>
              <a:p>
                <a:r>
                  <a:rPr lang="en-US" altLang="zh-TW" sz="1600" dirty="0" smtClean="0"/>
                  <a:t>Margin = </a:t>
                </a:r>
                <a14:m>
                  <m:oMath xmlns:m="http://schemas.openxmlformats.org/officeDocument/2006/math">
                    <m:f>
                      <m:fPr>
                        <m:ctrlPr>
                          <a:rPr lang="en-US" altLang="zh-TW" sz="1600" i="1" smtClean="0">
                            <a:latin typeface="Cambria Math" panose="02040503050406030204" pitchFamily="18" charset="0"/>
                          </a:rPr>
                        </m:ctrlPr>
                      </m:fPr>
                      <m:num>
                        <m:r>
                          <a:rPr lang="en-US" altLang="zh-TW" sz="1600" b="0" i="1" smtClean="0">
                            <a:latin typeface="Cambria Math" panose="02040503050406030204" pitchFamily="18" charset="0"/>
                          </a:rPr>
                          <m:t>2</m:t>
                        </m:r>
                      </m:num>
                      <m:den>
                        <m:d>
                          <m:dPr>
                            <m:begChr m:val="‖"/>
                            <m:endChr m:val="‖"/>
                            <m:ctrlPr>
                              <a:rPr lang="en-US" altLang="zh-TW" sz="1600" i="1" smtClean="0">
                                <a:latin typeface="Cambria Math" panose="02040503050406030204" pitchFamily="18" charset="0"/>
                              </a:rPr>
                            </m:ctrlPr>
                          </m:dPr>
                          <m:e>
                            <m:r>
                              <a:rPr lang="en-US" altLang="zh-TW" sz="1600" b="0" i="1" smtClean="0">
                                <a:latin typeface="Cambria Math" panose="02040503050406030204" pitchFamily="18" charset="0"/>
                              </a:rPr>
                              <m:t>𝑊</m:t>
                            </m:r>
                          </m:e>
                        </m:d>
                      </m:den>
                    </m:f>
                  </m:oMath>
                </a14:m>
                <a:endParaRPr lang="en-US" altLang="zh-TW" sz="1600" dirty="0" smtClean="0"/>
              </a:p>
              <a:p>
                <a:r>
                  <a:rPr lang="zh-TW" altLang="en-US" sz="1600" dirty="0" smtClean="0"/>
                  <a:t> </a:t>
                </a:r>
                <a:r>
                  <a:rPr lang="en-US" altLang="zh-TW" sz="1600" dirty="0" smtClean="0"/>
                  <a:t>(=</a:t>
                </a:r>
                <a14:m>
                  <m:oMath xmlns:m="http://schemas.openxmlformats.org/officeDocument/2006/math">
                    <m:f>
                      <m:fPr>
                        <m:ctrlPr>
                          <a:rPr lang="en-US" altLang="zh-TW" sz="1600" i="1" dirty="0" smtClean="0">
                            <a:latin typeface="Cambria Math" panose="02040503050406030204" pitchFamily="18" charset="0"/>
                          </a:rPr>
                        </m:ctrlPr>
                      </m:fPr>
                      <m:num>
                        <m:sSup>
                          <m:sSupPr>
                            <m:ctrlPr>
                              <a:rPr lang="en-US" altLang="zh-TW" sz="1600" i="1" dirty="0" smtClean="0">
                                <a:latin typeface="Cambria Math" panose="02040503050406030204" pitchFamily="18" charset="0"/>
                              </a:rPr>
                            </m:ctrlPr>
                          </m:sSupPr>
                          <m:e>
                            <m:r>
                              <a:rPr lang="en-US" altLang="zh-TW" sz="1600" b="0" i="1" dirty="0" smtClean="0">
                                <a:latin typeface="Cambria Math" panose="02040503050406030204" pitchFamily="18" charset="0"/>
                              </a:rPr>
                              <m:t>𝑊</m:t>
                            </m:r>
                          </m:e>
                          <m:sup>
                            <m:r>
                              <a:rPr lang="en-US" altLang="zh-TW" sz="1600" b="0" i="1" dirty="0" smtClean="0">
                                <a:latin typeface="Cambria Math" panose="02040503050406030204" pitchFamily="18" charset="0"/>
                              </a:rPr>
                              <m:t>𝑇</m:t>
                            </m:r>
                          </m:sup>
                        </m:sSup>
                      </m:num>
                      <m:den>
                        <m:d>
                          <m:dPr>
                            <m:begChr m:val="‖"/>
                            <m:endChr m:val="‖"/>
                            <m:ctrlPr>
                              <a:rPr lang="en-US" altLang="zh-TW" sz="1600" i="1" dirty="0" smtClean="0">
                                <a:latin typeface="Cambria Math" panose="02040503050406030204" pitchFamily="18" charset="0"/>
                              </a:rPr>
                            </m:ctrlPr>
                          </m:dPr>
                          <m:e>
                            <m:r>
                              <a:rPr lang="en-US" altLang="zh-TW" sz="1600" b="0" i="1" dirty="0" smtClean="0">
                                <a:latin typeface="Cambria Math" panose="02040503050406030204" pitchFamily="18" charset="0"/>
                              </a:rPr>
                              <m:t>𝑊</m:t>
                            </m:r>
                          </m:e>
                        </m:d>
                      </m:den>
                    </m:f>
                    <m:r>
                      <a:rPr lang="en-US" altLang="zh-TW" sz="1600" b="0" i="1" dirty="0" smtClean="0">
                        <a:latin typeface="Cambria Math" panose="02040503050406030204" pitchFamily="18" charset="0"/>
                      </a:rPr>
                      <m:t>(</m:t>
                    </m:r>
                    <m:sSub>
                      <m:sSubPr>
                        <m:ctrlPr>
                          <a:rPr lang="en-US" altLang="zh-TW" sz="1600" b="0" i="1" dirty="0" smtClean="0">
                            <a:latin typeface="Cambria Math" panose="02040503050406030204" pitchFamily="18" charset="0"/>
                          </a:rPr>
                        </m:ctrlPr>
                      </m:sSubPr>
                      <m:e>
                        <m:r>
                          <a:rPr lang="en-US" altLang="zh-TW" sz="1600" b="0" i="1" dirty="0" smtClean="0">
                            <a:latin typeface="Cambria Math" panose="02040503050406030204" pitchFamily="18" charset="0"/>
                          </a:rPr>
                          <m:t>𝑋</m:t>
                        </m:r>
                      </m:e>
                      <m:sub>
                        <m:r>
                          <a:rPr lang="en-US" altLang="zh-TW" sz="1600" b="0" i="1" dirty="0" smtClean="0">
                            <a:latin typeface="Cambria Math" panose="02040503050406030204" pitchFamily="18" charset="0"/>
                          </a:rPr>
                          <m:t>1</m:t>
                        </m:r>
                      </m:sub>
                    </m:sSub>
                    <m:r>
                      <a:rPr lang="en-US" altLang="zh-TW" sz="1600" b="0" i="1" dirty="0" smtClean="0">
                        <a:latin typeface="Cambria Math" panose="02040503050406030204" pitchFamily="18" charset="0"/>
                      </a:rPr>
                      <m:t>−</m:t>
                    </m:r>
                    <m:sSub>
                      <m:sSubPr>
                        <m:ctrlPr>
                          <a:rPr lang="en-US" altLang="zh-TW" sz="1600" b="0" i="1" dirty="0" smtClean="0">
                            <a:latin typeface="Cambria Math" panose="02040503050406030204" pitchFamily="18" charset="0"/>
                          </a:rPr>
                        </m:ctrlPr>
                      </m:sSubPr>
                      <m:e>
                        <m:r>
                          <a:rPr lang="en-US" altLang="zh-TW" sz="1600" b="0" i="1" dirty="0" smtClean="0">
                            <a:latin typeface="Cambria Math" panose="02040503050406030204" pitchFamily="18" charset="0"/>
                          </a:rPr>
                          <m:t>𝑋</m:t>
                        </m:r>
                      </m:e>
                      <m:sub>
                        <m:r>
                          <a:rPr lang="en-US" altLang="zh-TW" sz="1600" b="0" i="1" dirty="0" smtClean="0">
                            <a:latin typeface="Cambria Math" panose="02040503050406030204" pitchFamily="18" charset="0"/>
                          </a:rPr>
                          <m:t>2</m:t>
                        </m:r>
                      </m:sub>
                    </m:sSub>
                    <m:r>
                      <a:rPr lang="en-US" altLang="zh-TW" sz="1600" b="0" i="1" dirty="0" smtClean="0">
                        <a:latin typeface="Cambria Math" panose="02040503050406030204" pitchFamily="18" charset="0"/>
                      </a:rPr>
                      <m:t>))</m:t>
                    </m:r>
                  </m:oMath>
                </a14:m>
                <a:endParaRPr lang="zh-TW" altLang="en-US" sz="16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7495313" y="4377025"/>
                <a:ext cx="1888181" cy="881523"/>
              </a:xfrm>
              <a:prstGeom prst="rect">
                <a:avLst/>
              </a:prstGeom>
              <a:blipFill rotWithShape="0">
                <a:blip r:embed="rId4"/>
                <a:stretch>
                  <a:fillRect l="-194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4271718" y="4754818"/>
                <a:ext cx="1404114" cy="338554"/>
              </a:xfrm>
              <a:prstGeom prst="rect">
                <a:avLst/>
              </a:prstGeom>
              <a:noFill/>
            </p:spPr>
            <p:txBody>
              <a:bodyPr wrap="square" rtlCol="0">
                <a:spAutoFit/>
              </a:bodyPr>
              <a:lstStyle/>
              <a:p>
                <a14:m>
                  <m:oMath xmlns:m="http://schemas.openxmlformats.org/officeDocument/2006/math">
                    <m:sSup>
                      <m:sSupPr>
                        <m:ctrlPr>
                          <a:rPr lang="en-US" altLang="zh-TW" sz="1600" i="1" smtClean="0">
                            <a:latin typeface="Cambria Math" panose="02040503050406030204" pitchFamily="18" charset="0"/>
                          </a:rPr>
                        </m:ctrlPr>
                      </m:sSupPr>
                      <m:e>
                        <m:r>
                          <a:rPr lang="en-US" altLang="zh-TW" sz="1600" b="0" i="1" smtClean="0">
                            <a:latin typeface="Cambria Math" panose="02040503050406030204" pitchFamily="18" charset="0"/>
                          </a:rPr>
                          <m:t>𝑊</m:t>
                        </m:r>
                      </m:e>
                      <m:sup>
                        <m:r>
                          <a:rPr lang="en-US" altLang="zh-TW" sz="1600" b="0" i="1" smtClean="0">
                            <a:latin typeface="Cambria Math" panose="02040503050406030204" pitchFamily="18" charset="0"/>
                          </a:rPr>
                          <m:t>𝑇</m:t>
                        </m:r>
                      </m:sup>
                    </m:sSup>
                    <m:r>
                      <a:rPr lang="en-US" altLang="zh-TW" sz="1600" b="0" i="1" smtClean="0">
                        <a:latin typeface="Cambria Math" panose="02040503050406030204" pitchFamily="18" charset="0"/>
                      </a:rPr>
                      <m:t>𝑋</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𝑏</m:t>
                    </m:r>
                    <m:r>
                      <a:rPr lang="en-US" altLang="zh-TW" sz="1600" b="0" i="1" smtClean="0">
                        <a:latin typeface="Cambria Math" panose="02040503050406030204" pitchFamily="18" charset="0"/>
                      </a:rPr>
                      <m:t>=</m:t>
                    </m:r>
                  </m:oMath>
                </a14:m>
                <a:r>
                  <a:rPr lang="en-US" altLang="zh-TW" sz="1600" dirty="0" smtClean="0"/>
                  <a:t>0</a:t>
                </a:r>
                <a:endParaRPr lang="zh-TW" altLang="en-US" sz="16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4271718" y="4754818"/>
                <a:ext cx="1404114" cy="338554"/>
              </a:xfrm>
              <a:prstGeom prst="rect">
                <a:avLst/>
              </a:prstGeom>
              <a:blipFill rotWithShape="0">
                <a:blip r:embed="rId5"/>
                <a:stretch>
                  <a:fillRect t="-5357" b="-21429"/>
                </a:stretch>
              </a:blipFill>
            </p:spPr>
            <p:txBody>
              <a:bodyPr/>
              <a:lstStyle/>
              <a:p>
                <a:r>
                  <a:rPr lang="zh-TW" altLang="en-US">
                    <a:noFill/>
                  </a:rPr>
                  <a:t> </a:t>
                </a:r>
              </a:p>
            </p:txBody>
          </p:sp>
        </mc:Fallback>
      </mc:AlternateContent>
      <p:cxnSp>
        <p:nvCxnSpPr>
          <p:cNvPr id="5" name="直線單箭頭接點 4"/>
          <p:cNvCxnSpPr/>
          <p:nvPr/>
        </p:nvCxnSpPr>
        <p:spPr>
          <a:xfrm flipV="1">
            <a:off x="4128648" y="4312612"/>
            <a:ext cx="415640" cy="3693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5" name="直線單箭頭接點 54"/>
          <p:cNvCxnSpPr/>
          <p:nvPr/>
        </p:nvCxnSpPr>
        <p:spPr>
          <a:xfrm flipV="1">
            <a:off x="3643741" y="4728253"/>
            <a:ext cx="415640" cy="3693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文字方塊 5"/>
              <p:cNvSpPr txBox="1"/>
              <p:nvPr/>
            </p:nvSpPr>
            <p:spPr>
              <a:xfrm>
                <a:off x="3893126" y="3989841"/>
                <a:ext cx="581891" cy="5259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TW" sz="1400" i="1" smtClean="0">
                              <a:latin typeface="Cambria Math" panose="02040503050406030204" pitchFamily="18" charset="0"/>
                            </a:rPr>
                          </m:ctrlPr>
                        </m:fPr>
                        <m:num>
                          <m:r>
                            <a:rPr lang="en-US" altLang="zh-TW" sz="1400" b="0" i="1" smtClean="0">
                              <a:latin typeface="Cambria Math" panose="02040503050406030204" pitchFamily="18" charset="0"/>
                            </a:rPr>
                            <m:t>1</m:t>
                          </m:r>
                        </m:num>
                        <m:den>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𝑊</m:t>
                              </m:r>
                            </m:e>
                          </m:d>
                        </m:den>
                      </m:f>
                    </m:oMath>
                  </m:oMathPara>
                </a14:m>
                <a:endParaRPr lang="zh-TW" altLang="en-US" sz="1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3893126" y="3989841"/>
                <a:ext cx="581891" cy="525913"/>
              </a:xfrm>
              <a:prstGeom prst="rect">
                <a:avLst/>
              </a:prstGeom>
              <a:blipFill rotWithShape="0">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3380504" y="4376319"/>
                <a:ext cx="581891" cy="5259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TW" sz="1400" i="1" smtClean="0">
                              <a:latin typeface="Cambria Math" panose="02040503050406030204" pitchFamily="18" charset="0"/>
                            </a:rPr>
                          </m:ctrlPr>
                        </m:fPr>
                        <m:num>
                          <m:r>
                            <a:rPr lang="en-US" altLang="zh-TW" sz="1400" b="0" i="1" smtClean="0">
                              <a:latin typeface="Cambria Math" panose="02040503050406030204" pitchFamily="18" charset="0"/>
                            </a:rPr>
                            <m:t>1</m:t>
                          </m:r>
                        </m:num>
                        <m:den>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𝑊</m:t>
                              </m:r>
                            </m:e>
                          </m:d>
                        </m:den>
                      </m:f>
                    </m:oMath>
                  </m:oMathPara>
                </a14:m>
                <a:endParaRPr lang="zh-TW" altLang="en-US" sz="1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3380504" y="4376319"/>
                <a:ext cx="581891" cy="525913"/>
              </a:xfrm>
              <a:prstGeom prst="rect">
                <a:avLst/>
              </a:prstGeom>
              <a:blipFill rotWithShape="0">
                <a:blip r:embed="rId7"/>
                <a:stretch>
                  <a:fillRect/>
                </a:stretch>
              </a:blipFill>
            </p:spPr>
            <p:txBody>
              <a:bodyPr/>
              <a:lstStyle/>
              <a:p>
                <a:r>
                  <a:rPr lang="zh-TW" altLang="en-US">
                    <a:noFill/>
                  </a:rPr>
                  <a:t> </a:t>
                </a:r>
              </a:p>
            </p:txBody>
          </p:sp>
        </mc:Fallback>
      </mc:AlternateContent>
      <p:sp>
        <p:nvSpPr>
          <p:cNvPr id="65" name="向右箭號 64"/>
          <p:cNvSpPr/>
          <p:nvPr/>
        </p:nvSpPr>
        <p:spPr>
          <a:xfrm>
            <a:off x="9221708" y="4693061"/>
            <a:ext cx="382406" cy="2201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8" name="文字方塊 67"/>
              <p:cNvSpPr txBox="1"/>
              <p:nvPr/>
            </p:nvSpPr>
            <p:spPr>
              <a:xfrm>
                <a:off x="9734395" y="4366413"/>
                <a:ext cx="2448293" cy="1574534"/>
              </a:xfrm>
              <a:prstGeom prst="rect">
                <a:avLst/>
              </a:prstGeom>
              <a:noFill/>
            </p:spPr>
            <p:txBody>
              <a:bodyPr wrap="square" rtlCol="0">
                <a:spAutoFit/>
              </a:bodyPr>
              <a:lstStyle/>
              <a:p>
                <a:r>
                  <a:rPr lang="en-US" altLang="zh-TW" sz="1600" dirty="0" smtClean="0"/>
                  <a:t>M</a:t>
                </a:r>
                <a14:m>
                  <m:oMath xmlns:m="http://schemas.openxmlformats.org/officeDocument/2006/math">
                    <m:r>
                      <m:rPr>
                        <m:sty m:val="p"/>
                      </m:rPr>
                      <a:rPr lang="en-US" altLang="zh-TW" sz="1600" b="0" i="0" smtClean="0">
                        <a:latin typeface="Cambria Math" panose="02040503050406030204" pitchFamily="18" charset="0"/>
                      </a:rPr>
                      <m:t>ax</m:t>
                    </m:r>
                    <m:f>
                      <m:fPr>
                        <m:ctrlPr>
                          <a:rPr lang="en-US" altLang="zh-TW" sz="1600" i="1" smtClean="0">
                            <a:latin typeface="Cambria Math" panose="02040503050406030204" pitchFamily="18" charset="0"/>
                          </a:rPr>
                        </m:ctrlPr>
                      </m:fPr>
                      <m:num>
                        <m:r>
                          <a:rPr lang="en-US" altLang="zh-TW" sz="1600" b="0" i="1" smtClean="0">
                            <a:latin typeface="Cambria Math" panose="02040503050406030204" pitchFamily="18" charset="0"/>
                          </a:rPr>
                          <m:t>2</m:t>
                        </m:r>
                      </m:num>
                      <m:den>
                        <m:d>
                          <m:dPr>
                            <m:begChr m:val="‖"/>
                            <m:endChr m:val="‖"/>
                            <m:ctrlPr>
                              <a:rPr lang="en-US" altLang="zh-TW" sz="1600" i="1" smtClean="0">
                                <a:latin typeface="Cambria Math" panose="02040503050406030204" pitchFamily="18" charset="0"/>
                              </a:rPr>
                            </m:ctrlPr>
                          </m:dPr>
                          <m:e>
                            <m:r>
                              <a:rPr lang="en-US" altLang="zh-TW" sz="1600" b="0" i="1" smtClean="0">
                                <a:latin typeface="Cambria Math" panose="02040503050406030204" pitchFamily="18" charset="0"/>
                              </a:rPr>
                              <m:t>𝑊</m:t>
                            </m:r>
                          </m:e>
                        </m:d>
                      </m:den>
                    </m:f>
                  </m:oMath>
                </a14:m>
                <a:r>
                  <a:rPr lang="en-US" altLang="zh-TW" sz="1600" dirty="0" smtClean="0"/>
                  <a:t> , while classifying everything correctly</a:t>
                </a:r>
              </a:p>
              <a:p>
                <a:r>
                  <a:rPr lang="zh-TW" altLang="en-US" sz="1600" dirty="0" smtClean="0"/>
                  <a:t> </a:t>
                </a:r>
                <a:r>
                  <a:rPr lang="en-US" altLang="zh-TW" sz="1600" dirty="0" smtClean="0"/>
                  <a:t>(</a:t>
                </a:r>
                <a14:m>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𝑦</m:t>
                        </m:r>
                      </m:e>
                      <m:sub>
                        <m:r>
                          <a:rPr lang="en-US" altLang="zh-TW" sz="1600" b="0" i="1" smtClean="0">
                            <a:latin typeface="Cambria Math" panose="02040503050406030204" pitchFamily="18" charset="0"/>
                          </a:rPr>
                          <m:t>𝑖</m:t>
                        </m:r>
                      </m:sub>
                    </m:sSub>
                    <m:d>
                      <m:dPr>
                        <m:ctrlPr>
                          <a:rPr lang="en-US" altLang="zh-TW" sz="1600" b="0" i="1" smtClean="0">
                            <a:latin typeface="Cambria Math" panose="02040503050406030204" pitchFamily="18" charset="0"/>
                          </a:rPr>
                        </m:ctrlPr>
                      </m:dPr>
                      <m:e>
                        <m:sSup>
                          <m:sSupPr>
                            <m:ctrlPr>
                              <a:rPr lang="en-US" altLang="zh-TW" sz="1600" b="0" i="1" smtClean="0">
                                <a:latin typeface="Cambria Math" panose="02040503050406030204" pitchFamily="18" charset="0"/>
                              </a:rPr>
                            </m:ctrlPr>
                          </m:sSupPr>
                          <m:e>
                            <m:r>
                              <a:rPr lang="en-US" altLang="zh-TW" sz="1600" b="0" i="1" smtClean="0">
                                <a:latin typeface="Cambria Math" panose="02040503050406030204" pitchFamily="18" charset="0"/>
                              </a:rPr>
                              <m:t>𝑊</m:t>
                            </m:r>
                          </m:e>
                          <m:sup>
                            <m:r>
                              <a:rPr lang="en-US" altLang="zh-TW" sz="1600" b="0" i="1" smtClean="0">
                                <a:latin typeface="Cambria Math" panose="02040503050406030204" pitchFamily="18" charset="0"/>
                              </a:rPr>
                              <m:t>𝑇</m:t>
                            </m:r>
                          </m:sup>
                        </m:sSup>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𝑋</m:t>
                            </m:r>
                          </m:e>
                          <m:sub>
                            <m:r>
                              <a:rPr lang="en-US" altLang="zh-TW" sz="1600" b="0" i="1" smtClean="0">
                                <a:latin typeface="Cambria Math" panose="02040503050406030204" pitchFamily="18" charset="0"/>
                              </a:rPr>
                              <m:t>𝑖</m:t>
                            </m:r>
                          </m:sub>
                        </m:sSub>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𝑏</m:t>
                        </m:r>
                      </m:e>
                    </m:d>
                    <m:r>
                      <a:rPr lang="en-US" altLang="zh-TW" sz="1600" b="0" i="1" smtClean="0">
                        <a:latin typeface="Cambria Math" panose="02040503050406030204" pitchFamily="18" charset="0"/>
                        <a:ea typeface="Cambria Math" panose="02040503050406030204" pitchFamily="18" charset="0"/>
                      </a:rPr>
                      <m:t>≥1, ∀</m:t>
                    </m:r>
                    <m:r>
                      <a:rPr lang="en-US" altLang="zh-TW" sz="1600" b="0" i="1" smtClean="0">
                        <a:latin typeface="Cambria Math" panose="02040503050406030204" pitchFamily="18" charset="0"/>
                        <a:ea typeface="Cambria Math" panose="02040503050406030204" pitchFamily="18" charset="0"/>
                      </a:rPr>
                      <m:t>𝑖</m:t>
                    </m:r>
                    <m:r>
                      <a:rPr lang="en-US" altLang="zh-TW" sz="1600" b="0" i="1" smtClean="0">
                        <a:latin typeface="Cambria Math" panose="02040503050406030204" pitchFamily="18" charset="0"/>
                        <a:ea typeface="Cambria Math" panose="02040503050406030204" pitchFamily="18" charset="0"/>
                      </a:rPr>
                      <m:t>)</m:t>
                    </m:r>
                  </m:oMath>
                </a14:m>
                <a:endParaRPr lang="en-US" altLang="zh-TW" sz="1600" dirty="0" smtClean="0"/>
              </a:p>
              <a:p>
                <a:endParaRPr lang="en-US" altLang="zh-TW" sz="1600" dirty="0"/>
              </a:p>
              <a:p>
                <a:r>
                  <a:rPr lang="en-US" altLang="zh-TW" sz="1600" dirty="0" smtClean="0"/>
                  <a:t>= </a:t>
                </a:r>
                <a:r>
                  <a:rPr lang="en-US" altLang="zh-TW" sz="1600" dirty="0" smtClean="0">
                    <a:solidFill>
                      <a:srgbClr val="FF0000"/>
                    </a:solidFill>
                  </a:rPr>
                  <a:t>min </a:t>
                </a:r>
                <a14:m>
                  <m:oMath xmlns:m="http://schemas.openxmlformats.org/officeDocument/2006/math">
                    <m:f>
                      <m:fPr>
                        <m:ctrlPr>
                          <a:rPr lang="en-US" altLang="zh-TW" sz="1600" i="1" smtClean="0">
                            <a:solidFill>
                              <a:srgbClr val="FF0000"/>
                            </a:solidFill>
                            <a:latin typeface="Cambria Math" panose="02040503050406030204" pitchFamily="18" charset="0"/>
                          </a:rPr>
                        </m:ctrlPr>
                      </m:fPr>
                      <m:num>
                        <m:r>
                          <a:rPr lang="en-US" altLang="zh-TW" sz="1600" b="0" i="1" smtClean="0">
                            <a:solidFill>
                              <a:srgbClr val="FF0000"/>
                            </a:solidFill>
                            <a:latin typeface="Cambria Math" panose="02040503050406030204" pitchFamily="18" charset="0"/>
                          </a:rPr>
                          <m:t>1</m:t>
                        </m:r>
                      </m:num>
                      <m:den>
                        <m:r>
                          <a:rPr lang="en-US" altLang="zh-TW" sz="1600" b="0" i="1" smtClean="0">
                            <a:solidFill>
                              <a:srgbClr val="FF0000"/>
                            </a:solidFill>
                            <a:latin typeface="Cambria Math" panose="02040503050406030204" pitchFamily="18" charset="0"/>
                          </a:rPr>
                          <m:t>2</m:t>
                        </m:r>
                      </m:den>
                    </m:f>
                    <m:sSup>
                      <m:sSupPr>
                        <m:ctrlPr>
                          <a:rPr lang="en-US" altLang="zh-TW" sz="1600" i="1" smtClean="0">
                            <a:solidFill>
                              <a:srgbClr val="FF0000"/>
                            </a:solidFill>
                            <a:latin typeface="Cambria Math" panose="02040503050406030204" pitchFamily="18" charset="0"/>
                          </a:rPr>
                        </m:ctrlPr>
                      </m:sSupPr>
                      <m:e>
                        <m:d>
                          <m:dPr>
                            <m:begChr m:val="‖"/>
                            <m:endChr m:val="‖"/>
                            <m:ctrlPr>
                              <a:rPr lang="en-US" altLang="zh-TW" sz="1600" i="1" smtClean="0">
                                <a:solidFill>
                                  <a:srgbClr val="FF0000"/>
                                </a:solidFill>
                                <a:latin typeface="Cambria Math" panose="02040503050406030204" pitchFamily="18" charset="0"/>
                              </a:rPr>
                            </m:ctrlPr>
                          </m:dPr>
                          <m:e>
                            <m:r>
                              <a:rPr lang="en-US" altLang="zh-TW" sz="1600" b="0" i="1" smtClean="0">
                                <a:solidFill>
                                  <a:srgbClr val="FF0000"/>
                                </a:solidFill>
                                <a:latin typeface="Cambria Math" panose="02040503050406030204" pitchFamily="18" charset="0"/>
                              </a:rPr>
                              <m:t>𝑊</m:t>
                            </m:r>
                          </m:e>
                        </m:d>
                      </m:e>
                      <m:sup>
                        <m:r>
                          <a:rPr lang="en-US" altLang="zh-TW" sz="1600" b="0" i="1" smtClean="0">
                            <a:solidFill>
                              <a:srgbClr val="FF0000"/>
                            </a:solidFill>
                            <a:latin typeface="Cambria Math" panose="02040503050406030204" pitchFamily="18" charset="0"/>
                          </a:rPr>
                          <m:t>2</m:t>
                        </m:r>
                      </m:sup>
                    </m:sSup>
                  </m:oMath>
                </a14:m>
                <a:r>
                  <a:rPr lang="zh-TW" altLang="en-US" sz="1600" dirty="0" smtClean="0"/>
                  <a:t> </a:t>
                </a:r>
                <a:r>
                  <a:rPr lang="en-US" altLang="zh-TW" sz="1600" dirty="0" smtClean="0"/>
                  <a:t>(Lagrange)</a:t>
                </a:r>
                <a:endParaRPr lang="zh-TW" altLang="en-US" sz="16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9734395" y="4366413"/>
                <a:ext cx="2448293" cy="1574534"/>
              </a:xfrm>
              <a:prstGeom prst="rect">
                <a:avLst/>
              </a:prstGeom>
              <a:blipFill rotWithShape="0">
                <a:blip r:embed="rId8"/>
                <a:stretch>
                  <a:fillRect l="-1496"/>
                </a:stretch>
              </a:blipFill>
            </p:spPr>
            <p:txBody>
              <a:bodyPr/>
              <a:lstStyle/>
              <a:p>
                <a:r>
                  <a:rPr lang="zh-TW" altLang="en-US">
                    <a:noFill/>
                  </a:rPr>
                  <a:t> </a:t>
                </a:r>
              </a:p>
            </p:txBody>
          </p:sp>
        </mc:Fallback>
      </mc:AlternateContent>
      <p:cxnSp>
        <p:nvCxnSpPr>
          <p:cNvPr id="9" name="直線單箭頭接點 8"/>
          <p:cNvCxnSpPr/>
          <p:nvPr/>
        </p:nvCxnSpPr>
        <p:spPr>
          <a:xfrm flipH="1">
            <a:off x="1106873" y="2783244"/>
            <a:ext cx="888179" cy="223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04177" y="2530286"/>
            <a:ext cx="1142732" cy="584775"/>
          </a:xfrm>
          <a:prstGeom prst="rect">
            <a:avLst/>
          </a:prstGeom>
          <a:noFill/>
        </p:spPr>
        <p:txBody>
          <a:bodyPr wrap="square" rtlCol="0">
            <a:spAutoFit/>
          </a:bodyPr>
          <a:lstStyle/>
          <a:p>
            <a:r>
              <a:rPr lang="en-US" altLang="zh-TW" sz="1600" dirty="0" smtClean="0">
                <a:solidFill>
                  <a:srgbClr val="FF0000"/>
                </a:solidFill>
              </a:rPr>
              <a:t>The best </a:t>
            </a:r>
            <a:r>
              <a:rPr lang="en-US" altLang="zh-TW" sz="1600" dirty="0" err="1" smtClean="0">
                <a:solidFill>
                  <a:srgbClr val="FF0000"/>
                </a:solidFill>
              </a:rPr>
              <a:t>hyperplane</a:t>
            </a:r>
            <a:endParaRPr lang="zh-TW" altLang="en-US" sz="1600" dirty="0">
              <a:solidFill>
                <a:srgbClr val="FF0000"/>
              </a:solidFill>
            </a:endParaRPr>
          </a:p>
        </p:txBody>
      </p:sp>
      <p:sp>
        <p:nvSpPr>
          <p:cNvPr id="69" name="文字方塊 68"/>
          <p:cNvSpPr txBox="1"/>
          <p:nvPr/>
        </p:nvSpPr>
        <p:spPr>
          <a:xfrm>
            <a:off x="4857203" y="6222988"/>
            <a:ext cx="2736592" cy="338554"/>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若要解決非線性問</a:t>
            </a:r>
            <a:r>
              <a:rPr lang="zh-TW" altLang="en-US" sz="1600" dirty="0">
                <a:latin typeface="微軟正黑體" panose="020B0604030504040204" pitchFamily="34" charset="-120"/>
                <a:ea typeface="微軟正黑體" panose="020B0604030504040204" pitchFamily="34" charset="-120"/>
              </a:rPr>
              <a:t>題</a:t>
            </a:r>
            <a:endParaRPr lang="en-US" altLang="zh-TW" sz="1600" dirty="0" smtClean="0">
              <a:latin typeface="微軟正黑體" panose="020B0604030504040204" pitchFamily="34" charset="-120"/>
              <a:ea typeface="微軟正黑體" panose="020B0604030504040204" pitchFamily="34" charset="-120"/>
            </a:endParaRPr>
          </a:p>
        </p:txBody>
      </p:sp>
      <p:cxnSp>
        <p:nvCxnSpPr>
          <p:cNvPr id="24" name="直線單箭頭接點 23"/>
          <p:cNvCxnSpPr/>
          <p:nvPr/>
        </p:nvCxnSpPr>
        <p:spPr>
          <a:xfrm>
            <a:off x="7152067" y="6307626"/>
            <a:ext cx="0" cy="169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文字方塊 70"/>
          <p:cNvSpPr txBox="1"/>
          <p:nvPr/>
        </p:nvSpPr>
        <p:spPr>
          <a:xfrm>
            <a:off x="731614" y="774854"/>
            <a:ext cx="1124895"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線性分類</a:t>
            </a:r>
            <a:endParaRPr lang="zh-TW" altLang="en-US" dirty="0">
              <a:latin typeface="微軟正黑體" panose="020B0604030504040204" pitchFamily="34" charset="-120"/>
              <a:ea typeface="微軟正黑體" panose="020B0604030504040204" pitchFamily="34" charset="-120"/>
            </a:endParaRPr>
          </a:p>
        </p:txBody>
      </p:sp>
      <p:sp>
        <p:nvSpPr>
          <p:cNvPr id="72" name="文字方塊 71"/>
          <p:cNvSpPr txBox="1"/>
          <p:nvPr/>
        </p:nvSpPr>
        <p:spPr>
          <a:xfrm>
            <a:off x="7152066" y="174665"/>
            <a:ext cx="2231427" cy="584775"/>
          </a:xfrm>
          <a:prstGeom prst="rect">
            <a:avLst/>
          </a:prstGeom>
          <a:noFill/>
        </p:spPr>
        <p:txBody>
          <a:bodyPr wrap="square" rtlCol="0">
            <a:spAutoFit/>
          </a:bodyPr>
          <a:lstStyle/>
          <a:p>
            <a:r>
              <a:rPr lang="en-US" altLang="zh-TW" sz="1600" dirty="0" smtClean="0"/>
              <a:t>Supervised</a:t>
            </a:r>
          </a:p>
          <a:p>
            <a:r>
              <a:rPr lang="en-US" altLang="zh-TW" sz="1600" dirty="0" smtClean="0"/>
              <a:t>Classification/Regression</a:t>
            </a:r>
            <a:endParaRPr lang="zh-TW" altLang="en-US" sz="1600" dirty="0"/>
          </a:p>
        </p:txBody>
      </p:sp>
    </p:spTree>
    <p:extLst>
      <p:ext uri="{BB962C8B-B14F-4D97-AF65-F5344CB8AC3E}">
        <p14:creationId xmlns:p14="http://schemas.microsoft.com/office/powerpoint/2010/main" val="2807692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SVM</a:t>
            </a:r>
            <a:r>
              <a:rPr lang="zh-TW" altLang="en-US" dirty="0" smtClean="0"/>
              <a:t> </a:t>
            </a:r>
            <a:r>
              <a:rPr lang="en-US" altLang="zh-TW" dirty="0" smtClean="0"/>
              <a:t>+</a:t>
            </a:r>
            <a:r>
              <a:rPr lang="zh-TW" altLang="en-US" dirty="0" smtClean="0"/>
              <a:t> </a:t>
            </a:r>
            <a:r>
              <a:rPr lang="en-US" altLang="zh-TW" dirty="0" smtClean="0"/>
              <a:t>Kernel Trick</a:t>
            </a:r>
            <a:endParaRPr lang="zh-TW" altLang="en-US" dirty="0"/>
          </a:p>
        </p:txBody>
      </p:sp>
      <p:sp>
        <p:nvSpPr>
          <p:cNvPr id="7" name="文字方塊 6"/>
          <p:cNvSpPr txBox="1"/>
          <p:nvPr/>
        </p:nvSpPr>
        <p:spPr>
          <a:xfrm>
            <a:off x="178130" y="101276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10" name="文字方塊 9"/>
          <p:cNvSpPr txBox="1"/>
          <p:nvPr/>
        </p:nvSpPr>
        <p:spPr>
          <a:xfrm>
            <a:off x="1106873" y="1025250"/>
            <a:ext cx="10863454" cy="584775"/>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將原始資料透過非線性的映射函數</a:t>
            </a:r>
            <a:r>
              <a:rPr lang="el-GR" altLang="zh-TW" sz="1600" dirty="0">
                <a:latin typeface="微軟正黑體" panose="020B0604030504040204" pitchFamily="34" charset="-120"/>
                <a:ea typeface="微軟正黑體" panose="020B0604030504040204" pitchFamily="34" charset="-120"/>
              </a:rPr>
              <a:t>Φ</a:t>
            </a:r>
            <a:r>
              <a:rPr lang="zh-TW" altLang="en-US" sz="1600" dirty="0" smtClean="0">
                <a:latin typeface="微軟正黑體" panose="020B0604030504040204" pitchFamily="34" charset="-120"/>
                <a:ea typeface="微軟正黑體" panose="020B0604030504040204" pitchFamily="34" charset="-120"/>
              </a:rPr>
              <a:t>轉換到另外一個較高維度的特徵空間</a:t>
            </a:r>
            <a:r>
              <a:rPr lang="en-US" altLang="zh-TW" sz="1600" dirty="0" smtClean="0">
                <a:latin typeface="微軟正黑體" panose="020B0604030504040204" pitchFamily="34" charset="-120"/>
                <a:ea typeface="微軟正黑體" panose="020B0604030504040204" pitchFamily="34" charset="-120"/>
              </a:rPr>
              <a:t>(Feature</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Space)</a:t>
            </a:r>
            <a:r>
              <a:rPr lang="zh-TW" altLang="en-US" sz="1600" dirty="0" smtClean="0">
                <a:latin typeface="微軟正黑體" panose="020B0604030504040204" pitchFamily="34" charset="-120"/>
                <a:ea typeface="微軟正黑體" panose="020B0604030504040204" pitchFamily="34" charset="-120"/>
              </a:rPr>
              <a:t>中，然後在特徵空間上執行線性分類，以獲得更好的正確率。</a:t>
            </a:r>
            <a:endParaRPr lang="zh-TW" altLang="en-US" sz="1600" dirty="0">
              <a:latin typeface="微軟正黑體" panose="020B0604030504040204" pitchFamily="34" charset="-120"/>
              <a:ea typeface="微軟正黑體" panose="020B0604030504040204" pitchFamily="34" charset="-120"/>
            </a:endParaRPr>
          </a:p>
        </p:txBody>
      </p:sp>
      <p:sp>
        <p:nvSpPr>
          <p:cNvPr id="85" name="文字方塊 84"/>
          <p:cNvSpPr txBox="1"/>
          <p:nvPr/>
        </p:nvSpPr>
        <p:spPr>
          <a:xfrm>
            <a:off x="178130" y="1705541"/>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cxnSp>
        <p:nvCxnSpPr>
          <p:cNvPr id="3" name="直線單箭頭接點 2"/>
          <p:cNvCxnSpPr/>
          <p:nvPr/>
        </p:nvCxnSpPr>
        <p:spPr>
          <a:xfrm flipV="1">
            <a:off x="9809011" y="2133586"/>
            <a:ext cx="0" cy="3103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單箭頭接點 38"/>
          <p:cNvCxnSpPr/>
          <p:nvPr/>
        </p:nvCxnSpPr>
        <p:spPr>
          <a:xfrm>
            <a:off x="7924808" y="3713011"/>
            <a:ext cx="37130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字方塊 13"/>
          <p:cNvSpPr txBox="1"/>
          <p:nvPr/>
        </p:nvSpPr>
        <p:spPr>
          <a:xfrm>
            <a:off x="8394009" y="3318619"/>
            <a:ext cx="249382" cy="369332"/>
          </a:xfrm>
          <a:prstGeom prst="rect">
            <a:avLst/>
          </a:prstGeom>
          <a:noFill/>
        </p:spPr>
        <p:txBody>
          <a:bodyPr wrap="square" rtlCol="0">
            <a:spAutoFit/>
          </a:bodyPr>
          <a:lstStyle/>
          <a:p>
            <a:r>
              <a:rPr lang="en-US" altLang="zh-TW" dirty="0" smtClean="0"/>
              <a:t>x</a:t>
            </a:r>
            <a:endParaRPr lang="zh-TW" altLang="en-US" dirty="0"/>
          </a:p>
        </p:txBody>
      </p:sp>
      <p:sp>
        <p:nvSpPr>
          <p:cNvPr id="44" name="文字方塊 43"/>
          <p:cNvSpPr txBox="1"/>
          <p:nvPr/>
        </p:nvSpPr>
        <p:spPr>
          <a:xfrm>
            <a:off x="10439034" y="3196086"/>
            <a:ext cx="249382" cy="369332"/>
          </a:xfrm>
          <a:prstGeom prst="rect">
            <a:avLst/>
          </a:prstGeom>
          <a:noFill/>
        </p:spPr>
        <p:txBody>
          <a:bodyPr wrap="square" rtlCol="0">
            <a:spAutoFit/>
          </a:bodyPr>
          <a:lstStyle/>
          <a:p>
            <a:r>
              <a:rPr lang="en-US" altLang="zh-TW" dirty="0" smtClean="0"/>
              <a:t>x</a:t>
            </a:r>
            <a:endParaRPr lang="zh-TW" altLang="en-US" dirty="0"/>
          </a:p>
        </p:txBody>
      </p:sp>
      <p:sp>
        <p:nvSpPr>
          <p:cNvPr id="45" name="文字方塊 44"/>
          <p:cNvSpPr txBox="1"/>
          <p:nvPr/>
        </p:nvSpPr>
        <p:spPr>
          <a:xfrm>
            <a:off x="8672593" y="3239439"/>
            <a:ext cx="249382" cy="369332"/>
          </a:xfrm>
          <a:prstGeom prst="rect">
            <a:avLst/>
          </a:prstGeom>
          <a:noFill/>
        </p:spPr>
        <p:txBody>
          <a:bodyPr wrap="square" rtlCol="0">
            <a:spAutoFit/>
          </a:bodyPr>
          <a:lstStyle/>
          <a:p>
            <a:r>
              <a:rPr lang="en-US" altLang="zh-TW" dirty="0" smtClean="0"/>
              <a:t>x</a:t>
            </a:r>
            <a:endParaRPr lang="zh-TW" altLang="en-US" dirty="0"/>
          </a:p>
        </p:txBody>
      </p:sp>
      <p:sp>
        <p:nvSpPr>
          <p:cNvPr id="46" name="文字方塊 45"/>
          <p:cNvSpPr txBox="1"/>
          <p:nvPr/>
        </p:nvSpPr>
        <p:spPr>
          <a:xfrm>
            <a:off x="10348980" y="3435759"/>
            <a:ext cx="249382" cy="369332"/>
          </a:xfrm>
          <a:prstGeom prst="rect">
            <a:avLst/>
          </a:prstGeom>
          <a:noFill/>
        </p:spPr>
        <p:txBody>
          <a:bodyPr wrap="square" rtlCol="0">
            <a:spAutoFit/>
          </a:bodyPr>
          <a:lstStyle/>
          <a:p>
            <a:r>
              <a:rPr lang="en-US" altLang="zh-TW" dirty="0" smtClean="0"/>
              <a:t>x</a:t>
            </a:r>
            <a:endParaRPr lang="zh-TW" altLang="en-US" dirty="0"/>
          </a:p>
        </p:txBody>
      </p:sp>
      <p:sp>
        <p:nvSpPr>
          <p:cNvPr id="48" name="文字方塊 47"/>
          <p:cNvSpPr txBox="1"/>
          <p:nvPr/>
        </p:nvSpPr>
        <p:spPr>
          <a:xfrm>
            <a:off x="11063190" y="3239439"/>
            <a:ext cx="304800" cy="369332"/>
          </a:xfrm>
          <a:prstGeom prst="rect">
            <a:avLst/>
          </a:prstGeom>
          <a:noFill/>
        </p:spPr>
        <p:txBody>
          <a:bodyPr wrap="square" rtlCol="0">
            <a:spAutoFit/>
          </a:bodyPr>
          <a:lstStyle/>
          <a:p>
            <a:r>
              <a:rPr lang="en-US" altLang="zh-TW" dirty="0" smtClean="0"/>
              <a:t>x</a:t>
            </a:r>
            <a:endParaRPr lang="zh-TW" altLang="en-US" dirty="0"/>
          </a:p>
        </p:txBody>
      </p:sp>
      <p:sp>
        <p:nvSpPr>
          <p:cNvPr id="49" name="文字方塊 48"/>
          <p:cNvSpPr txBox="1"/>
          <p:nvPr/>
        </p:nvSpPr>
        <p:spPr>
          <a:xfrm>
            <a:off x="9490011" y="3419394"/>
            <a:ext cx="249382" cy="369332"/>
          </a:xfrm>
          <a:prstGeom prst="rect">
            <a:avLst/>
          </a:prstGeom>
          <a:noFill/>
        </p:spPr>
        <p:txBody>
          <a:bodyPr wrap="square" rtlCol="0">
            <a:spAutoFit/>
          </a:bodyPr>
          <a:lstStyle/>
          <a:p>
            <a:r>
              <a:rPr lang="en-US" altLang="zh-TW" dirty="0" smtClean="0"/>
              <a:t>x</a:t>
            </a:r>
            <a:endParaRPr lang="zh-TW" altLang="en-US" dirty="0"/>
          </a:p>
        </p:txBody>
      </p:sp>
      <p:sp>
        <p:nvSpPr>
          <p:cNvPr id="50" name="文字方塊 49"/>
          <p:cNvSpPr txBox="1"/>
          <p:nvPr/>
        </p:nvSpPr>
        <p:spPr>
          <a:xfrm>
            <a:off x="10736904" y="3447177"/>
            <a:ext cx="249382" cy="369332"/>
          </a:xfrm>
          <a:prstGeom prst="rect">
            <a:avLst/>
          </a:prstGeom>
          <a:noFill/>
        </p:spPr>
        <p:txBody>
          <a:bodyPr wrap="square" rtlCol="0">
            <a:spAutoFit/>
          </a:bodyPr>
          <a:lstStyle/>
          <a:p>
            <a:r>
              <a:rPr lang="en-US" altLang="zh-TW" dirty="0" smtClean="0"/>
              <a:t>x</a:t>
            </a:r>
            <a:endParaRPr lang="zh-TW" altLang="en-US" dirty="0"/>
          </a:p>
        </p:txBody>
      </p:sp>
      <p:sp>
        <p:nvSpPr>
          <p:cNvPr id="51" name="文字方塊 50"/>
          <p:cNvSpPr txBox="1"/>
          <p:nvPr/>
        </p:nvSpPr>
        <p:spPr>
          <a:xfrm>
            <a:off x="9974907" y="3178973"/>
            <a:ext cx="249382" cy="369332"/>
          </a:xfrm>
          <a:prstGeom prst="rect">
            <a:avLst/>
          </a:prstGeom>
          <a:noFill/>
        </p:spPr>
        <p:txBody>
          <a:bodyPr wrap="square" rtlCol="0">
            <a:spAutoFit/>
          </a:bodyPr>
          <a:lstStyle/>
          <a:p>
            <a:r>
              <a:rPr lang="en-US" altLang="zh-TW" dirty="0" smtClean="0"/>
              <a:t>x</a:t>
            </a:r>
            <a:endParaRPr lang="zh-TW" altLang="en-US" dirty="0"/>
          </a:p>
        </p:txBody>
      </p:sp>
      <p:sp>
        <p:nvSpPr>
          <p:cNvPr id="52" name="文字方塊 51"/>
          <p:cNvSpPr txBox="1"/>
          <p:nvPr/>
        </p:nvSpPr>
        <p:spPr>
          <a:xfrm>
            <a:off x="9032991" y="3313186"/>
            <a:ext cx="249382" cy="369332"/>
          </a:xfrm>
          <a:prstGeom prst="rect">
            <a:avLst/>
          </a:prstGeom>
          <a:noFill/>
        </p:spPr>
        <p:txBody>
          <a:bodyPr wrap="square" rtlCol="0">
            <a:spAutoFit/>
          </a:bodyPr>
          <a:lstStyle/>
          <a:p>
            <a:r>
              <a:rPr lang="en-US" altLang="zh-TW" dirty="0" smtClean="0"/>
              <a:t>x</a:t>
            </a:r>
            <a:endParaRPr lang="zh-TW" altLang="en-US" dirty="0"/>
          </a:p>
        </p:txBody>
      </p:sp>
      <p:sp>
        <p:nvSpPr>
          <p:cNvPr id="17" name="文字方塊 16"/>
          <p:cNvSpPr txBox="1"/>
          <p:nvPr/>
        </p:nvSpPr>
        <p:spPr>
          <a:xfrm>
            <a:off x="10390902" y="2798595"/>
            <a:ext cx="249382" cy="369332"/>
          </a:xfrm>
          <a:prstGeom prst="rect">
            <a:avLst/>
          </a:prstGeom>
          <a:noFill/>
        </p:spPr>
        <p:txBody>
          <a:bodyPr wrap="square" rtlCol="0">
            <a:spAutoFit/>
          </a:bodyPr>
          <a:lstStyle/>
          <a:p>
            <a:r>
              <a:rPr lang="en-US" altLang="zh-TW" dirty="0" smtClean="0"/>
              <a:t>o</a:t>
            </a:r>
            <a:endParaRPr lang="zh-TW" altLang="en-US" dirty="0"/>
          </a:p>
        </p:txBody>
      </p:sp>
      <p:sp>
        <p:nvSpPr>
          <p:cNvPr id="56" name="文字方塊 55"/>
          <p:cNvSpPr txBox="1"/>
          <p:nvPr/>
        </p:nvSpPr>
        <p:spPr>
          <a:xfrm>
            <a:off x="10002975" y="2502908"/>
            <a:ext cx="249382" cy="369332"/>
          </a:xfrm>
          <a:prstGeom prst="rect">
            <a:avLst/>
          </a:prstGeom>
          <a:noFill/>
        </p:spPr>
        <p:txBody>
          <a:bodyPr wrap="square" rtlCol="0">
            <a:spAutoFit/>
          </a:bodyPr>
          <a:lstStyle/>
          <a:p>
            <a:r>
              <a:rPr lang="en-US" altLang="zh-TW" dirty="0" smtClean="0"/>
              <a:t>o</a:t>
            </a:r>
            <a:endParaRPr lang="zh-TW" altLang="en-US" dirty="0"/>
          </a:p>
        </p:txBody>
      </p:sp>
      <p:sp>
        <p:nvSpPr>
          <p:cNvPr id="57" name="文字方塊 56"/>
          <p:cNvSpPr txBox="1"/>
          <p:nvPr/>
        </p:nvSpPr>
        <p:spPr>
          <a:xfrm>
            <a:off x="10363193" y="2493795"/>
            <a:ext cx="249382" cy="369332"/>
          </a:xfrm>
          <a:prstGeom prst="rect">
            <a:avLst/>
          </a:prstGeom>
          <a:noFill/>
        </p:spPr>
        <p:txBody>
          <a:bodyPr wrap="square" rtlCol="0">
            <a:spAutoFit/>
          </a:bodyPr>
          <a:lstStyle/>
          <a:p>
            <a:r>
              <a:rPr lang="en-US" altLang="zh-TW" dirty="0" smtClean="0"/>
              <a:t>o</a:t>
            </a:r>
            <a:endParaRPr lang="zh-TW" altLang="en-US" dirty="0"/>
          </a:p>
        </p:txBody>
      </p:sp>
      <p:sp>
        <p:nvSpPr>
          <p:cNvPr id="59" name="文字方塊 58"/>
          <p:cNvSpPr txBox="1"/>
          <p:nvPr/>
        </p:nvSpPr>
        <p:spPr>
          <a:xfrm>
            <a:off x="10155375" y="2708457"/>
            <a:ext cx="249382" cy="369332"/>
          </a:xfrm>
          <a:prstGeom prst="rect">
            <a:avLst/>
          </a:prstGeom>
          <a:noFill/>
        </p:spPr>
        <p:txBody>
          <a:bodyPr wrap="square" rtlCol="0">
            <a:spAutoFit/>
          </a:bodyPr>
          <a:lstStyle/>
          <a:p>
            <a:r>
              <a:rPr lang="en-US" altLang="zh-TW" dirty="0" smtClean="0"/>
              <a:t>o</a:t>
            </a:r>
            <a:endParaRPr lang="zh-TW" altLang="en-US" dirty="0"/>
          </a:p>
        </p:txBody>
      </p:sp>
      <p:sp>
        <p:nvSpPr>
          <p:cNvPr id="60" name="文字方塊 59"/>
          <p:cNvSpPr txBox="1"/>
          <p:nvPr/>
        </p:nvSpPr>
        <p:spPr>
          <a:xfrm>
            <a:off x="10654138" y="2602754"/>
            <a:ext cx="249382" cy="369332"/>
          </a:xfrm>
          <a:prstGeom prst="rect">
            <a:avLst/>
          </a:prstGeom>
          <a:noFill/>
        </p:spPr>
        <p:txBody>
          <a:bodyPr wrap="square" rtlCol="0">
            <a:spAutoFit/>
          </a:bodyPr>
          <a:lstStyle/>
          <a:p>
            <a:r>
              <a:rPr lang="en-US" altLang="zh-TW" dirty="0" smtClean="0"/>
              <a:t>o</a:t>
            </a:r>
            <a:endParaRPr lang="zh-TW" altLang="en-US" dirty="0"/>
          </a:p>
        </p:txBody>
      </p:sp>
      <p:sp>
        <p:nvSpPr>
          <p:cNvPr id="61" name="文字方塊 60"/>
          <p:cNvSpPr txBox="1"/>
          <p:nvPr/>
        </p:nvSpPr>
        <p:spPr>
          <a:xfrm>
            <a:off x="9573487" y="2777689"/>
            <a:ext cx="249382" cy="369332"/>
          </a:xfrm>
          <a:prstGeom prst="rect">
            <a:avLst/>
          </a:prstGeom>
          <a:noFill/>
        </p:spPr>
        <p:txBody>
          <a:bodyPr wrap="square" rtlCol="0">
            <a:spAutoFit/>
          </a:bodyPr>
          <a:lstStyle/>
          <a:p>
            <a:r>
              <a:rPr lang="en-US" altLang="zh-TW" dirty="0" smtClean="0"/>
              <a:t>o</a:t>
            </a:r>
            <a:endParaRPr lang="zh-TW" altLang="en-US" dirty="0"/>
          </a:p>
        </p:txBody>
      </p:sp>
      <p:sp>
        <p:nvSpPr>
          <p:cNvPr id="62" name="文字方塊 61"/>
          <p:cNvSpPr txBox="1"/>
          <p:nvPr/>
        </p:nvSpPr>
        <p:spPr>
          <a:xfrm>
            <a:off x="8908476" y="2593023"/>
            <a:ext cx="249382" cy="369332"/>
          </a:xfrm>
          <a:prstGeom prst="rect">
            <a:avLst/>
          </a:prstGeom>
          <a:noFill/>
        </p:spPr>
        <p:txBody>
          <a:bodyPr wrap="square" rtlCol="0">
            <a:spAutoFit/>
          </a:bodyPr>
          <a:lstStyle/>
          <a:p>
            <a:r>
              <a:rPr lang="en-US" altLang="zh-TW" dirty="0" smtClean="0"/>
              <a:t>o</a:t>
            </a:r>
            <a:endParaRPr lang="zh-TW" altLang="en-US" dirty="0"/>
          </a:p>
        </p:txBody>
      </p:sp>
      <p:sp>
        <p:nvSpPr>
          <p:cNvPr id="63" name="文字方塊 62"/>
          <p:cNvSpPr txBox="1"/>
          <p:nvPr/>
        </p:nvSpPr>
        <p:spPr>
          <a:xfrm>
            <a:off x="10979722" y="2636115"/>
            <a:ext cx="249382" cy="369332"/>
          </a:xfrm>
          <a:prstGeom prst="rect">
            <a:avLst/>
          </a:prstGeom>
          <a:noFill/>
        </p:spPr>
        <p:txBody>
          <a:bodyPr wrap="square" rtlCol="0">
            <a:spAutoFit/>
          </a:bodyPr>
          <a:lstStyle/>
          <a:p>
            <a:r>
              <a:rPr lang="en-US" altLang="zh-TW" dirty="0" smtClean="0"/>
              <a:t>o</a:t>
            </a:r>
            <a:endParaRPr lang="zh-TW" altLang="en-US" dirty="0"/>
          </a:p>
        </p:txBody>
      </p:sp>
      <p:sp>
        <p:nvSpPr>
          <p:cNvPr id="64" name="文字方塊 63"/>
          <p:cNvSpPr txBox="1"/>
          <p:nvPr/>
        </p:nvSpPr>
        <p:spPr>
          <a:xfrm>
            <a:off x="9240987" y="2650237"/>
            <a:ext cx="249382" cy="369332"/>
          </a:xfrm>
          <a:prstGeom prst="rect">
            <a:avLst/>
          </a:prstGeom>
          <a:noFill/>
        </p:spPr>
        <p:txBody>
          <a:bodyPr wrap="square" rtlCol="0">
            <a:spAutoFit/>
          </a:bodyPr>
          <a:lstStyle/>
          <a:p>
            <a:r>
              <a:rPr lang="en-US" altLang="zh-TW" dirty="0" smtClean="0"/>
              <a:t>o</a:t>
            </a:r>
            <a:endParaRPr lang="zh-TW" altLang="en-US" dirty="0"/>
          </a:p>
        </p:txBody>
      </p:sp>
      <p:sp>
        <p:nvSpPr>
          <p:cNvPr id="66" name="文字方塊 65"/>
          <p:cNvSpPr txBox="1"/>
          <p:nvPr/>
        </p:nvSpPr>
        <p:spPr>
          <a:xfrm>
            <a:off x="8534400" y="2714952"/>
            <a:ext cx="249382" cy="369332"/>
          </a:xfrm>
          <a:prstGeom prst="rect">
            <a:avLst/>
          </a:prstGeom>
          <a:noFill/>
        </p:spPr>
        <p:txBody>
          <a:bodyPr wrap="square" rtlCol="0">
            <a:spAutoFit/>
          </a:bodyPr>
          <a:lstStyle/>
          <a:p>
            <a:r>
              <a:rPr lang="en-US" altLang="zh-TW" dirty="0" smtClean="0"/>
              <a:t>o</a:t>
            </a:r>
            <a:endParaRPr lang="zh-TW" altLang="en-US" dirty="0"/>
          </a:p>
        </p:txBody>
      </p:sp>
      <p:sp>
        <p:nvSpPr>
          <p:cNvPr id="67" name="文字方塊 66"/>
          <p:cNvSpPr txBox="1"/>
          <p:nvPr/>
        </p:nvSpPr>
        <p:spPr>
          <a:xfrm>
            <a:off x="9379520" y="2507581"/>
            <a:ext cx="249382" cy="369332"/>
          </a:xfrm>
          <a:prstGeom prst="rect">
            <a:avLst/>
          </a:prstGeom>
          <a:noFill/>
        </p:spPr>
        <p:txBody>
          <a:bodyPr wrap="square" rtlCol="0">
            <a:spAutoFit/>
          </a:bodyPr>
          <a:lstStyle/>
          <a:p>
            <a:r>
              <a:rPr lang="en-US" altLang="zh-TW" dirty="0" smtClean="0"/>
              <a:t>o</a:t>
            </a:r>
            <a:endParaRPr lang="zh-TW" altLang="en-US" dirty="0"/>
          </a:p>
        </p:txBody>
      </p:sp>
      <p:sp>
        <p:nvSpPr>
          <p:cNvPr id="80" name="文字方塊 79"/>
          <p:cNvSpPr txBox="1"/>
          <p:nvPr/>
        </p:nvSpPr>
        <p:spPr>
          <a:xfrm>
            <a:off x="8409709" y="2537942"/>
            <a:ext cx="249382" cy="369332"/>
          </a:xfrm>
          <a:prstGeom prst="rect">
            <a:avLst/>
          </a:prstGeom>
          <a:noFill/>
        </p:spPr>
        <p:txBody>
          <a:bodyPr wrap="square" rtlCol="0">
            <a:spAutoFit/>
          </a:bodyPr>
          <a:lstStyle/>
          <a:p>
            <a:r>
              <a:rPr lang="en-US" altLang="zh-TW" dirty="0" smtClean="0"/>
              <a:t>o</a:t>
            </a:r>
            <a:endParaRPr lang="zh-TW" altLang="en-US" dirty="0"/>
          </a:p>
        </p:txBody>
      </p:sp>
      <p:cxnSp>
        <p:nvCxnSpPr>
          <p:cNvPr id="70" name="直線單箭頭接點 69"/>
          <p:cNvCxnSpPr/>
          <p:nvPr/>
        </p:nvCxnSpPr>
        <p:spPr>
          <a:xfrm flipV="1">
            <a:off x="2175162" y="2133581"/>
            <a:ext cx="0" cy="3103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單箭頭接點 70"/>
          <p:cNvCxnSpPr/>
          <p:nvPr/>
        </p:nvCxnSpPr>
        <p:spPr>
          <a:xfrm>
            <a:off x="318655" y="3713003"/>
            <a:ext cx="37130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字方塊 71"/>
          <p:cNvSpPr txBox="1"/>
          <p:nvPr/>
        </p:nvSpPr>
        <p:spPr>
          <a:xfrm>
            <a:off x="1537112" y="3119040"/>
            <a:ext cx="249382" cy="369332"/>
          </a:xfrm>
          <a:prstGeom prst="rect">
            <a:avLst/>
          </a:prstGeom>
          <a:noFill/>
        </p:spPr>
        <p:txBody>
          <a:bodyPr wrap="square" rtlCol="0">
            <a:spAutoFit/>
          </a:bodyPr>
          <a:lstStyle/>
          <a:p>
            <a:r>
              <a:rPr lang="en-US" altLang="zh-TW" dirty="0" smtClean="0"/>
              <a:t>x</a:t>
            </a:r>
            <a:endParaRPr lang="zh-TW" altLang="en-US" dirty="0"/>
          </a:p>
        </p:txBody>
      </p:sp>
      <p:sp>
        <p:nvSpPr>
          <p:cNvPr id="73" name="文字方塊 72"/>
          <p:cNvSpPr txBox="1"/>
          <p:nvPr/>
        </p:nvSpPr>
        <p:spPr>
          <a:xfrm>
            <a:off x="2030441" y="3576836"/>
            <a:ext cx="249382" cy="369332"/>
          </a:xfrm>
          <a:prstGeom prst="rect">
            <a:avLst/>
          </a:prstGeom>
          <a:noFill/>
        </p:spPr>
        <p:txBody>
          <a:bodyPr wrap="square" rtlCol="0">
            <a:spAutoFit/>
          </a:bodyPr>
          <a:lstStyle/>
          <a:p>
            <a:r>
              <a:rPr lang="en-US" altLang="zh-TW" dirty="0" smtClean="0"/>
              <a:t>x</a:t>
            </a:r>
            <a:endParaRPr lang="zh-TW" altLang="en-US" dirty="0"/>
          </a:p>
        </p:txBody>
      </p:sp>
      <p:sp>
        <p:nvSpPr>
          <p:cNvPr id="75" name="文字方塊 74"/>
          <p:cNvSpPr txBox="1"/>
          <p:nvPr/>
        </p:nvSpPr>
        <p:spPr>
          <a:xfrm>
            <a:off x="1815696" y="2873084"/>
            <a:ext cx="249382" cy="369332"/>
          </a:xfrm>
          <a:prstGeom prst="rect">
            <a:avLst/>
          </a:prstGeom>
          <a:noFill/>
        </p:spPr>
        <p:txBody>
          <a:bodyPr wrap="square" rtlCol="0">
            <a:spAutoFit/>
          </a:bodyPr>
          <a:lstStyle/>
          <a:p>
            <a:r>
              <a:rPr lang="en-US" altLang="zh-TW" dirty="0" smtClean="0"/>
              <a:t>x</a:t>
            </a:r>
            <a:endParaRPr lang="zh-TW" altLang="en-US" dirty="0"/>
          </a:p>
        </p:txBody>
      </p:sp>
      <p:sp>
        <p:nvSpPr>
          <p:cNvPr id="76" name="文字方塊 75"/>
          <p:cNvSpPr txBox="1"/>
          <p:nvPr/>
        </p:nvSpPr>
        <p:spPr>
          <a:xfrm>
            <a:off x="1940387" y="3816509"/>
            <a:ext cx="249382" cy="369332"/>
          </a:xfrm>
          <a:prstGeom prst="rect">
            <a:avLst/>
          </a:prstGeom>
          <a:noFill/>
        </p:spPr>
        <p:txBody>
          <a:bodyPr wrap="square" rtlCol="0">
            <a:spAutoFit/>
          </a:bodyPr>
          <a:lstStyle/>
          <a:p>
            <a:r>
              <a:rPr lang="en-US" altLang="zh-TW" dirty="0" smtClean="0"/>
              <a:t>x</a:t>
            </a:r>
            <a:endParaRPr lang="zh-TW" altLang="en-US" dirty="0"/>
          </a:p>
        </p:txBody>
      </p:sp>
      <p:sp>
        <p:nvSpPr>
          <p:cNvPr id="78" name="文字方塊 77"/>
          <p:cNvSpPr txBox="1"/>
          <p:nvPr/>
        </p:nvSpPr>
        <p:spPr>
          <a:xfrm>
            <a:off x="2356023" y="3481368"/>
            <a:ext cx="304800" cy="369332"/>
          </a:xfrm>
          <a:prstGeom prst="rect">
            <a:avLst/>
          </a:prstGeom>
          <a:noFill/>
        </p:spPr>
        <p:txBody>
          <a:bodyPr wrap="square" rtlCol="0">
            <a:spAutoFit/>
          </a:bodyPr>
          <a:lstStyle/>
          <a:p>
            <a:r>
              <a:rPr lang="en-US" altLang="zh-TW" dirty="0" smtClean="0"/>
              <a:t>x</a:t>
            </a:r>
            <a:endParaRPr lang="zh-TW" altLang="en-US" dirty="0"/>
          </a:p>
        </p:txBody>
      </p:sp>
      <p:sp>
        <p:nvSpPr>
          <p:cNvPr id="79" name="文字方塊 78"/>
          <p:cNvSpPr txBox="1"/>
          <p:nvPr/>
        </p:nvSpPr>
        <p:spPr>
          <a:xfrm>
            <a:off x="2633114" y="3219815"/>
            <a:ext cx="249382" cy="369332"/>
          </a:xfrm>
          <a:prstGeom prst="rect">
            <a:avLst/>
          </a:prstGeom>
          <a:noFill/>
        </p:spPr>
        <p:txBody>
          <a:bodyPr wrap="square" rtlCol="0">
            <a:spAutoFit/>
          </a:bodyPr>
          <a:lstStyle/>
          <a:p>
            <a:r>
              <a:rPr lang="en-US" altLang="zh-TW" dirty="0" smtClean="0"/>
              <a:t>x</a:t>
            </a:r>
            <a:endParaRPr lang="zh-TW" altLang="en-US" dirty="0"/>
          </a:p>
        </p:txBody>
      </p:sp>
      <p:sp>
        <p:nvSpPr>
          <p:cNvPr id="83" name="文字方塊 82"/>
          <p:cNvSpPr txBox="1"/>
          <p:nvPr/>
        </p:nvSpPr>
        <p:spPr>
          <a:xfrm>
            <a:off x="2328311" y="3827927"/>
            <a:ext cx="249382" cy="369332"/>
          </a:xfrm>
          <a:prstGeom prst="rect">
            <a:avLst/>
          </a:prstGeom>
          <a:noFill/>
        </p:spPr>
        <p:txBody>
          <a:bodyPr wrap="square" rtlCol="0">
            <a:spAutoFit/>
          </a:bodyPr>
          <a:lstStyle/>
          <a:p>
            <a:r>
              <a:rPr lang="en-US" altLang="zh-TW" dirty="0" smtClean="0"/>
              <a:t>x</a:t>
            </a:r>
            <a:endParaRPr lang="zh-TW" altLang="en-US" dirty="0"/>
          </a:p>
        </p:txBody>
      </p:sp>
      <p:sp>
        <p:nvSpPr>
          <p:cNvPr id="84" name="文字方塊 83"/>
          <p:cNvSpPr txBox="1"/>
          <p:nvPr/>
        </p:nvSpPr>
        <p:spPr>
          <a:xfrm>
            <a:off x="1566314" y="3559723"/>
            <a:ext cx="249382" cy="369332"/>
          </a:xfrm>
          <a:prstGeom prst="rect">
            <a:avLst/>
          </a:prstGeom>
          <a:noFill/>
        </p:spPr>
        <p:txBody>
          <a:bodyPr wrap="square" rtlCol="0">
            <a:spAutoFit/>
          </a:bodyPr>
          <a:lstStyle/>
          <a:p>
            <a:r>
              <a:rPr lang="en-US" altLang="zh-TW" dirty="0" smtClean="0"/>
              <a:t>x</a:t>
            </a:r>
            <a:endParaRPr lang="zh-TW" altLang="en-US" dirty="0"/>
          </a:p>
        </p:txBody>
      </p:sp>
      <p:sp>
        <p:nvSpPr>
          <p:cNvPr id="89" name="文字方塊 88"/>
          <p:cNvSpPr txBox="1"/>
          <p:nvPr/>
        </p:nvSpPr>
        <p:spPr>
          <a:xfrm>
            <a:off x="2065078" y="3071009"/>
            <a:ext cx="249382" cy="369332"/>
          </a:xfrm>
          <a:prstGeom prst="rect">
            <a:avLst/>
          </a:prstGeom>
          <a:noFill/>
        </p:spPr>
        <p:txBody>
          <a:bodyPr wrap="square" rtlCol="0">
            <a:spAutoFit/>
          </a:bodyPr>
          <a:lstStyle/>
          <a:p>
            <a:r>
              <a:rPr lang="en-US" altLang="zh-TW" dirty="0" smtClean="0"/>
              <a:t>x</a:t>
            </a:r>
            <a:endParaRPr lang="zh-TW" altLang="en-US" dirty="0"/>
          </a:p>
        </p:txBody>
      </p:sp>
      <p:sp>
        <p:nvSpPr>
          <p:cNvPr id="92" name="文字方塊 91"/>
          <p:cNvSpPr txBox="1"/>
          <p:nvPr/>
        </p:nvSpPr>
        <p:spPr>
          <a:xfrm>
            <a:off x="1786494" y="2377423"/>
            <a:ext cx="249382" cy="369332"/>
          </a:xfrm>
          <a:prstGeom prst="rect">
            <a:avLst/>
          </a:prstGeom>
          <a:noFill/>
        </p:spPr>
        <p:txBody>
          <a:bodyPr wrap="square" rtlCol="0">
            <a:spAutoFit/>
          </a:bodyPr>
          <a:lstStyle/>
          <a:p>
            <a:r>
              <a:rPr lang="en-US" altLang="zh-TW" dirty="0" smtClean="0"/>
              <a:t>o</a:t>
            </a:r>
            <a:endParaRPr lang="zh-TW" altLang="en-US" dirty="0"/>
          </a:p>
        </p:txBody>
      </p:sp>
      <p:sp>
        <p:nvSpPr>
          <p:cNvPr id="93" name="文字方塊 92"/>
          <p:cNvSpPr txBox="1"/>
          <p:nvPr/>
        </p:nvSpPr>
        <p:spPr>
          <a:xfrm>
            <a:off x="3020664" y="3545508"/>
            <a:ext cx="249382" cy="369332"/>
          </a:xfrm>
          <a:prstGeom prst="rect">
            <a:avLst/>
          </a:prstGeom>
          <a:noFill/>
        </p:spPr>
        <p:txBody>
          <a:bodyPr wrap="square" rtlCol="0">
            <a:spAutoFit/>
          </a:bodyPr>
          <a:lstStyle/>
          <a:p>
            <a:r>
              <a:rPr lang="en-US" altLang="zh-TW" dirty="0" smtClean="0"/>
              <a:t>o</a:t>
            </a:r>
            <a:endParaRPr lang="zh-TW" altLang="en-US" dirty="0"/>
          </a:p>
        </p:txBody>
      </p:sp>
      <p:sp>
        <p:nvSpPr>
          <p:cNvPr id="95" name="文字方塊 94"/>
          <p:cNvSpPr txBox="1"/>
          <p:nvPr/>
        </p:nvSpPr>
        <p:spPr>
          <a:xfrm>
            <a:off x="1745671" y="4231917"/>
            <a:ext cx="249382" cy="369332"/>
          </a:xfrm>
          <a:prstGeom prst="rect">
            <a:avLst/>
          </a:prstGeom>
          <a:noFill/>
        </p:spPr>
        <p:txBody>
          <a:bodyPr wrap="square" rtlCol="0">
            <a:spAutoFit/>
          </a:bodyPr>
          <a:lstStyle/>
          <a:p>
            <a:r>
              <a:rPr lang="en-US" altLang="zh-TW" dirty="0" smtClean="0"/>
              <a:t>o</a:t>
            </a:r>
            <a:endParaRPr lang="zh-TW" altLang="en-US" dirty="0"/>
          </a:p>
        </p:txBody>
      </p:sp>
      <p:sp>
        <p:nvSpPr>
          <p:cNvPr id="96" name="文字方塊 95"/>
          <p:cNvSpPr txBox="1"/>
          <p:nvPr/>
        </p:nvSpPr>
        <p:spPr>
          <a:xfrm>
            <a:off x="3006072" y="3131292"/>
            <a:ext cx="249382" cy="369332"/>
          </a:xfrm>
          <a:prstGeom prst="rect">
            <a:avLst/>
          </a:prstGeom>
          <a:noFill/>
        </p:spPr>
        <p:txBody>
          <a:bodyPr wrap="square" rtlCol="0">
            <a:spAutoFit/>
          </a:bodyPr>
          <a:lstStyle/>
          <a:p>
            <a:r>
              <a:rPr lang="en-US" altLang="zh-TW" dirty="0" smtClean="0"/>
              <a:t>o</a:t>
            </a:r>
            <a:endParaRPr lang="zh-TW" altLang="en-US" dirty="0"/>
          </a:p>
        </p:txBody>
      </p:sp>
      <p:sp>
        <p:nvSpPr>
          <p:cNvPr id="98" name="文字方塊 97"/>
          <p:cNvSpPr txBox="1"/>
          <p:nvPr/>
        </p:nvSpPr>
        <p:spPr>
          <a:xfrm>
            <a:off x="2244434" y="2460846"/>
            <a:ext cx="249382" cy="369332"/>
          </a:xfrm>
          <a:prstGeom prst="rect">
            <a:avLst/>
          </a:prstGeom>
          <a:noFill/>
        </p:spPr>
        <p:txBody>
          <a:bodyPr wrap="square" rtlCol="0">
            <a:spAutoFit/>
          </a:bodyPr>
          <a:lstStyle/>
          <a:p>
            <a:r>
              <a:rPr lang="en-US" altLang="zh-TW" dirty="0" smtClean="0"/>
              <a:t>o</a:t>
            </a:r>
            <a:endParaRPr lang="zh-TW" altLang="en-US" dirty="0"/>
          </a:p>
        </p:txBody>
      </p:sp>
      <p:sp>
        <p:nvSpPr>
          <p:cNvPr id="99" name="文字方塊 98"/>
          <p:cNvSpPr txBox="1"/>
          <p:nvPr/>
        </p:nvSpPr>
        <p:spPr>
          <a:xfrm>
            <a:off x="2244433" y="4324682"/>
            <a:ext cx="249382" cy="369332"/>
          </a:xfrm>
          <a:prstGeom prst="rect">
            <a:avLst/>
          </a:prstGeom>
          <a:noFill/>
        </p:spPr>
        <p:txBody>
          <a:bodyPr wrap="square" rtlCol="0">
            <a:spAutoFit/>
          </a:bodyPr>
          <a:lstStyle/>
          <a:p>
            <a:r>
              <a:rPr lang="en-US" altLang="zh-TW" dirty="0" smtClean="0"/>
              <a:t>o</a:t>
            </a:r>
            <a:endParaRPr lang="zh-TW" altLang="en-US" dirty="0"/>
          </a:p>
        </p:txBody>
      </p:sp>
      <p:sp>
        <p:nvSpPr>
          <p:cNvPr id="100" name="文字方塊 99"/>
          <p:cNvSpPr txBox="1"/>
          <p:nvPr/>
        </p:nvSpPr>
        <p:spPr>
          <a:xfrm>
            <a:off x="942485" y="3471586"/>
            <a:ext cx="249382" cy="369332"/>
          </a:xfrm>
          <a:prstGeom prst="rect">
            <a:avLst/>
          </a:prstGeom>
          <a:noFill/>
        </p:spPr>
        <p:txBody>
          <a:bodyPr wrap="square" rtlCol="0">
            <a:spAutoFit/>
          </a:bodyPr>
          <a:lstStyle/>
          <a:p>
            <a:r>
              <a:rPr lang="en-US" altLang="zh-TW" dirty="0" smtClean="0"/>
              <a:t>o</a:t>
            </a:r>
            <a:endParaRPr lang="zh-TW" altLang="en-US" dirty="0"/>
          </a:p>
        </p:txBody>
      </p:sp>
      <p:sp>
        <p:nvSpPr>
          <p:cNvPr id="101" name="文字方塊 100"/>
          <p:cNvSpPr txBox="1"/>
          <p:nvPr/>
        </p:nvSpPr>
        <p:spPr>
          <a:xfrm>
            <a:off x="1004461" y="2974884"/>
            <a:ext cx="249382" cy="369332"/>
          </a:xfrm>
          <a:prstGeom prst="rect">
            <a:avLst/>
          </a:prstGeom>
          <a:noFill/>
        </p:spPr>
        <p:txBody>
          <a:bodyPr wrap="square" rtlCol="0">
            <a:spAutoFit/>
          </a:bodyPr>
          <a:lstStyle/>
          <a:p>
            <a:r>
              <a:rPr lang="en-US" altLang="zh-TW" dirty="0" smtClean="0"/>
              <a:t>o</a:t>
            </a:r>
            <a:endParaRPr lang="zh-TW" altLang="en-US" dirty="0"/>
          </a:p>
        </p:txBody>
      </p:sp>
      <p:sp>
        <p:nvSpPr>
          <p:cNvPr id="103" name="文字方塊 102"/>
          <p:cNvSpPr txBox="1"/>
          <p:nvPr/>
        </p:nvSpPr>
        <p:spPr>
          <a:xfrm>
            <a:off x="1301978" y="2600194"/>
            <a:ext cx="249382" cy="369332"/>
          </a:xfrm>
          <a:prstGeom prst="rect">
            <a:avLst/>
          </a:prstGeom>
          <a:noFill/>
        </p:spPr>
        <p:txBody>
          <a:bodyPr wrap="square" rtlCol="0">
            <a:spAutoFit/>
          </a:bodyPr>
          <a:lstStyle/>
          <a:p>
            <a:r>
              <a:rPr lang="en-US" altLang="zh-TW" dirty="0" smtClean="0"/>
              <a:t>o</a:t>
            </a:r>
            <a:endParaRPr lang="zh-TW" altLang="en-US" dirty="0"/>
          </a:p>
        </p:txBody>
      </p:sp>
      <p:sp>
        <p:nvSpPr>
          <p:cNvPr id="104" name="文字方塊 103"/>
          <p:cNvSpPr txBox="1"/>
          <p:nvPr/>
        </p:nvSpPr>
        <p:spPr>
          <a:xfrm>
            <a:off x="2797511" y="3993354"/>
            <a:ext cx="249382" cy="369332"/>
          </a:xfrm>
          <a:prstGeom prst="rect">
            <a:avLst/>
          </a:prstGeom>
          <a:noFill/>
        </p:spPr>
        <p:txBody>
          <a:bodyPr wrap="square" rtlCol="0">
            <a:spAutoFit/>
          </a:bodyPr>
          <a:lstStyle/>
          <a:p>
            <a:r>
              <a:rPr lang="en-US" altLang="zh-TW" dirty="0" smtClean="0"/>
              <a:t>o</a:t>
            </a:r>
            <a:endParaRPr lang="zh-TW" altLang="en-US" dirty="0"/>
          </a:p>
        </p:txBody>
      </p:sp>
      <p:sp>
        <p:nvSpPr>
          <p:cNvPr id="105" name="文字方塊 104"/>
          <p:cNvSpPr txBox="1"/>
          <p:nvPr/>
        </p:nvSpPr>
        <p:spPr>
          <a:xfrm>
            <a:off x="2756690" y="2722608"/>
            <a:ext cx="249382" cy="369332"/>
          </a:xfrm>
          <a:prstGeom prst="rect">
            <a:avLst/>
          </a:prstGeom>
          <a:noFill/>
        </p:spPr>
        <p:txBody>
          <a:bodyPr wrap="square" rtlCol="0">
            <a:spAutoFit/>
          </a:bodyPr>
          <a:lstStyle/>
          <a:p>
            <a:r>
              <a:rPr lang="en-US" altLang="zh-TW" dirty="0" smtClean="0"/>
              <a:t>o</a:t>
            </a:r>
            <a:endParaRPr lang="zh-TW" altLang="en-US" dirty="0"/>
          </a:p>
        </p:txBody>
      </p:sp>
      <p:sp>
        <p:nvSpPr>
          <p:cNvPr id="106" name="文字方塊 105"/>
          <p:cNvSpPr txBox="1"/>
          <p:nvPr/>
        </p:nvSpPr>
        <p:spPr>
          <a:xfrm>
            <a:off x="1301978" y="3973269"/>
            <a:ext cx="249382" cy="369332"/>
          </a:xfrm>
          <a:prstGeom prst="rect">
            <a:avLst/>
          </a:prstGeom>
          <a:noFill/>
        </p:spPr>
        <p:txBody>
          <a:bodyPr wrap="square" rtlCol="0">
            <a:spAutoFit/>
          </a:bodyPr>
          <a:lstStyle/>
          <a:p>
            <a:r>
              <a:rPr lang="en-US" altLang="zh-TW" dirty="0" smtClean="0"/>
              <a:t>o</a:t>
            </a:r>
            <a:endParaRPr lang="zh-TW" altLang="en-US" dirty="0"/>
          </a:p>
        </p:txBody>
      </p:sp>
      <p:sp>
        <p:nvSpPr>
          <p:cNvPr id="4" name="橢圓 3"/>
          <p:cNvSpPr/>
          <p:nvPr/>
        </p:nvSpPr>
        <p:spPr>
          <a:xfrm>
            <a:off x="1399311" y="2762059"/>
            <a:ext cx="1537468" cy="154109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8" name="文字方塊 7"/>
          <p:cNvSpPr txBox="1"/>
          <p:nvPr/>
        </p:nvSpPr>
        <p:spPr>
          <a:xfrm>
            <a:off x="2030442" y="1771890"/>
            <a:ext cx="249381" cy="369332"/>
          </a:xfrm>
          <a:prstGeom prst="rect">
            <a:avLst/>
          </a:prstGeom>
          <a:noFill/>
        </p:spPr>
        <p:txBody>
          <a:bodyPr wrap="square" rtlCol="0">
            <a:spAutoFit/>
          </a:bodyPr>
          <a:lstStyle/>
          <a:p>
            <a:r>
              <a:rPr lang="en-US" altLang="zh-TW" dirty="0" smtClean="0"/>
              <a:t>y</a:t>
            </a:r>
            <a:endParaRPr lang="zh-TW" altLang="en-US" dirty="0"/>
          </a:p>
        </p:txBody>
      </p:sp>
      <p:sp>
        <p:nvSpPr>
          <p:cNvPr id="107" name="文字方塊 106"/>
          <p:cNvSpPr txBox="1"/>
          <p:nvPr/>
        </p:nvSpPr>
        <p:spPr>
          <a:xfrm>
            <a:off x="4051702" y="3476830"/>
            <a:ext cx="249381" cy="369332"/>
          </a:xfrm>
          <a:prstGeom prst="rect">
            <a:avLst/>
          </a:prstGeom>
          <a:noFill/>
        </p:spPr>
        <p:txBody>
          <a:bodyPr wrap="square" rtlCol="0">
            <a:spAutoFit/>
          </a:bodyPr>
          <a:lstStyle/>
          <a:p>
            <a:r>
              <a:rPr lang="en-US" altLang="zh-TW" dirty="0"/>
              <a:t>x</a:t>
            </a:r>
            <a:endParaRPr lang="zh-TW" altLang="en-US" dirty="0"/>
          </a:p>
        </p:txBody>
      </p:sp>
      <p:cxnSp>
        <p:nvCxnSpPr>
          <p:cNvPr id="12" name="直線接點 11"/>
          <p:cNvCxnSpPr/>
          <p:nvPr/>
        </p:nvCxnSpPr>
        <p:spPr>
          <a:xfrm>
            <a:off x="7967293" y="3167927"/>
            <a:ext cx="3670533" cy="11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文字方塊 107"/>
              <p:cNvSpPr txBox="1"/>
              <p:nvPr/>
            </p:nvSpPr>
            <p:spPr>
              <a:xfrm>
                <a:off x="9656626" y="1771890"/>
                <a:ext cx="1329660" cy="369332"/>
              </a:xfrm>
              <a:prstGeom prst="rect">
                <a:avLst/>
              </a:prstGeom>
              <a:noFill/>
            </p:spPr>
            <p:txBody>
              <a:bodyPr wrap="square" rtlCol="0">
                <a:spAutoFit/>
              </a:bodyPr>
              <a:lstStyle/>
              <a:p>
                <a:r>
                  <a:rPr lang="en-US" altLang="zh-TW" dirty="0" smtClean="0"/>
                  <a:t>z =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2</m:t>
                        </m:r>
                      </m:sup>
                    </m:sSup>
                  </m:oMath>
                </a14:m>
                <a:endParaRPr lang="zh-TW" altLang="en-US" dirty="0"/>
              </a:p>
            </p:txBody>
          </p:sp>
        </mc:Choice>
        <mc:Fallback xmlns="">
          <p:sp>
            <p:nvSpPr>
              <p:cNvPr id="108" name="文字方塊 107"/>
              <p:cNvSpPr txBox="1">
                <a:spLocks noRot="1" noChangeAspect="1" noMove="1" noResize="1" noEditPoints="1" noAdjustHandles="1" noChangeArrowheads="1" noChangeShapeType="1" noTextEdit="1"/>
              </p:cNvSpPr>
              <p:nvPr/>
            </p:nvSpPr>
            <p:spPr>
              <a:xfrm>
                <a:off x="9656626" y="1771890"/>
                <a:ext cx="1329660" cy="369332"/>
              </a:xfrm>
              <a:prstGeom prst="rect">
                <a:avLst/>
              </a:prstGeom>
              <a:blipFill rotWithShape="0">
                <a:blip r:embed="rId2"/>
                <a:stretch>
                  <a:fillRect l="-3670" t="-10000" b="-26667"/>
                </a:stretch>
              </a:blipFill>
            </p:spPr>
            <p:txBody>
              <a:bodyPr/>
              <a:lstStyle/>
              <a:p>
                <a:r>
                  <a:rPr lang="zh-TW" altLang="en-US">
                    <a:noFill/>
                  </a:rPr>
                  <a:t> </a:t>
                </a:r>
              </a:p>
            </p:txBody>
          </p:sp>
        </mc:Fallback>
      </mc:AlternateContent>
      <p:sp>
        <p:nvSpPr>
          <p:cNvPr id="109" name="文字方塊 108"/>
          <p:cNvSpPr txBox="1"/>
          <p:nvPr/>
        </p:nvSpPr>
        <p:spPr>
          <a:xfrm>
            <a:off x="11616201" y="3476830"/>
            <a:ext cx="249381" cy="369332"/>
          </a:xfrm>
          <a:prstGeom prst="rect">
            <a:avLst/>
          </a:prstGeom>
          <a:noFill/>
        </p:spPr>
        <p:txBody>
          <a:bodyPr wrap="square" rtlCol="0">
            <a:spAutoFit/>
          </a:bodyPr>
          <a:lstStyle/>
          <a:p>
            <a:r>
              <a:rPr lang="en-US" altLang="zh-TW" dirty="0"/>
              <a:t>x</a:t>
            </a:r>
            <a:endParaRPr lang="zh-TW" altLang="en-US" dirty="0"/>
          </a:p>
        </p:txBody>
      </p:sp>
      <p:sp>
        <p:nvSpPr>
          <p:cNvPr id="18" name="向右箭號 17"/>
          <p:cNvSpPr/>
          <p:nvPr/>
        </p:nvSpPr>
        <p:spPr>
          <a:xfrm>
            <a:off x="4502928" y="3604060"/>
            <a:ext cx="3200400" cy="16755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4574217" y="3107488"/>
                <a:ext cx="2944455" cy="4113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solidFill>
                            <a:srgbClr val="FF0000"/>
                          </a:solidFill>
                          <a:latin typeface="Cambria Math" panose="02040503050406030204" pitchFamily="18" charset="0"/>
                        </a:rPr>
                        <m:t>𝑘</m:t>
                      </m:r>
                      <m:d>
                        <m:dPr>
                          <m:ctrlPr>
                            <a:rPr lang="en-US" altLang="zh-TW" b="0" i="1" smtClean="0">
                              <a:solidFill>
                                <a:srgbClr val="FF0000"/>
                              </a:solidFill>
                              <a:latin typeface="Cambria Math" panose="02040503050406030204" pitchFamily="18" charset="0"/>
                            </a:rPr>
                          </m:ctrlPr>
                        </m:dPr>
                        <m:e>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𝑥</m:t>
                              </m:r>
                            </m:e>
                            <m:sub>
                              <m:r>
                                <a:rPr lang="en-US" altLang="zh-TW" b="0" i="1" smtClean="0">
                                  <a:solidFill>
                                    <a:srgbClr val="FF0000"/>
                                  </a:solidFill>
                                  <a:latin typeface="Cambria Math" panose="02040503050406030204" pitchFamily="18" charset="0"/>
                                </a:rPr>
                                <m:t>𝑖</m:t>
                              </m:r>
                            </m:sub>
                          </m:sSub>
                          <m:r>
                            <a:rPr lang="en-US" altLang="zh-TW" b="0" i="1" smtClean="0">
                              <a:solidFill>
                                <a:srgbClr val="FF0000"/>
                              </a:solidFill>
                              <a:latin typeface="Cambria Math" panose="02040503050406030204" pitchFamily="18" charset="0"/>
                            </a:rPr>
                            <m:t> , </m:t>
                          </m:r>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𝑥</m:t>
                              </m:r>
                            </m:e>
                            <m:sub>
                              <m:r>
                                <a:rPr lang="en-US" altLang="zh-TW" b="0" i="1" smtClean="0">
                                  <a:solidFill>
                                    <a:srgbClr val="FF0000"/>
                                  </a:solidFill>
                                  <a:latin typeface="Cambria Math" panose="02040503050406030204" pitchFamily="18" charset="0"/>
                                </a:rPr>
                                <m:t>𝑗</m:t>
                              </m:r>
                            </m:sub>
                          </m:sSub>
                        </m:e>
                      </m:d>
                      <m:r>
                        <a:rPr lang="en-US" altLang="zh-TW" b="0" i="0" smtClean="0">
                          <a:solidFill>
                            <a:srgbClr val="FF0000"/>
                          </a:solidFill>
                          <a:latin typeface="Cambria Math" panose="02040503050406030204" pitchFamily="18" charset="0"/>
                        </a:rPr>
                        <m:t>≔(</m:t>
                      </m:r>
                      <m:r>
                        <m:rPr>
                          <m:sty m:val="p"/>
                        </m:rPr>
                        <a:rPr lang="el-GR" altLang="zh-TW" b="0" i="1" smtClean="0">
                          <a:solidFill>
                            <a:srgbClr val="FF0000"/>
                          </a:solidFill>
                          <a:latin typeface="Cambria Math" panose="02040503050406030204" pitchFamily="18" charset="0"/>
                          <a:ea typeface="Cambria Math" panose="02040503050406030204" pitchFamily="18" charset="0"/>
                        </a:rPr>
                        <m:t>Φ</m:t>
                      </m:r>
                      <m:d>
                        <m:dPr>
                          <m:ctrlPr>
                            <a:rPr lang="en-US" altLang="zh-TW" b="0" i="1" smtClean="0">
                              <a:solidFill>
                                <a:srgbClr val="FF0000"/>
                              </a:solidFill>
                              <a:latin typeface="Cambria Math" panose="02040503050406030204" pitchFamily="18" charset="0"/>
                              <a:ea typeface="Cambria Math" panose="02040503050406030204" pitchFamily="18" charset="0"/>
                            </a:rPr>
                          </m:ctrlPr>
                        </m:dPr>
                        <m:e>
                          <m:sSub>
                            <m:sSubPr>
                              <m:ctrlPr>
                                <a:rPr lang="en-US" altLang="zh-TW" b="0" i="1" smtClean="0">
                                  <a:solidFill>
                                    <a:srgbClr val="FF0000"/>
                                  </a:solidFill>
                                  <a:latin typeface="Cambria Math" panose="02040503050406030204" pitchFamily="18" charset="0"/>
                                  <a:ea typeface="Cambria Math" panose="02040503050406030204" pitchFamily="18" charset="0"/>
                                </a:rPr>
                              </m:ctrlPr>
                            </m:sSubPr>
                            <m:e>
                              <m:r>
                                <a:rPr lang="en-US" altLang="zh-TW" b="0" i="1" smtClean="0">
                                  <a:solidFill>
                                    <a:srgbClr val="FF0000"/>
                                  </a:solidFill>
                                  <a:latin typeface="Cambria Math" panose="02040503050406030204" pitchFamily="18" charset="0"/>
                                  <a:ea typeface="Cambria Math" panose="02040503050406030204" pitchFamily="18" charset="0"/>
                                </a:rPr>
                                <m:t>𝑥</m:t>
                              </m:r>
                            </m:e>
                            <m:sub>
                              <m:r>
                                <a:rPr lang="en-US" altLang="zh-TW" b="0" i="1" smtClean="0">
                                  <a:solidFill>
                                    <a:srgbClr val="FF0000"/>
                                  </a:solidFill>
                                  <a:latin typeface="Cambria Math" panose="02040503050406030204" pitchFamily="18" charset="0"/>
                                  <a:ea typeface="Cambria Math" panose="02040503050406030204" pitchFamily="18" charset="0"/>
                                </a:rPr>
                                <m:t>𝑖</m:t>
                              </m:r>
                            </m:sub>
                          </m:sSub>
                        </m:e>
                      </m:d>
                      <m:r>
                        <a:rPr lang="en-US" altLang="zh-TW" i="1">
                          <a:solidFill>
                            <a:srgbClr val="FF0000"/>
                          </a:solidFill>
                          <a:latin typeface="Cambria Math" panose="02040503050406030204" pitchFamily="18" charset="0"/>
                          <a:ea typeface="Cambria Math" panose="02040503050406030204" pitchFamily="18" charset="0"/>
                        </a:rPr>
                        <m:t>∙</m:t>
                      </m:r>
                      <m:r>
                        <m:rPr>
                          <m:sty m:val="p"/>
                        </m:rPr>
                        <a:rPr lang="el-GR" altLang="zh-TW" i="1">
                          <a:solidFill>
                            <a:srgbClr val="FF0000"/>
                          </a:solidFill>
                          <a:latin typeface="Cambria Math" panose="02040503050406030204" pitchFamily="18" charset="0"/>
                          <a:ea typeface="Cambria Math" panose="02040503050406030204" pitchFamily="18" charset="0"/>
                        </a:rPr>
                        <m:t>Φ</m:t>
                      </m:r>
                      <m:d>
                        <m:dPr>
                          <m:ctrlPr>
                            <a:rPr lang="en-US" altLang="zh-TW" i="1">
                              <a:solidFill>
                                <a:srgbClr val="FF0000"/>
                              </a:solidFill>
                              <a:latin typeface="Cambria Math" panose="02040503050406030204" pitchFamily="18" charset="0"/>
                              <a:ea typeface="Cambria Math" panose="02040503050406030204" pitchFamily="18" charset="0"/>
                            </a:rPr>
                          </m:ctrlPr>
                        </m:dPr>
                        <m:e>
                          <m:sSub>
                            <m:sSubPr>
                              <m:ctrlPr>
                                <a:rPr lang="en-US" altLang="zh-TW" i="1">
                                  <a:solidFill>
                                    <a:srgbClr val="FF0000"/>
                                  </a:solidFill>
                                  <a:latin typeface="Cambria Math" panose="02040503050406030204" pitchFamily="18" charset="0"/>
                                  <a:ea typeface="Cambria Math" panose="02040503050406030204" pitchFamily="18" charset="0"/>
                                </a:rPr>
                              </m:ctrlPr>
                            </m:sSubPr>
                            <m:e>
                              <m:r>
                                <a:rPr lang="en-US" altLang="zh-TW" i="1">
                                  <a:solidFill>
                                    <a:srgbClr val="FF0000"/>
                                  </a:solidFill>
                                  <a:latin typeface="Cambria Math" panose="02040503050406030204" pitchFamily="18" charset="0"/>
                                  <a:ea typeface="Cambria Math" panose="02040503050406030204" pitchFamily="18" charset="0"/>
                                </a:rPr>
                                <m:t>𝑥</m:t>
                              </m:r>
                            </m:e>
                            <m:sub>
                              <m:r>
                                <a:rPr lang="en-US" altLang="zh-TW" b="0" i="1" smtClean="0">
                                  <a:solidFill>
                                    <a:srgbClr val="FF0000"/>
                                  </a:solidFill>
                                  <a:latin typeface="Cambria Math" panose="02040503050406030204" pitchFamily="18" charset="0"/>
                                  <a:ea typeface="Cambria Math" panose="02040503050406030204" pitchFamily="18" charset="0"/>
                                </a:rPr>
                                <m:t>𝑗</m:t>
                              </m:r>
                            </m:sub>
                          </m:sSub>
                        </m:e>
                      </m:d>
                      <m:r>
                        <a:rPr lang="en-US" altLang="zh-TW" b="0" i="1" smtClean="0">
                          <a:solidFill>
                            <a:srgbClr val="FF0000"/>
                          </a:solidFill>
                          <a:latin typeface="Cambria Math" panose="02040503050406030204" pitchFamily="18" charset="0"/>
                          <a:ea typeface="Cambria Math" panose="02040503050406030204" pitchFamily="18" charset="0"/>
                        </a:rPr>
                        <m:t>)</m:t>
                      </m:r>
                    </m:oMath>
                  </m:oMathPara>
                </a14:m>
                <a:endParaRPr lang="zh-TW" altLang="en-US" dirty="0">
                  <a:solidFill>
                    <a:srgbClr val="FF0000"/>
                  </a:solidFill>
                </a:endParaRPr>
              </a:p>
            </p:txBody>
          </p:sp>
        </mc:Choice>
        <mc:Fallback xmlns="">
          <p:sp>
            <p:nvSpPr>
              <p:cNvPr id="19" name="文字方塊 18"/>
              <p:cNvSpPr txBox="1">
                <a:spLocks noRot="1" noChangeAspect="1" noMove="1" noResize="1" noEditPoints="1" noAdjustHandles="1" noChangeArrowheads="1" noChangeShapeType="1" noTextEdit="1"/>
              </p:cNvSpPr>
              <p:nvPr/>
            </p:nvSpPr>
            <p:spPr>
              <a:xfrm>
                <a:off x="4574217" y="3107488"/>
                <a:ext cx="2944455" cy="411395"/>
              </a:xfrm>
              <a:prstGeom prst="rect">
                <a:avLst/>
              </a:prstGeom>
              <a:blipFill rotWithShape="0">
                <a:blip r:embed="rId3"/>
                <a:stretch>
                  <a:fillRect b="-7463"/>
                </a:stretch>
              </a:blipFill>
            </p:spPr>
            <p:txBody>
              <a:bodyPr/>
              <a:lstStyle/>
              <a:p>
                <a:r>
                  <a:rPr lang="zh-TW" altLang="en-US">
                    <a:noFill/>
                  </a:rPr>
                  <a:t> </a:t>
                </a:r>
              </a:p>
            </p:txBody>
          </p:sp>
        </mc:Fallback>
      </mc:AlternateContent>
      <p:sp>
        <p:nvSpPr>
          <p:cNvPr id="110" name="文字方塊 109"/>
          <p:cNvSpPr txBox="1"/>
          <p:nvPr/>
        </p:nvSpPr>
        <p:spPr>
          <a:xfrm>
            <a:off x="4676696" y="3835785"/>
            <a:ext cx="2783190" cy="1077218"/>
          </a:xfrm>
          <a:prstGeom prst="rect">
            <a:avLst/>
          </a:prstGeom>
          <a:noFill/>
          <a:ln>
            <a:solidFill>
              <a:schemeClr val="tx1"/>
            </a:solidFill>
          </a:ln>
        </p:spPr>
        <p:txBody>
          <a:bodyPr wrap="square" rtlCol="0">
            <a:spAutoFit/>
          </a:bodyPr>
          <a:lstStyle/>
          <a:p>
            <a:pPr marL="285750" indent="-285750">
              <a:buFontTx/>
              <a:buChar char="-"/>
            </a:pPr>
            <a:r>
              <a:rPr lang="en-US" altLang="zh-TW" sz="1600" dirty="0" smtClean="0"/>
              <a:t>Linear Kernel</a:t>
            </a:r>
          </a:p>
          <a:p>
            <a:pPr marL="285750" indent="-285750">
              <a:buFontTx/>
              <a:buChar char="-"/>
            </a:pPr>
            <a:r>
              <a:rPr lang="en-US" altLang="zh-TW" sz="1600" dirty="0" smtClean="0">
                <a:solidFill>
                  <a:srgbClr val="FF0000"/>
                </a:solidFill>
              </a:rPr>
              <a:t>Polynomial Kernel</a:t>
            </a:r>
          </a:p>
          <a:p>
            <a:pPr marL="285750" indent="-285750">
              <a:buFontTx/>
              <a:buChar char="-"/>
            </a:pPr>
            <a:r>
              <a:rPr lang="en-US" altLang="zh-TW" sz="1600" dirty="0" smtClean="0"/>
              <a:t>Radial Basis Function Kernel</a:t>
            </a:r>
          </a:p>
          <a:p>
            <a:pPr marL="285750" indent="-285750">
              <a:buFontTx/>
              <a:buChar char="-"/>
            </a:pPr>
            <a:r>
              <a:rPr lang="en-US" altLang="zh-TW" sz="1600" dirty="0" smtClean="0"/>
              <a:t>Sigmoid Kernel</a:t>
            </a:r>
          </a:p>
        </p:txBody>
      </p:sp>
    </p:spTree>
    <p:extLst>
      <p:ext uri="{BB962C8B-B14F-4D97-AF65-F5344CB8AC3E}">
        <p14:creationId xmlns:p14="http://schemas.microsoft.com/office/powerpoint/2010/main" val="2161278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SVM</a:t>
            </a:r>
            <a:r>
              <a:rPr lang="zh-TW" altLang="en-US" dirty="0" smtClean="0"/>
              <a:t> </a:t>
            </a:r>
            <a:r>
              <a:rPr lang="en-US" altLang="zh-TW" dirty="0" smtClean="0"/>
              <a:t>(+</a:t>
            </a:r>
            <a:r>
              <a:rPr lang="zh-TW" altLang="en-US" dirty="0" smtClean="0"/>
              <a:t> </a:t>
            </a:r>
            <a:r>
              <a:rPr lang="en-US" altLang="zh-TW" dirty="0" smtClean="0"/>
              <a:t>Kernel Trick)</a:t>
            </a:r>
            <a:endParaRPr lang="zh-TW" altLang="en-US" dirty="0"/>
          </a:p>
        </p:txBody>
      </p:sp>
      <p:sp>
        <p:nvSpPr>
          <p:cNvPr id="65" name="文字方塊 64"/>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grpSp>
        <p:nvGrpSpPr>
          <p:cNvPr id="2" name="群組 1"/>
          <p:cNvGrpSpPr/>
          <p:nvPr/>
        </p:nvGrpSpPr>
        <p:grpSpPr>
          <a:xfrm>
            <a:off x="166254" y="2211739"/>
            <a:ext cx="11490687" cy="2031325"/>
            <a:chOff x="166255" y="1833008"/>
            <a:chExt cx="11490687" cy="2031325"/>
          </a:xfrm>
        </p:grpSpPr>
        <p:sp>
          <p:nvSpPr>
            <p:cNvPr id="77" name="文字方塊 76"/>
            <p:cNvSpPr txBox="1"/>
            <p:nvPr/>
          </p:nvSpPr>
          <p:spPr>
            <a:xfrm>
              <a:off x="166255" y="1833008"/>
              <a:ext cx="9906000" cy="2031325"/>
            </a:xfrm>
            <a:prstGeom prst="rect">
              <a:avLst/>
            </a:prstGeom>
            <a:noFill/>
            <a:ln>
              <a:noFill/>
            </a:ln>
          </p:spPr>
          <p:txBody>
            <a:bodyPr wrap="square" rtlCol="0">
              <a:spAutoFit/>
            </a:bodyPr>
            <a:lstStyle/>
            <a:p>
              <a:r>
                <a:rPr lang="en-US" altLang="zh-TW" b="1" u="sng" dirty="0" smtClean="0"/>
                <a:t>Parameters</a:t>
              </a:r>
            </a:p>
            <a:p>
              <a:pPr marL="285750" indent="-285750">
                <a:buFontTx/>
                <a:buChar char="-"/>
              </a:pPr>
              <a:r>
                <a:rPr lang="en-US" altLang="zh-TW" dirty="0" smtClean="0"/>
                <a:t>kernel: ‘linear’, ‘</a:t>
              </a:r>
              <a:r>
                <a:rPr lang="en-US" altLang="zh-TW" dirty="0" err="1" smtClean="0"/>
                <a:t>rbf</a:t>
              </a:r>
              <a:r>
                <a:rPr lang="en-US" altLang="zh-TW" dirty="0" smtClean="0"/>
                <a:t>’ (default), ‘poly’, ‘sigmoid’, ‘</a:t>
              </a:r>
              <a:r>
                <a:rPr lang="en-US" altLang="zh-TW" dirty="0" err="1" smtClean="0"/>
                <a:t>precomputed</a:t>
              </a:r>
              <a:r>
                <a:rPr lang="en-US" altLang="zh-TW" dirty="0" smtClean="0"/>
                <a:t>’.</a:t>
              </a:r>
            </a:p>
            <a:p>
              <a:pPr marL="285750" indent="-285750">
                <a:buFontTx/>
                <a:buChar char="-"/>
              </a:pPr>
              <a:r>
                <a:rPr lang="en-US" altLang="zh-TW" dirty="0"/>
                <a:t>g</a:t>
              </a:r>
              <a:r>
                <a:rPr lang="en-US" altLang="zh-TW" dirty="0" smtClean="0"/>
                <a:t>amma: </a:t>
              </a:r>
            </a:p>
            <a:p>
              <a:pPr marL="285750" indent="-285750">
                <a:buFontTx/>
                <a:buChar char="-"/>
              </a:pPr>
              <a:r>
                <a:rPr lang="en-US" altLang="zh-TW" dirty="0" smtClean="0"/>
                <a:t>C: controls tradeoff between smooth decision boundary and classifying training points correctly.</a:t>
              </a:r>
            </a:p>
            <a:p>
              <a:r>
                <a:rPr lang="en-US" altLang="zh-TW" dirty="0" smtClean="0"/>
                <a:t>           (</a:t>
              </a:r>
              <a:r>
                <a:rPr lang="en-US" altLang="zh-TW" dirty="0"/>
                <a:t>larger C, more training points correct. </a:t>
              </a:r>
              <a:r>
                <a:rPr lang="en-US" altLang="zh-TW"/>
                <a:t>Default=1.0</a:t>
              </a:r>
              <a:r>
                <a:rPr lang="en-US" altLang="zh-TW" smtClean="0"/>
                <a:t>)</a:t>
              </a:r>
              <a:endParaRPr lang="en-US" altLang="zh-TW" dirty="0" smtClean="0"/>
            </a:p>
            <a:p>
              <a:pPr marL="285750" indent="-285750">
                <a:buFontTx/>
                <a:buChar char="-"/>
              </a:pPr>
              <a:r>
                <a:rPr lang="en-US" altLang="zh-TW" dirty="0" smtClean="0"/>
                <a:t>Probability: when True, can use </a:t>
              </a:r>
              <a:r>
                <a:rPr lang="en-US" altLang="zh-TW" dirty="0" err="1" smtClean="0"/>
                <a:t>predict_proba</a:t>
              </a:r>
              <a:r>
                <a:rPr lang="en-US" altLang="zh-TW" dirty="0" smtClean="0"/>
                <a:t>, …, etc.</a:t>
              </a:r>
            </a:p>
            <a:p>
              <a:r>
                <a:rPr lang="en-US" altLang="zh-TW" dirty="0"/>
                <a:t> </a:t>
              </a:r>
              <a:r>
                <a:rPr lang="en-US" altLang="zh-TW" dirty="0" smtClean="0"/>
                <a:t>         </a:t>
              </a:r>
              <a:endParaRPr lang="zh-TW" altLang="en-US" dirty="0"/>
            </a:p>
          </p:txBody>
        </p:sp>
        <p:cxnSp>
          <p:nvCxnSpPr>
            <p:cNvPr id="5" name="直線接點 4"/>
            <p:cNvCxnSpPr/>
            <p:nvPr/>
          </p:nvCxnSpPr>
          <p:spPr>
            <a:xfrm>
              <a:off x="9462655" y="2147455"/>
              <a:ext cx="443345" cy="0"/>
            </a:xfrm>
            <a:prstGeom prst="line">
              <a:avLst/>
            </a:prstGeom>
          </p:spPr>
          <p:style>
            <a:lnRef idx="1">
              <a:schemeClr val="dk1"/>
            </a:lnRef>
            <a:fillRef idx="0">
              <a:schemeClr val="dk1"/>
            </a:fillRef>
            <a:effectRef idx="0">
              <a:schemeClr val="dk1"/>
            </a:effectRef>
            <a:fontRef idx="minor">
              <a:schemeClr val="tx1"/>
            </a:fontRef>
          </p:style>
        </p:cxnSp>
        <p:cxnSp>
          <p:nvCxnSpPr>
            <p:cNvPr id="81" name="直線接點 80"/>
            <p:cNvCxnSpPr/>
            <p:nvPr/>
          </p:nvCxnSpPr>
          <p:spPr>
            <a:xfrm>
              <a:off x="9462655" y="3227209"/>
              <a:ext cx="443345" cy="0"/>
            </a:xfrm>
            <a:prstGeom prst="line">
              <a:avLst/>
            </a:prstGeom>
          </p:spPr>
          <p:style>
            <a:lnRef idx="1">
              <a:schemeClr val="dk1"/>
            </a:lnRef>
            <a:fillRef idx="0">
              <a:schemeClr val="dk1"/>
            </a:fillRef>
            <a:effectRef idx="0">
              <a:schemeClr val="dk1"/>
            </a:effectRef>
            <a:fontRef idx="minor">
              <a:schemeClr val="tx1"/>
            </a:fontRef>
          </p:style>
        </p:cxnSp>
        <p:cxnSp>
          <p:nvCxnSpPr>
            <p:cNvPr id="82" name="直線接點 81"/>
            <p:cNvCxnSpPr/>
            <p:nvPr/>
          </p:nvCxnSpPr>
          <p:spPr>
            <a:xfrm flipV="1">
              <a:off x="9906000" y="2147455"/>
              <a:ext cx="0" cy="1079754"/>
            </a:xfrm>
            <a:prstGeom prst="line">
              <a:avLst/>
            </a:prstGeom>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10072255" y="2364166"/>
              <a:ext cx="1584687" cy="646331"/>
            </a:xfrm>
            <a:prstGeom prst="rect">
              <a:avLst/>
            </a:prstGeom>
            <a:noFill/>
          </p:spPr>
          <p:txBody>
            <a:bodyPr wrap="square" rtlCol="0">
              <a:spAutoFit/>
            </a:bodyPr>
            <a:lstStyle/>
            <a:p>
              <a:r>
                <a:rPr lang="en-US" altLang="zh-TW" dirty="0" smtClean="0"/>
                <a:t>All may cause to </a:t>
              </a:r>
              <a:r>
                <a:rPr lang="en-US" altLang="zh-TW" dirty="0" err="1" smtClean="0"/>
                <a:t>overfit</a:t>
              </a:r>
              <a:r>
                <a:rPr lang="en-US" altLang="zh-TW" dirty="0"/>
                <a:t>.</a:t>
              </a:r>
              <a:endParaRPr lang="zh-TW" altLang="en-US" dirty="0"/>
            </a:p>
          </p:txBody>
        </p:sp>
      </p:grpSp>
      <p:sp>
        <p:nvSpPr>
          <p:cNvPr id="12" name="文字方塊 11"/>
          <p:cNvSpPr txBox="1"/>
          <p:nvPr/>
        </p:nvSpPr>
        <p:spPr>
          <a:xfrm>
            <a:off x="166254" y="1011410"/>
            <a:ext cx="6901543" cy="1200329"/>
          </a:xfrm>
          <a:prstGeom prst="rect">
            <a:avLst/>
          </a:prstGeom>
          <a:noFill/>
          <a:ln>
            <a:noFill/>
          </a:ln>
        </p:spPr>
        <p:txBody>
          <a:bodyPr wrap="square" rtlCol="0">
            <a:spAutoFit/>
          </a:bodyPr>
          <a:lstStyle/>
          <a:p>
            <a:r>
              <a:rPr lang="en-US" altLang="zh-TW" dirty="0"/>
              <a:t>f</a:t>
            </a:r>
            <a:r>
              <a:rPr lang="en-US" altLang="zh-TW" dirty="0" smtClean="0"/>
              <a:t>rom </a:t>
            </a:r>
            <a:r>
              <a:rPr lang="en-US" altLang="zh-TW" dirty="0" err="1" smtClean="0"/>
              <a:t>sklearn.svm</a:t>
            </a:r>
            <a:r>
              <a:rPr lang="en-US" altLang="zh-TW" dirty="0" smtClean="0"/>
              <a:t> import SVC    #for classification  </a:t>
            </a:r>
          </a:p>
          <a:p>
            <a:r>
              <a:rPr lang="en-US" altLang="zh-TW" dirty="0" smtClean="0"/>
              <a:t>from </a:t>
            </a:r>
            <a:r>
              <a:rPr lang="en-US" altLang="zh-TW" dirty="0" err="1" smtClean="0"/>
              <a:t>sklearn.svm</a:t>
            </a:r>
            <a:r>
              <a:rPr lang="en-US" altLang="zh-TW" dirty="0" smtClean="0"/>
              <a:t> import SVR   #for regression</a:t>
            </a:r>
          </a:p>
          <a:p>
            <a:endParaRPr lang="en-US" altLang="zh-TW" dirty="0"/>
          </a:p>
          <a:p>
            <a:r>
              <a:rPr lang="en-US" altLang="zh-TW" dirty="0" smtClean="0"/>
              <a:t>   </a:t>
            </a:r>
            <a:endParaRPr lang="zh-TW" altLang="en-US" dirty="0"/>
          </a:p>
        </p:txBody>
      </p:sp>
    </p:spTree>
    <p:extLst>
      <p:ext uri="{BB962C8B-B14F-4D97-AF65-F5344CB8AC3E}">
        <p14:creationId xmlns:p14="http://schemas.microsoft.com/office/powerpoint/2010/main" val="1951859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4" y="1"/>
            <a:ext cx="11859491" cy="1066800"/>
          </a:xfrm>
        </p:spPr>
        <p:txBody>
          <a:bodyPr/>
          <a:lstStyle/>
          <a:p>
            <a:r>
              <a:rPr lang="en-US" altLang="zh-TW" dirty="0" smtClean="0">
                <a:latin typeface="Arial" panose="020B0604020202020204" pitchFamily="34" charset="0"/>
                <a:cs typeface="Arial" panose="020B0604020202020204" pitchFamily="34" charset="0"/>
              </a:rPr>
              <a:t>Support Vector Machines (SVM)</a:t>
            </a:r>
            <a:endParaRPr lang="zh-TW" altLang="en-US" dirty="0">
              <a:latin typeface="Arial" panose="020B0604020202020204" pitchFamily="34" charset="0"/>
              <a:cs typeface="Arial" panose="020B0604020202020204" pitchFamily="34" charset="0"/>
            </a:endParaRPr>
          </a:p>
        </p:txBody>
      </p:sp>
      <p:sp>
        <p:nvSpPr>
          <p:cNvPr id="4" name="文字方塊 3"/>
          <p:cNvSpPr txBox="1"/>
          <p:nvPr/>
        </p:nvSpPr>
        <p:spPr>
          <a:xfrm>
            <a:off x="706582" y="882135"/>
            <a:ext cx="5680363" cy="369332"/>
          </a:xfrm>
          <a:prstGeom prst="rect">
            <a:avLst/>
          </a:prstGeom>
          <a:noFill/>
        </p:spPr>
        <p:txBody>
          <a:bodyPr wrap="square" rtlCol="0">
            <a:spAutoFit/>
          </a:bodyPr>
          <a:lstStyle/>
          <a:p>
            <a:r>
              <a:rPr lang="en-US" altLang="zh-TW" dirty="0" smtClean="0">
                <a:latin typeface="Arial" panose="020B0604020202020204" pitchFamily="34" charset="0"/>
                <a:cs typeface="Arial" panose="020B0604020202020204" pitchFamily="34" charset="0"/>
              </a:rPr>
              <a:t>The best “off-the-shelf” supervised learning algorithm</a:t>
            </a:r>
            <a:endParaRPr lang="zh-TW" altLang="en-US" dirty="0">
              <a:latin typeface="Arial" panose="020B0604020202020204" pitchFamily="34" charset="0"/>
              <a:cs typeface="Arial" panose="020B0604020202020204" pitchFamily="34" charset="0"/>
            </a:endParaRPr>
          </a:p>
        </p:txBody>
      </p:sp>
      <p:sp>
        <p:nvSpPr>
          <p:cNvPr id="5" name="矩形 4"/>
          <p:cNvSpPr/>
          <p:nvPr/>
        </p:nvSpPr>
        <p:spPr>
          <a:xfrm>
            <a:off x="568029" y="1508566"/>
            <a:ext cx="1925789" cy="454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Functional Margin</a:t>
            </a:r>
            <a:endParaRPr lang="zh-TW" altLang="en-US" dirty="0"/>
          </a:p>
        </p:txBody>
      </p:sp>
      <p:sp>
        <p:nvSpPr>
          <p:cNvPr id="6" name="矩形 5"/>
          <p:cNvSpPr/>
          <p:nvPr/>
        </p:nvSpPr>
        <p:spPr>
          <a:xfrm>
            <a:off x="568028" y="2418226"/>
            <a:ext cx="1925789" cy="454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Geometric Margin</a:t>
            </a:r>
            <a:endParaRPr lang="zh-TW" altLang="en-US" dirty="0"/>
          </a:p>
        </p:txBody>
      </p:sp>
      <p:cxnSp>
        <p:nvCxnSpPr>
          <p:cNvPr id="7" name="直線單箭頭接點 6"/>
          <p:cNvCxnSpPr>
            <a:stCxn id="5" idx="2"/>
            <a:endCxn id="6" idx="0"/>
          </p:cNvCxnSpPr>
          <p:nvPr/>
        </p:nvCxnSpPr>
        <p:spPr>
          <a:xfrm flipH="1">
            <a:off x="1530923" y="1963396"/>
            <a:ext cx="1" cy="45483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8" name="文字方塊 7"/>
          <p:cNvSpPr txBox="1"/>
          <p:nvPr/>
        </p:nvSpPr>
        <p:spPr>
          <a:xfrm>
            <a:off x="1491092" y="2006145"/>
            <a:ext cx="1042557" cy="369332"/>
          </a:xfrm>
          <a:prstGeom prst="rect">
            <a:avLst/>
          </a:prstGeom>
          <a:noFill/>
        </p:spPr>
        <p:txBody>
          <a:bodyPr wrap="square" rtlCol="0">
            <a:spAutoFit/>
          </a:bodyPr>
          <a:lstStyle/>
          <a:p>
            <a:r>
              <a:rPr lang="en-US" altLang="zh-TW" dirty="0" smtClean="0"/>
              <a:t>||w||=1</a:t>
            </a:r>
            <a:endParaRPr lang="zh-TW" altLang="en-US" dirty="0"/>
          </a:p>
        </p:txBody>
      </p:sp>
      <p:sp>
        <p:nvSpPr>
          <p:cNvPr id="9" name="矩形 8"/>
          <p:cNvSpPr/>
          <p:nvPr/>
        </p:nvSpPr>
        <p:spPr>
          <a:xfrm>
            <a:off x="3276601" y="1963396"/>
            <a:ext cx="2639289" cy="454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Optimal Margin Classifier</a:t>
            </a:r>
            <a:endParaRPr lang="zh-TW" altLang="en-US" dirty="0"/>
          </a:p>
        </p:txBody>
      </p:sp>
      <p:cxnSp>
        <p:nvCxnSpPr>
          <p:cNvPr id="12" name="直線單箭頭接點 11"/>
          <p:cNvCxnSpPr>
            <a:stCxn id="5" idx="3"/>
            <a:endCxn id="9" idx="1"/>
          </p:cNvCxnSpPr>
          <p:nvPr/>
        </p:nvCxnSpPr>
        <p:spPr>
          <a:xfrm>
            <a:off x="2493818" y="1735981"/>
            <a:ext cx="782783" cy="454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單箭頭接點 12"/>
          <p:cNvCxnSpPr>
            <a:stCxn id="6" idx="3"/>
            <a:endCxn id="9" idx="1"/>
          </p:cNvCxnSpPr>
          <p:nvPr/>
        </p:nvCxnSpPr>
        <p:spPr>
          <a:xfrm flipV="1">
            <a:off x="2493817" y="2190811"/>
            <a:ext cx="782784" cy="454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a:off x="3276601" y="2817353"/>
            <a:ext cx="2639289" cy="605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Commercial Quadratic Programming (QP) code</a:t>
            </a:r>
            <a:endParaRPr lang="zh-TW" altLang="en-US" dirty="0"/>
          </a:p>
        </p:txBody>
      </p:sp>
      <p:cxnSp>
        <p:nvCxnSpPr>
          <p:cNvPr id="17" name="直線單箭頭接點 16"/>
          <p:cNvCxnSpPr>
            <a:stCxn id="16" idx="0"/>
            <a:endCxn id="9" idx="2"/>
          </p:cNvCxnSpPr>
          <p:nvPr/>
        </p:nvCxnSpPr>
        <p:spPr>
          <a:xfrm flipV="1">
            <a:off x="4596246" y="2418226"/>
            <a:ext cx="0" cy="399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字方塊 19"/>
          <p:cNvSpPr txBox="1"/>
          <p:nvPr/>
        </p:nvSpPr>
        <p:spPr>
          <a:xfrm>
            <a:off x="3860971" y="2448021"/>
            <a:ext cx="713510" cy="369332"/>
          </a:xfrm>
          <a:prstGeom prst="rect">
            <a:avLst/>
          </a:prstGeom>
          <a:noFill/>
        </p:spPr>
        <p:txBody>
          <a:bodyPr wrap="square" rtlCol="0">
            <a:spAutoFit/>
          </a:bodyPr>
          <a:lstStyle/>
          <a:p>
            <a:r>
              <a:rPr lang="en-US" altLang="zh-TW" dirty="0" smtClean="0"/>
              <a:t>Solve</a:t>
            </a:r>
            <a:endParaRPr lang="zh-TW" altLang="en-US" dirty="0"/>
          </a:p>
        </p:txBody>
      </p:sp>
      <p:sp>
        <p:nvSpPr>
          <p:cNvPr id="21" name="矩形 20"/>
          <p:cNvSpPr/>
          <p:nvPr/>
        </p:nvSpPr>
        <p:spPr>
          <a:xfrm>
            <a:off x="304913" y="4687731"/>
            <a:ext cx="1925789" cy="487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Lagrange Duality</a:t>
            </a:r>
            <a:endParaRPr lang="zh-TW" altLang="en-US" dirty="0"/>
          </a:p>
        </p:txBody>
      </p:sp>
      <p:sp>
        <p:nvSpPr>
          <p:cNvPr id="22" name="文字方塊 21"/>
          <p:cNvSpPr txBox="1"/>
          <p:nvPr/>
        </p:nvSpPr>
        <p:spPr>
          <a:xfrm>
            <a:off x="2607619" y="3907534"/>
            <a:ext cx="3699162" cy="369332"/>
          </a:xfrm>
          <a:prstGeom prst="rect">
            <a:avLst/>
          </a:prstGeom>
          <a:noFill/>
        </p:spPr>
        <p:txBody>
          <a:bodyPr wrap="square" rtlCol="0">
            <a:spAutoFit/>
          </a:bodyPr>
          <a:lstStyle/>
          <a:p>
            <a:r>
              <a:rPr lang="en-US" altLang="zh-TW" dirty="0" smtClean="0"/>
              <a:t>Optimization Problem’s dual form</a:t>
            </a:r>
            <a:endParaRPr lang="zh-TW" altLang="en-US" dirty="0"/>
          </a:p>
        </p:txBody>
      </p:sp>
      <p:cxnSp>
        <p:nvCxnSpPr>
          <p:cNvPr id="18" name="直線單箭頭接點 17"/>
          <p:cNvCxnSpPr>
            <a:stCxn id="21" idx="3"/>
            <a:endCxn id="31" idx="1"/>
          </p:cNvCxnSpPr>
          <p:nvPr/>
        </p:nvCxnSpPr>
        <p:spPr>
          <a:xfrm>
            <a:off x="2230702" y="4931372"/>
            <a:ext cx="3769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31" idx="3"/>
            <a:endCxn id="41" idx="1"/>
          </p:cNvCxnSpPr>
          <p:nvPr/>
        </p:nvCxnSpPr>
        <p:spPr>
          <a:xfrm>
            <a:off x="6511636" y="4931372"/>
            <a:ext cx="2355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單箭頭接點 23"/>
          <p:cNvCxnSpPr/>
          <p:nvPr/>
        </p:nvCxnSpPr>
        <p:spPr>
          <a:xfrm flipV="1">
            <a:off x="3555423" y="3422734"/>
            <a:ext cx="0" cy="454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矩形 40"/>
          <p:cNvSpPr/>
          <p:nvPr/>
        </p:nvSpPr>
        <p:spPr>
          <a:xfrm>
            <a:off x="6747162" y="4687731"/>
            <a:ext cx="1286492" cy="487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Use Kernels</a:t>
            </a:r>
            <a:endParaRPr lang="zh-TW" altLang="en-US" dirty="0"/>
          </a:p>
        </p:txBody>
      </p:sp>
      <p:sp>
        <p:nvSpPr>
          <p:cNvPr id="23" name="文字方塊 22"/>
          <p:cNvSpPr txBox="1"/>
          <p:nvPr/>
        </p:nvSpPr>
        <p:spPr>
          <a:xfrm>
            <a:off x="3546763" y="3491243"/>
            <a:ext cx="4736269" cy="369332"/>
          </a:xfrm>
          <a:prstGeom prst="rect">
            <a:avLst/>
          </a:prstGeom>
          <a:noFill/>
        </p:spPr>
        <p:txBody>
          <a:bodyPr wrap="square" rtlCol="0">
            <a:spAutoFit/>
          </a:bodyPr>
          <a:lstStyle/>
          <a:p>
            <a:r>
              <a:rPr lang="en-US" altLang="zh-TW" dirty="0" smtClean="0"/>
              <a:t>Derive an efficient algorithm that better Than</a:t>
            </a:r>
            <a:endParaRPr lang="zh-TW" altLang="en-US" dirty="0"/>
          </a:p>
        </p:txBody>
      </p:sp>
      <p:sp>
        <p:nvSpPr>
          <p:cNvPr id="25" name="矩形 24"/>
          <p:cNvSpPr/>
          <p:nvPr/>
        </p:nvSpPr>
        <p:spPr>
          <a:xfrm>
            <a:off x="9116288" y="4687731"/>
            <a:ext cx="803565" cy="48728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SVM</a:t>
            </a:r>
            <a:endParaRPr lang="zh-TW" altLang="en-US" dirty="0">
              <a:solidFill>
                <a:schemeClr val="tx1"/>
              </a:solidFill>
            </a:endParaRPr>
          </a:p>
        </p:txBody>
      </p:sp>
      <p:cxnSp>
        <p:nvCxnSpPr>
          <p:cNvPr id="26" name="直線單箭頭接點 25"/>
          <p:cNvCxnSpPr>
            <a:stCxn id="41" idx="3"/>
            <a:endCxn id="25" idx="1"/>
          </p:cNvCxnSpPr>
          <p:nvPr/>
        </p:nvCxnSpPr>
        <p:spPr>
          <a:xfrm>
            <a:off x="8033654" y="4931372"/>
            <a:ext cx="108263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04604" y="4397334"/>
            <a:ext cx="2506437"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Primal Optimal Problem</a:t>
            </a:r>
            <a:endParaRPr lang="zh-TW" altLang="en-US" dirty="0"/>
          </a:p>
        </p:txBody>
      </p:sp>
      <p:sp>
        <p:nvSpPr>
          <p:cNvPr id="29" name="矩形 28"/>
          <p:cNvSpPr/>
          <p:nvPr/>
        </p:nvSpPr>
        <p:spPr>
          <a:xfrm>
            <a:off x="2689017" y="5447795"/>
            <a:ext cx="2506437" cy="43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Dual </a:t>
            </a:r>
            <a:r>
              <a:rPr lang="en-US" altLang="zh-TW" dirty="0"/>
              <a:t>Optimal Problem</a:t>
            </a:r>
            <a:endParaRPr lang="zh-TW" altLang="en-US" dirty="0"/>
          </a:p>
        </p:txBody>
      </p:sp>
      <p:sp>
        <p:nvSpPr>
          <p:cNvPr id="30" name="文字方塊 29"/>
          <p:cNvSpPr txBox="1"/>
          <p:nvPr/>
        </p:nvSpPr>
        <p:spPr>
          <a:xfrm>
            <a:off x="3555423" y="4412352"/>
            <a:ext cx="592277" cy="1446550"/>
          </a:xfrm>
          <a:prstGeom prst="rect">
            <a:avLst/>
          </a:prstGeom>
          <a:noFill/>
        </p:spPr>
        <p:txBody>
          <a:bodyPr wrap="square" rtlCol="0">
            <a:spAutoFit/>
          </a:bodyPr>
          <a:lstStyle/>
          <a:p>
            <a:r>
              <a:rPr lang="en-US" altLang="zh-TW" sz="8800" dirty="0" smtClean="0">
                <a:solidFill>
                  <a:srgbClr val="FF0000"/>
                </a:solidFill>
              </a:rPr>
              <a:t>?</a:t>
            </a:r>
            <a:endParaRPr lang="zh-TW" altLang="en-US" sz="8800" dirty="0">
              <a:solidFill>
                <a:srgbClr val="FF0000"/>
              </a:solidFill>
            </a:endParaRPr>
          </a:p>
        </p:txBody>
      </p:sp>
      <p:sp>
        <p:nvSpPr>
          <p:cNvPr id="27" name="矩形 26"/>
          <p:cNvSpPr/>
          <p:nvPr/>
        </p:nvSpPr>
        <p:spPr>
          <a:xfrm>
            <a:off x="4800602" y="4891986"/>
            <a:ext cx="1482438" cy="487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KKT condition</a:t>
            </a:r>
            <a:endParaRPr lang="zh-TW" altLang="en-US" dirty="0"/>
          </a:p>
        </p:txBody>
      </p:sp>
      <p:sp>
        <p:nvSpPr>
          <p:cNvPr id="10" name="文字方塊 9"/>
          <p:cNvSpPr txBox="1"/>
          <p:nvPr/>
        </p:nvSpPr>
        <p:spPr>
          <a:xfrm>
            <a:off x="4383226" y="4902466"/>
            <a:ext cx="431231" cy="461665"/>
          </a:xfrm>
          <a:prstGeom prst="rect">
            <a:avLst/>
          </a:prstGeom>
          <a:noFill/>
        </p:spPr>
        <p:txBody>
          <a:bodyPr wrap="square" rtlCol="0">
            <a:spAutoFit/>
          </a:bodyPr>
          <a:lstStyle/>
          <a:p>
            <a:r>
              <a:rPr lang="en-US" altLang="zh-TW" sz="2400" dirty="0" smtClean="0"/>
              <a:t>+</a:t>
            </a:r>
            <a:endParaRPr lang="zh-TW" altLang="en-US" sz="2400" dirty="0"/>
          </a:p>
        </p:txBody>
      </p:sp>
      <p:sp>
        <p:nvSpPr>
          <p:cNvPr id="31" name="矩形 30"/>
          <p:cNvSpPr/>
          <p:nvPr/>
        </p:nvSpPr>
        <p:spPr>
          <a:xfrm>
            <a:off x="2607619" y="3877580"/>
            <a:ext cx="3904017" cy="2107584"/>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文字方塊 56"/>
          <p:cNvSpPr txBox="1"/>
          <p:nvPr/>
        </p:nvSpPr>
        <p:spPr>
          <a:xfrm>
            <a:off x="9130144" y="5204432"/>
            <a:ext cx="3061854" cy="923330"/>
          </a:xfrm>
          <a:prstGeom prst="rect">
            <a:avLst/>
          </a:prstGeom>
          <a:noFill/>
        </p:spPr>
        <p:txBody>
          <a:bodyPr wrap="square" rtlCol="0">
            <a:spAutoFit/>
          </a:bodyPr>
          <a:lstStyle/>
          <a:p>
            <a:r>
              <a:rPr lang="en-US" altLang="zh-TW" dirty="0"/>
              <a:t>To get optimal margin classifiers to work efficiently in very high dimensional spaces </a:t>
            </a:r>
            <a:endParaRPr lang="zh-TW" altLang="en-US" dirty="0"/>
          </a:p>
        </p:txBody>
      </p:sp>
      <p:sp>
        <p:nvSpPr>
          <p:cNvPr id="63" name="文字方塊 62"/>
          <p:cNvSpPr txBox="1"/>
          <p:nvPr/>
        </p:nvSpPr>
        <p:spPr>
          <a:xfrm>
            <a:off x="8033654" y="4285041"/>
            <a:ext cx="1177880" cy="646331"/>
          </a:xfrm>
          <a:prstGeom prst="rect">
            <a:avLst/>
          </a:prstGeom>
          <a:noFill/>
        </p:spPr>
        <p:txBody>
          <a:bodyPr wrap="square" rtlCol="0">
            <a:spAutoFit/>
          </a:bodyPr>
          <a:lstStyle/>
          <a:p>
            <a:r>
              <a:rPr lang="en-US" altLang="zh-TW" dirty="0" smtClean="0"/>
              <a:t>Take only O(n) time</a:t>
            </a:r>
            <a:endParaRPr lang="zh-TW" altLang="en-US" dirty="0"/>
          </a:p>
        </p:txBody>
      </p:sp>
      <p:sp>
        <p:nvSpPr>
          <p:cNvPr id="64" name="文字方塊 63"/>
          <p:cNvSpPr txBox="1"/>
          <p:nvPr/>
        </p:nvSpPr>
        <p:spPr>
          <a:xfrm>
            <a:off x="6747162" y="5238069"/>
            <a:ext cx="2202872" cy="646331"/>
          </a:xfrm>
          <a:prstGeom prst="rect">
            <a:avLst/>
          </a:prstGeom>
          <a:noFill/>
        </p:spPr>
        <p:txBody>
          <a:bodyPr wrap="square" rtlCol="0">
            <a:spAutoFit/>
          </a:bodyPr>
          <a:lstStyle/>
          <a:p>
            <a:r>
              <a:rPr lang="en-US" altLang="zh-TW" dirty="0" smtClean="0"/>
              <a:t>K is symmetric positive </a:t>
            </a:r>
            <a:r>
              <a:rPr lang="en-US" altLang="zh-TW" dirty="0" err="1" smtClean="0"/>
              <a:t>semidefinite</a:t>
            </a:r>
            <a:endParaRPr lang="zh-TW" altLang="en-US" dirty="0"/>
          </a:p>
        </p:txBody>
      </p:sp>
      <p:sp>
        <p:nvSpPr>
          <p:cNvPr id="65" name="矩形 64"/>
          <p:cNvSpPr/>
          <p:nvPr/>
        </p:nvSpPr>
        <p:spPr>
          <a:xfrm>
            <a:off x="6747161" y="6206940"/>
            <a:ext cx="1967347" cy="487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Theorem (Mercer)</a:t>
            </a:r>
            <a:endParaRPr lang="zh-TW" altLang="en-US" dirty="0"/>
          </a:p>
        </p:txBody>
      </p:sp>
      <p:cxnSp>
        <p:nvCxnSpPr>
          <p:cNvPr id="67" name="直線單箭頭接點 66"/>
          <p:cNvCxnSpPr/>
          <p:nvPr/>
        </p:nvCxnSpPr>
        <p:spPr>
          <a:xfrm>
            <a:off x="7459437" y="5832808"/>
            <a:ext cx="1" cy="328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矩形 33"/>
          <p:cNvSpPr/>
          <p:nvPr/>
        </p:nvSpPr>
        <p:spPr>
          <a:xfrm>
            <a:off x="862943" y="6161044"/>
            <a:ext cx="1629770" cy="487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Regularization</a:t>
            </a:r>
            <a:endParaRPr lang="zh-TW" altLang="en-US" dirty="0"/>
          </a:p>
        </p:txBody>
      </p:sp>
      <p:sp>
        <p:nvSpPr>
          <p:cNvPr id="3" name="文字方塊 2"/>
          <p:cNvSpPr txBox="1"/>
          <p:nvPr/>
        </p:nvSpPr>
        <p:spPr>
          <a:xfrm>
            <a:off x="2533649" y="6007927"/>
            <a:ext cx="4213512" cy="923330"/>
          </a:xfrm>
          <a:prstGeom prst="rect">
            <a:avLst/>
          </a:prstGeom>
          <a:noFill/>
        </p:spPr>
        <p:txBody>
          <a:bodyPr wrap="square" rtlCol="0">
            <a:spAutoFit/>
          </a:bodyPr>
          <a:lstStyle/>
          <a:p>
            <a:r>
              <a:rPr lang="en-US" altLang="zh-TW" dirty="0" smtClean="0"/>
              <a:t>To make the algorithm work for non-linearly separable datasets as wall  as be less sensitive to outliers.</a:t>
            </a:r>
            <a:endParaRPr lang="zh-TW" altLang="en-US" dirty="0"/>
          </a:p>
        </p:txBody>
      </p:sp>
      <p:sp>
        <p:nvSpPr>
          <p:cNvPr id="37" name="矩形 36"/>
          <p:cNvSpPr/>
          <p:nvPr/>
        </p:nvSpPr>
        <p:spPr>
          <a:xfrm>
            <a:off x="9116287" y="1236740"/>
            <a:ext cx="803565" cy="48728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SMO</a:t>
            </a:r>
            <a:endParaRPr lang="zh-TW" altLang="en-US" dirty="0">
              <a:solidFill>
                <a:schemeClr val="tx1"/>
              </a:solidFill>
            </a:endParaRPr>
          </a:p>
        </p:txBody>
      </p:sp>
      <p:sp>
        <p:nvSpPr>
          <p:cNvPr id="11" name="文字方塊 10"/>
          <p:cNvSpPr txBox="1"/>
          <p:nvPr/>
        </p:nvSpPr>
        <p:spPr>
          <a:xfrm>
            <a:off x="9557901" y="1759579"/>
            <a:ext cx="2599458" cy="1200329"/>
          </a:xfrm>
          <a:prstGeom prst="rect">
            <a:avLst/>
          </a:prstGeom>
          <a:noFill/>
        </p:spPr>
        <p:txBody>
          <a:bodyPr wrap="square" rtlCol="0">
            <a:spAutoFit/>
          </a:bodyPr>
          <a:lstStyle/>
          <a:p>
            <a:r>
              <a:rPr lang="en-US" altLang="zh-TW" dirty="0" smtClean="0"/>
              <a:t>Gives an efficient way of solving the dual problem arising from the derivation of the SVM</a:t>
            </a:r>
            <a:endParaRPr lang="zh-TW" altLang="en-US" dirty="0"/>
          </a:p>
        </p:txBody>
      </p:sp>
      <p:sp>
        <p:nvSpPr>
          <p:cNvPr id="39" name="矩形 38"/>
          <p:cNvSpPr/>
          <p:nvPr/>
        </p:nvSpPr>
        <p:spPr>
          <a:xfrm>
            <a:off x="8519551" y="3162875"/>
            <a:ext cx="2937167" cy="487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Coordinate Ascent Algorithm</a:t>
            </a:r>
            <a:endParaRPr lang="zh-TW" altLang="en-US" dirty="0"/>
          </a:p>
        </p:txBody>
      </p:sp>
      <p:sp>
        <p:nvSpPr>
          <p:cNvPr id="14" name="文字方塊 13"/>
          <p:cNvSpPr txBox="1"/>
          <p:nvPr/>
        </p:nvSpPr>
        <p:spPr>
          <a:xfrm>
            <a:off x="8825343" y="3650157"/>
            <a:ext cx="3491348" cy="646331"/>
          </a:xfrm>
          <a:prstGeom prst="rect">
            <a:avLst/>
          </a:prstGeom>
          <a:noFill/>
        </p:spPr>
        <p:txBody>
          <a:bodyPr wrap="square" rtlCol="0">
            <a:spAutoFit/>
          </a:bodyPr>
          <a:lstStyle/>
          <a:p>
            <a:r>
              <a:rPr lang="en-US" altLang="zh-TW" dirty="0" smtClean="0"/>
              <a:t>Optimization algorithm like gradient ascent, Newton’s method.</a:t>
            </a:r>
            <a:endParaRPr lang="zh-TW" altLang="en-US" dirty="0"/>
          </a:p>
        </p:txBody>
      </p:sp>
      <p:cxnSp>
        <p:nvCxnSpPr>
          <p:cNvPr id="42" name="直線單箭頭接點 41"/>
          <p:cNvCxnSpPr>
            <a:stCxn id="25" idx="0"/>
            <a:endCxn id="37" idx="2"/>
          </p:cNvCxnSpPr>
          <p:nvPr/>
        </p:nvCxnSpPr>
        <p:spPr>
          <a:xfrm flipH="1" flipV="1">
            <a:off x="9518070" y="1724023"/>
            <a:ext cx="1" cy="2963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8946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K-Nearest Neighbors, KNN</a:t>
            </a:r>
            <a:endParaRPr lang="zh-TW" altLang="en-US" dirty="0"/>
          </a:p>
        </p:txBody>
      </p:sp>
      <p:sp>
        <p:nvSpPr>
          <p:cNvPr id="7" name="文字方塊 6"/>
          <p:cNvSpPr txBox="1"/>
          <p:nvPr/>
        </p:nvSpPr>
        <p:spPr>
          <a:xfrm>
            <a:off x="178130" y="101276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10" name="文字方塊 9"/>
          <p:cNvSpPr txBox="1"/>
          <p:nvPr/>
        </p:nvSpPr>
        <p:spPr>
          <a:xfrm>
            <a:off x="1106873" y="1025250"/>
            <a:ext cx="10863454"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從樣本中找尋和</a:t>
            </a:r>
            <a:r>
              <a:rPr lang="zh-TW" altLang="en-US" sz="1600" dirty="0">
                <a:latin typeface="微軟正黑體" panose="020B0604030504040204" pitchFamily="34" charset="-120"/>
                <a:ea typeface="微軟正黑體" panose="020B0604030504040204" pitchFamily="34" charset="-120"/>
              </a:rPr>
              <a:t>新</a:t>
            </a:r>
            <a:r>
              <a:rPr lang="zh-TW" altLang="en-US" sz="1600" dirty="0" smtClean="0">
                <a:latin typeface="微軟正黑體" panose="020B0604030504040204" pitchFamily="34" charset="-120"/>
                <a:ea typeface="微軟正黑體" panose="020B0604030504040204" pitchFamily="34" charset="-120"/>
              </a:rPr>
              <a:t>資料最近的</a:t>
            </a:r>
            <a:r>
              <a:rPr lang="en-US" altLang="zh-TW" sz="1600" dirty="0" smtClean="0">
                <a:latin typeface="微軟正黑體" panose="020B0604030504040204" pitchFamily="34" charset="-120"/>
                <a:ea typeface="微軟正黑體" panose="020B0604030504040204" pitchFamily="34" charset="-120"/>
              </a:rPr>
              <a:t>k</a:t>
            </a:r>
            <a:r>
              <a:rPr lang="zh-TW" altLang="en-US" sz="1600" dirty="0" smtClean="0">
                <a:latin typeface="微軟正黑體" panose="020B0604030504040204" pitchFamily="34" charset="-120"/>
                <a:ea typeface="微軟正黑體" panose="020B0604030504040204" pitchFamily="34" charset="-120"/>
              </a:rPr>
              <a:t>個鄰居，這些鄰居是什麼分類，新資料即為該分類。</a:t>
            </a:r>
            <a:endParaRPr lang="zh-TW" altLang="en-US" sz="1600" dirty="0">
              <a:latin typeface="微軟正黑體" panose="020B0604030504040204" pitchFamily="34" charset="-120"/>
              <a:ea typeface="微軟正黑體" panose="020B0604030504040204" pitchFamily="34" charset="-120"/>
            </a:endParaRPr>
          </a:p>
        </p:txBody>
      </p:sp>
      <p:sp>
        <p:nvSpPr>
          <p:cNvPr id="85" name="文字方塊 84"/>
          <p:cNvSpPr txBox="1"/>
          <p:nvPr/>
        </p:nvSpPr>
        <p:spPr>
          <a:xfrm>
            <a:off x="178130" y="1396785"/>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6" name="文字方塊 5"/>
          <p:cNvSpPr txBox="1"/>
          <p:nvPr/>
        </p:nvSpPr>
        <p:spPr>
          <a:xfrm>
            <a:off x="6686772" y="1537101"/>
            <a:ext cx="5283555" cy="2062103"/>
          </a:xfrm>
          <a:prstGeom prst="rect">
            <a:avLst/>
          </a:prstGeom>
          <a:noFill/>
          <a:ln>
            <a:solidFill>
              <a:schemeClr val="tx1"/>
            </a:solidFill>
          </a:ln>
        </p:spPr>
        <p:txBody>
          <a:bodyPr wrap="square" rtlCol="0">
            <a:spAutoFit/>
          </a:bodyPr>
          <a:lstStyle/>
          <a:p>
            <a:r>
              <a:rPr lang="en-US" altLang="zh-TW" sz="1600" b="1" u="sng" dirty="0" smtClean="0"/>
              <a:t>Instance-Based Learning</a:t>
            </a:r>
            <a:r>
              <a:rPr lang="zh-TW" altLang="en-US" sz="1600" b="1" u="sng" dirty="0" smtClean="0"/>
              <a:t> </a:t>
            </a:r>
            <a:r>
              <a:rPr lang="en-US" altLang="zh-TW" sz="1600" dirty="0"/>
              <a:t>(Memory-Based Learning)</a:t>
            </a:r>
          </a:p>
          <a:p>
            <a:pPr marL="285750" indent="-285750">
              <a:buFontTx/>
              <a:buChar char="-"/>
            </a:pPr>
            <a:r>
              <a:rPr lang="en-US" altLang="zh-TW" sz="1600" dirty="0" smtClean="0"/>
              <a:t>A family of learning algorithms</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將一群資料儲存起來，當有新資料時，與舊資料比對、分類</a:t>
            </a:r>
            <a:endParaRPr lang="en-US" altLang="zh-TW" sz="1600" dirty="0">
              <a:latin typeface="微軟正黑體" panose="020B0604030504040204" pitchFamily="34" charset="-120"/>
              <a:ea typeface="微軟正黑體" panose="020B0604030504040204" pitchFamily="34" charset="-120"/>
            </a:endParaRPr>
          </a:p>
          <a:p>
            <a:pPr marL="285750" indent="-285750">
              <a:buFontTx/>
              <a:buChar char="-"/>
            </a:pPr>
            <a:r>
              <a:rPr lang="en-US" altLang="zh-TW" sz="1600" dirty="0"/>
              <a:t>Instead of performing explicit generalization, compares new problem instances with instances seen in training, which have been stored in memory.</a:t>
            </a:r>
          </a:p>
          <a:p>
            <a:pPr marL="285750" indent="-285750">
              <a:buFontTx/>
              <a:buChar char="-"/>
            </a:pPr>
            <a:r>
              <a:rPr lang="en-US" altLang="zh-TW" sz="1600" dirty="0"/>
              <a:t>Remember, fast, simple, no generalization, may </a:t>
            </a:r>
            <a:r>
              <a:rPr lang="en-US" altLang="zh-TW" sz="1600" dirty="0" err="1"/>
              <a:t>overfit</a:t>
            </a:r>
            <a:r>
              <a:rPr lang="en-US" altLang="zh-TW" sz="1600" dirty="0"/>
              <a:t>.</a:t>
            </a:r>
            <a:endParaRPr lang="zh-TW" altLang="en-US" sz="1600" dirty="0"/>
          </a:p>
        </p:txBody>
      </p:sp>
      <p:sp>
        <p:nvSpPr>
          <p:cNvPr id="68" name="文字方塊 67"/>
          <p:cNvSpPr txBox="1"/>
          <p:nvPr/>
        </p:nvSpPr>
        <p:spPr>
          <a:xfrm>
            <a:off x="6383320" y="201903"/>
            <a:ext cx="2297878" cy="584775"/>
          </a:xfrm>
          <a:prstGeom prst="rect">
            <a:avLst/>
          </a:prstGeom>
          <a:noFill/>
        </p:spPr>
        <p:txBody>
          <a:bodyPr wrap="square" rtlCol="0">
            <a:spAutoFit/>
          </a:bodyPr>
          <a:lstStyle/>
          <a:p>
            <a:r>
              <a:rPr lang="en-US" altLang="zh-TW" sz="1600" dirty="0" smtClean="0"/>
              <a:t>Supervised</a:t>
            </a:r>
          </a:p>
          <a:p>
            <a:r>
              <a:rPr lang="en-US" altLang="zh-TW" sz="1600" dirty="0" smtClean="0"/>
              <a:t>Classification/Regression</a:t>
            </a:r>
            <a:endParaRPr lang="zh-TW" altLang="en-US" sz="1600" dirty="0"/>
          </a:p>
        </p:txBody>
      </p:sp>
      <p:grpSp>
        <p:nvGrpSpPr>
          <p:cNvPr id="12" name="群組 11"/>
          <p:cNvGrpSpPr/>
          <p:nvPr/>
        </p:nvGrpSpPr>
        <p:grpSpPr>
          <a:xfrm>
            <a:off x="1399310" y="1598599"/>
            <a:ext cx="3235014" cy="2821591"/>
            <a:chOff x="1399310" y="1598599"/>
            <a:chExt cx="3235014" cy="2821591"/>
          </a:xfrm>
        </p:grpSpPr>
        <p:sp>
          <p:nvSpPr>
            <p:cNvPr id="14" name="文字方塊 13"/>
            <p:cNvSpPr txBox="1"/>
            <p:nvPr/>
          </p:nvSpPr>
          <p:spPr>
            <a:xfrm>
              <a:off x="2381149" y="3286957"/>
              <a:ext cx="249382" cy="369332"/>
            </a:xfrm>
            <a:prstGeom prst="rect">
              <a:avLst/>
            </a:prstGeom>
            <a:noFill/>
          </p:spPr>
          <p:txBody>
            <a:bodyPr wrap="square" rtlCol="0">
              <a:spAutoFit/>
            </a:bodyPr>
            <a:lstStyle/>
            <a:p>
              <a:r>
                <a:rPr lang="en-US" altLang="zh-TW" dirty="0" smtClean="0"/>
                <a:t>x</a:t>
              </a:r>
              <a:endParaRPr lang="zh-TW" altLang="en-US" dirty="0"/>
            </a:p>
          </p:txBody>
        </p:sp>
        <p:sp>
          <p:nvSpPr>
            <p:cNvPr id="44" name="文字方塊 43"/>
            <p:cNvSpPr txBox="1"/>
            <p:nvPr/>
          </p:nvSpPr>
          <p:spPr>
            <a:xfrm>
              <a:off x="2525807" y="3656058"/>
              <a:ext cx="249382" cy="369332"/>
            </a:xfrm>
            <a:prstGeom prst="rect">
              <a:avLst/>
            </a:prstGeom>
            <a:noFill/>
          </p:spPr>
          <p:txBody>
            <a:bodyPr wrap="square" rtlCol="0">
              <a:spAutoFit/>
            </a:bodyPr>
            <a:lstStyle/>
            <a:p>
              <a:r>
                <a:rPr lang="en-US" altLang="zh-TW" dirty="0" smtClean="0"/>
                <a:t>x</a:t>
              </a:r>
              <a:endParaRPr lang="zh-TW" altLang="en-US" dirty="0"/>
            </a:p>
          </p:txBody>
        </p:sp>
        <p:sp>
          <p:nvSpPr>
            <p:cNvPr id="45" name="文字方塊 44"/>
            <p:cNvSpPr txBox="1"/>
            <p:nvPr/>
          </p:nvSpPr>
          <p:spPr>
            <a:xfrm>
              <a:off x="2605433" y="2701192"/>
              <a:ext cx="249382" cy="369332"/>
            </a:xfrm>
            <a:prstGeom prst="rect">
              <a:avLst/>
            </a:prstGeom>
            <a:noFill/>
          </p:spPr>
          <p:txBody>
            <a:bodyPr wrap="square" rtlCol="0">
              <a:spAutoFit/>
            </a:bodyPr>
            <a:lstStyle/>
            <a:p>
              <a:r>
                <a:rPr lang="en-US" altLang="zh-TW" dirty="0" smtClean="0"/>
                <a:t>x</a:t>
              </a:r>
              <a:endParaRPr lang="zh-TW" altLang="en-US" dirty="0"/>
            </a:p>
          </p:txBody>
        </p:sp>
        <p:sp>
          <p:nvSpPr>
            <p:cNvPr id="46" name="文字方塊 45"/>
            <p:cNvSpPr txBox="1"/>
            <p:nvPr/>
          </p:nvSpPr>
          <p:spPr>
            <a:xfrm>
              <a:off x="2020751" y="3387732"/>
              <a:ext cx="249382" cy="369332"/>
            </a:xfrm>
            <a:prstGeom prst="rect">
              <a:avLst/>
            </a:prstGeom>
            <a:noFill/>
          </p:spPr>
          <p:txBody>
            <a:bodyPr wrap="square" rtlCol="0">
              <a:spAutoFit/>
            </a:bodyPr>
            <a:lstStyle/>
            <a:p>
              <a:r>
                <a:rPr lang="en-US" altLang="zh-TW" dirty="0" smtClean="0"/>
                <a:t>x</a:t>
              </a:r>
              <a:endParaRPr lang="zh-TW" altLang="en-US" dirty="0"/>
            </a:p>
          </p:txBody>
        </p:sp>
        <p:sp>
          <p:nvSpPr>
            <p:cNvPr id="48" name="文字方塊 47"/>
            <p:cNvSpPr txBox="1"/>
            <p:nvPr/>
          </p:nvSpPr>
          <p:spPr>
            <a:xfrm>
              <a:off x="2058173" y="3047103"/>
              <a:ext cx="304800" cy="369332"/>
            </a:xfrm>
            <a:prstGeom prst="rect">
              <a:avLst/>
            </a:prstGeom>
            <a:noFill/>
          </p:spPr>
          <p:txBody>
            <a:bodyPr wrap="square" rtlCol="0">
              <a:spAutoFit/>
            </a:bodyPr>
            <a:lstStyle/>
            <a:p>
              <a:r>
                <a:rPr lang="en-US" altLang="zh-TW" dirty="0" smtClean="0"/>
                <a:t>x</a:t>
              </a:r>
              <a:endParaRPr lang="zh-TW" altLang="en-US" dirty="0"/>
            </a:p>
          </p:txBody>
        </p:sp>
        <p:sp>
          <p:nvSpPr>
            <p:cNvPr id="49" name="文字方塊 48"/>
            <p:cNvSpPr txBox="1"/>
            <p:nvPr/>
          </p:nvSpPr>
          <p:spPr>
            <a:xfrm>
              <a:off x="2175937" y="2738454"/>
              <a:ext cx="249382" cy="369332"/>
            </a:xfrm>
            <a:prstGeom prst="rect">
              <a:avLst/>
            </a:prstGeom>
            <a:noFill/>
          </p:spPr>
          <p:txBody>
            <a:bodyPr wrap="square" rtlCol="0">
              <a:spAutoFit/>
            </a:bodyPr>
            <a:lstStyle/>
            <a:p>
              <a:r>
                <a:rPr lang="en-US" altLang="zh-TW" dirty="0" smtClean="0"/>
                <a:t>x</a:t>
              </a:r>
              <a:endParaRPr lang="zh-TW" altLang="en-US" dirty="0"/>
            </a:p>
          </p:txBody>
        </p:sp>
        <p:sp>
          <p:nvSpPr>
            <p:cNvPr id="50" name="文字方塊 49"/>
            <p:cNvSpPr txBox="1"/>
            <p:nvPr/>
          </p:nvSpPr>
          <p:spPr>
            <a:xfrm>
              <a:off x="1731887" y="3254841"/>
              <a:ext cx="249382" cy="369332"/>
            </a:xfrm>
            <a:prstGeom prst="rect">
              <a:avLst/>
            </a:prstGeom>
            <a:noFill/>
          </p:spPr>
          <p:txBody>
            <a:bodyPr wrap="square" rtlCol="0">
              <a:spAutoFit/>
            </a:bodyPr>
            <a:lstStyle/>
            <a:p>
              <a:r>
                <a:rPr lang="en-US" altLang="zh-TW" dirty="0" smtClean="0"/>
                <a:t>x</a:t>
              </a:r>
              <a:endParaRPr lang="zh-TW" altLang="en-US" dirty="0"/>
            </a:p>
          </p:txBody>
        </p:sp>
        <p:sp>
          <p:nvSpPr>
            <p:cNvPr id="51" name="文字方塊 50"/>
            <p:cNvSpPr txBox="1"/>
            <p:nvPr/>
          </p:nvSpPr>
          <p:spPr>
            <a:xfrm>
              <a:off x="2134739" y="3618225"/>
              <a:ext cx="249382" cy="369332"/>
            </a:xfrm>
            <a:prstGeom prst="rect">
              <a:avLst/>
            </a:prstGeom>
            <a:noFill/>
          </p:spPr>
          <p:txBody>
            <a:bodyPr wrap="square" rtlCol="0">
              <a:spAutoFit/>
            </a:bodyPr>
            <a:lstStyle/>
            <a:p>
              <a:r>
                <a:rPr lang="en-US" altLang="zh-TW" dirty="0" smtClean="0"/>
                <a:t>x</a:t>
              </a:r>
              <a:endParaRPr lang="zh-TW" altLang="en-US" dirty="0"/>
            </a:p>
          </p:txBody>
        </p:sp>
        <p:sp>
          <p:nvSpPr>
            <p:cNvPr id="52" name="文字方塊 51"/>
            <p:cNvSpPr txBox="1"/>
            <p:nvPr/>
          </p:nvSpPr>
          <p:spPr>
            <a:xfrm>
              <a:off x="2842931" y="3294883"/>
              <a:ext cx="249382" cy="369332"/>
            </a:xfrm>
            <a:prstGeom prst="rect">
              <a:avLst/>
            </a:prstGeom>
            <a:noFill/>
          </p:spPr>
          <p:txBody>
            <a:bodyPr wrap="square" rtlCol="0">
              <a:spAutoFit/>
            </a:bodyPr>
            <a:lstStyle/>
            <a:p>
              <a:r>
                <a:rPr lang="en-US" altLang="zh-TW" dirty="0" smtClean="0"/>
                <a:t>x</a:t>
              </a:r>
              <a:endParaRPr lang="zh-TW" altLang="en-US" dirty="0"/>
            </a:p>
          </p:txBody>
        </p:sp>
        <p:sp>
          <p:nvSpPr>
            <p:cNvPr id="17" name="文字方塊 16"/>
            <p:cNvSpPr txBox="1"/>
            <p:nvPr/>
          </p:nvSpPr>
          <p:spPr>
            <a:xfrm>
              <a:off x="3576448" y="2973215"/>
              <a:ext cx="249382" cy="369332"/>
            </a:xfrm>
            <a:prstGeom prst="rect">
              <a:avLst/>
            </a:prstGeom>
            <a:noFill/>
          </p:spPr>
          <p:txBody>
            <a:bodyPr wrap="square" rtlCol="0">
              <a:spAutoFit/>
            </a:bodyPr>
            <a:lstStyle/>
            <a:p>
              <a:r>
                <a:rPr lang="en-US" altLang="zh-TW" dirty="0" smtClean="0"/>
                <a:t>o</a:t>
              </a:r>
              <a:endParaRPr lang="zh-TW" altLang="en-US" dirty="0"/>
            </a:p>
          </p:txBody>
        </p:sp>
        <p:sp>
          <p:nvSpPr>
            <p:cNvPr id="56" name="文字方塊 55"/>
            <p:cNvSpPr txBox="1"/>
            <p:nvPr/>
          </p:nvSpPr>
          <p:spPr>
            <a:xfrm>
              <a:off x="3195031" y="1833856"/>
              <a:ext cx="249382" cy="369332"/>
            </a:xfrm>
            <a:prstGeom prst="rect">
              <a:avLst/>
            </a:prstGeom>
            <a:noFill/>
          </p:spPr>
          <p:txBody>
            <a:bodyPr wrap="square" rtlCol="0">
              <a:spAutoFit/>
            </a:bodyPr>
            <a:lstStyle/>
            <a:p>
              <a:r>
                <a:rPr lang="en-US" altLang="zh-TW" dirty="0" smtClean="0"/>
                <a:t>o</a:t>
              </a:r>
              <a:endParaRPr lang="zh-TW" altLang="en-US" dirty="0"/>
            </a:p>
          </p:txBody>
        </p:sp>
        <p:sp>
          <p:nvSpPr>
            <p:cNvPr id="57" name="文字方塊 56"/>
            <p:cNvSpPr txBox="1"/>
            <p:nvPr/>
          </p:nvSpPr>
          <p:spPr>
            <a:xfrm>
              <a:off x="3548739" y="2668415"/>
              <a:ext cx="249382" cy="369332"/>
            </a:xfrm>
            <a:prstGeom prst="rect">
              <a:avLst/>
            </a:prstGeom>
            <a:noFill/>
          </p:spPr>
          <p:txBody>
            <a:bodyPr wrap="square" rtlCol="0">
              <a:spAutoFit/>
            </a:bodyPr>
            <a:lstStyle/>
            <a:p>
              <a:r>
                <a:rPr lang="en-US" altLang="zh-TW" dirty="0" smtClean="0"/>
                <a:t>o</a:t>
              </a:r>
              <a:endParaRPr lang="zh-TW" altLang="en-US" dirty="0"/>
            </a:p>
          </p:txBody>
        </p:sp>
        <p:sp>
          <p:nvSpPr>
            <p:cNvPr id="59" name="文字方塊 58"/>
            <p:cNvSpPr txBox="1"/>
            <p:nvPr/>
          </p:nvSpPr>
          <p:spPr>
            <a:xfrm>
              <a:off x="3340921" y="2883077"/>
              <a:ext cx="249382" cy="369332"/>
            </a:xfrm>
            <a:prstGeom prst="rect">
              <a:avLst/>
            </a:prstGeom>
            <a:noFill/>
          </p:spPr>
          <p:txBody>
            <a:bodyPr wrap="square" rtlCol="0">
              <a:spAutoFit/>
            </a:bodyPr>
            <a:lstStyle/>
            <a:p>
              <a:r>
                <a:rPr lang="en-US" altLang="zh-TW" dirty="0" smtClean="0"/>
                <a:t>o</a:t>
              </a:r>
              <a:endParaRPr lang="zh-TW" altLang="en-US" dirty="0"/>
            </a:p>
          </p:txBody>
        </p:sp>
        <p:sp>
          <p:nvSpPr>
            <p:cNvPr id="60" name="文字方塊 59"/>
            <p:cNvSpPr txBox="1"/>
            <p:nvPr/>
          </p:nvSpPr>
          <p:spPr>
            <a:xfrm>
              <a:off x="3839684" y="2777374"/>
              <a:ext cx="249382" cy="369332"/>
            </a:xfrm>
            <a:prstGeom prst="rect">
              <a:avLst/>
            </a:prstGeom>
            <a:noFill/>
          </p:spPr>
          <p:txBody>
            <a:bodyPr wrap="square" rtlCol="0">
              <a:spAutoFit/>
            </a:bodyPr>
            <a:lstStyle/>
            <a:p>
              <a:r>
                <a:rPr lang="en-US" altLang="zh-TW" dirty="0" smtClean="0"/>
                <a:t>o</a:t>
              </a:r>
              <a:endParaRPr lang="zh-TW" altLang="en-US" dirty="0"/>
            </a:p>
          </p:txBody>
        </p:sp>
        <p:sp>
          <p:nvSpPr>
            <p:cNvPr id="61" name="文字方塊 60"/>
            <p:cNvSpPr txBox="1"/>
            <p:nvPr/>
          </p:nvSpPr>
          <p:spPr>
            <a:xfrm>
              <a:off x="4158330" y="2620591"/>
              <a:ext cx="249382" cy="369332"/>
            </a:xfrm>
            <a:prstGeom prst="rect">
              <a:avLst/>
            </a:prstGeom>
            <a:noFill/>
          </p:spPr>
          <p:txBody>
            <a:bodyPr wrap="square" rtlCol="0">
              <a:spAutoFit/>
            </a:bodyPr>
            <a:lstStyle/>
            <a:p>
              <a:r>
                <a:rPr lang="en-US" altLang="zh-TW" dirty="0" smtClean="0"/>
                <a:t>o</a:t>
              </a:r>
              <a:endParaRPr lang="zh-TW" altLang="en-US" dirty="0"/>
            </a:p>
          </p:txBody>
        </p:sp>
        <p:sp>
          <p:nvSpPr>
            <p:cNvPr id="62" name="文字方塊 61"/>
            <p:cNvSpPr txBox="1"/>
            <p:nvPr/>
          </p:nvSpPr>
          <p:spPr>
            <a:xfrm>
              <a:off x="3493319" y="2435925"/>
              <a:ext cx="249382" cy="369332"/>
            </a:xfrm>
            <a:prstGeom prst="rect">
              <a:avLst/>
            </a:prstGeom>
            <a:noFill/>
          </p:spPr>
          <p:txBody>
            <a:bodyPr wrap="square" rtlCol="0">
              <a:spAutoFit/>
            </a:bodyPr>
            <a:lstStyle/>
            <a:p>
              <a:r>
                <a:rPr lang="en-US" altLang="zh-TW" dirty="0" smtClean="0"/>
                <a:t>o</a:t>
              </a:r>
              <a:endParaRPr lang="zh-TW" altLang="en-US" dirty="0"/>
            </a:p>
          </p:txBody>
        </p:sp>
        <p:sp>
          <p:nvSpPr>
            <p:cNvPr id="63" name="文字方塊 62"/>
            <p:cNvSpPr txBox="1"/>
            <p:nvPr/>
          </p:nvSpPr>
          <p:spPr>
            <a:xfrm>
              <a:off x="4165268" y="2810735"/>
              <a:ext cx="249382" cy="369332"/>
            </a:xfrm>
            <a:prstGeom prst="rect">
              <a:avLst/>
            </a:prstGeom>
            <a:noFill/>
          </p:spPr>
          <p:txBody>
            <a:bodyPr wrap="square" rtlCol="0">
              <a:spAutoFit/>
            </a:bodyPr>
            <a:lstStyle/>
            <a:p>
              <a:r>
                <a:rPr lang="en-US" altLang="zh-TW" dirty="0" smtClean="0"/>
                <a:t>o</a:t>
              </a:r>
              <a:endParaRPr lang="zh-TW" altLang="en-US" dirty="0"/>
            </a:p>
          </p:txBody>
        </p:sp>
        <p:sp>
          <p:nvSpPr>
            <p:cNvPr id="64" name="文字方塊 63"/>
            <p:cNvSpPr txBox="1"/>
            <p:nvPr/>
          </p:nvSpPr>
          <p:spPr>
            <a:xfrm>
              <a:off x="3825830" y="2493139"/>
              <a:ext cx="249382" cy="369332"/>
            </a:xfrm>
            <a:prstGeom prst="rect">
              <a:avLst/>
            </a:prstGeom>
            <a:noFill/>
          </p:spPr>
          <p:txBody>
            <a:bodyPr wrap="square" rtlCol="0">
              <a:spAutoFit/>
            </a:bodyPr>
            <a:lstStyle/>
            <a:p>
              <a:r>
                <a:rPr lang="en-US" altLang="zh-TW" dirty="0" smtClean="0"/>
                <a:t>o</a:t>
              </a:r>
              <a:endParaRPr lang="zh-TW" altLang="en-US" dirty="0"/>
            </a:p>
          </p:txBody>
        </p:sp>
        <p:sp>
          <p:nvSpPr>
            <p:cNvPr id="66" name="文字方塊 65"/>
            <p:cNvSpPr txBox="1"/>
            <p:nvPr/>
          </p:nvSpPr>
          <p:spPr>
            <a:xfrm>
              <a:off x="3119243" y="2557854"/>
              <a:ext cx="249382" cy="369332"/>
            </a:xfrm>
            <a:prstGeom prst="rect">
              <a:avLst/>
            </a:prstGeom>
            <a:noFill/>
          </p:spPr>
          <p:txBody>
            <a:bodyPr wrap="square" rtlCol="0">
              <a:spAutoFit/>
            </a:bodyPr>
            <a:lstStyle/>
            <a:p>
              <a:r>
                <a:rPr lang="en-US" altLang="zh-TW" dirty="0" smtClean="0"/>
                <a:t>o</a:t>
              </a:r>
              <a:endParaRPr lang="zh-TW" altLang="en-US" dirty="0"/>
            </a:p>
          </p:txBody>
        </p:sp>
        <p:sp>
          <p:nvSpPr>
            <p:cNvPr id="67" name="文字方塊 66"/>
            <p:cNvSpPr txBox="1"/>
            <p:nvPr/>
          </p:nvSpPr>
          <p:spPr>
            <a:xfrm>
              <a:off x="3964363" y="2350483"/>
              <a:ext cx="249382" cy="369332"/>
            </a:xfrm>
            <a:prstGeom prst="rect">
              <a:avLst/>
            </a:prstGeom>
            <a:noFill/>
          </p:spPr>
          <p:txBody>
            <a:bodyPr wrap="square" rtlCol="0">
              <a:spAutoFit/>
            </a:bodyPr>
            <a:lstStyle/>
            <a:p>
              <a:r>
                <a:rPr lang="en-US" altLang="zh-TW" dirty="0" smtClean="0"/>
                <a:t>o</a:t>
              </a:r>
              <a:endParaRPr lang="zh-TW" altLang="en-US" dirty="0"/>
            </a:p>
          </p:txBody>
        </p:sp>
        <p:sp>
          <p:nvSpPr>
            <p:cNvPr id="80" name="文字方塊 79"/>
            <p:cNvSpPr txBox="1"/>
            <p:nvPr/>
          </p:nvSpPr>
          <p:spPr>
            <a:xfrm>
              <a:off x="2980698" y="2321553"/>
              <a:ext cx="249382" cy="369332"/>
            </a:xfrm>
            <a:prstGeom prst="rect">
              <a:avLst/>
            </a:prstGeom>
            <a:noFill/>
          </p:spPr>
          <p:txBody>
            <a:bodyPr wrap="square" rtlCol="0">
              <a:spAutoFit/>
            </a:bodyPr>
            <a:lstStyle/>
            <a:p>
              <a:r>
                <a:rPr lang="en-US" altLang="zh-TW" dirty="0" smtClean="0"/>
                <a:t>o</a:t>
              </a:r>
              <a:endParaRPr lang="zh-TW" altLang="en-US" dirty="0"/>
            </a:p>
          </p:txBody>
        </p:sp>
        <p:cxnSp>
          <p:nvCxnSpPr>
            <p:cNvPr id="70" name="直線單箭頭接點 69"/>
            <p:cNvCxnSpPr/>
            <p:nvPr/>
          </p:nvCxnSpPr>
          <p:spPr>
            <a:xfrm flipV="1">
              <a:off x="1524000" y="2101919"/>
              <a:ext cx="1" cy="2133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單箭頭接點 70"/>
            <p:cNvCxnSpPr/>
            <p:nvPr/>
          </p:nvCxnSpPr>
          <p:spPr>
            <a:xfrm>
              <a:off x="1524004" y="4235524"/>
              <a:ext cx="2840337" cy="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字方塊 7"/>
            <p:cNvSpPr txBox="1"/>
            <p:nvPr/>
          </p:nvSpPr>
          <p:spPr>
            <a:xfrm>
              <a:off x="1399310" y="1711246"/>
              <a:ext cx="249381" cy="369332"/>
            </a:xfrm>
            <a:prstGeom prst="rect">
              <a:avLst/>
            </a:prstGeom>
            <a:noFill/>
          </p:spPr>
          <p:txBody>
            <a:bodyPr wrap="square" rtlCol="0">
              <a:spAutoFit/>
            </a:bodyPr>
            <a:lstStyle/>
            <a:p>
              <a:r>
                <a:rPr lang="en-US" altLang="zh-TW" dirty="0" smtClean="0"/>
                <a:t>y</a:t>
              </a:r>
              <a:endParaRPr lang="zh-TW" altLang="en-US" dirty="0"/>
            </a:p>
          </p:txBody>
        </p:sp>
        <p:sp>
          <p:nvSpPr>
            <p:cNvPr id="107" name="文字方塊 106"/>
            <p:cNvSpPr txBox="1"/>
            <p:nvPr/>
          </p:nvSpPr>
          <p:spPr>
            <a:xfrm>
              <a:off x="4384943" y="4050858"/>
              <a:ext cx="249381" cy="369332"/>
            </a:xfrm>
            <a:prstGeom prst="rect">
              <a:avLst/>
            </a:prstGeom>
            <a:noFill/>
          </p:spPr>
          <p:txBody>
            <a:bodyPr wrap="square" rtlCol="0">
              <a:spAutoFit/>
            </a:bodyPr>
            <a:lstStyle/>
            <a:p>
              <a:r>
                <a:rPr lang="en-US" altLang="zh-TW" dirty="0"/>
                <a:t>x</a:t>
              </a:r>
              <a:endParaRPr lang="zh-TW" altLang="en-US" dirty="0"/>
            </a:p>
          </p:txBody>
        </p:sp>
        <p:sp>
          <p:nvSpPr>
            <p:cNvPr id="9" name="文字方塊 8"/>
            <p:cNvSpPr txBox="1"/>
            <p:nvPr/>
          </p:nvSpPr>
          <p:spPr>
            <a:xfrm>
              <a:off x="2771683" y="2568153"/>
              <a:ext cx="249382" cy="246221"/>
            </a:xfrm>
            <a:prstGeom prst="rect">
              <a:avLst/>
            </a:prstGeom>
            <a:noFill/>
          </p:spPr>
          <p:txBody>
            <a:bodyPr wrap="square" rtlCol="0">
              <a:spAutoFit/>
            </a:bodyPr>
            <a:lstStyle/>
            <a:p>
              <a:r>
                <a:rPr lang="zh-TW" altLang="en-US" sz="1000" dirty="0" smtClean="0"/>
                <a:t>●</a:t>
              </a:r>
              <a:endParaRPr lang="zh-TW" altLang="en-US" sz="1000" dirty="0"/>
            </a:p>
          </p:txBody>
        </p:sp>
        <p:sp>
          <p:nvSpPr>
            <p:cNvPr id="11" name="文字方塊 10"/>
            <p:cNvSpPr txBox="1"/>
            <p:nvPr/>
          </p:nvSpPr>
          <p:spPr>
            <a:xfrm>
              <a:off x="2703607" y="1598599"/>
              <a:ext cx="540327" cy="369332"/>
            </a:xfrm>
            <a:prstGeom prst="rect">
              <a:avLst/>
            </a:prstGeom>
            <a:noFill/>
          </p:spPr>
          <p:txBody>
            <a:bodyPr wrap="square" rtlCol="0">
              <a:spAutoFit/>
            </a:bodyPr>
            <a:lstStyle/>
            <a:p>
              <a:r>
                <a:rPr lang="en-US" altLang="zh-TW" dirty="0" smtClean="0"/>
                <a:t>K=3</a:t>
              </a:r>
              <a:endParaRPr lang="zh-TW" altLang="en-US" dirty="0"/>
            </a:p>
          </p:txBody>
        </p:sp>
        <p:sp>
          <p:nvSpPr>
            <p:cNvPr id="13" name="橢圓 12"/>
            <p:cNvSpPr/>
            <p:nvPr/>
          </p:nvSpPr>
          <p:spPr>
            <a:xfrm>
              <a:off x="2494247" y="2308255"/>
              <a:ext cx="929805" cy="7685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單箭頭接點 15"/>
            <p:cNvCxnSpPr>
              <a:stCxn id="9" idx="0"/>
              <a:endCxn id="56" idx="1"/>
            </p:cNvCxnSpPr>
            <p:nvPr/>
          </p:nvCxnSpPr>
          <p:spPr>
            <a:xfrm flipV="1">
              <a:off x="2896374" y="2018522"/>
              <a:ext cx="298657" cy="549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文字方塊 27"/>
              <p:cNvSpPr txBox="1"/>
              <p:nvPr/>
            </p:nvSpPr>
            <p:spPr>
              <a:xfrm>
                <a:off x="193044" y="4416044"/>
                <a:ext cx="3347778" cy="1569660"/>
              </a:xfrm>
              <a:prstGeom prst="rect">
                <a:avLst/>
              </a:prstGeom>
              <a:noFill/>
            </p:spPr>
            <p:txBody>
              <a:bodyPr wrap="square" rtlCol="0">
                <a:spAutoFit/>
              </a:bodyPr>
              <a:lstStyle/>
              <a:p>
                <a:r>
                  <a:rPr lang="en-US" altLang="zh-TW" sz="1600" u="sng" dirty="0" smtClean="0"/>
                  <a:t>Given</a:t>
                </a:r>
                <a:r>
                  <a:rPr lang="en-US" altLang="zh-TW" sz="1600" dirty="0" smtClean="0"/>
                  <a:t>:</a:t>
                </a:r>
              </a:p>
              <a:p>
                <a:pPr marL="285750" indent="-285750">
                  <a:buFontTx/>
                  <a:buChar char="-"/>
                </a:pPr>
                <a:r>
                  <a:rPr lang="en-US" altLang="zh-TW" sz="1600" dirty="0" smtClean="0"/>
                  <a:t>Training Data: </a:t>
                </a:r>
                <a14:m>
                  <m:oMath xmlns:m="http://schemas.openxmlformats.org/officeDocument/2006/math">
                    <m:r>
                      <a:rPr lang="en-US" altLang="zh-TW" sz="1600" b="0" i="1" smtClean="0">
                        <a:latin typeface="Cambria Math" panose="02040503050406030204" pitchFamily="18" charset="0"/>
                      </a:rPr>
                      <m:t>𝐷</m:t>
                    </m:r>
                    <m:r>
                      <a:rPr lang="en-US" altLang="zh-TW" sz="1600" b="0" i="1" smtClean="0">
                        <a:latin typeface="Cambria Math" panose="02040503050406030204" pitchFamily="18" charset="0"/>
                      </a:rPr>
                      <m:t>=</m:t>
                    </m:r>
                    <m:d>
                      <m:dPr>
                        <m:begChr m:val="{"/>
                        <m:endChr m:val="}"/>
                        <m:ctrlPr>
                          <a:rPr lang="en-US" altLang="zh-TW" sz="1600" b="0" i="1" smtClean="0">
                            <a:latin typeface="Cambria Math" panose="02040503050406030204" pitchFamily="18" charset="0"/>
                          </a:rPr>
                        </m:ctrlPr>
                      </m:dP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𝑖</m:t>
                            </m:r>
                          </m:sub>
                        </m:sSub>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𝑦</m:t>
                            </m:r>
                          </m:e>
                          <m:sub>
                            <m:r>
                              <a:rPr lang="en-US" altLang="zh-TW" sz="1600" b="0" i="1" smtClean="0">
                                <a:latin typeface="Cambria Math" panose="02040503050406030204" pitchFamily="18" charset="0"/>
                              </a:rPr>
                              <m:t>𝑖</m:t>
                            </m:r>
                          </m:sub>
                        </m:sSub>
                      </m:e>
                    </m:d>
                  </m:oMath>
                </a14:m>
                <a:endParaRPr lang="en-US" altLang="zh-TW" sz="1600" dirty="0" smtClean="0"/>
              </a:p>
              <a:p>
                <a:pPr marL="285750" indent="-285750">
                  <a:buFontTx/>
                  <a:buChar char="-"/>
                </a:pPr>
                <a:r>
                  <a:rPr lang="en-US" altLang="zh-TW" sz="1600" dirty="0" smtClean="0"/>
                  <a:t>Distance Metric: </a:t>
                </a:r>
                <a14:m>
                  <m:oMath xmlns:m="http://schemas.openxmlformats.org/officeDocument/2006/math">
                    <m:r>
                      <a:rPr lang="en-US" altLang="zh-TW" sz="1600" b="0" i="1" smtClean="0">
                        <a:latin typeface="Cambria Math" panose="02040503050406030204" pitchFamily="18" charset="0"/>
                      </a:rPr>
                      <m:t>𝑑</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𝑞</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𝑥</m:t>
                    </m:r>
                    <m:r>
                      <a:rPr lang="en-US" altLang="zh-TW" sz="1600" b="0" i="1" smtClean="0">
                        <a:latin typeface="Cambria Math" panose="02040503050406030204" pitchFamily="18" charset="0"/>
                      </a:rPr>
                      <m:t>)</m:t>
                    </m:r>
                  </m:oMath>
                </a14:m>
                <a:endParaRPr lang="en-US" altLang="zh-TW" sz="1600" dirty="0" smtClean="0"/>
              </a:p>
              <a:p>
                <a:pPr marL="285750" indent="-285750">
                  <a:buFontTx/>
                  <a:buChar char="-"/>
                </a:pPr>
                <a:r>
                  <a:rPr lang="en-US" altLang="zh-TW" sz="1600" dirty="0" smtClean="0"/>
                  <a:t>Number of Neighbors: k</a:t>
                </a:r>
              </a:p>
              <a:p>
                <a:pPr marL="285750" indent="-285750">
                  <a:buFontTx/>
                  <a:buChar char="-"/>
                </a:pPr>
                <a:r>
                  <a:rPr lang="en-US" altLang="zh-TW" sz="1600" dirty="0" smtClean="0"/>
                  <a:t>Query Point: q</a:t>
                </a:r>
                <a:endParaRPr lang="en-US" altLang="zh-TW" sz="1600" dirty="0"/>
              </a:p>
              <a:p>
                <a:r>
                  <a:rPr lang="en-US" altLang="zh-TW" sz="1600" dirty="0" smtClean="0"/>
                  <a:t>-&gt; </a:t>
                </a:r>
                <a14:m>
                  <m:oMath xmlns:m="http://schemas.openxmlformats.org/officeDocument/2006/math">
                    <m:r>
                      <a:rPr lang="en-US" altLang="zh-TW" sz="1600" b="0" i="1" smtClean="0">
                        <a:latin typeface="Cambria Math" panose="02040503050406030204" pitchFamily="18" charset="0"/>
                      </a:rPr>
                      <m:t>𝑁𝑁</m:t>
                    </m:r>
                    <m:r>
                      <a:rPr lang="en-US" altLang="zh-TW" sz="1600" b="0" i="1" smtClean="0">
                        <a:latin typeface="Cambria Math" panose="02040503050406030204" pitchFamily="18" charset="0"/>
                      </a:rPr>
                      <m:t>=</m:t>
                    </m:r>
                    <m:d>
                      <m:dPr>
                        <m:begChr m:val="{"/>
                        <m:endChr m:val="}"/>
                        <m:ctrlPr>
                          <a:rPr lang="en-US" altLang="zh-TW" sz="1600" b="0" i="1" smtClean="0">
                            <a:latin typeface="Cambria Math" panose="02040503050406030204" pitchFamily="18" charset="0"/>
                          </a:rPr>
                        </m:ctrlPr>
                      </m:dPr>
                      <m:e>
                        <m:r>
                          <a:rPr lang="en-US" altLang="zh-TW" sz="1600" b="0" i="1" smtClean="0">
                            <a:latin typeface="Cambria Math" panose="02040503050406030204" pitchFamily="18" charset="0"/>
                          </a:rPr>
                          <m:t>𝑖</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𝑑</m:t>
                        </m:r>
                        <m:d>
                          <m:dPr>
                            <m:ctrlPr>
                              <a:rPr lang="en-US" altLang="zh-TW" sz="1600" b="0" i="1" smtClean="0">
                                <a:latin typeface="Cambria Math" panose="02040503050406030204" pitchFamily="18" charset="0"/>
                              </a:rPr>
                            </m:ctrlPr>
                          </m:dPr>
                          <m:e>
                            <m:r>
                              <a:rPr lang="en-US" altLang="zh-TW" sz="1600" b="0" i="1" smtClean="0">
                                <a:latin typeface="Cambria Math" panose="02040503050406030204" pitchFamily="18" charset="0"/>
                              </a:rPr>
                              <m:t>𝑞</m:t>
                            </m:r>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𝑥</m:t>
                            </m:r>
                          </m:e>
                        </m:d>
                        <m:r>
                          <a:rPr lang="en-US" altLang="zh-TW" sz="1600" b="0" i="1" smtClean="0">
                            <a:latin typeface="Cambria Math" panose="02040503050406030204" pitchFamily="18" charset="0"/>
                          </a:rPr>
                          <m:t> </m:t>
                        </m:r>
                        <m:r>
                          <a:rPr lang="en-US" altLang="zh-TW" sz="1600" b="0" i="1" smtClean="0">
                            <a:latin typeface="Cambria Math" panose="02040503050406030204" pitchFamily="18" charset="0"/>
                          </a:rPr>
                          <m:t>𝑘</m:t>
                        </m:r>
                        <m:r>
                          <a:rPr lang="en-US" altLang="zh-TW" sz="1600" b="0" i="1" smtClean="0">
                            <a:latin typeface="Cambria Math" panose="02040503050406030204" pitchFamily="18" charset="0"/>
                          </a:rPr>
                          <m:t> </m:t>
                        </m:r>
                        <m:r>
                          <a:rPr lang="en-US" altLang="zh-TW" sz="1600" b="0" i="1" smtClean="0">
                            <a:latin typeface="Cambria Math" panose="02040503050406030204" pitchFamily="18" charset="0"/>
                          </a:rPr>
                          <m:t>𝑠𝑚𝑎𝑙𝑙𝑒𝑠𝑡</m:t>
                        </m:r>
                      </m:e>
                    </m:d>
                  </m:oMath>
                </a14:m>
                <a:endParaRPr lang="en-US" altLang="zh-TW" sz="1600" dirty="0" smtClean="0"/>
              </a:p>
            </p:txBody>
          </p:sp>
        </mc:Choice>
        <mc:Fallback xmlns="">
          <p:sp>
            <p:nvSpPr>
              <p:cNvPr id="28" name="文字方塊 27"/>
              <p:cNvSpPr txBox="1">
                <a:spLocks noRot="1" noChangeAspect="1" noMove="1" noResize="1" noEditPoints="1" noAdjustHandles="1" noChangeArrowheads="1" noChangeShapeType="1" noTextEdit="1"/>
              </p:cNvSpPr>
              <p:nvPr/>
            </p:nvSpPr>
            <p:spPr>
              <a:xfrm>
                <a:off x="193044" y="4416044"/>
                <a:ext cx="3347778" cy="1569660"/>
              </a:xfrm>
              <a:prstGeom prst="rect">
                <a:avLst/>
              </a:prstGeom>
              <a:blipFill rotWithShape="0">
                <a:blip r:embed="rId2"/>
                <a:stretch>
                  <a:fillRect l="-1093" t="-1163" b="-3876"/>
                </a:stretch>
              </a:blipFill>
            </p:spPr>
            <p:txBody>
              <a:bodyPr/>
              <a:lstStyle/>
              <a:p>
                <a:r>
                  <a:rPr lang="zh-TW" altLang="en-US">
                    <a:noFill/>
                  </a:rPr>
                  <a:t> </a:t>
                </a:r>
              </a:p>
            </p:txBody>
          </p:sp>
        </mc:Fallback>
      </mc:AlternateContent>
      <p:sp>
        <p:nvSpPr>
          <p:cNvPr id="81" name="文字方塊 80"/>
          <p:cNvSpPr txBox="1"/>
          <p:nvPr/>
        </p:nvSpPr>
        <p:spPr>
          <a:xfrm>
            <a:off x="3127169" y="4416044"/>
            <a:ext cx="2363527" cy="861774"/>
          </a:xfrm>
          <a:prstGeom prst="rect">
            <a:avLst/>
          </a:prstGeom>
          <a:noFill/>
        </p:spPr>
        <p:txBody>
          <a:bodyPr wrap="square" rtlCol="0">
            <a:spAutoFit/>
          </a:bodyPr>
          <a:lstStyle/>
          <a:p>
            <a:r>
              <a:rPr lang="en-US" altLang="zh-TW" sz="1600" u="sng" dirty="0" smtClean="0"/>
              <a:t>Return</a:t>
            </a:r>
            <a:r>
              <a:rPr lang="en-US" altLang="zh-TW" sz="1600" dirty="0" smtClean="0"/>
              <a:t>:</a:t>
            </a:r>
          </a:p>
          <a:p>
            <a:pPr marL="285750" indent="-285750">
              <a:buFontTx/>
              <a:buChar char="-"/>
            </a:pPr>
            <a:r>
              <a:rPr lang="en-US" altLang="zh-TW" sz="1600" dirty="0" smtClean="0"/>
              <a:t>Classification: Vote</a:t>
            </a:r>
          </a:p>
          <a:p>
            <a:pPr marL="285750" indent="-285750">
              <a:buFontTx/>
              <a:buChar char="-"/>
            </a:pPr>
            <a:r>
              <a:rPr lang="en-US" altLang="zh-TW" sz="1600" dirty="0" smtClean="0"/>
              <a:t>Regression: Mean</a:t>
            </a:r>
          </a:p>
        </p:txBody>
      </p:sp>
      <mc:AlternateContent xmlns:mc="http://schemas.openxmlformats.org/markup-compatibility/2006" xmlns:a14="http://schemas.microsoft.com/office/drawing/2010/main">
        <mc:Choice Requires="a14">
          <p:sp>
            <p:nvSpPr>
              <p:cNvPr id="2" name="文字方塊 1"/>
              <p:cNvSpPr txBox="1"/>
              <p:nvPr/>
            </p:nvSpPr>
            <p:spPr>
              <a:xfrm>
                <a:off x="6686772" y="3851466"/>
                <a:ext cx="4096987" cy="1129155"/>
              </a:xfrm>
              <a:prstGeom prst="rect">
                <a:avLst/>
              </a:prstGeom>
              <a:noFill/>
              <a:ln>
                <a:solidFill>
                  <a:schemeClr val="tx1"/>
                </a:solidFill>
              </a:ln>
            </p:spPr>
            <p:txBody>
              <a:bodyPr wrap="square" rtlCol="0">
                <a:spAutoFit/>
              </a:bodyPr>
              <a:lstStyle/>
              <a:p>
                <a:r>
                  <a:rPr lang="en-US" altLang="zh-TW" sz="1600" dirty="0" smtClean="0"/>
                  <a:t>Distance Function:</a:t>
                </a:r>
              </a:p>
              <a:p>
                <a:pPr marL="285750" indent="-285750">
                  <a:buFontTx/>
                  <a:buChar char="-"/>
                </a:pPr>
                <a:r>
                  <a:rPr lang="en-US" altLang="zh-TW" sz="1600" dirty="0" smtClean="0"/>
                  <a:t>Euclidean Distance (</a:t>
                </a:r>
                <a:r>
                  <a:rPr lang="zh-TW" altLang="en-US" sz="1600" dirty="0" smtClean="0">
                    <a:latin typeface="微軟正黑體" panose="020B0604030504040204" pitchFamily="34" charset="-120"/>
                    <a:ea typeface="微軟正黑體" panose="020B0604030504040204" pitchFamily="34" charset="-120"/>
                  </a:rPr>
                  <a:t>歐幾里得距離</a:t>
                </a:r>
                <a:r>
                  <a:rPr lang="en-US" altLang="zh-TW" sz="1600" dirty="0" smtClean="0"/>
                  <a:t>)</a:t>
                </a:r>
              </a:p>
              <a:p>
                <a:r>
                  <a:rPr lang="en-US" altLang="zh-TW" sz="1600" dirty="0"/>
                  <a:t> </a:t>
                </a:r>
                <a:r>
                  <a:rPr lang="en-US" altLang="zh-TW" sz="1600" dirty="0" smtClean="0"/>
                  <a:t>     </a:t>
                </a:r>
                <a14:m>
                  <m:oMath xmlns:m="http://schemas.openxmlformats.org/officeDocument/2006/math">
                    <m:r>
                      <a:rPr lang="en-US" altLang="zh-TW" sz="1600" b="0" i="1" smtClean="0">
                        <a:latin typeface="Cambria Math" panose="02040503050406030204" pitchFamily="18" charset="0"/>
                      </a:rPr>
                      <m:t>𝑑</m:t>
                    </m:r>
                    <m:r>
                      <a:rPr lang="en-US" altLang="zh-TW" sz="1600" b="0" i="1" smtClean="0">
                        <a:latin typeface="Cambria Math" panose="02040503050406030204" pitchFamily="18" charset="0"/>
                      </a:rPr>
                      <m:t>= </m:t>
                    </m:r>
                    <m:rad>
                      <m:radPr>
                        <m:degHide m:val="on"/>
                        <m:ctrlPr>
                          <a:rPr lang="en-US" altLang="zh-TW" sz="1600" b="0" i="1" smtClean="0">
                            <a:latin typeface="Cambria Math" panose="02040503050406030204" pitchFamily="18" charset="0"/>
                          </a:rPr>
                        </m:ctrlPr>
                      </m:radPr>
                      <m:deg/>
                      <m:e>
                        <m:nary>
                          <m:naryPr>
                            <m:chr m:val="∑"/>
                            <m:ctrlPr>
                              <a:rPr lang="en-US" altLang="zh-TW" sz="1600" b="0" i="1" smtClean="0">
                                <a:latin typeface="Cambria Math" panose="02040503050406030204" pitchFamily="18" charset="0"/>
                              </a:rPr>
                            </m:ctrlPr>
                          </m:naryPr>
                          <m:sub>
                            <m:r>
                              <m:rPr>
                                <m:brk m:alnAt="23"/>
                              </m:rPr>
                              <a:rPr lang="en-US" altLang="zh-TW" sz="1600" b="0" i="1" smtClean="0">
                                <a:latin typeface="Cambria Math" panose="02040503050406030204" pitchFamily="18" charset="0"/>
                              </a:rPr>
                              <m:t>𝑡</m:t>
                            </m:r>
                            <m:r>
                              <a:rPr lang="en-US" altLang="zh-TW" sz="1600" b="0" i="1" smtClean="0">
                                <a:latin typeface="Cambria Math" panose="02040503050406030204" pitchFamily="18" charset="0"/>
                              </a:rPr>
                              <m:t>=1</m:t>
                            </m:r>
                          </m:sub>
                          <m:sup>
                            <m:r>
                              <a:rPr lang="en-US" altLang="zh-TW" sz="1600" b="0" i="1" smtClean="0">
                                <a:latin typeface="Cambria Math" panose="02040503050406030204" pitchFamily="18" charset="0"/>
                              </a:rPr>
                              <m:t>𝑛</m:t>
                            </m:r>
                          </m:sup>
                          <m:e>
                            <m:sSup>
                              <m:sSupPr>
                                <m:ctrlPr>
                                  <a:rPr lang="en-US" altLang="zh-TW" sz="1600" b="0" i="1" smtClean="0">
                                    <a:latin typeface="Cambria Math" panose="02040503050406030204" pitchFamily="18" charset="0"/>
                                  </a:rPr>
                                </m:ctrlPr>
                              </m:sSupPr>
                              <m:e>
                                <m:d>
                                  <m:dPr>
                                    <m:ctrlPr>
                                      <a:rPr lang="en-US" altLang="zh-TW" sz="1600" b="0" i="1" smtClean="0">
                                        <a:latin typeface="Cambria Math" panose="02040503050406030204" pitchFamily="18" charset="0"/>
                                      </a:rPr>
                                    </m:ctrlPr>
                                  </m:dP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𝑖</m:t>
                                        </m:r>
                                      </m:sub>
                                    </m:sSub>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𝑦</m:t>
                                        </m:r>
                                      </m:e>
                                      <m:sub>
                                        <m:r>
                                          <a:rPr lang="en-US" altLang="zh-TW" sz="1600" b="0" i="1" smtClean="0">
                                            <a:latin typeface="Cambria Math" panose="02040503050406030204" pitchFamily="18" charset="0"/>
                                          </a:rPr>
                                          <m:t>𝑖</m:t>
                                        </m:r>
                                      </m:sub>
                                    </m:sSub>
                                  </m:e>
                                </m:d>
                              </m:e>
                              <m:sup>
                                <m:r>
                                  <a:rPr lang="en-US" altLang="zh-TW" sz="1600" b="0" i="1" smtClean="0">
                                    <a:latin typeface="Cambria Math" panose="02040503050406030204" pitchFamily="18" charset="0"/>
                                  </a:rPr>
                                  <m:t>2</m:t>
                                </m:r>
                              </m:sup>
                            </m:sSup>
                          </m:e>
                        </m:nary>
                      </m:e>
                    </m:rad>
                  </m:oMath>
                </a14:m>
                <a:endParaRPr lang="en-US" altLang="zh-TW" sz="1600" dirty="0" smtClean="0"/>
              </a:p>
              <a:p>
                <a:pPr marL="285750" indent="-285750">
                  <a:buFontTx/>
                  <a:buChar char="-"/>
                </a:pPr>
                <a:r>
                  <a:rPr lang="en-US" altLang="zh-TW" sz="1600" dirty="0" err="1" smtClean="0"/>
                  <a:t>aa</a:t>
                </a:r>
                <a:endParaRPr lang="zh-TW" altLang="en-US" sz="16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6686772" y="3851466"/>
                <a:ext cx="4096987" cy="1129155"/>
              </a:xfrm>
              <a:prstGeom prst="rect">
                <a:avLst/>
              </a:prstGeom>
              <a:blipFill rotWithShape="0">
                <a:blip r:embed="rId3"/>
                <a:stretch>
                  <a:fillRect l="-742" t="-1070" b="-27273"/>
                </a:stretch>
              </a:blipFill>
              <a:ln>
                <a:solidFill>
                  <a:schemeClr val="tx1"/>
                </a:solidFill>
              </a:ln>
            </p:spPr>
            <p:txBody>
              <a:bodyPr/>
              <a:lstStyle/>
              <a:p>
                <a:r>
                  <a:rPr lang="zh-TW" altLang="en-US">
                    <a:noFill/>
                  </a:rPr>
                  <a:t> </a:t>
                </a:r>
              </a:p>
            </p:txBody>
          </p:sp>
        </mc:Fallback>
      </mc:AlternateContent>
      <p:sp>
        <p:nvSpPr>
          <p:cNvPr id="3" name="文字方塊 2"/>
          <p:cNvSpPr txBox="1"/>
          <p:nvPr/>
        </p:nvSpPr>
        <p:spPr>
          <a:xfrm>
            <a:off x="5060864" y="5323984"/>
            <a:ext cx="6695717" cy="2062103"/>
          </a:xfrm>
          <a:prstGeom prst="rect">
            <a:avLst/>
          </a:prstGeom>
          <a:noFill/>
        </p:spPr>
        <p:txBody>
          <a:bodyPr wrap="square" rtlCol="0">
            <a:spAutoFit/>
          </a:bodyPr>
          <a:lstStyle/>
          <a:p>
            <a:r>
              <a:rPr lang="en-US" altLang="zh-TW" sz="1600" dirty="0" smtClean="0"/>
              <a:t>Advantages:</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能夠在類別並非線性分開的情況下來分類</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穩定</a:t>
            </a:r>
            <a:r>
              <a:rPr lang="en-US" altLang="zh-TW"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 </a:t>
            </a:r>
            <a:r>
              <a:rPr lang="zh-TW" altLang="en-US" sz="1600" dirty="0" smtClean="0">
                <a:latin typeface="微軟正黑體" panose="020B0604030504040204" pitchFamily="34" charset="-120"/>
                <a:ea typeface="微軟正黑體" panose="020B0604030504040204" pitchFamily="34" charset="-120"/>
              </a:rPr>
              <a:t>訓練資料當中出現的小小干擾並不會嚴重影響獲得的</a:t>
            </a:r>
            <a:r>
              <a:rPr lang="zh-TW" altLang="en-US" sz="1600" dirty="0">
                <a:latin typeface="微軟正黑體" panose="020B0604030504040204" pitchFamily="34" charset="-120"/>
                <a:ea typeface="微軟正黑體" panose="020B0604030504040204" pitchFamily="34" charset="-120"/>
              </a:rPr>
              <a:t>結果</a:t>
            </a:r>
            <a:endParaRPr lang="en-US" altLang="zh-TW" sz="1600" dirty="0" smtClean="0">
              <a:latin typeface="微軟正黑體" panose="020B0604030504040204" pitchFamily="34" charset="-120"/>
              <a:ea typeface="微軟正黑體" panose="020B0604030504040204" pitchFamily="34" charset="-120"/>
            </a:endParaRPr>
          </a:p>
          <a:p>
            <a:r>
              <a:rPr lang="en-US" altLang="zh-TW" sz="1600" dirty="0" smtClean="0">
                <a:latin typeface="微軟正黑體" panose="020B0604030504040204" pitchFamily="34" charset="-120"/>
                <a:ea typeface="微軟正黑體" panose="020B0604030504040204" pitchFamily="34" charset="-120"/>
              </a:rPr>
              <a:t>Disadvantages:</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不提供一個真實的數學模型，對於每一個新分類都是必須以加入新資料到所有初始的實例，然後重複選擇</a:t>
            </a:r>
            <a:r>
              <a:rPr lang="en-US" altLang="zh-TW" sz="1600" dirty="0" smtClean="0">
                <a:latin typeface="微軟正黑體" panose="020B0604030504040204" pitchFamily="34" charset="-120"/>
                <a:ea typeface="微軟正黑體" panose="020B0604030504040204" pitchFamily="34" charset="-120"/>
              </a:rPr>
              <a:t>K</a:t>
            </a:r>
            <a:r>
              <a:rPr lang="zh-TW" altLang="en-US" sz="1600" dirty="0" smtClean="0">
                <a:latin typeface="微軟正黑體" panose="020B0604030504040204" pitchFamily="34" charset="-120"/>
                <a:ea typeface="微軟正黑體" panose="020B0604030504040204" pitchFamily="34" charset="-120"/>
              </a:rPr>
              <a:t>值進行計算程序才會產生。</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要求相當高的資料量來產生真實的預測</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對於被分析的資料當中的雜訊是敏感</a:t>
            </a:r>
            <a:r>
              <a:rPr lang="zh-TW" altLang="en-US" sz="1600" dirty="0">
                <a:latin typeface="微軟正黑體" panose="020B0604030504040204" pitchFamily="34" charset="-120"/>
                <a:ea typeface="微軟正黑體" panose="020B0604030504040204" pitchFamily="34" charset="-120"/>
              </a:rPr>
              <a:t>的</a:t>
            </a:r>
            <a:endParaRPr lang="en-US" altLang="zh-TW" sz="1600" dirty="0" smtClean="0">
              <a:latin typeface="微軟正黑體" panose="020B0604030504040204" pitchFamily="34" charset="-120"/>
              <a:ea typeface="微軟正黑體" panose="020B0604030504040204" pitchFamily="34" charset="-120"/>
            </a:endParaRPr>
          </a:p>
        </p:txBody>
      </p:sp>
      <p:cxnSp>
        <p:nvCxnSpPr>
          <p:cNvPr id="41" name="直線單箭頭接點 40"/>
          <p:cNvCxnSpPr/>
          <p:nvPr/>
        </p:nvCxnSpPr>
        <p:spPr>
          <a:xfrm flipH="1" flipV="1">
            <a:off x="2605434" y="5128516"/>
            <a:ext cx="638500" cy="3526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3174670" y="5412289"/>
            <a:ext cx="1459653" cy="338554"/>
          </a:xfrm>
          <a:prstGeom prst="rect">
            <a:avLst/>
          </a:prstGeom>
          <a:noFill/>
        </p:spPr>
        <p:txBody>
          <a:bodyPr wrap="square" rtlCol="0">
            <a:spAutoFit/>
          </a:bodyPr>
          <a:lstStyle/>
          <a:p>
            <a:r>
              <a:rPr lang="en-US" altLang="zh-TW" sz="1600" dirty="0" smtClean="0">
                <a:solidFill>
                  <a:srgbClr val="FF0000"/>
                </a:solidFill>
              </a:rPr>
              <a:t>Cost Function</a:t>
            </a:r>
            <a:endParaRPr lang="zh-TW" altLang="en-US" sz="1600" dirty="0">
              <a:solidFill>
                <a:srgbClr val="FF0000"/>
              </a:solidFill>
            </a:endParaRPr>
          </a:p>
        </p:txBody>
      </p:sp>
    </p:spTree>
    <p:extLst>
      <p:ext uri="{BB962C8B-B14F-4D97-AF65-F5344CB8AC3E}">
        <p14:creationId xmlns:p14="http://schemas.microsoft.com/office/powerpoint/2010/main" val="61090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K-Nearest Neighbors, KNN</a:t>
            </a:r>
            <a:endParaRPr lang="zh-TW" altLang="en-US" dirty="0"/>
          </a:p>
        </p:txBody>
      </p:sp>
      <p:sp>
        <p:nvSpPr>
          <p:cNvPr id="39" name="文字方塊 38"/>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52954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Ensemble Learning</a:t>
            </a:r>
            <a:r>
              <a:rPr lang="zh-TW" altLang="en-US" dirty="0" smtClean="0"/>
              <a:t> </a:t>
            </a:r>
            <a:r>
              <a:rPr lang="en-US" altLang="zh-TW" dirty="0" smtClean="0"/>
              <a:t>-</a:t>
            </a:r>
            <a:r>
              <a:rPr lang="zh-TW" altLang="en-US" dirty="0" smtClean="0"/>
              <a:t> </a:t>
            </a:r>
            <a:r>
              <a:rPr lang="en-US" altLang="zh-TW" dirty="0" smtClean="0"/>
              <a:t>Bagging</a:t>
            </a:r>
            <a:endParaRPr lang="zh-TW" altLang="en-US" dirty="0"/>
          </a:p>
        </p:txBody>
      </p:sp>
      <p:sp>
        <p:nvSpPr>
          <p:cNvPr id="7" name="文字方塊 6"/>
          <p:cNvSpPr txBox="1"/>
          <p:nvPr/>
        </p:nvSpPr>
        <p:spPr>
          <a:xfrm>
            <a:off x="178130" y="101276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10" name="文字方塊 9"/>
          <p:cNvSpPr txBox="1"/>
          <p:nvPr/>
        </p:nvSpPr>
        <p:spPr>
          <a:xfrm>
            <a:off x="1106873" y="1025250"/>
            <a:ext cx="10863454"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從一組</a:t>
            </a:r>
            <a:r>
              <a:rPr lang="en-US" altLang="zh-TW" sz="1600" dirty="0" smtClean="0">
                <a:latin typeface="微軟正黑體" panose="020B0604030504040204" pitchFamily="34" charset="-120"/>
                <a:ea typeface="微軟正黑體" panose="020B0604030504040204" pitchFamily="34" charset="-120"/>
              </a:rPr>
              <a:t>learning algorithm</a:t>
            </a:r>
            <a:r>
              <a:rPr lang="zh-TW" altLang="en-US" sz="1600" dirty="0" smtClean="0">
                <a:latin typeface="微軟正黑體" panose="020B0604030504040204" pitchFamily="34" charset="-120"/>
                <a:ea typeface="微軟正黑體" panose="020B0604030504040204" pitchFamily="34" charset="-120"/>
              </a:rPr>
              <a:t>中，以「投票」</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「平均」方式得到最終分類結果。</a:t>
            </a:r>
            <a:endParaRPr lang="zh-TW" altLang="en-US" sz="1600" dirty="0">
              <a:latin typeface="微軟正黑體" panose="020B0604030504040204" pitchFamily="34" charset="-120"/>
              <a:ea typeface="微軟正黑體" panose="020B0604030504040204" pitchFamily="34" charset="-120"/>
            </a:endParaRPr>
          </a:p>
        </p:txBody>
      </p:sp>
      <p:sp>
        <p:nvSpPr>
          <p:cNvPr id="85" name="文字方塊 84"/>
          <p:cNvSpPr txBox="1"/>
          <p:nvPr/>
        </p:nvSpPr>
        <p:spPr>
          <a:xfrm>
            <a:off x="178130" y="1705541"/>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68" name="文字方塊 67"/>
          <p:cNvSpPr txBox="1"/>
          <p:nvPr/>
        </p:nvSpPr>
        <p:spPr>
          <a:xfrm>
            <a:off x="7366995" y="201903"/>
            <a:ext cx="2297878" cy="584775"/>
          </a:xfrm>
          <a:prstGeom prst="rect">
            <a:avLst/>
          </a:prstGeom>
          <a:noFill/>
        </p:spPr>
        <p:txBody>
          <a:bodyPr wrap="square" rtlCol="0">
            <a:spAutoFit/>
          </a:bodyPr>
          <a:lstStyle/>
          <a:p>
            <a:r>
              <a:rPr lang="en-US" altLang="zh-TW" sz="1600" dirty="0" smtClean="0"/>
              <a:t>Supervised</a:t>
            </a:r>
          </a:p>
          <a:p>
            <a:r>
              <a:rPr lang="en-US" altLang="zh-TW" sz="1600" dirty="0" smtClean="0"/>
              <a:t>Classification/Regression</a:t>
            </a:r>
            <a:endParaRPr lang="zh-TW" altLang="en-US" sz="1600" dirty="0"/>
          </a:p>
        </p:txBody>
      </p:sp>
      <p:sp>
        <p:nvSpPr>
          <p:cNvPr id="39" name="文字方塊 38"/>
          <p:cNvSpPr txBox="1"/>
          <p:nvPr/>
        </p:nvSpPr>
        <p:spPr>
          <a:xfrm>
            <a:off x="178130" y="2248637"/>
            <a:ext cx="3257797" cy="338554"/>
          </a:xfrm>
          <a:prstGeom prst="rect">
            <a:avLst/>
          </a:prstGeom>
          <a:noFill/>
          <a:ln>
            <a:noFill/>
          </a:ln>
        </p:spPr>
        <p:txBody>
          <a:bodyPr wrap="square" rtlCol="0">
            <a:spAutoFit/>
          </a:bodyPr>
          <a:lstStyle/>
          <a:p>
            <a:r>
              <a:rPr lang="en-US" altLang="zh-TW" sz="1600" b="1" u="sng" dirty="0" smtClean="0"/>
              <a:t>Bagging (Bootstrap aggregating)</a:t>
            </a:r>
          </a:p>
        </p:txBody>
      </p:sp>
      <p:sp>
        <p:nvSpPr>
          <p:cNvPr id="16" name="文字方塊 15"/>
          <p:cNvSpPr txBox="1"/>
          <p:nvPr/>
        </p:nvSpPr>
        <p:spPr>
          <a:xfrm>
            <a:off x="1543291" y="1705541"/>
            <a:ext cx="8736782"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透過多次執行弱學習演算法，並且針對每次產生的分類規則進行投票，最後整合投票的結果。</a:t>
            </a:r>
            <a:endParaRPr lang="zh-TW" altLang="en-US" sz="1600"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rotWithShape="1">
          <a:blip r:embed="rId2"/>
          <a:srcRect l="12813" t="44140" r="68965" b="27881"/>
          <a:stretch/>
        </p:blipFill>
        <p:spPr>
          <a:xfrm>
            <a:off x="668442" y="4031673"/>
            <a:ext cx="5714878" cy="2632363"/>
          </a:xfrm>
          <a:prstGeom prst="rect">
            <a:avLst/>
          </a:prstGeom>
        </p:spPr>
      </p:pic>
      <p:cxnSp>
        <p:nvCxnSpPr>
          <p:cNvPr id="8" name="直線單箭頭接點 7"/>
          <p:cNvCxnSpPr>
            <a:stCxn id="14" idx="2"/>
          </p:cNvCxnSpPr>
          <p:nvPr/>
        </p:nvCxnSpPr>
        <p:spPr>
          <a:xfrm>
            <a:off x="2268722" y="4073353"/>
            <a:ext cx="249382" cy="169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字方塊 13"/>
          <p:cNvSpPr txBox="1"/>
          <p:nvPr/>
        </p:nvSpPr>
        <p:spPr>
          <a:xfrm>
            <a:off x="453776" y="3242356"/>
            <a:ext cx="3629891" cy="830997"/>
          </a:xfrm>
          <a:prstGeom prst="rect">
            <a:avLst/>
          </a:prstGeom>
          <a:noFill/>
        </p:spPr>
        <p:txBody>
          <a:bodyPr wrap="square" rtlCol="0">
            <a:spAutoFit/>
          </a:bodyPr>
          <a:lstStyle/>
          <a:p>
            <a:r>
              <a:rPr lang="en-US" altLang="zh-TW" sz="1600" dirty="0" smtClean="0"/>
              <a:t>Learn over a subset (uniformly randomly pick data)</a:t>
            </a:r>
            <a:r>
              <a:rPr lang="zh-TW" altLang="en-US" sz="1600" dirty="0" smtClean="0"/>
              <a:t> </a:t>
            </a:r>
            <a:r>
              <a:rPr lang="en-US" altLang="zh-TW" sz="1600" dirty="0" smtClean="0"/>
              <a:t>(sampling with replacement) of data, apply a learner.</a:t>
            </a:r>
            <a:endParaRPr lang="zh-TW" altLang="en-US" sz="1600" dirty="0"/>
          </a:p>
        </p:txBody>
      </p:sp>
      <p:cxnSp>
        <p:nvCxnSpPr>
          <p:cNvPr id="24" name="直線單箭頭接點 23"/>
          <p:cNvCxnSpPr>
            <a:stCxn id="28" idx="0"/>
          </p:cNvCxnSpPr>
          <p:nvPr/>
        </p:nvCxnSpPr>
        <p:spPr>
          <a:xfrm flipH="1" flipV="1">
            <a:off x="3740729" y="5583384"/>
            <a:ext cx="1792450" cy="554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文字方塊 27"/>
          <p:cNvSpPr txBox="1"/>
          <p:nvPr/>
        </p:nvSpPr>
        <p:spPr>
          <a:xfrm>
            <a:off x="4083667" y="6137564"/>
            <a:ext cx="2899023" cy="584775"/>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相同學習演算法 </a:t>
            </a:r>
            <a:r>
              <a:rPr lang="en-US" altLang="zh-TW" sz="1600" dirty="0" smtClean="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不同的訓練資料</a:t>
            </a:r>
            <a:r>
              <a:rPr lang="zh-TW" altLang="en-US" sz="1600" dirty="0" smtClean="0">
                <a:latin typeface="微軟正黑體" panose="020B0604030504040204" pitchFamily="34" charset="-120"/>
                <a:ea typeface="微軟正黑體" panose="020B0604030504040204" pitchFamily="34" charset="-120"/>
              </a:rPr>
              <a:t>集合 </a:t>
            </a:r>
            <a:r>
              <a:rPr lang="en-US" altLang="zh-TW" sz="1600" dirty="0" smtClean="0">
                <a:latin typeface="微軟正黑體" panose="020B0604030504040204" pitchFamily="34" charset="-120"/>
                <a:ea typeface="微軟正黑體" panose="020B0604030504040204" pitchFamily="34" charset="-120"/>
              </a:rPr>
              <a:t>-&gt;</a:t>
            </a:r>
            <a:r>
              <a:rPr lang="zh-TW" altLang="en-US" sz="1600" dirty="0" smtClean="0">
                <a:latin typeface="微軟正黑體" panose="020B0604030504040204" pitchFamily="34" charset="-120"/>
                <a:ea typeface="微軟正黑體" panose="020B0604030504040204" pitchFamily="34" charset="-120"/>
              </a:rPr>
              <a:t> 多個分類規則</a:t>
            </a:r>
            <a:endParaRPr lang="zh-TW" altLang="en-US" sz="1600" dirty="0">
              <a:latin typeface="微軟正黑體" panose="020B0604030504040204" pitchFamily="34" charset="-120"/>
              <a:ea typeface="微軟正黑體" panose="020B0604030504040204" pitchFamily="34" charset="-120"/>
            </a:endParaRPr>
          </a:p>
        </p:txBody>
      </p:sp>
      <p:cxnSp>
        <p:nvCxnSpPr>
          <p:cNvPr id="34" name="直線單箭頭接點 33"/>
          <p:cNvCxnSpPr>
            <a:stCxn id="36" idx="1"/>
          </p:cNvCxnSpPr>
          <p:nvPr/>
        </p:nvCxnSpPr>
        <p:spPr>
          <a:xfrm flipH="1">
            <a:off x="4922785" y="4418132"/>
            <a:ext cx="975043" cy="543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文字方塊 35"/>
          <p:cNvSpPr txBox="1"/>
          <p:nvPr/>
        </p:nvSpPr>
        <p:spPr>
          <a:xfrm>
            <a:off x="5897828" y="4002633"/>
            <a:ext cx="2899023" cy="830997"/>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將測試資料透過</a:t>
            </a:r>
            <a:r>
              <a:rPr lang="en-US" altLang="zh-TW" sz="1600" dirty="0" smtClean="0">
                <a:latin typeface="微軟正黑體" panose="020B0604030504040204" pitchFamily="34" charset="-120"/>
                <a:ea typeface="微軟正黑體" panose="020B0604030504040204" pitchFamily="34" charset="-120"/>
              </a:rPr>
              <a:t>m</a:t>
            </a:r>
            <a:r>
              <a:rPr lang="zh-TW" altLang="en-US" sz="1600" dirty="0">
                <a:latin typeface="微軟正黑體" panose="020B0604030504040204" pitchFamily="34" charset="-120"/>
                <a:ea typeface="微軟正黑體" panose="020B0604030504040204" pitchFamily="34" charset="-120"/>
              </a:rPr>
              <a:t>棵</a:t>
            </a:r>
            <a:r>
              <a:rPr lang="zh-TW" altLang="en-US" sz="1600" dirty="0" smtClean="0">
                <a:latin typeface="微軟正黑體" panose="020B0604030504040204" pitchFamily="34" charset="-120"/>
                <a:ea typeface="微軟正黑體" panose="020B0604030504040204" pitchFamily="34" charset="-120"/>
              </a:rPr>
              <a:t>決策</a:t>
            </a:r>
            <a:r>
              <a:rPr lang="zh-TW" altLang="en-US" sz="1600" dirty="0">
                <a:latin typeface="微軟正黑體" panose="020B0604030504040204" pitchFamily="34" charset="-120"/>
                <a:ea typeface="微軟正黑體" panose="020B0604030504040204" pitchFamily="34" charset="-120"/>
              </a:rPr>
              <a:t>樹</a:t>
            </a:r>
            <a:r>
              <a:rPr lang="zh-TW" altLang="en-US" sz="1600" dirty="0" smtClean="0">
                <a:latin typeface="微軟正黑體" panose="020B0604030504040204" pitchFamily="34" charset="-120"/>
                <a:ea typeface="微軟正黑體" panose="020B0604030504040204" pitchFamily="34" charset="-120"/>
              </a:rPr>
              <a:t>產生</a:t>
            </a:r>
            <a:r>
              <a:rPr lang="en-US" altLang="zh-TW" sz="1600" dirty="0" smtClean="0">
                <a:latin typeface="微軟正黑體" panose="020B0604030504040204" pitchFamily="34" charset="-120"/>
                <a:ea typeface="微軟正黑體" panose="020B0604030504040204" pitchFamily="34" charset="-120"/>
              </a:rPr>
              <a:t>m</a:t>
            </a:r>
            <a:r>
              <a:rPr lang="zh-TW" altLang="en-US" sz="1600" dirty="0" smtClean="0">
                <a:latin typeface="微軟正黑體" panose="020B0604030504040204" pitchFamily="34" charset="-120"/>
                <a:ea typeface="微軟正黑體" panose="020B0604030504040204" pitchFamily="34" charset="-120"/>
              </a:rPr>
              <a:t>個分類結果，再以多數決投票的方式得到最終分類結果。</a:t>
            </a:r>
            <a:endParaRPr lang="zh-TW" altLang="en-US" sz="1600" dirty="0">
              <a:latin typeface="微軟正黑體" panose="020B0604030504040204" pitchFamily="34" charset="-120"/>
              <a:ea typeface="微軟正黑體" panose="020B0604030504040204" pitchFamily="34" charset="-120"/>
            </a:endParaRPr>
          </a:p>
        </p:txBody>
      </p:sp>
      <p:sp>
        <p:nvSpPr>
          <p:cNvPr id="31" name="文字方塊 30"/>
          <p:cNvSpPr txBox="1"/>
          <p:nvPr/>
        </p:nvSpPr>
        <p:spPr>
          <a:xfrm>
            <a:off x="361115" y="2616231"/>
            <a:ext cx="8551677"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利用不同的訓練資料集合產生不同的分類規則，最後以投票的方式整合不同的分類規則。</a:t>
            </a:r>
            <a:endParaRPr lang="zh-TW" altLang="en-US" sz="1600" dirty="0"/>
          </a:p>
        </p:txBody>
      </p:sp>
      <p:sp>
        <p:nvSpPr>
          <p:cNvPr id="41" name="文字方塊 40"/>
          <p:cNvSpPr txBox="1"/>
          <p:nvPr/>
        </p:nvSpPr>
        <p:spPr>
          <a:xfrm>
            <a:off x="6982690" y="5193209"/>
            <a:ext cx="2606631" cy="584775"/>
          </a:xfrm>
          <a:prstGeom prst="rect">
            <a:avLst/>
          </a:prstGeom>
          <a:noFill/>
          <a:ln>
            <a:solidFill>
              <a:srgbClr val="FF0000"/>
            </a:solidFill>
          </a:ln>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Decision Tree </a:t>
            </a:r>
            <a:r>
              <a:rPr lang="zh-TW" altLang="en-US" sz="1600" dirty="0" smtClean="0">
                <a:latin typeface="微軟正黑體" panose="020B0604030504040204" pitchFamily="34" charset="-120"/>
                <a:ea typeface="微軟正黑體" panose="020B0604030504040204" pitchFamily="34" charset="-120"/>
              </a:rPr>
              <a:t>只是舉例，不一定要是</a:t>
            </a:r>
            <a:r>
              <a:rPr lang="en-US" altLang="zh-TW" sz="1600" dirty="0" smtClean="0">
                <a:latin typeface="微軟正黑體" panose="020B0604030504040204" pitchFamily="34" charset="-120"/>
                <a:ea typeface="微軟正黑體" panose="020B0604030504040204" pitchFamily="34" charset="-120"/>
              </a:rPr>
              <a:t>Decision</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Tree</a:t>
            </a: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8249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Ensemble Learning</a:t>
            </a:r>
            <a:r>
              <a:rPr lang="zh-TW" altLang="en-US" dirty="0" smtClean="0"/>
              <a:t> </a:t>
            </a:r>
            <a:r>
              <a:rPr lang="en-US" altLang="zh-TW" dirty="0" smtClean="0"/>
              <a:t>–</a:t>
            </a:r>
            <a:r>
              <a:rPr lang="zh-TW" altLang="en-US" dirty="0" smtClean="0"/>
              <a:t> </a:t>
            </a:r>
            <a:r>
              <a:rPr lang="en-US" altLang="zh-TW" dirty="0" smtClean="0"/>
              <a:t>Random</a:t>
            </a:r>
            <a:r>
              <a:rPr lang="zh-TW" altLang="en-US" dirty="0" smtClean="0"/>
              <a:t> </a:t>
            </a:r>
            <a:r>
              <a:rPr lang="en-US" altLang="zh-TW" dirty="0" smtClean="0"/>
              <a:t>Forest</a:t>
            </a:r>
            <a:endParaRPr lang="zh-TW" altLang="en-US" dirty="0"/>
          </a:p>
        </p:txBody>
      </p:sp>
      <p:sp>
        <p:nvSpPr>
          <p:cNvPr id="68" name="文字方塊 67"/>
          <p:cNvSpPr txBox="1"/>
          <p:nvPr/>
        </p:nvSpPr>
        <p:spPr>
          <a:xfrm>
            <a:off x="9001833" y="201903"/>
            <a:ext cx="2297878" cy="584775"/>
          </a:xfrm>
          <a:prstGeom prst="rect">
            <a:avLst/>
          </a:prstGeom>
          <a:noFill/>
        </p:spPr>
        <p:txBody>
          <a:bodyPr wrap="square" rtlCol="0">
            <a:spAutoFit/>
          </a:bodyPr>
          <a:lstStyle/>
          <a:p>
            <a:r>
              <a:rPr lang="en-US" altLang="zh-TW" sz="1600" dirty="0" smtClean="0"/>
              <a:t>Supervised</a:t>
            </a:r>
          </a:p>
          <a:p>
            <a:r>
              <a:rPr lang="en-US" altLang="zh-TW" sz="1600" dirty="0" smtClean="0"/>
              <a:t>Classification/Regression</a:t>
            </a:r>
            <a:endParaRPr lang="zh-TW" altLang="en-US" sz="1600" dirty="0"/>
          </a:p>
        </p:txBody>
      </p:sp>
      <p:sp>
        <p:nvSpPr>
          <p:cNvPr id="39" name="文字方塊 38"/>
          <p:cNvSpPr txBox="1"/>
          <p:nvPr/>
        </p:nvSpPr>
        <p:spPr>
          <a:xfrm>
            <a:off x="178130" y="2248637"/>
            <a:ext cx="2662052" cy="338554"/>
          </a:xfrm>
          <a:prstGeom prst="rect">
            <a:avLst/>
          </a:prstGeom>
          <a:noFill/>
          <a:ln>
            <a:noFill/>
          </a:ln>
        </p:spPr>
        <p:txBody>
          <a:bodyPr wrap="square" rtlCol="0">
            <a:spAutoFit/>
          </a:bodyPr>
          <a:lstStyle/>
          <a:p>
            <a:r>
              <a:rPr lang="zh-TW" altLang="en-US" sz="1600" b="1" u="sng" dirty="0">
                <a:latin typeface="微軟正黑體" panose="020B0604030504040204" pitchFamily="34" charset="-120"/>
                <a:ea typeface="微軟正黑體" panose="020B0604030504040204" pitchFamily="34" charset="-120"/>
              </a:rPr>
              <a:t>與</a:t>
            </a:r>
            <a:r>
              <a:rPr lang="en-US" altLang="zh-TW" sz="1600" b="1" u="sng" dirty="0" smtClean="0">
                <a:latin typeface="微軟正黑體" panose="020B0604030504040204" pitchFamily="34" charset="-120"/>
                <a:ea typeface="微軟正黑體" panose="020B0604030504040204" pitchFamily="34" charset="-120"/>
              </a:rPr>
              <a:t>Bagging</a:t>
            </a:r>
            <a:r>
              <a:rPr lang="zh-TW" altLang="en-US" sz="1600" b="1" u="sng" dirty="0" smtClean="0">
                <a:latin typeface="微軟正黑體" panose="020B0604030504040204" pitchFamily="34" charset="-120"/>
                <a:ea typeface="微軟正黑體" panose="020B0604030504040204" pitchFamily="34" charset="-120"/>
              </a:rPr>
              <a:t> 的不同</a:t>
            </a:r>
            <a:endParaRPr lang="en-US" altLang="zh-TW" sz="1600" b="1" u="sng" dirty="0" smtClean="0">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567047" y="2791733"/>
            <a:ext cx="8736782" cy="1323439"/>
          </a:xfrm>
          <a:prstGeom prst="rect">
            <a:avLst/>
          </a:prstGeom>
          <a:noFill/>
        </p:spPr>
        <p:txBody>
          <a:bodyPr wrap="square" rtlCol="0">
            <a:spAutoFit/>
          </a:bodyPr>
          <a:lstStyle/>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學習演算法一定是決策樹</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Bagging </a:t>
            </a:r>
            <a:r>
              <a:rPr lang="zh-TW" altLang="en-US" sz="1600" dirty="0" smtClean="0">
                <a:latin typeface="微軟正黑體" panose="020B0604030504040204" pitchFamily="34" charset="-120"/>
                <a:ea typeface="微軟正黑體" panose="020B0604030504040204" pitchFamily="34" charset="-120"/>
              </a:rPr>
              <a:t>使用全部的屬性，</a:t>
            </a:r>
            <a:r>
              <a:rPr lang="en-US" altLang="zh-TW" sz="1600" dirty="0" smtClean="0">
                <a:latin typeface="微軟正黑體" panose="020B0604030504040204" pitchFamily="34" charset="-120"/>
                <a:ea typeface="微軟正黑體" panose="020B0604030504040204" pitchFamily="34" charset="-120"/>
              </a:rPr>
              <a:t>Random Forest</a:t>
            </a:r>
            <a:r>
              <a:rPr lang="zh-TW" altLang="en-US" sz="1600" dirty="0" smtClean="0">
                <a:latin typeface="微軟正黑體" panose="020B0604030504040204" pitchFamily="34" charset="-120"/>
                <a:ea typeface="微軟正黑體" panose="020B0604030504040204" pitchFamily="34" charset="-120"/>
              </a:rPr>
              <a:t>則隨機挑選出</a:t>
            </a:r>
            <a:r>
              <a:rPr lang="en-US" altLang="zh-TW" sz="1600" dirty="0" smtClean="0">
                <a:latin typeface="微軟正黑體" panose="020B0604030504040204" pitchFamily="34" charset="-120"/>
                <a:ea typeface="微軟正黑體" panose="020B0604030504040204" pitchFamily="34" charset="-120"/>
              </a:rPr>
              <a:t>M</a:t>
            </a:r>
            <a:r>
              <a:rPr lang="zh-TW" altLang="en-US" sz="1600" dirty="0" smtClean="0">
                <a:latin typeface="微軟正黑體" panose="020B0604030504040204" pitchFamily="34" charset="-120"/>
                <a:ea typeface="微軟正黑體" panose="020B0604030504040204" pitchFamily="34" charset="-120"/>
              </a:rPr>
              <a:t>個屬性</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強調訓練資料的差異外，再加上屬性選擇上的差異，以期得到差異性更大的決策樹集合，讓學習演算法可以涵蓋更多的資訊</a:t>
            </a:r>
            <a:r>
              <a:rPr lang="en-US" altLang="zh-TW" sz="1600" dirty="0" smtClean="0">
                <a:latin typeface="微軟正黑體" panose="020B0604030504040204" pitchFamily="34" charset="-120"/>
                <a:ea typeface="微軟正黑體" panose="020B0604030504040204" pitchFamily="34" charset="-120"/>
              </a:rPr>
              <a:t>)</a:t>
            </a:r>
          </a:p>
          <a:p>
            <a:pPr marL="285750" indent="-285750">
              <a:buFontTx/>
              <a:buChar char="-"/>
            </a:pP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34238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Ensemble Learning</a:t>
            </a:r>
            <a:r>
              <a:rPr lang="zh-TW" altLang="en-US" dirty="0" smtClean="0"/>
              <a:t> </a:t>
            </a:r>
            <a:r>
              <a:rPr lang="en-US" altLang="zh-TW" dirty="0" smtClean="0"/>
              <a:t>- Boosting</a:t>
            </a:r>
            <a:endParaRPr lang="zh-TW" altLang="en-US" dirty="0"/>
          </a:p>
        </p:txBody>
      </p:sp>
      <p:sp>
        <p:nvSpPr>
          <p:cNvPr id="68" name="文字方塊 67"/>
          <p:cNvSpPr txBox="1"/>
          <p:nvPr/>
        </p:nvSpPr>
        <p:spPr>
          <a:xfrm>
            <a:off x="7519394" y="201903"/>
            <a:ext cx="2297878" cy="584775"/>
          </a:xfrm>
          <a:prstGeom prst="rect">
            <a:avLst/>
          </a:prstGeom>
          <a:noFill/>
        </p:spPr>
        <p:txBody>
          <a:bodyPr wrap="square" rtlCol="0">
            <a:spAutoFit/>
          </a:bodyPr>
          <a:lstStyle/>
          <a:p>
            <a:r>
              <a:rPr lang="en-US" altLang="zh-TW" sz="1600" dirty="0" smtClean="0"/>
              <a:t>Supervised</a:t>
            </a:r>
          </a:p>
          <a:p>
            <a:r>
              <a:rPr lang="en-US" altLang="zh-TW" sz="1600" dirty="0" smtClean="0"/>
              <a:t>Classification/Regression</a:t>
            </a:r>
            <a:endParaRPr lang="zh-TW" altLang="en-US" sz="1600" dirty="0"/>
          </a:p>
        </p:txBody>
      </p:sp>
      <p:sp>
        <p:nvSpPr>
          <p:cNvPr id="9" name="文字方塊 8"/>
          <p:cNvSpPr txBox="1"/>
          <p:nvPr/>
        </p:nvSpPr>
        <p:spPr>
          <a:xfrm>
            <a:off x="442601" y="2450462"/>
            <a:ext cx="2314454" cy="338554"/>
          </a:xfrm>
          <a:prstGeom prst="rect">
            <a:avLst/>
          </a:prstGeom>
          <a:noFill/>
          <a:ln>
            <a:noFill/>
          </a:ln>
        </p:spPr>
        <p:txBody>
          <a:bodyPr wrap="square" rtlCol="0">
            <a:spAutoFit/>
          </a:bodyPr>
          <a:lstStyle/>
          <a:p>
            <a:r>
              <a:rPr lang="en-US" altLang="zh-TW" sz="1600" b="1" u="sng" dirty="0" err="1" smtClean="0"/>
              <a:t>AdaBoost</a:t>
            </a:r>
            <a:r>
              <a:rPr lang="zh-TW" altLang="en-US" sz="1600" b="1" u="sng" dirty="0" smtClean="0"/>
              <a:t> </a:t>
            </a:r>
            <a:r>
              <a:rPr lang="en-US" altLang="zh-TW" sz="1600" b="1" u="sng" dirty="0" smtClean="0">
                <a:latin typeface="微軟正黑體" panose="020B0604030504040204" pitchFamily="34" charset="-120"/>
                <a:ea typeface="微軟正黑體" panose="020B0604030504040204" pitchFamily="34" charset="-120"/>
              </a:rPr>
              <a:t>(</a:t>
            </a:r>
            <a:r>
              <a:rPr lang="zh-TW" altLang="en-US" sz="1600" b="1" u="sng" dirty="0" smtClean="0">
                <a:latin typeface="微軟正黑體" panose="020B0604030504040204" pitchFamily="34" charset="-120"/>
                <a:ea typeface="微軟正黑體" panose="020B0604030504040204" pitchFamily="34" charset="-120"/>
              </a:rPr>
              <a:t>最常被使用</a:t>
            </a:r>
            <a:r>
              <a:rPr lang="en-US" altLang="zh-TW" sz="1600" b="1" u="sng" dirty="0" smtClean="0">
                <a:latin typeface="微軟正黑體" panose="020B0604030504040204" pitchFamily="34" charset="-120"/>
                <a:ea typeface="微軟正黑體" panose="020B0604030504040204" pitchFamily="34" charset="-120"/>
              </a:rPr>
              <a:t>)</a:t>
            </a:r>
            <a:endParaRPr lang="zh-TW" altLang="en-US" sz="1600" b="1" u="sng" dirty="0">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6538600" y="5452208"/>
            <a:ext cx="1832440" cy="338554"/>
          </a:xfrm>
          <a:prstGeom prst="rect">
            <a:avLst/>
          </a:prstGeom>
          <a:noFill/>
          <a:ln>
            <a:noFill/>
          </a:ln>
        </p:spPr>
        <p:txBody>
          <a:bodyPr wrap="square" rtlCol="0">
            <a:spAutoFit/>
          </a:bodyPr>
          <a:lstStyle/>
          <a:p>
            <a:r>
              <a:rPr lang="en-US" altLang="zh-TW" sz="1600" b="1" u="sng" dirty="0" smtClean="0"/>
              <a:t>Gradient Boosting</a:t>
            </a:r>
            <a:endParaRPr lang="zh-TW" altLang="en-US" sz="1600" b="1" u="sng" dirty="0"/>
          </a:p>
        </p:txBody>
      </p:sp>
      <p:sp>
        <p:nvSpPr>
          <p:cNvPr id="15" name="文字方塊 14"/>
          <p:cNvSpPr txBox="1"/>
          <p:nvPr/>
        </p:nvSpPr>
        <p:spPr>
          <a:xfrm>
            <a:off x="1531416" y="1177912"/>
            <a:ext cx="7474039" cy="584775"/>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在每次的迭代中，更新所有資料的權重，提高分類錯誤的資料權重，反之降低分類正確的資料權重，最後則以有權重的投票方式整合每次迭代中產生的分類規則。</a:t>
            </a:r>
            <a:endParaRPr lang="zh-TW" altLang="en-US" sz="1600" dirty="0">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166255" y="1177912"/>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Tree>
    <p:extLst>
      <p:ext uri="{BB962C8B-B14F-4D97-AF65-F5344CB8AC3E}">
        <p14:creationId xmlns:p14="http://schemas.microsoft.com/office/powerpoint/2010/main" val="220516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6255" y="129599"/>
            <a:ext cx="11804072" cy="729384"/>
          </a:xfrm>
        </p:spPr>
        <p:txBody>
          <a:bodyPr/>
          <a:lstStyle/>
          <a:p>
            <a:r>
              <a:rPr lang="en-US" altLang="zh-TW" dirty="0" smtClean="0"/>
              <a:t>Principle - Python</a:t>
            </a:r>
            <a:endParaRPr lang="zh-TW" altLang="en-US" dirty="0"/>
          </a:p>
        </p:txBody>
      </p:sp>
      <p:sp>
        <p:nvSpPr>
          <p:cNvPr id="5" name="文字方塊 4"/>
          <p:cNvSpPr txBox="1"/>
          <p:nvPr/>
        </p:nvSpPr>
        <p:spPr>
          <a:xfrm>
            <a:off x="166255" y="858983"/>
            <a:ext cx="7555920" cy="2308324"/>
          </a:xfrm>
          <a:prstGeom prst="rect">
            <a:avLst/>
          </a:prstGeom>
          <a:noFill/>
          <a:ln>
            <a:solidFill>
              <a:schemeClr val="tx1"/>
            </a:solidFill>
          </a:ln>
        </p:spPr>
        <p:txBody>
          <a:bodyPr wrap="square" rtlCol="0">
            <a:spAutoFit/>
          </a:bodyPr>
          <a:lstStyle/>
          <a:p>
            <a:pPr algn="ctr"/>
            <a:r>
              <a:rPr lang="en-US" altLang="zh-TW" u="sng" dirty="0" smtClean="0"/>
              <a:t>Supervised Learning Models, currently available in </a:t>
            </a:r>
            <a:r>
              <a:rPr lang="en-US" altLang="zh-TW" u="sng" dirty="0" err="1" smtClean="0"/>
              <a:t>scikit</a:t>
            </a:r>
            <a:r>
              <a:rPr lang="en-US" altLang="zh-TW" u="sng" dirty="0" smtClean="0"/>
              <a:t>-learn</a:t>
            </a:r>
          </a:p>
          <a:p>
            <a:pPr marL="285750" indent="-285750">
              <a:buFontTx/>
              <a:buChar char="-"/>
            </a:pPr>
            <a:r>
              <a:rPr lang="en-US" altLang="zh-TW" dirty="0" smtClean="0"/>
              <a:t>Gaussian Naïve Bayes (</a:t>
            </a:r>
            <a:r>
              <a:rPr lang="en-US" altLang="zh-TW" dirty="0" err="1" smtClean="0"/>
              <a:t>GaussianNB</a:t>
            </a:r>
            <a:r>
              <a:rPr lang="en-US" altLang="zh-TW" dirty="0" smtClean="0"/>
              <a:t>)</a:t>
            </a:r>
          </a:p>
          <a:p>
            <a:pPr marL="285750" indent="-285750">
              <a:buFontTx/>
              <a:buChar char="-"/>
            </a:pPr>
            <a:r>
              <a:rPr lang="en-US" altLang="zh-TW" dirty="0" smtClean="0"/>
              <a:t>Decision Trees</a:t>
            </a:r>
          </a:p>
          <a:p>
            <a:pPr marL="285750" indent="-285750">
              <a:buFontTx/>
              <a:buChar char="-"/>
            </a:pPr>
            <a:r>
              <a:rPr lang="en-US" altLang="zh-TW" dirty="0" smtClean="0"/>
              <a:t>Ensemble Method (Bagging, </a:t>
            </a:r>
            <a:r>
              <a:rPr lang="en-US" altLang="zh-TW" dirty="0" err="1" smtClean="0"/>
              <a:t>AdaBoost</a:t>
            </a:r>
            <a:r>
              <a:rPr lang="en-US" altLang="zh-TW" dirty="0" smtClean="0"/>
              <a:t>, Random Forest, Gradient Boosting)</a:t>
            </a:r>
          </a:p>
          <a:p>
            <a:pPr marL="285750" indent="-285750">
              <a:buFontTx/>
              <a:buChar char="-"/>
            </a:pPr>
            <a:r>
              <a:rPr lang="en-US" altLang="zh-TW" dirty="0" smtClean="0"/>
              <a:t>K-Nearest Neighbors</a:t>
            </a:r>
          </a:p>
          <a:p>
            <a:pPr marL="285750" indent="-285750">
              <a:buFontTx/>
              <a:buChar char="-"/>
            </a:pPr>
            <a:r>
              <a:rPr lang="en-US" altLang="zh-TW" dirty="0" smtClean="0"/>
              <a:t>Stochastic Gradient Descent Classifier (SGDC)</a:t>
            </a:r>
          </a:p>
          <a:p>
            <a:pPr marL="285750" indent="-285750">
              <a:buFontTx/>
              <a:buChar char="-"/>
            </a:pPr>
            <a:r>
              <a:rPr lang="en-US" altLang="zh-TW" dirty="0" smtClean="0"/>
              <a:t>Support Vector Machine (SVM)</a:t>
            </a:r>
          </a:p>
          <a:p>
            <a:pPr marL="285750" indent="-285750">
              <a:buFontTx/>
              <a:buChar char="-"/>
            </a:pPr>
            <a:r>
              <a:rPr lang="en-US" altLang="zh-TW" dirty="0" smtClean="0"/>
              <a:t>Logistic Regression</a:t>
            </a:r>
          </a:p>
        </p:txBody>
      </p:sp>
    </p:spTree>
    <p:extLst>
      <p:ext uri="{BB962C8B-B14F-4D97-AF65-F5344CB8AC3E}">
        <p14:creationId xmlns:p14="http://schemas.microsoft.com/office/powerpoint/2010/main" val="1343616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Ensemble Learning</a:t>
            </a:r>
            <a:r>
              <a:rPr lang="zh-TW" altLang="en-US" dirty="0" smtClean="0"/>
              <a:t> </a:t>
            </a:r>
            <a:r>
              <a:rPr lang="en-US" altLang="zh-TW" dirty="0" smtClean="0"/>
              <a:t>- Stacking</a:t>
            </a:r>
            <a:endParaRPr lang="zh-TW" altLang="en-US" dirty="0"/>
          </a:p>
        </p:txBody>
      </p:sp>
      <p:sp>
        <p:nvSpPr>
          <p:cNvPr id="68" name="文字方塊 67"/>
          <p:cNvSpPr txBox="1"/>
          <p:nvPr/>
        </p:nvSpPr>
        <p:spPr>
          <a:xfrm>
            <a:off x="7519394" y="201903"/>
            <a:ext cx="2297878" cy="584775"/>
          </a:xfrm>
          <a:prstGeom prst="rect">
            <a:avLst/>
          </a:prstGeom>
          <a:noFill/>
        </p:spPr>
        <p:txBody>
          <a:bodyPr wrap="square" rtlCol="0">
            <a:spAutoFit/>
          </a:bodyPr>
          <a:lstStyle/>
          <a:p>
            <a:r>
              <a:rPr lang="en-US" altLang="zh-TW" sz="1600" dirty="0" smtClean="0"/>
              <a:t>Supervised</a:t>
            </a:r>
          </a:p>
          <a:p>
            <a:r>
              <a:rPr lang="en-US" altLang="zh-TW" sz="1600" dirty="0" smtClean="0"/>
              <a:t>Classification/Regression</a:t>
            </a:r>
            <a:endParaRPr lang="zh-TW" altLang="en-US" sz="1600" dirty="0"/>
          </a:p>
        </p:txBody>
      </p:sp>
      <p:sp>
        <p:nvSpPr>
          <p:cNvPr id="13" name="文字方塊 12"/>
          <p:cNvSpPr txBox="1"/>
          <p:nvPr/>
        </p:nvSpPr>
        <p:spPr>
          <a:xfrm>
            <a:off x="796393" y="1753620"/>
            <a:ext cx="955246" cy="338554"/>
          </a:xfrm>
          <a:prstGeom prst="rect">
            <a:avLst/>
          </a:prstGeom>
          <a:noFill/>
          <a:ln>
            <a:noFill/>
          </a:ln>
        </p:spPr>
        <p:txBody>
          <a:bodyPr wrap="square" rtlCol="0">
            <a:spAutoFit/>
          </a:bodyPr>
          <a:lstStyle/>
          <a:p>
            <a:r>
              <a:rPr lang="en-US" altLang="zh-TW" sz="1600" b="1" u="sng" dirty="0" smtClean="0"/>
              <a:t>Stacking</a:t>
            </a:r>
            <a:endParaRPr lang="zh-TW" altLang="en-US" sz="1600" b="1" u="sng" dirty="0"/>
          </a:p>
        </p:txBody>
      </p:sp>
    </p:spTree>
    <p:extLst>
      <p:ext uri="{BB962C8B-B14F-4D97-AF65-F5344CB8AC3E}">
        <p14:creationId xmlns:p14="http://schemas.microsoft.com/office/powerpoint/2010/main" val="1937755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Ensemble Learning</a:t>
            </a:r>
            <a:endParaRPr lang="zh-TW" altLang="en-US" dirty="0"/>
          </a:p>
        </p:txBody>
      </p:sp>
      <p:sp>
        <p:nvSpPr>
          <p:cNvPr id="9" name="文字方塊 8"/>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382364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Logistic Regression</a:t>
            </a:r>
            <a:endParaRPr lang="zh-TW" altLang="en-US" dirty="0"/>
          </a:p>
        </p:txBody>
      </p:sp>
      <p:sp>
        <p:nvSpPr>
          <p:cNvPr id="7" name="文字方塊 6"/>
          <p:cNvSpPr txBox="1"/>
          <p:nvPr/>
        </p:nvSpPr>
        <p:spPr>
          <a:xfrm>
            <a:off x="166255" y="108797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85" name="文字方塊 84"/>
          <p:cNvSpPr txBox="1"/>
          <p:nvPr/>
        </p:nvSpPr>
        <p:spPr>
          <a:xfrm>
            <a:off x="166255" y="1532064"/>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2" name="文字方塊 1"/>
          <p:cNvSpPr txBox="1"/>
          <p:nvPr/>
        </p:nvSpPr>
        <p:spPr>
          <a:xfrm>
            <a:off x="273133" y="1976155"/>
            <a:ext cx="6555179" cy="830997"/>
          </a:xfrm>
          <a:prstGeom prst="rect">
            <a:avLst/>
          </a:prstGeom>
          <a:noFill/>
        </p:spPr>
        <p:txBody>
          <a:bodyPr wrap="square" rtlCol="0">
            <a:spAutoFit/>
          </a:bodyPr>
          <a:lstStyle/>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單層</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en-US" altLang="zh-TW" sz="1600" dirty="0" smtClean="0"/>
              <a:t>Activate function: logistic function, sigmoid function (refers to the special case of the logistic function). Both have a characteristic sigmoid curve.</a:t>
            </a:r>
            <a:endParaRPr lang="zh-TW" altLang="en-US" sz="1600" dirty="0"/>
          </a:p>
        </p:txBody>
      </p:sp>
      <p:sp>
        <p:nvSpPr>
          <p:cNvPr id="6" name="文字方塊 5"/>
          <p:cNvSpPr txBox="1"/>
          <p:nvPr/>
        </p:nvSpPr>
        <p:spPr>
          <a:xfrm>
            <a:off x="1167740" y="1087973"/>
            <a:ext cx="4728357"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希望</a:t>
            </a:r>
            <a:r>
              <a:rPr lang="zh-TW" altLang="en-US" sz="1600" dirty="0">
                <a:latin typeface="微軟正黑體" panose="020B0604030504040204" pitchFamily="34" charset="-120"/>
                <a:ea typeface="微軟正黑體" panose="020B0604030504040204" pitchFamily="34" charset="-120"/>
              </a:rPr>
              <a:t>函</a:t>
            </a:r>
            <a:r>
              <a:rPr lang="zh-TW" altLang="en-US" sz="1600" dirty="0" smtClean="0">
                <a:latin typeface="微軟正黑體" panose="020B0604030504040204" pitchFamily="34" charset="-120"/>
                <a:ea typeface="微軟正黑體" panose="020B0604030504040204" pitchFamily="34" charset="-120"/>
              </a:rPr>
              <a:t>數告訴我們屬於我們類別的特定元素的機率</a:t>
            </a: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89055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Perceptron Learning</a:t>
            </a:r>
            <a:endParaRPr lang="zh-TW" altLang="en-US" dirty="0"/>
          </a:p>
        </p:txBody>
      </p:sp>
      <p:sp>
        <p:nvSpPr>
          <p:cNvPr id="5" name="文字方塊 4"/>
          <p:cNvSpPr txBox="1"/>
          <p:nvPr/>
        </p:nvSpPr>
        <p:spPr>
          <a:xfrm>
            <a:off x="500742" y="2390115"/>
            <a:ext cx="1258783" cy="338554"/>
          </a:xfrm>
          <a:prstGeom prst="rect">
            <a:avLst/>
          </a:prstGeom>
          <a:noFill/>
          <a:ln>
            <a:solidFill>
              <a:schemeClr val="tx1"/>
            </a:solidFill>
          </a:ln>
        </p:spPr>
        <p:txBody>
          <a:bodyPr wrap="square" rtlCol="0">
            <a:spAutoFit/>
          </a:bodyPr>
          <a:lstStyle/>
          <a:p>
            <a:r>
              <a:rPr lang="en-US" altLang="zh-TW" sz="1600" dirty="0" smtClean="0"/>
              <a:t>Input Layer</a:t>
            </a:r>
            <a:endParaRPr lang="zh-TW" altLang="en-US" sz="1600" dirty="0"/>
          </a:p>
        </p:txBody>
      </p:sp>
      <p:sp>
        <p:nvSpPr>
          <p:cNvPr id="37" name="文字方塊 36"/>
          <p:cNvSpPr txBox="1"/>
          <p:nvPr/>
        </p:nvSpPr>
        <p:spPr>
          <a:xfrm>
            <a:off x="7968129" y="2384913"/>
            <a:ext cx="1438894" cy="338554"/>
          </a:xfrm>
          <a:prstGeom prst="rect">
            <a:avLst/>
          </a:prstGeom>
          <a:noFill/>
          <a:ln>
            <a:solidFill>
              <a:schemeClr val="tx1"/>
            </a:solidFill>
          </a:ln>
        </p:spPr>
        <p:txBody>
          <a:bodyPr wrap="square" rtlCol="0">
            <a:spAutoFit/>
          </a:bodyPr>
          <a:lstStyle/>
          <a:p>
            <a:r>
              <a:rPr lang="en-US" altLang="zh-TW" sz="1600" dirty="0" smtClean="0"/>
              <a:t>Output Layer</a:t>
            </a:r>
            <a:endParaRPr lang="zh-TW" altLang="en-US" sz="1600" dirty="0"/>
          </a:p>
        </p:txBody>
      </p:sp>
      <p:sp>
        <p:nvSpPr>
          <p:cNvPr id="38" name="文字方塊 37"/>
          <p:cNvSpPr txBox="1"/>
          <p:nvPr/>
        </p:nvSpPr>
        <p:spPr>
          <a:xfrm>
            <a:off x="3922832" y="2390115"/>
            <a:ext cx="1524000" cy="338554"/>
          </a:xfrm>
          <a:prstGeom prst="rect">
            <a:avLst/>
          </a:prstGeom>
          <a:noFill/>
          <a:ln>
            <a:solidFill>
              <a:schemeClr val="tx1"/>
            </a:solidFill>
          </a:ln>
        </p:spPr>
        <p:txBody>
          <a:bodyPr wrap="square" rtlCol="0">
            <a:spAutoFit/>
          </a:bodyPr>
          <a:lstStyle/>
          <a:p>
            <a:r>
              <a:rPr lang="en-US" altLang="zh-TW" sz="1600" dirty="0" smtClean="0"/>
              <a:t>Hidden Layer</a:t>
            </a:r>
            <a:endParaRPr lang="zh-TW" altLang="en-US" sz="1600" dirty="0"/>
          </a:p>
        </p:txBody>
      </p:sp>
      <p:sp>
        <p:nvSpPr>
          <p:cNvPr id="7" name="文字方塊 6"/>
          <p:cNvSpPr txBox="1"/>
          <p:nvPr/>
        </p:nvSpPr>
        <p:spPr>
          <a:xfrm>
            <a:off x="178130" y="1428399"/>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10" name="文字方塊 9"/>
          <p:cNvSpPr txBox="1"/>
          <p:nvPr/>
        </p:nvSpPr>
        <p:spPr>
          <a:xfrm>
            <a:off x="1666790" y="1424779"/>
            <a:ext cx="5856123" cy="338554"/>
          </a:xfrm>
          <a:prstGeom prst="rect">
            <a:avLst/>
          </a:prstGeom>
          <a:noFill/>
        </p:spPr>
        <p:txBody>
          <a:bodyPr wrap="square" rtlCol="0">
            <a:spAutoFit/>
          </a:bodyPr>
          <a:lstStyle/>
          <a:p>
            <a:r>
              <a:rPr lang="en-US" altLang="zh-TW" sz="1600" dirty="0" smtClean="0"/>
              <a:t>Find </a:t>
            </a:r>
            <a:r>
              <a:rPr lang="en-US" altLang="zh-TW" sz="1600" b="1" u="sng" dirty="0" smtClean="0">
                <a:solidFill>
                  <a:srgbClr val="FF0000"/>
                </a:solidFill>
              </a:rPr>
              <a:t>weights</a:t>
            </a:r>
            <a:r>
              <a:rPr lang="en-US" altLang="zh-TW" sz="1600" dirty="0" smtClean="0"/>
              <a:t> that map inputs to outputs</a:t>
            </a:r>
            <a:r>
              <a:rPr lang="en-US" altLang="zh-TW" sz="1600" dirty="0"/>
              <a:t>. (train weights and biases</a:t>
            </a:r>
            <a:r>
              <a:rPr lang="en-US" altLang="zh-TW" sz="1600" dirty="0" smtClean="0"/>
              <a:t>)</a:t>
            </a:r>
            <a:endParaRPr lang="zh-TW" altLang="en-US" sz="1600" dirty="0"/>
          </a:p>
        </p:txBody>
      </p:sp>
      <p:sp>
        <p:nvSpPr>
          <p:cNvPr id="11" name="橢圓 10"/>
          <p:cNvSpPr/>
          <p:nvPr/>
        </p:nvSpPr>
        <p:spPr>
          <a:xfrm>
            <a:off x="872835" y="3244840"/>
            <a:ext cx="629392"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smtClean="0"/>
              <a:t>X1</a:t>
            </a:r>
            <a:endParaRPr lang="zh-TW" altLang="en-US" sz="1600" dirty="0"/>
          </a:p>
        </p:txBody>
      </p:sp>
      <p:sp>
        <p:nvSpPr>
          <p:cNvPr id="47" name="橢圓 46"/>
          <p:cNvSpPr/>
          <p:nvPr/>
        </p:nvSpPr>
        <p:spPr>
          <a:xfrm>
            <a:off x="872835" y="4102735"/>
            <a:ext cx="629392"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err="1" smtClean="0"/>
              <a:t>Xn</a:t>
            </a:r>
            <a:endParaRPr lang="zh-TW" altLang="en-US" sz="1600" dirty="0"/>
          </a:p>
        </p:txBody>
      </p:sp>
      <p:sp>
        <p:nvSpPr>
          <p:cNvPr id="12" name="文字方塊 11"/>
          <p:cNvSpPr txBox="1"/>
          <p:nvPr/>
        </p:nvSpPr>
        <p:spPr>
          <a:xfrm>
            <a:off x="1071340" y="3881458"/>
            <a:ext cx="430887" cy="296883"/>
          </a:xfrm>
          <a:prstGeom prst="rect">
            <a:avLst/>
          </a:prstGeom>
          <a:noFill/>
        </p:spPr>
        <p:txBody>
          <a:bodyPr vert="eaVert" wrap="square" rtlCol="0">
            <a:spAutoFit/>
          </a:bodyPr>
          <a:lstStyle/>
          <a:p>
            <a:r>
              <a:rPr lang="en-US" altLang="zh-TW" sz="1600" dirty="0" smtClean="0"/>
              <a:t>…</a:t>
            </a:r>
            <a:endParaRPr lang="zh-TW" altLang="en-US" sz="1600" dirty="0"/>
          </a:p>
        </p:txBody>
      </p:sp>
      <p:sp>
        <p:nvSpPr>
          <p:cNvPr id="55" name="橢圓 54"/>
          <p:cNvSpPr/>
          <p:nvPr/>
        </p:nvSpPr>
        <p:spPr>
          <a:xfrm>
            <a:off x="8372880" y="3044885"/>
            <a:ext cx="765068"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smtClean="0"/>
              <a:t>Y=1</a:t>
            </a:r>
            <a:endParaRPr lang="zh-TW" altLang="en-US" sz="1600" dirty="0"/>
          </a:p>
        </p:txBody>
      </p:sp>
      <p:sp>
        <p:nvSpPr>
          <p:cNvPr id="58" name="橢圓 57"/>
          <p:cNvSpPr/>
          <p:nvPr/>
        </p:nvSpPr>
        <p:spPr>
          <a:xfrm>
            <a:off x="8372880" y="4169358"/>
            <a:ext cx="765068"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smtClean="0"/>
              <a:t>Y=0</a:t>
            </a:r>
            <a:endParaRPr lang="zh-TW" altLang="en-US" sz="1600" dirty="0"/>
          </a:p>
        </p:txBody>
      </p:sp>
      <p:sp>
        <p:nvSpPr>
          <p:cNvPr id="65" name="文字方塊 64"/>
          <p:cNvSpPr txBox="1"/>
          <p:nvPr/>
        </p:nvSpPr>
        <p:spPr>
          <a:xfrm>
            <a:off x="4545611" y="3857652"/>
            <a:ext cx="430887" cy="296883"/>
          </a:xfrm>
          <a:prstGeom prst="rect">
            <a:avLst/>
          </a:prstGeom>
          <a:noFill/>
        </p:spPr>
        <p:txBody>
          <a:bodyPr vert="eaVert" wrap="square" rtlCol="0">
            <a:spAutoFit/>
          </a:bodyPr>
          <a:lstStyle/>
          <a:p>
            <a:r>
              <a:rPr lang="en-US" altLang="zh-TW" sz="1600" dirty="0" smtClean="0"/>
              <a:t>…</a:t>
            </a:r>
            <a:endParaRPr lang="zh-TW" altLang="en-US" sz="1600" dirty="0"/>
          </a:p>
        </p:txBody>
      </p:sp>
      <p:cxnSp>
        <p:nvCxnSpPr>
          <p:cNvPr id="68" name="直線單箭頭接點 67"/>
          <p:cNvCxnSpPr>
            <a:stCxn id="11" idx="6"/>
            <a:endCxn id="75" idx="2"/>
          </p:cNvCxnSpPr>
          <p:nvPr/>
        </p:nvCxnSpPr>
        <p:spPr>
          <a:xfrm>
            <a:off x="1502227" y="3514313"/>
            <a:ext cx="2795215" cy="9911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單箭頭接點 68"/>
          <p:cNvCxnSpPr>
            <a:stCxn id="47" idx="6"/>
            <a:endCxn id="75" idx="2"/>
          </p:cNvCxnSpPr>
          <p:nvPr/>
        </p:nvCxnSpPr>
        <p:spPr>
          <a:xfrm>
            <a:off x="1502227" y="4372208"/>
            <a:ext cx="2795215" cy="133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單箭頭接點 69"/>
          <p:cNvCxnSpPr>
            <a:stCxn id="47" idx="6"/>
            <a:endCxn id="73" idx="2"/>
          </p:cNvCxnSpPr>
          <p:nvPr/>
        </p:nvCxnSpPr>
        <p:spPr>
          <a:xfrm flipV="1">
            <a:off x="1502227" y="3311480"/>
            <a:ext cx="2795215" cy="1060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單箭頭接點 70"/>
          <p:cNvCxnSpPr>
            <a:stCxn id="11" idx="6"/>
            <a:endCxn id="73" idx="2"/>
          </p:cNvCxnSpPr>
          <p:nvPr/>
        </p:nvCxnSpPr>
        <p:spPr>
          <a:xfrm flipV="1">
            <a:off x="1502227" y="3311480"/>
            <a:ext cx="2795215" cy="202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2464253" y="3042671"/>
                <a:ext cx="71251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𝑊</m:t>
                          </m:r>
                        </m:e>
                        <m:sub>
                          <m:r>
                            <a:rPr lang="en-US" altLang="zh-TW" sz="1600" b="0" i="1" smtClean="0">
                              <a:latin typeface="Cambria Math" panose="02040503050406030204" pitchFamily="18" charset="0"/>
                            </a:rPr>
                            <m:t>11</m:t>
                          </m:r>
                        </m:sub>
                      </m:sSub>
                    </m:oMath>
                  </m:oMathPara>
                </a14:m>
                <a:endParaRPr lang="zh-TW" altLang="en-US" sz="16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2464253" y="3042671"/>
                <a:ext cx="712517" cy="338554"/>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2464253" y="3585368"/>
                <a:ext cx="71251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𝑊</m:t>
                          </m:r>
                        </m:e>
                        <m:sub>
                          <m:r>
                            <a:rPr lang="en-US" altLang="zh-TW" sz="1600" b="0" i="1" smtClean="0">
                              <a:latin typeface="Cambria Math" panose="02040503050406030204" pitchFamily="18" charset="0"/>
                            </a:rPr>
                            <m:t>1</m:t>
                          </m:r>
                          <m:r>
                            <a:rPr lang="en-US" altLang="zh-TW" sz="1600" b="0" i="1" smtClean="0">
                              <a:latin typeface="Cambria Math" panose="02040503050406030204" pitchFamily="18" charset="0"/>
                            </a:rPr>
                            <m:t>𝑚</m:t>
                          </m:r>
                        </m:sub>
                      </m:sSub>
                    </m:oMath>
                  </m:oMathPara>
                </a14:m>
                <a:endParaRPr lang="zh-TW" altLang="en-US" sz="16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2464253" y="3585368"/>
                <a:ext cx="712517" cy="338554"/>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橢圓 72"/>
              <p:cNvSpPr/>
              <p:nvPr/>
            </p:nvSpPr>
            <p:spPr>
              <a:xfrm>
                <a:off x="4297442" y="3042007"/>
                <a:ext cx="1107286"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m:rPr>
                              <m:sty m:val="p"/>
                            </m:rPr>
                            <a:rPr lang="el-GR" altLang="zh-TW" sz="1600" i="1" smtClean="0">
                              <a:latin typeface="Cambria Math" panose="02040503050406030204" pitchFamily="18" charset="0"/>
                            </a:rPr>
                            <m:t>θ</m:t>
                          </m:r>
                        </m:e>
                        <m:sub>
                          <m:r>
                            <a:rPr lang="en-US" altLang="zh-TW" sz="1600" b="0" i="1" smtClean="0">
                              <a:latin typeface="Cambria Math" panose="02040503050406030204" pitchFamily="18" charset="0"/>
                            </a:rPr>
                            <m:t>1</m:t>
                          </m:r>
                        </m:sub>
                      </m:sSub>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𝑠𝑖𝑔𝑛</m:t>
                      </m:r>
                      <m:r>
                        <a:rPr lang="en-US" altLang="zh-TW" sz="1600" b="0" i="1" smtClean="0">
                          <a:latin typeface="Cambria Math" panose="02040503050406030204" pitchFamily="18" charset="0"/>
                        </a:rPr>
                        <m:t>()</m:t>
                      </m:r>
                    </m:oMath>
                  </m:oMathPara>
                </a14:m>
                <a:endParaRPr lang="zh-TW" altLang="en-US" sz="1600" dirty="0"/>
              </a:p>
            </p:txBody>
          </p:sp>
        </mc:Choice>
        <mc:Fallback xmlns="">
          <p:sp>
            <p:nvSpPr>
              <p:cNvPr id="73" name="橢圓 72"/>
              <p:cNvSpPr>
                <a:spLocks noRot="1" noChangeAspect="1" noMove="1" noResize="1" noEditPoints="1" noAdjustHandles="1" noChangeArrowheads="1" noChangeShapeType="1" noTextEdit="1"/>
              </p:cNvSpPr>
              <p:nvPr/>
            </p:nvSpPr>
            <p:spPr>
              <a:xfrm>
                <a:off x="4297442" y="3042007"/>
                <a:ext cx="1107286" cy="538946"/>
              </a:xfrm>
              <a:prstGeom prst="ellipse">
                <a:avLst/>
              </a:prstGeom>
              <a:blipFill rotWithShape="0">
                <a:blip r:embed="rId4"/>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橢圓 74"/>
              <p:cNvSpPr/>
              <p:nvPr/>
            </p:nvSpPr>
            <p:spPr>
              <a:xfrm>
                <a:off x="4297442" y="4235981"/>
                <a:ext cx="1149390"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m:rPr>
                              <m:sty m:val="p"/>
                            </m:rPr>
                            <a:rPr lang="el-GR" altLang="zh-TW" sz="1600" i="1" smtClean="0">
                              <a:latin typeface="Cambria Math" panose="02040503050406030204" pitchFamily="18" charset="0"/>
                            </a:rPr>
                            <m:t>θ</m:t>
                          </m:r>
                        </m:e>
                        <m:sub>
                          <m:r>
                            <a:rPr lang="en-US" altLang="zh-TW" sz="1600" b="0" i="1" smtClean="0">
                              <a:latin typeface="Cambria Math" panose="02040503050406030204" pitchFamily="18" charset="0"/>
                            </a:rPr>
                            <m:t>𝑚</m:t>
                          </m:r>
                        </m:sub>
                      </m:sSub>
                      <m:r>
                        <a:rPr lang="en-US" altLang="zh-TW" sz="1600" b="0" i="1" smtClean="0">
                          <a:latin typeface="Cambria Math" panose="02040503050406030204" pitchFamily="18" charset="0"/>
                        </a:rPr>
                        <m:t>|</m:t>
                      </m:r>
                      <m:r>
                        <a:rPr lang="en-US" altLang="zh-TW" sz="1600" i="1">
                          <a:latin typeface="Cambria Math" panose="02040503050406030204" pitchFamily="18" charset="0"/>
                        </a:rPr>
                        <m:t>𝑠𝑖𝑔𝑛</m:t>
                      </m:r>
                      <m:r>
                        <a:rPr lang="en-US" altLang="zh-TW" sz="1600" i="1">
                          <a:latin typeface="Cambria Math" panose="02040503050406030204" pitchFamily="18" charset="0"/>
                        </a:rPr>
                        <m:t>()</m:t>
                      </m:r>
                    </m:oMath>
                  </m:oMathPara>
                </a14:m>
                <a:endParaRPr lang="zh-TW" altLang="en-US" sz="1600" dirty="0"/>
              </a:p>
            </p:txBody>
          </p:sp>
        </mc:Choice>
        <mc:Fallback xmlns="">
          <p:sp>
            <p:nvSpPr>
              <p:cNvPr id="75" name="橢圓 74"/>
              <p:cNvSpPr>
                <a:spLocks noRot="1" noChangeAspect="1" noMove="1" noResize="1" noEditPoints="1" noAdjustHandles="1" noChangeArrowheads="1" noChangeShapeType="1" noTextEdit="1"/>
              </p:cNvSpPr>
              <p:nvPr/>
            </p:nvSpPr>
            <p:spPr>
              <a:xfrm>
                <a:off x="4297442" y="4235981"/>
                <a:ext cx="1149390" cy="538946"/>
              </a:xfrm>
              <a:prstGeom prst="ellipse">
                <a:avLst/>
              </a:prstGeom>
              <a:blipFill rotWithShape="0">
                <a:blip r:embed="rId5"/>
                <a:stretch>
                  <a:fillRect/>
                </a:stretch>
              </a:blipFill>
              <a:ln>
                <a:solidFill>
                  <a:schemeClr val="tx1"/>
                </a:solidFill>
              </a:ln>
            </p:spPr>
            <p:txBody>
              <a:bodyPr/>
              <a:lstStyle/>
              <a:p>
                <a:r>
                  <a:rPr lang="zh-TW" altLang="en-US">
                    <a:noFill/>
                  </a:rPr>
                  <a:t> </a:t>
                </a:r>
              </a:p>
            </p:txBody>
          </p:sp>
        </mc:Fallback>
      </mc:AlternateContent>
      <p:sp>
        <p:nvSpPr>
          <p:cNvPr id="32" name="文字方塊 31"/>
          <p:cNvSpPr txBox="1"/>
          <p:nvPr/>
        </p:nvSpPr>
        <p:spPr>
          <a:xfrm>
            <a:off x="1658997" y="1874213"/>
            <a:ext cx="5786831"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Input</a:t>
            </a:r>
            <a:r>
              <a:rPr lang="zh-TW" altLang="en-US" sz="1600" dirty="0" smtClean="0">
                <a:latin typeface="微軟正黑體" panose="020B0604030504040204" pitchFamily="34" charset="-120"/>
                <a:ea typeface="微軟正黑體" panose="020B0604030504040204" pitchFamily="34" charset="-120"/>
              </a:rPr>
              <a:t>透過權重加權，若大於</a:t>
            </a:r>
            <a:r>
              <a:rPr lang="en-US" altLang="zh-TW" sz="1600" dirty="0" smtClean="0">
                <a:latin typeface="微軟正黑體" panose="020B0604030504040204" pitchFamily="34" charset="-120"/>
                <a:ea typeface="微軟正黑體" panose="020B0604030504040204" pitchFamily="34" charset="-120"/>
              </a:rPr>
              <a:t>threshold</a:t>
            </a:r>
            <a:r>
              <a:rPr lang="zh-TW" altLang="en-US" sz="1600" dirty="0" smtClean="0">
                <a:latin typeface="微軟正黑體" panose="020B0604030504040204" pitchFamily="34" charset="-120"/>
                <a:ea typeface="微軟正黑體" panose="020B0604030504040204" pitchFamily="34" charset="-120"/>
              </a:rPr>
              <a:t>，則傳回</a:t>
            </a:r>
            <a:r>
              <a:rPr lang="en-US" altLang="zh-TW" sz="1600" dirty="0" smtClean="0">
                <a:latin typeface="微軟正黑體" panose="020B0604030504040204" pitchFamily="34" charset="-120"/>
                <a:ea typeface="微軟正黑體" panose="020B0604030504040204" pitchFamily="34" charset="-120"/>
              </a:rPr>
              <a:t>1</a:t>
            </a:r>
            <a:r>
              <a:rPr lang="zh-TW" altLang="en-US" sz="1600" dirty="0" smtClean="0">
                <a:latin typeface="微軟正黑體" panose="020B0604030504040204" pitchFamily="34" charset="-120"/>
                <a:ea typeface="微軟正黑體" panose="020B0604030504040204" pitchFamily="34" charset="-120"/>
              </a:rPr>
              <a:t>，否則傳回</a:t>
            </a:r>
            <a:r>
              <a:rPr lang="en-US" altLang="zh-TW" sz="1600" dirty="0" smtClean="0">
                <a:latin typeface="微軟正黑體" panose="020B0604030504040204" pitchFamily="34" charset="-120"/>
                <a:ea typeface="微軟正黑體" panose="020B0604030504040204" pitchFamily="34" charset="-120"/>
              </a:rPr>
              <a:t>0</a:t>
            </a:r>
            <a:r>
              <a:rPr lang="zh-TW" altLang="en-US" sz="1600" dirty="0" smtClean="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p:txBody>
      </p:sp>
      <p:sp>
        <p:nvSpPr>
          <p:cNvPr id="76" name="文字方塊 75"/>
          <p:cNvSpPr txBox="1"/>
          <p:nvPr/>
        </p:nvSpPr>
        <p:spPr>
          <a:xfrm>
            <a:off x="2066666" y="2654123"/>
            <a:ext cx="1648450"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一開始隨機給予</a:t>
            </a:r>
            <a:endParaRPr lang="zh-TW" altLang="en-US" sz="1600" dirty="0">
              <a:latin typeface="微軟正黑體" panose="020B0604030504040204" pitchFamily="34" charset="-120"/>
              <a:ea typeface="微軟正黑體" panose="020B0604030504040204" pitchFamily="34" charset="-120"/>
            </a:endParaRPr>
          </a:p>
        </p:txBody>
      </p:sp>
      <p:cxnSp>
        <p:nvCxnSpPr>
          <p:cNvPr id="78" name="直線單箭頭接點 77"/>
          <p:cNvCxnSpPr/>
          <p:nvPr/>
        </p:nvCxnSpPr>
        <p:spPr>
          <a:xfrm>
            <a:off x="538348" y="5985177"/>
            <a:ext cx="8453252" cy="25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文字方塊 78"/>
          <p:cNvSpPr txBox="1"/>
          <p:nvPr/>
        </p:nvSpPr>
        <p:spPr>
          <a:xfrm>
            <a:off x="3844764" y="5629689"/>
            <a:ext cx="1052700"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正向傳導</a:t>
            </a:r>
            <a:endParaRPr lang="zh-TW" altLang="en-US" sz="1600" dirty="0">
              <a:latin typeface="微軟正黑體" panose="020B0604030504040204" pitchFamily="34" charset="-120"/>
              <a:ea typeface="微軟正黑體" panose="020B0604030504040204" pitchFamily="34" charset="-120"/>
            </a:endParaRPr>
          </a:p>
        </p:txBody>
      </p:sp>
      <p:cxnSp>
        <p:nvCxnSpPr>
          <p:cNvPr id="83" name="直線單箭頭接點 82"/>
          <p:cNvCxnSpPr/>
          <p:nvPr/>
        </p:nvCxnSpPr>
        <p:spPr>
          <a:xfrm flipH="1" flipV="1">
            <a:off x="538348" y="6109863"/>
            <a:ext cx="8439397" cy="12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文字方塊 83"/>
          <p:cNvSpPr txBox="1"/>
          <p:nvPr/>
        </p:nvSpPr>
        <p:spPr>
          <a:xfrm>
            <a:off x="3844764" y="6190211"/>
            <a:ext cx="1052700" cy="338554"/>
          </a:xfrm>
          <a:prstGeom prst="rect">
            <a:avLst/>
          </a:prstGeom>
          <a:noFill/>
        </p:spPr>
        <p:txBody>
          <a:bodyPr wrap="square" rtlCol="0">
            <a:spAutoFit/>
          </a:bodyPr>
          <a:lstStyle/>
          <a:p>
            <a:r>
              <a:rPr lang="zh-TW" altLang="en-US" sz="1600" dirty="0">
                <a:latin typeface="微軟正黑體" panose="020B0604030504040204" pitchFamily="34" charset="-120"/>
                <a:ea typeface="微軟正黑體" panose="020B0604030504040204" pitchFamily="34" charset="-120"/>
              </a:rPr>
              <a:t>反</a:t>
            </a:r>
            <a:r>
              <a:rPr lang="zh-TW" altLang="en-US" sz="1600" dirty="0" smtClean="0">
                <a:latin typeface="微軟正黑體" panose="020B0604030504040204" pitchFamily="34" charset="-120"/>
                <a:ea typeface="微軟正黑體" panose="020B0604030504040204" pitchFamily="34" charset="-120"/>
              </a:rPr>
              <a:t>向傳導</a:t>
            </a:r>
            <a:endParaRPr lang="zh-TW" altLang="en-US" sz="1600" dirty="0">
              <a:latin typeface="微軟正黑體" panose="020B0604030504040204" pitchFamily="34" charset="-120"/>
              <a:ea typeface="微軟正黑體" panose="020B0604030504040204" pitchFamily="34" charset="-120"/>
            </a:endParaRPr>
          </a:p>
        </p:txBody>
      </p:sp>
      <p:sp>
        <p:nvSpPr>
          <p:cNvPr id="85" name="文字方塊 84"/>
          <p:cNvSpPr txBox="1"/>
          <p:nvPr/>
        </p:nvSpPr>
        <p:spPr>
          <a:xfrm>
            <a:off x="178130" y="1872490"/>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113" name="文字方塊 112"/>
          <p:cNvSpPr txBox="1"/>
          <p:nvPr/>
        </p:nvSpPr>
        <p:spPr>
          <a:xfrm>
            <a:off x="166255" y="5401147"/>
            <a:ext cx="926026" cy="338554"/>
          </a:xfrm>
          <a:prstGeom prst="rect">
            <a:avLst/>
          </a:prstGeom>
          <a:noFill/>
          <a:ln>
            <a:noFill/>
          </a:ln>
        </p:spPr>
        <p:txBody>
          <a:bodyPr wrap="square" rtlCol="0">
            <a:spAutoFit/>
          </a:bodyPr>
          <a:lstStyle/>
          <a:p>
            <a:r>
              <a:rPr lang="zh-TW" altLang="en-US" sz="1600" b="1" u="sng" dirty="0" smtClean="0">
                <a:latin typeface="微軟正黑體" panose="020B0604030504040204" pitchFamily="34" charset="-120"/>
                <a:ea typeface="微軟正黑體" panose="020B0604030504040204" pitchFamily="34" charset="-120"/>
              </a:rPr>
              <a:t>演算法</a:t>
            </a:r>
            <a:endParaRPr lang="zh-TW" altLang="en-US" sz="1600" b="1" u="sng"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18" name="文字方塊 117"/>
              <p:cNvSpPr txBox="1"/>
              <p:nvPr/>
            </p:nvSpPr>
            <p:spPr>
              <a:xfrm>
                <a:off x="5576922" y="3334459"/>
                <a:ext cx="1945992" cy="358368"/>
              </a:xfrm>
              <a:prstGeom prst="rect">
                <a:avLst/>
              </a:prstGeom>
              <a:noFill/>
            </p:spPr>
            <p:txBody>
              <a:bodyPr wrap="square" rtlCol="0">
                <a:spAutoFit/>
              </a:bodyPr>
              <a:lstStyle/>
              <a:p>
                <a:r>
                  <a:rPr lang="en-US" altLang="zh-TW" sz="1600" dirty="0" smtClean="0"/>
                  <a:t>sign (</a:t>
                </a:r>
                <a14:m>
                  <m:oMath xmlns:m="http://schemas.openxmlformats.org/officeDocument/2006/math">
                    <m:nary>
                      <m:naryPr>
                        <m:chr m:val="∑"/>
                        <m:supHide m:val="on"/>
                        <m:ctrlPr>
                          <a:rPr lang="zh-TW" altLang="en-US" sz="1600" i="1" smtClean="0">
                            <a:latin typeface="Cambria Math" panose="02040503050406030204" pitchFamily="18" charset="0"/>
                          </a:rPr>
                        </m:ctrlPr>
                      </m:naryPr>
                      <m:sub>
                        <m:r>
                          <m:rPr>
                            <m:brk m:alnAt="7"/>
                          </m:rPr>
                          <a:rPr lang="en-US" altLang="zh-TW" sz="1600" b="0" i="1" smtClean="0">
                            <a:latin typeface="Cambria Math" panose="02040503050406030204" pitchFamily="18" charset="0"/>
                          </a:rPr>
                          <m:t>𝑖</m:t>
                        </m:r>
                      </m:sub>
                      <m:sup/>
                      <m:e>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𝑋</m:t>
                            </m:r>
                          </m:e>
                          <m:sub>
                            <m:r>
                              <a:rPr lang="en-US" altLang="zh-TW" sz="1600" b="0" i="1" smtClean="0">
                                <a:latin typeface="Cambria Math" panose="02040503050406030204" pitchFamily="18" charset="0"/>
                              </a:rPr>
                              <m:t>𝑖</m:t>
                            </m:r>
                          </m:sub>
                        </m:sSub>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𝑊</m:t>
                            </m:r>
                          </m:e>
                          <m:sub>
                            <m:r>
                              <a:rPr lang="en-US" altLang="zh-TW" sz="1600" b="0" i="1" smtClean="0">
                                <a:latin typeface="Cambria Math" panose="02040503050406030204" pitchFamily="18" charset="0"/>
                              </a:rPr>
                              <m:t>𝑖𝑗</m:t>
                            </m:r>
                          </m:sub>
                        </m:sSub>
                      </m:e>
                    </m:nary>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m:rPr>
                            <m:sty m:val="p"/>
                          </m:rPr>
                          <a:rPr lang="el-GR" altLang="zh-TW" sz="1600" b="0" i="1" smtClean="0">
                            <a:latin typeface="Cambria Math" panose="02040503050406030204" pitchFamily="18" charset="0"/>
                          </a:rPr>
                          <m:t>θ</m:t>
                        </m:r>
                      </m:e>
                      <m:sub>
                        <m:r>
                          <a:rPr lang="en-US" altLang="zh-TW" sz="1600" b="0" i="1" smtClean="0">
                            <a:latin typeface="Cambria Math" panose="02040503050406030204" pitchFamily="18" charset="0"/>
                          </a:rPr>
                          <m:t>𝑗</m:t>
                        </m:r>
                      </m:sub>
                    </m:sSub>
                    <m:r>
                      <a:rPr lang="en-US" altLang="zh-TW" sz="1600" b="0" i="1" smtClean="0">
                        <a:latin typeface="Cambria Math" panose="02040503050406030204" pitchFamily="18" charset="0"/>
                      </a:rPr>
                      <m:t>)</m:t>
                    </m:r>
                  </m:oMath>
                </a14:m>
                <a:endParaRPr lang="zh-TW" altLang="en-US" sz="1600" dirty="0"/>
              </a:p>
            </p:txBody>
          </p:sp>
        </mc:Choice>
        <mc:Fallback xmlns="">
          <p:sp>
            <p:nvSpPr>
              <p:cNvPr id="118" name="文字方塊 117"/>
              <p:cNvSpPr txBox="1">
                <a:spLocks noRot="1" noChangeAspect="1" noMove="1" noResize="1" noEditPoints="1" noAdjustHandles="1" noChangeArrowheads="1" noChangeShapeType="1" noTextEdit="1"/>
              </p:cNvSpPr>
              <p:nvPr/>
            </p:nvSpPr>
            <p:spPr>
              <a:xfrm>
                <a:off x="5576922" y="3334459"/>
                <a:ext cx="1945992" cy="358368"/>
              </a:xfrm>
              <a:prstGeom prst="rect">
                <a:avLst/>
              </a:prstGeom>
              <a:blipFill rotWithShape="0">
                <a:blip r:embed="rId6"/>
                <a:stretch>
                  <a:fillRect l="-1881" t="-101695" b="-155932"/>
                </a:stretch>
              </a:blipFill>
            </p:spPr>
            <p:txBody>
              <a:bodyPr/>
              <a:lstStyle/>
              <a:p>
                <a:r>
                  <a:rPr lang="zh-TW" altLang="en-US">
                    <a:noFill/>
                  </a:rPr>
                  <a:t> </a:t>
                </a:r>
              </a:p>
            </p:txBody>
          </p:sp>
        </mc:Fallback>
      </mc:AlternateContent>
      <p:sp>
        <p:nvSpPr>
          <p:cNvPr id="43" name="文字方塊 42"/>
          <p:cNvSpPr txBox="1"/>
          <p:nvPr/>
        </p:nvSpPr>
        <p:spPr>
          <a:xfrm>
            <a:off x="717759" y="760999"/>
            <a:ext cx="4105747" cy="369332"/>
          </a:xfrm>
          <a:prstGeom prst="rect">
            <a:avLst/>
          </a:prstGeom>
          <a:noFill/>
        </p:spPr>
        <p:txBody>
          <a:bodyPr wrap="square" rtlCol="0">
            <a:spAutoFit/>
          </a:bodyPr>
          <a:lstStyle/>
          <a:p>
            <a:r>
              <a:rPr lang="en-US" altLang="zh-TW" dirty="0" smtClean="0"/>
              <a:t>A particular kind of neural network.</a:t>
            </a:r>
            <a:endParaRPr lang="zh-TW" altLang="en-US" dirty="0"/>
          </a:p>
        </p:txBody>
      </p:sp>
      <p:sp>
        <p:nvSpPr>
          <p:cNvPr id="19" name="文字方塊 18"/>
          <p:cNvSpPr txBox="1"/>
          <p:nvPr/>
        </p:nvSpPr>
        <p:spPr>
          <a:xfrm>
            <a:off x="5924919" y="3737511"/>
            <a:ext cx="1249997" cy="584775"/>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正數傳回</a:t>
            </a:r>
            <a:r>
              <a:rPr lang="en-US" altLang="zh-TW" sz="1600" dirty="0" smtClean="0">
                <a:latin typeface="微軟正黑體" panose="020B0604030504040204" pitchFamily="34" charset="-120"/>
                <a:ea typeface="微軟正黑體" panose="020B0604030504040204" pitchFamily="34" charset="-120"/>
              </a:rPr>
              <a:t>1</a:t>
            </a:r>
            <a:r>
              <a:rPr lang="zh-TW" altLang="en-US" sz="1600" dirty="0" smtClean="0">
                <a:latin typeface="微軟正黑體" panose="020B0604030504040204" pitchFamily="34" charset="-120"/>
                <a:ea typeface="微軟正黑體" panose="020B0604030504040204" pitchFamily="34" charset="-120"/>
              </a:rPr>
              <a:t>，負數傳回</a:t>
            </a:r>
            <a:r>
              <a:rPr lang="en-US" altLang="zh-TW" sz="1600" dirty="0" smtClean="0">
                <a:latin typeface="微軟正黑體" panose="020B0604030504040204" pitchFamily="34" charset="-120"/>
                <a:ea typeface="微軟正黑體" panose="020B0604030504040204" pitchFamily="34" charset="-120"/>
              </a:rPr>
              <a:t>0</a:t>
            </a:r>
            <a:endParaRPr lang="zh-TW" altLang="en-US" sz="1600" dirty="0">
              <a:latin typeface="微軟正黑體" panose="020B0604030504040204" pitchFamily="34" charset="-120"/>
              <a:ea typeface="微軟正黑體" panose="020B0604030504040204" pitchFamily="34" charset="-120"/>
            </a:endParaRPr>
          </a:p>
        </p:txBody>
      </p:sp>
      <p:sp>
        <p:nvSpPr>
          <p:cNvPr id="54" name="文字方塊 53"/>
          <p:cNvSpPr txBox="1"/>
          <p:nvPr/>
        </p:nvSpPr>
        <p:spPr>
          <a:xfrm>
            <a:off x="5924828" y="2979025"/>
            <a:ext cx="1155539" cy="338554"/>
          </a:xfrm>
          <a:prstGeom prst="rect">
            <a:avLst/>
          </a:prstGeom>
          <a:noFill/>
          <a:ln>
            <a:solidFill>
              <a:schemeClr val="tx1"/>
            </a:solidFill>
          </a:ln>
        </p:spPr>
        <p:txBody>
          <a:bodyPr wrap="square" rtlCol="0">
            <a:spAutoFit/>
          </a:bodyPr>
          <a:lstStyle/>
          <a:p>
            <a:r>
              <a:rPr lang="en-US" altLang="zh-TW" sz="1600" dirty="0" smtClean="0"/>
              <a:t>M-P Model</a:t>
            </a:r>
            <a:endParaRPr lang="zh-TW" altLang="en-US" sz="1600" dirty="0"/>
          </a:p>
        </p:txBody>
      </p:sp>
      <p:sp>
        <p:nvSpPr>
          <p:cNvPr id="39" name="文字方塊 38"/>
          <p:cNvSpPr txBox="1"/>
          <p:nvPr/>
        </p:nvSpPr>
        <p:spPr>
          <a:xfrm>
            <a:off x="4976498" y="215658"/>
            <a:ext cx="1306990" cy="584775"/>
          </a:xfrm>
          <a:prstGeom prst="rect">
            <a:avLst/>
          </a:prstGeom>
          <a:noFill/>
        </p:spPr>
        <p:txBody>
          <a:bodyPr wrap="square" rtlCol="0">
            <a:spAutoFit/>
          </a:bodyPr>
          <a:lstStyle/>
          <a:p>
            <a:r>
              <a:rPr lang="en-US" altLang="zh-TW" sz="1600" dirty="0" smtClean="0"/>
              <a:t>Supervised</a:t>
            </a:r>
          </a:p>
          <a:p>
            <a:r>
              <a:rPr lang="en-US" altLang="zh-TW" sz="1600" dirty="0" smtClean="0"/>
              <a:t>Classification</a:t>
            </a:r>
            <a:endParaRPr lang="zh-TW" altLang="en-US" sz="1600" dirty="0"/>
          </a:p>
        </p:txBody>
      </p:sp>
      <p:cxnSp>
        <p:nvCxnSpPr>
          <p:cNvPr id="36" name="直線單箭頭接點 35"/>
          <p:cNvCxnSpPr>
            <a:endCxn id="58" idx="2"/>
          </p:cNvCxnSpPr>
          <p:nvPr/>
        </p:nvCxnSpPr>
        <p:spPr>
          <a:xfrm>
            <a:off x="7311825" y="3333384"/>
            <a:ext cx="1061055" cy="1105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單箭頭接點 39"/>
          <p:cNvCxnSpPr>
            <a:endCxn id="55" idx="2"/>
          </p:cNvCxnSpPr>
          <p:nvPr/>
        </p:nvCxnSpPr>
        <p:spPr>
          <a:xfrm flipV="1">
            <a:off x="7311825" y="3314358"/>
            <a:ext cx="1061055" cy="19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p:cNvCxnSpPr>
            <a:endCxn id="55" idx="2"/>
          </p:cNvCxnSpPr>
          <p:nvPr/>
        </p:nvCxnSpPr>
        <p:spPr>
          <a:xfrm flipV="1">
            <a:off x="7445828" y="3314358"/>
            <a:ext cx="927052" cy="1189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p:cNvCxnSpPr>
            <a:endCxn id="58" idx="2"/>
          </p:cNvCxnSpPr>
          <p:nvPr/>
        </p:nvCxnSpPr>
        <p:spPr>
          <a:xfrm flipV="1">
            <a:off x="7445828" y="4438831"/>
            <a:ext cx="927052" cy="72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文字方塊 47"/>
          <p:cNvSpPr txBox="1"/>
          <p:nvPr/>
        </p:nvSpPr>
        <p:spPr>
          <a:xfrm>
            <a:off x="1179615" y="4815178"/>
            <a:ext cx="4054051"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Higher weights, more important input.</a:t>
            </a:r>
            <a:endParaRPr lang="zh-TW" altLang="en-US" sz="1600" dirty="0">
              <a:latin typeface="微軟正黑體" panose="020B0604030504040204" pitchFamily="34" charset="-120"/>
              <a:ea typeface="微軟正黑體" panose="020B0604030504040204" pitchFamily="34" charset="-120"/>
            </a:endParaRPr>
          </a:p>
        </p:txBody>
      </p:sp>
      <p:sp>
        <p:nvSpPr>
          <p:cNvPr id="49" name="文字方塊 48"/>
          <p:cNvSpPr txBox="1"/>
          <p:nvPr/>
        </p:nvSpPr>
        <p:spPr>
          <a:xfrm>
            <a:off x="8010088" y="733072"/>
            <a:ext cx="3931600" cy="1323439"/>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en-US" altLang="zh-TW" sz="1600" dirty="0" smtClean="0">
                <a:latin typeface="微軟正黑體" panose="020B0604030504040204" pitchFamily="34" charset="-120"/>
                <a:ea typeface="微軟正黑體" panose="020B0604030504040204" pitchFamily="34" charset="-120"/>
              </a:rPr>
              <a:t>AND, OR, NOT, XOR</a:t>
            </a:r>
          </a:p>
          <a:p>
            <a:pPr marL="285750" indent="-285750">
              <a:buFont typeface="Arial" panose="020B0604020202020204" pitchFamily="34" charset="0"/>
              <a:buChar char="•"/>
            </a:pPr>
            <a:r>
              <a:rPr lang="en-US" altLang="zh-TW" sz="1600" dirty="0" smtClean="0">
                <a:latin typeface="微軟正黑體" panose="020B0604030504040204" pitchFamily="34" charset="-120"/>
                <a:ea typeface="微軟正黑體" panose="020B0604030504040204" pitchFamily="34" charset="-120"/>
              </a:rPr>
              <a:t>XOR: output=0 if the inputs are the same. Not linearly separable.</a:t>
            </a:r>
          </a:p>
          <a:p>
            <a:pPr marL="285750" indent="-285750">
              <a:buFont typeface="Arial" panose="020B0604020202020204" pitchFamily="34" charset="0"/>
              <a:buChar char="•"/>
            </a:pPr>
            <a:r>
              <a:rPr lang="zh-TW" altLang="en-US" sz="1600" dirty="0">
                <a:latin typeface="微軟正黑體" panose="020B0604030504040204" pitchFamily="34" charset="-120"/>
                <a:ea typeface="微軟正黑體" panose="020B0604030504040204" pitchFamily="34" charset="-120"/>
              </a:rPr>
              <a:t>單層感知器不能解決</a:t>
            </a:r>
            <a:r>
              <a:rPr lang="en-US" altLang="zh-TW" sz="1600" dirty="0">
                <a:latin typeface="微軟正黑體" panose="020B0604030504040204" pitchFamily="34" charset="-120"/>
                <a:ea typeface="微軟正黑體" panose="020B0604030504040204" pitchFamily="34" charset="-120"/>
              </a:rPr>
              <a:t>XOR</a:t>
            </a:r>
            <a:r>
              <a:rPr lang="zh-TW" altLang="en-US" sz="1600" dirty="0">
                <a:latin typeface="微軟正黑體" panose="020B0604030504040204" pitchFamily="34" charset="-120"/>
                <a:ea typeface="微軟正黑體" panose="020B0604030504040204" pitchFamily="34" charset="-120"/>
              </a:rPr>
              <a:t>等線性不可分的</a:t>
            </a:r>
            <a:r>
              <a:rPr lang="zh-TW" altLang="en-US" sz="1600" dirty="0" smtClean="0">
                <a:latin typeface="微軟正黑體" panose="020B0604030504040204" pitchFamily="34" charset="-120"/>
                <a:ea typeface="微軟正黑體" panose="020B0604030504040204" pitchFamily="34" charset="-120"/>
              </a:rPr>
              <a:t>問題</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042012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Logistic Regression</a:t>
            </a:r>
            <a:endParaRPr lang="zh-TW" altLang="en-US" dirty="0"/>
          </a:p>
        </p:txBody>
      </p:sp>
      <p:sp>
        <p:nvSpPr>
          <p:cNvPr id="5" name="文字方塊 4"/>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166255" y="1209306"/>
            <a:ext cx="4615543" cy="338554"/>
          </a:xfrm>
          <a:prstGeom prst="rect">
            <a:avLst/>
          </a:prstGeom>
          <a:noFill/>
          <a:ln>
            <a:noFill/>
          </a:ln>
        </p:spPr>
        <p:txBody>
          <a:bodyPr wrap="square" rtlCol="0">
            <a:spAutoFit/>
          </a:bodyPr>
          <a:lstStyle/>
          <a:p>
            <a:r>
              <a:rPr lang="en-US" altLang="zh-TW" sz="1600" dirty="0"/>
              <a:t>f</a:t>
            </a:r>
            <a:r>
              <a:rPr lang="en-US" altLang="zh-TW" sz="1600" dirty="0" smtClean="0"/>
              <a:t>rom </a:t>
            </a:r>
            <a:r>
              <a:rPr lang="en-US" altLang="zh-TW" sz="1600" dirty="0" err="1" smtClean="0"/>
              <a:t>sklearn.linear_model</a:t>
            </a:r>
            <a:r>
              <a:rPr lang="en-US" altLang="zh-TW" sz="1600" dirty="0" smtClean="0"/>
              <a:t> import </a:t>
            </a:r>
            <a:r>
              <a:rPr lang="en-US" altLang="zh-TW" sz="1600" dirty="0" err="1" smtClean="0"/>
              <a:t>LogisticRegression</a:t>
            </a:r>
            <a:r>
              <a:rPr lang="en-US" altLang="zh-TW" sz="1600" dirty="0" smtClean="0"/>
              <a:t>  </a:t>
            </a:r>
          </a:p>
        </p:txBody>
      </p:sp>
      <p:sp>
        <p:nvSpPr>
          <p:cNvPr id="2" name="文字方塊 1"/>
          <p:cNvSpPr txBox="1"/>
          <p:nvPr/>
        </p:nvSpPr>
        <p:spPr>
          <a:xfrm>
            <a:off x="166255" y="2006931"/>
            <a:ext cx="6187044" cy="1323439"/>
          </a:xfrm>
          <a:prstGeom prst="rect">
            <a:avLst/>
          </a:prstGeom>
          <a:noFill/>
        </p:spPr>
        <p:txBody>
          <a:bodyPr wrap="square" rtlCol="0">
            <a:spAutoFit/>
          </a:bodyPr>
          <a:lstStyle/>
          <a:p>
            <a:r>
              <a:rPr lang="en-US" altLang="zh-TW" sz="1600" b="1" u="sng" dirty="0"/>
              <a:t>Parameters</a:t>
            </a:r>
          </a:p>
          <a:p>
            <a:pPr marL="285750" indent="-285750">
              <a:buFontTx/>
              <a:buChar char="-"/>
            </a:pPr>
            <a:r>
              <a:rPr lang="en-US" altLang="zh-TW" sz="1600" dirty="0" smtClean="0"/>
              <a:t>C: Inverse </a:t>
            </a:r>
            <a:r>
              <a:rPr lang="en-US" altLang="zh-TW" sz="1600" dirty="0"/>
              <a:t>of regularization strength; must be a positive float. Like in support vector machines, smaller values specify stronger regularization</a:t>
            </a:r>
            <a:r>
              <a:rPr lang="en-US" altLang="zh-TW" sz="1600" dirty="0" smtClean="0"/>
              <a:t>.</a:t>
            </a:r>
          </a:p>
          <a:p>
            <a:pPr marL="285750" indent="-285750">
              <a:buFontTx/>
              <a:buChar char="-"/>
            </a:pPr>
            <a:r>
              <a:rPr lang="en-US" altLang="zh-TW" sz="1600" dirty="0" smtClean="0"/>
              <a:t>Solver: </a:t>
            </a:r>
            <a:endParaRPr lang="zh-TW" altLang="en-US" sz="1600" dirty="0"/>
          </a:p>
        </p:txBody>
      </p:sp>
    </p:spTree>
    <p:extLst>
      <p:ext uri="{BB962C8B-B14F-4D97-AF65-F5344CB8AC3E}">
        <p14:creationId xmlns:p14="http://schemas.microsoft.com/office/powerpoint/2010/main" val="2141076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Neural Network</a:t>
            </a:r>
            <a:endParaRPr lang="zh-TW" altLang="en-US" dirty="0"/>
          </a:p>
        </p:txBody>
      </p:sp>
      <p:sp>
        <p:nvSpPr>
          <p:cNvPr id="5" name="文字方塊 4"/>
          <p:cNvSpPr txBox="1"/>
          <p:nvPr/>
        </p:nvSpPr>
        <p:spPr>
          <a:xfrm>
            <a:off x="263240" y="2675124"/>
            <a:ext cx="1258783" cy="338554"/>
          </a:xfrm>
          <a:prstGeom prst="rect">
            <a:avLst/>
          </a:prstGeom>
          <a:noFill/>
          <a:ln>
            <a:solidFill>
              <a:schemeClr val="tx1"/>
            </a:solidFill>
          </a:ln>
        </p:spPr>
        <p:txBody>
          <a:bodyPr wrap="square" rtlCol="0">
            <a:spAutoFit/>
          </a:bodyPr>
          <a:lstStyle/>
          <a:p>
            <a:r>
              <a:rPr lang="en-US" altLang="zh-TW" sz="1600" dirty="0" smtClean="0"/>
              <a:t>Input Layer</a:t>
            </a:r>
            <a:endParaRPr lang="zh-TW" altLang="en-US" sz="1600" dirty="0"/>
          </a:p>
        </p:txBody>
      </p:sp>
      <p:sp>
        <p:nvSpPr>
          <p:cNvPr id="37" name="文字方塊 36"/>
          <p:cNvSpPr txBox="1"/>
          <p:nvPr/>
        </p:nvSpPr>
        <p:spPr>
          <a:xfrm>
            <a:off x="9882255" y="2675124"/>
            <a:ext cx="1438894" cy="338554"/>
          </a:xfrm>
          <a:prstGeom prst="rect">
            <a:avLst/>
          </a:prstGeom>
          <a:noFill/>
          <a:ln>
            <a:solidFill>
              <a:schemeClr val="tx1"/>
            </a:solidFill>
          </a:ln>
        </p:spPr>
        <p:txBody>
          <a:bodyPr wrap="square" rtlCol="0">
            <a:spAutoFit/>
          </a:bodyPr>
          <a:lstStyle/>
          <a:p>
            <a:r>
              <a:rPr lang="en-US" altLang="zh-TW" sz="1600" dirty="0" smtClean="0"/>
              <a:t>Output Layer</a:t>
            </a:r>
            <a:endParaRPr lang="zh-TW" altLang="en-US" sz="1600" dirty="0"/>
          </a:p>
        </p:txBody>
      </p:sp>
      <p:sp>
        <p:nvSpPr>
          <p:cNvPr id="38" name="文字方塊 37"/>
          <p:cNvSpPr txBox="1"/>
          <p:nvPr/>
        </p:nvSpPr>
        <p:spPr>
          <a:xfrm>
            <a:off x="3982210" y="2675124"/>
            <a:ext cx="1524000" cy="338554"/>
          </a:xfrm>
          <a:prstGeom prst="rect">
            <a:avLst/>
          </a:prstGeom>
          <a:noFill/>
          <a:ln>
            <a:solidFill>
              <a:schemeClr val="tx1"/>
            </a:solidFill>
          </a:ln>
        </p:spPr>
        <p:txBody>
          <a:bodyPr wrap="square" rtlCol="0">
            <a:spAutoFit/>
          </a:bodyPr>
          <a:lstStyle/>
          <a:p>
            <a:r>
              <a:rPr lang="en-US" altLang="zh-TW" sz="1600" dirty="0" smtClean="0"/>
              <a:t>Hidden Layer</a:t>
            </a:r>
            <a:endParaRPr lang="zh-TW" altLang="en-US" sz="1600" dirty="0"/>
          </a:p>
        </p:txBody>
      </p:sp>
      <p:sp>
        <p:nvSpPr>
          <p:cNvPr id="7" name="文字方塊 6"/>
          <p:cNvSpPr txBox="1"/>
          <p:nvPr/>
        </p:nvSpPr>
        <p:spPr>
          <a:xfrm>
            <a:off x="166255" y="108797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10" name="文字方塊 9"/>
          <p:cNvSpPr txBox="1"/>
          <p:nvPr/>
        </p:nvSpPr>
        <p:spPr>
          <a:xfrm>
            <a:off x="1654915" y="1084353"/>
            <a:ext cx="5677537" cy="584775"/>
          </a:xfrm>
          <a:prstGeom prst="rect">
            <a:avLst/>
          </a:prstGeom>
          <a:noFill/>
        </p:spPr>
        <p:txBody>
          <a:bodyPr wrap="square" rtlCol="0">
            <a:spAutoFit/>
          </a:bodyPr>
          <a:lstStyle/>
          <a:p>
            <a:r>
              <a:rPr lang="en-US" altLang="zh-TW" sz="1600" dirty="0" smtClean="0"/>
              <a:t>Find </a:t>
            </a:r>
            <a:r>
              <a:rPr lang="en-US" altLang="zh-TW" sz="1600" b="1" u="sng" dirty="0" smtClean="0">
                <a:solidFill>
                  <a:srgbClr val="FF0000"/>
                </a:solidFill>
              </a:rPr>
              <a:t>weights</a:t>
            </a:r>
            <a:r>
              <a:rPr lang="en-US" altLang="zh-TW" sz="1600" dirty="0" smtClean="0"/>
              <a:t> that map inputs to outputs. (train weights and biases)</a:t>
            </a:r>
          </a:p>
          <a:p>
            <a:r>
              <a:rPr lang="zh-TW" altLang="en-US" sz="1600" dirty="0" smtClean="0"/>
              <a:t>透過迭代程序進行權重的最佳</a:t>
            </a:r>
            <a:r>
              <a:rPr lang="zh-TW" altLang="en-US" sz="1600" dirty="0"/>
              <a:t>化</a:t>
            </a:r>
          </a:p>
        </p:txBody>
      </p:sp>
      <p:sp>
        <p:nvSpPr>
          <p:cNvPr id="11" name="橢圓 10"/>
          <p:cNvSpPr/>
          <p:nvPr/>
        </p:nvSpPr>
        <p:spPr>
          <a:xfrm>
            <a:off x="635333" y="3529849"/>
            <a:ext cx="629392"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smtClean="0"/>
              <a:t>X1</a:t>
            </a:r>
            <a:endParaRPr lang="zh-TW" altLang="en-US" sz="1600" dirty="0"/>
          </a:p>
        </p:txBody>
      </p:sp>
      <p:sp>
        <p:nvSpPr>
          <p:cNvPr id="47" name="橢圓 46"/>
          <p:cNvSpPr/>
          <p:nvPr/>
        </p:nvSpPr>
        <p:spPr>
          <a:xfrm>
            <a:off x="635333" y="4387744"/>
            <a:ext cx="629392"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err="1" smtClean="0"/>
              <a:t>Xn</a:t>
            </a:r>
            <a:endParaRPr lang="zh-TW" altLang="en-US" sz="1600" dirty="0"/>
          </a:p>
        </p:txBody>
      </p:sp>
      <p:sp>
        <p:nvSpPr>
          <p:cNvPr id="12" name="文字方塊 11"/>
          <p:cNvSpPr txBox="1"/>
          <p:nvPr/>
        </p:nvSpPr>
        <p:spPr>
          <a:xfrm>
            <a:off x="833838" y="4166467"/>
            <a:ext cx="430887" cy="296883"/>
          </a:xfrm>
          <a:prstGeom prst="rect">
            <a:avLst/>
          </a:prstGeom>
          <a:noFill/>
        </p:spPr>
        <p:txBody>
          <a:bodyPr vert="eaVert" wrap="square" rtlCol="0">
            <a:spAutoFit/>
          </a:bodyPr>
          <a:lstStyle/>
          <a:p>
            <a:r>
              <a:rPr lang="en-US" altLang="zh-TW" sz="1600" dirty="0" smtClean="0"/>
              <a:t>…</a:t>
            </a:r>
            <a:endParaRPr lang="zh-TW" altLang="en-US" sz="1600" dirty="0"/>
          </a:p>
        </p:txBody>
      </p:sp>
      <p:sp>
        <p:nvSpPr>
          <p:cNvPr id="55" name="橢圓 54"/>
          <p:cNvSpPr/>
          <p:nvPr/>
        </p:nvSpPr>
        <p:spPr>
          <a:xfrm>
            <a:off x="10287006" y="3529849"/>
            <a:ext cx="629392"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a:t>Y</a:t>
            </a:r>
            <a:r>
              <a:rPr lang="en-US" altLang="zh-TW" sz="1600" dirty="0" smtClean="0"/>
              <a:t>1</a:t>
            </a:r>
            <a:endParaRPr lang="zh-TW" altLang="en-US" sz="1600" dirty="0"/>
          </a:p>
        </p:txBody>
      </p:sp>
      <p:sp>
        <p:nvSpPr>
          <p:cNvPr id="58" name="橢圓 57"/>
          <p:cNvSpPr/>
          <p:nvPr/>
        </p:nvSpPr>
        <p:spPr>
          <a:xfrm>
            <a:off x="10287006" y="4482452"/>
            <a:ext cx="629392"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sz="1600" dirty="0" err="1" smtClean="0"/>
              <a:t>Y</a:t>
            </a:r>
            <a:r>
              <a:rPr lang="en-US" altLang="zh-TW" sz="1600" dirty="0" err="1"/>
              <a:t>p</a:t>
            </a:r>
            <a:endParaRPr lang="zh-TW" altLang="en-US" sz="1600" dirty="0"/>
          </a:p>
        </p:txBody>
      </p:sp>
      <p:sp>
        <p:nvSpPr>
          <p:cNvPr id="64" name="文字方塊 63"/>
          <p:cNvSpPr txBox="1"/>
          <p:nvPr/>
        </p:nvSpPr>
        <p:spPr>
          <a:xfrm>
            <a:off x="10485511" y="4166467"/>
            <a:ext cx="430887" cy="296883"/>
          </a:xfrm>
          <a:prstGeom prst="rect">
            <a:avLst/>
          </a:prstGeom>
          <a:noFill/>
        </p:spPr>
        <p:txBody>
          <a:bodyPr vert="eaVert" wrap="square" rtlCol="0">
            <a:spAutoFit/>
          </a:bodyPr>
          <a:lstStyle/>
          <a:p>
            <a:r>
              <a:rPr lang="en-US" altLang="zh-TW" sz="1600" dirty="0" smtClean="0"/>
              <a:t>…</a:t>
            </a:r>
            <a:endParaRPr lang="zh-TW" altLang="en-US" sz="1600" dirty="0"/>
          </a:p>
        </p:txBody>
      </p:sp>
      <p:sp>
        <p:nvSpPr>
          <p:cNvPr id="65" name="文字方塊 64"/>
          <p:cNvSpPr txBox="1"/>
          <p:nvPr/>
        </p:nvSpPr>
        <p:spPr>
          <a:xfrm>
            <a:off x="5597530" y="4166466"/>
            <a:ext cx="430887" cy="296883"/>
          </a:xfrm>
          <a:prstGeom prst="rect">
            <a:avLst/>
          </a:prstGeom>
          <a:noFill/>
        </p:spPr>
        <p:txBody>
          <a:bodyPr vert="eaVert" wrap="square" rtlCol="0">
            <a:spAutoFit/>
          </a:bodyPr>
          <a:lstStyle/>
          <a:p>
            <a:r>
              <a:rPr lang="en-US" altLang="zh-TW" sz="1600" dirty="0" smtClean="0"/>
              <a:t>…</a:t>
            </a:r>
            <a:endParaRPr lang="zh-TW" altLang="en-US" sz="1600" dirty="0"/>
          </a:p>
        </p:txBody>
      </p:sp>
      <p:sp>
        <p:nvSpPr>
          <p:cNvPr id="66" name="文字方塊 65"/>
          <p:cNvSpPr txBox="1"/>
          <p:nvPr/>
        </p:nvSpPr>
        <p:spPr>
          <a:xfrm>
            <a:off x="6297901" y="2675124"/>
            <a:ext cx="1524000" cy="338554"/>
          </a:xfrm>
          <a:prstGeom prst="rect">
            <a:avLst/>
          </a:prstGeom>
          <a:noFill/>
          <a:ln>
            <a:solidFill>
              <a:schemeClr val="tx1"/>
            </a:solidFill>
          </a:ln>
        </p:spPr>
        <p:txBody>
          <a:bodyPr wrap="square" rtlCol="0">
            <a:spAutoFit/>
          </a:bodyPr>
          <a:lstStyle/>
          <a:p>
            <a:r>
              <a:rPr lang="en-US" altLang="zh-TW" sz="1600" dirty="0" smtClean="0"/>
              <a:t>Hidden Layer</a:t>
            </a:r>
            <a:endParaRPr lang="zh-TW" altLang="en-US" sz="1600" dirty="0"/>
          </a:p>
        </p:txBody>
      </p:sp>
      <p:sp>
        <p:nvSpPr>
          <p:cNvPr id="13" name="文字方塊 12"/>
          <p:cNvSpPr txBox="1"/>
          <p:nvPr/>
        </p:nvSpPr>
        <p:spPr>
          <a:xfrm>
            <a:off x="5704626" y="2675124"/>
            <a:ext cx="394859" cy="338554"/>
          </a:xfrm>
          <a:prstGeom prst="rect">
            <a:avLst/>
          </a:prstGeom>
          <a:noFill/>
        </p:spPr>
        <p:txBody>
          <a:bodyPr wrap="square" rtlCol="0">
            <a:spAutoFit/>
          </a:bodyPr>
          <a:lstStyle/>
          <a:p>
            <a:r>
              <a:rPr lang="en-US" altLang="zh-TW" sz="1600" dirty="0" smtClean="0"/>
              <a:t>…</a:t>
            </a:r>
            <a:endParaRPr lang="zh-TW" altLang="en-US" sz="1600" dirty="0"/>
          </a:p>
        </p:txBody>
      </p:sp>
      <p:sp>
        <p:nvSpPr>
          <p:cNvPr id="16" name="文字方塊 15"/>
          <p:cNvSpPr txBox="1"/>
          <p:nvPr/>
        </p:nvSpPr>
        <p:spPr>
          <a:xfrm>
            <a:off x="6095419" y="3281883"/>
            <a:ext cx="1967023" cy="338554"/>
          </a:xfrm>
          <a:prstGeom prst="rect">
            <a:avLst/>
          </a:prstGeom>
          <a:noFill/>
        </p:spPr>
        <p:txBody>
          <a:bodyPr wrap="square" rtlCol="0">
            <a:spAutoFit/>
          </a:bodyPr>
          <a:lstStyle/>
          <a:p>
            <a:r>
              <a:rPr lang="en-US" altLang="zh-TW" sz="1600" dirty="0"/>
              <a:t>f</a:t>
            </a:r>
            <a:r>
              <a:rPr lang="en-US" altLang="zh-TW" sz="1600" dirty="0" smtClean="0"/>
              <a:t>: Activation Function</a:t>
            </a:r>
            <a:endParaRPr lang="zh-TW" altLang="en-US" sz="1600" dirty="0"/>
          </a:p>
        </p:txBody>
      </p:sp>
      <p:cxnSp>
        <p:nvCxnSpPr>
          <p:cNvPr id="68" name="直線單箭頭接點 67"/>
          <p:cNvCxnSpPr>
            <a:stCxn id="11" idx="6"/>
            <a:endCxn id="75" idx="2"/>
          </p:cNvCxnSpPr>
          <p:nvPr/>
        </p:nvCxnSpPr>
        <p:spPr>
          <a:xfrm>
            <a:off x="1264725" y="3799322"/>
            <a:ext cx="4084636" cy="1014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單箭頭接點 68"/>
          <p:cNvCxnSpPr>
            <a:stCxn id="47" idx="6"/>
            <a:endCxn id="75" idx="2"/>
          </p:cNvCxnSpPr>
          <p:nvPr/>
        </p:nvCxnSpPr>
        <p:spPr>
          <a:xfrm>
            <a:off x="1264725" y="4657217"/>
            <a:ext cx="4084636" cy="157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單箭頭接點 69"/>
          <p:cNvCxnSpPr>
            <a:stCxn id="47" idx="6"/>
            <a:endCxn id="73" idx="2"/>
          </p:cNvCxnSpPr>
          <p:nvPr/>
        </p:nvCxnSpPr>
        <p:spPr>
          <a:xfrm flipV="1">
            <a:off x="1264725" y="3620294"/>
            <a:ext cx="4084636" cy="1036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單箭頭接點 70"/>
          <p:cNvCxnSpPr>
            <a:stCxn id="11" idx="6"/>
            <a:endCxn id="73" idx="2"/>
          </p:cNvCxnSpPr>
          <p:nvPr/>
        </p:nvCxnSpPr>
        <p:spPr>
          <a:xfrm flipV="1">
            <a:off x="1264725" y="3620294"/>
            <a:ext cx="4084636" cy="179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2226751" y="3327680"/>
                <a:ext cx="71251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𝑊</m:t>
                          </m:r>
                        </m:e>
                        <m:sub>
                          <m:r>
                            <a:rPr lang="en-US" altLang="zh-TW" sz="1600" b="0" i="1" smtClean="0">
                              <a:latin typeface="Cambria Math" panose="02040503050406030204" pitchFamily="18" charset="0"/>
                            </a:rPr>
                            <m:t>11</m:t>
                          </m:r>
                        </m:sub>
                      </m:sSub>
                    </m:oMath>
                  </m:oMathPara>
                </a14:m>
                <a:endParaRPr lang="zh-TW" altLang="en-US" sz="16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2226751" y="3327680"/>
                <a:ext cx="712517" cy="338554"/>
              </a:xfrm>
              <a:prstGeom prst="rect">
                <a:avLst/>
              </a:prstGeom>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2226751" y="3870377"/>
                <a:ext cx="71251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𝑊</m:t>
                          </m:r>
                        </m:e>
                        <m:sub>
                          <m:r>
                            <a:rPr lang="en-US" altLang="zh-TW" sz="1600" b="0" i="1" smtClean="0">
                              <a:latin typeface="Cambria Math" panose="02040503050406030204" pitchFamily="18" charset="0"/>
                            </a:rPr>
                            <m:t>1</m:t>
                          </m:r>
                          <m:r>
                            <a:rPr lang="en-US" altLang="zh-TW" sz="1600" b="0" i="1" smtClean="0">
                              <a:latin typeface="Cambria Math" panose="02040503050406030204" pitchFamily="18" charset="0"/>
                            </a:rPr>
                            <m:t>𝑚</m:t>
                          </m:r>
                        </m:sub>
                      </m:sSub>
                    </m:oMath>
                  </m:oMathPara>
                </a14:m>
                <a:endParaRPr lang="zh-TW" altLang="en-US" sz="16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2226751" y="3870377"/>
                <a:ext cx="712517" cy="338554"/>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橢圓 72"/>
              <p:cNvSpPr/>
              <p:nvPr/>
            </p:nvSpPr>
            <p:spPr>
              <a:xfrm>
                <a:off x="5349361" y="3350821"/>
                <a:ext cx="733674"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m:rPr>
                              <m:sty m:val="p"/>
                            </m:rPr>
                            <a:rPr lang="el-GR" altLang="zh-TW" sz="1600" i="1" smtClean="0">
                              <a:latin typeface="Cambria Math" panose="02040503050406030204" pitchFamily="18" charset="0"/>
                            </a:rPr>
                            <m:t>θ</m:t>
                          </m:r>
                        </m:e>
                        <m:sub>
                          <m:r>
                            <a:rPr lang="en-US" altLang="zh-TW" sz="1600" b="0" i="1" smtClean="0">
                              <a:latin typeface="Cambria Math" panose="02040503050406030204" pitchFamily="18" charset="0"/>
                            </a:rPr>
                            <m:t>1</m:t>
                          </m:r>
                        </m:sub>
                      </m:sSub>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𝑓</m:t>
                      </m:r>
                    </m:oMath>
                  </m:oMathPara>
                </a14:m>
                <a:endParaRPr lang="zh-TW" altLang="en-US" sz="1600" dirty="0"/>
              </a:p>
            </p:txBody>
          </p:sp>
        </mc:Choice>
        <mc:Fallback xmlns="">
          <p:sp>
            <p:nvSpPr>
              <p:cNvPr id="73" name="橢圓 72"/>
              <p:cNvSpPr>
                <a:spLocks noRot="1" noChangeAspect="1" noMove="1" noResize="1" noEditPoints="1" noAdjustHandles="1" noChangeArrowheads="1" noChangeShapeType="1" noTextEdit="1"/>
              </p:cNvSpPr>
              <p:nvPr/>
            </p:nvSpPr>
            <p:spPr>
              <a:xfrm>
                <a:off x="5349361" y="3350821"/>
                <a:ext cx="733674" cy="538946"/>
              </a:xfrm>
              <a:prstGeom prst="ellipse">
                <a:avLst/>
              </a:prstGeom>
              <a:blipFill rotWithShape="0">
                <a:blip r:embed="rId4"/>
                <a:stretch>
                  <a:fillRect/>
                </a:stretch>
              </a:blipFill>
              <a:ln>
                <a:solidFill>
                  <a:schemeClr val="tx1"/>
                </a:solidFill>
              </a:ln>
            </p:spPr>
            <p:txBody>
              <a:bodyPr/>
              <a:lstStyle/>
              <a:p>
                <a:r>
                  <a:rPr lang="zh-TW" altLang="en-US">
                    <a:noFill/>
                  </a:rPr>
                  <a:t> </a:t>
                </a:r>
              </a:p>
            </p:txBody>
          </p:sp>
        </mc:Fallback>
      </mc:AlternateContent>
      <p:sp>
        <p:nvSpPr>
          <p:cNvPr id="28" name="文字方塊 27"/>
          <p:cNvSpPr txBox="1"/>
          <p:nvPr/>
        </p:nvSpPr>
        <p:spPr>
          <a:xfrm>
            <a:off x="6095419" y="3651670"/>
            <a:ext cx="2600696" cy="584775"/>
          </a:xfrm>
          <a:prstGeom prst="rect">
            <a:avLst/>
          </a:prstGeom>
          <a:noFill/>
        </p:spPr>
        <p:txBody>
          <a:bodyPr wrap="square" rtlCol="0">
            <a:spAutoFit/>
          </a:bodyPr>
          <a:lstStyle/>
          <a:p>
            <a:r>
              <a:rPr lang="en-US" altLang="zh-TW" sz="1600" dirty="0" smtClean="0">
                <a:solidFill>
                  <a:srgbClr val="FF0000"/>
                </a:solidFill>
              </a:rPr>
              <a:t>The biggest difference between neural networks.</a:t>
            </a:r>
            <a:endParaRPr lang="zh-TW" altLang="en-US" sz="1600" dirty="0">
              <a:solidFill>
                <a:srgbClr val="FF0000"/>
              </a:solidFill>
            </a:endParaRPr>
          </a:p>
        </p:txBody>
      </p:sp>
      <mc:AlternateContent xmlns:mc="http://schemas.openxmlformats.org/markup-compatibility/2006" xmlns:a14="http://schemas.microsoft.com/office/drawing/2010/main">
        <mc:Choice Requires="a14">
          <p:sp>
            <p:nvSpPr>
              <p:cNvPr id="75" name="橢圓 74"/>
              <p:cNvSpPr/>
              <p:nvPr/>
            </p:nvSpPr>
            <p:spPr>
              <a:xfrm>
                <a:off x="5349361" y="4544795"/>
                <a:ext cx="733674" cy="5389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m:rPr>
                              <m:sty m:val="p"/>
                            </m:rPr>
                            <a:rPr lang="el-GR" altLang="zh-TW" sz="1600" i="1" smtClean="0">
                              <a:latin typeface="Cambria Math" panose="02040503050406030204" pitchFamily="18" charset="0"/>
                            </a:rPr>
                            <m:t>θ</m:t>
                          </m:r>
                        </m:e>
                        <m:sub>
                          <m:r>
                            <a:rPr lang="en-US" altLang="zh-TW" sz="1600" b="0" i="1" smtClean="0">
                              <a:latin typeface="Cambria Math" panose="02040503050406030204" pitchFamily="18" charset="0"/>
                            </a:rPr>
                            <m:t>𝑚</m:t>
                          </m:r>
                        </m:sub>
                      </m:sSub>
                      <m:r>
                        <a:rPr lang="en-US" altLang="zh-TW" sz="1600" b="0" i="1" smtClean="0">
                          <a:latin typeface="Cambria Math" panose="02040503050406030204" pitchFamily="18" charset="0"/>
                        </a:rPr>
                        <m:t>|</m:t>
                      </m:r>
                      <m:r>
                        <a:rPr lang="en-US" altLang="zh-TW" sz="1600" b="0" i="1" smtClean="0">
                          <a:latin typeface="Cambria Math" panose="02040503050406030204" pitchFamily="18" charset="0"/>
                        </a:rPr>
                        <m:t>𝑓</m:t>
                      </m:r>
                    </m:oMath>
                  </m:oMathPara>
                </a14:m>
                <a:endParaRPr lang="zh-TW" altLang="en-US" sz="1600" dirty="0"/>
              </a:p>
            </p:txBody>
          </p:sp>
        </mc:Choice>
        <mc:Fallback xmlns="">
          <p:sp>
            <p:nvSpPr>
              <p:cNvPr id="75" name="橢圓 74"/>
              <p:cNvSpPr>
                <a:spLocks noRot="1" noChangeAspect="1" noMove="1" noResize="1" noEditPoints="1" noAdjustHandles="1" noChangeArrowheads="1" noChangeShapeType="1" noTextEdit="1"/>
              </p:cNvSpPr>
              <p:nvPr/>
            </p:nvSpPr>
            <p:spPr>
              <a:xfrm>
                <a:off x="5349361" y="4544795"/>
                <a:ext cx="733674" cy="538946"/>
              </a:xfrm>
              <a:prstGeom prst="ellipse">
                <a:avLst/>
              </a:prstGeom>
              <a:blipFill rotWithShape="0">
                <a:blip r:embed="rId5"/>
                <a:stretch>
                  <a:fillRect/>
                </a:stretch>
              </a:blipFill>
              <a:ln>
                <a:solidFill>
                  <a:schemeClr val="tx1"/>
                </a:solidFill>
              </a:ln>
            </p:spPr>
            <p:txBody>
              <a:bodyPr/>
              <a:lstStyle/>
              <a:p>
                <a:r>
                  <a:rPr lang="zh-TW" altLang="en-US">
                    <a:noFill/>
                  </a:rPr>
                  <a:t> </a:t>
                </a:r>
              </a:p>
            </p:txBody>
          </p:sp>
        </mc:Fallback>
      </mc:AlternateContent>
      <p:sp>
        <p:nvSpPr>
          <p:cNvPr id="31" name="文字方塊 30"/>
          <p:cNvSpPr txBox="1"/>
          <p:nvPr/>
        </p:nvSpPr>
        <p:spPr>
          <a:xfrm>
            <a:off x="3968667" y="2062693"/>
            <a:ext cx="4038357" cy="584775"/>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增加類神經的複雜性，以能夠模擬複雜的非線性關係。但過多層會造成</a:t>
            </a:r>
            <a:r>
              <a:rPr lang="en-US" altLang="zh-TW" sz="1600" dirty="0" smtClean="0">
                <a:latin typeface="微軟正黑體" panose="020B0604030504040204" pitchFamily="34" charset="-120"/>
                <a:ea typeface="微軟正黑體" panose="020B0604030504040204" pitchFamily="34" charset="-120"/>
              </a:rPr>
              <a:t>over-fitting</a:t>
            </a:r>
            <a:endParaRPr lang="zh-TW" altLang="en-US" sz="1600" dirty="0">
              <a:latin typeface="微軟正黑體" panose="020B0604030504040204" pitchFamily="34" charset="-120"/>
              <a:ea typeface="微軟正黑體" panose="020B0604030504040204" pitchFamily="34" charset="-120"/>
            </a:endParaRPr>
          </a:p>
        </p:txBody>
      </p:sp>
      <p:sp>
        <p:nvSpPr>
          <p:cNvPr id="32" name="文字方塊 31"/>
          <p:cNvSpPr txBox="1"/>
          <p:nvPr/>
        </p:nvSpPr>
        <p:spPr>
          <a:xfrm>
            <a:off x="1647122" y="1640664"/>
            <a:ext cx="10036628"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每一層透過權重加權，若大於</a:t>
            </a:r>
            <a:r>
              <a:rPr lang="en-US" altLang="zh-TW" sz="1600" dirty="0" smtClean="0">
                <a:latin typeface="微軟正黑體" panose="020B0604030504040204" pitchFamily="34" charset="-120"/>
                <a:ea typeface="微軟正黑體" panose="020B0604030504040204" pitchFamily="34" charset="-120"/>
              </a:rPr>
              <a:t>threshold</a:t>
            </a:r>
            <a:r>
              <a:rPr lang="zh-TW" altLang="en-US" sz="1600" dirty="0" smtClean="0">
                <a:latin typeface="微軟正黑體" panose="020B0604030504040204" pitchFamily="34" charset="-120"/>
                <a:ea typeface="微軟正黑體" panose="020B0604030504040204" pitchFamily="34" charset="-120"/>
              </a:rPr>
              <a:t>，則透過</a:t>
            </a:r>
            <a:r>
              <a:rPr lang="en-US" altLang="zh-TW" sz="1600" dirty="0" smtClean="0">
                <a:latin typeface="微軟正黑體" panose="020B0604030504040204" pitchFamily="34" charset="-120"/>
                <a:ea typeface="微軟正黑體" panose="020B0604030504040204" pitchFamily="34" charset="-120"/>
              </a:rPr>
              <a:t>Activation</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Function</a:t>
            </a:r>
            <a:r>
              <a:rPr lang="zh-TW" altLang="en-US" sz="1600" dirty="0" smtClean="0">
                <a:latin typeface="微軟正黑體" panose="020B0604030504040204" pitchFamily="34" charset="-120"/>
                <a:ea typeface="微軟正黑體" panose="020B0604030504040204" pitchFamily="34" charset="-120"/>
              </a:rPr>
              <a:t>轉換，並以另一層權重加權，以此類推。</a:t>
            </a:r>
            <a:endParaRPr lang="zh-TW" altLang="en-US" sz="1600" dirty="0">
              <a:latin typeface="微軟正黑體" panose="020B0604030504040204" pitchFamily="34" charset="-120"/>
              <a:ea typeface="微軟正黑體" panose="020B0604030504040204" pitchFamily="34" charset="-120"/>
            </a:endParaRPr>
          </a:p>
        </p:txBody>
      </p:sp>
      <p:sp>
        <p:nvSpPr>
          <p:cNvPr id="76" name="文字方塊 75"/>
          <p:cNvSpPr txBox="1"/>
          <p:nvPr/>
        </p:nvSpPr>
        <p:spPr>
          <a:xfrm>
            <a:off x="1829164" y="2939132"/>
            <a:ext cx="1648450"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一開始隨機給予</a:t>
            </a:r>
            <a:endParaRPr lang="zh-TW" altLang="en-US" sz="1600" dirty="0">
              <a:latin typeface="微軟正黑體" panose="020B0604030504040204" pitchFamily="34" charset="-120"/>
              <a:ea typeface="微軟正黑體" panose="020B0604030504040204" pitchFamily="34" charset="-120"/>
            </a:endParaRPr>
          </a:p>
        </p:txBody>
      </p:sp>
      <p:cxnSp>
        <p:nvCxnSpPr>
          <p:cNvPr id="78" name="直線單箭頭接點 77"/>
          <p:cNvCxnSpPr/>
          <p:nvPr/>
        </p:nvCxnSpPr>
        <p:spPr>
          <a:xfrm flipV="1">
            <a:off x="538348" y="5971321"/>
            <a:ext cx="10408720" cy="13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文字方塊 78"/>
          <p:cNvSpPr txBox="1"/>
          <p:nvPr/>
        </p:nvSpPr>
        <p:spPr>
          <a:xfrm>
            <a:off x="5017683" y="5601534"/>
            <a:ext cx="1052700"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正向傳導</a:t>
            </a:r>
            <a:endParaRPr lang="zh-TW" altLang="en-US" sz="1600" dirty="0">
              <a:latin typeface="微軟正黑體" panose="020B0604030504040204" pitchFamily="34" charset="-120"/>
              <a:ea typeface="微軟正黑體" panose="020B0604030504040204" pitchFamily="34" charset="-120"/>
            </a:endParaRPr>
          </a:p>
        </p:txBody>
      </p:sp>
      <p:cxnSp>
        <p:nvCxnSpPr>
          <p:cNvPr id="83" name="直線單箭頭接點 82"/>
          <p:cNvCxnSpPr/>
          <p:nvPr/>
        </p:nvCxnSpPr>
        <p:spPr>
          <a:xfrm flipH="1">
            <a:off x="538348" y="6109863"/>
            <a:ext cx="104087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文字方塊 83"/>
          <p:cNvSpPr txBox="1"/>
          <p:nvPr/>
        </p:nvSpPr>
        <p:spPr>
          <a:xfrm>
            <a:off x="1307669" y="6154548"/>
            <a:ext cx="6042726" cy="584775"/>
          </a:xfrm>
          <a:prstGeom prst="rect">
            <a:avLst/>
          </a:prstGeom>
          <a:noFill/>
        </p:spPr>
        <p:txBody>
          <a:bodyPr wrap="square" rtlCol="0">
            <a:spAutoFit/>
          </a:bodyPr>
          <a:lstStyle/>
          <a:p>
            <a:r>
              <a:rPr lang="zh-TW" altLang="en-US" sz="1600" dirty="0">
                <a:latin typeface="微軟正黑體" panose="020B0604030504040204" pitchFamily="34" charset="-120"/>
                <a:ea typeface="微軟正黑體" panose="020B0604030504040204" pitchFamily="34" charset="-120"/>
              </a:rPr>
              <a:t>反</a:t>
            </a:r>
            <a:r>
              <a:rPr lang="zh-TW" altLang="en-US" sz="1600" dirty="0" smtClean="0">
                <a:latin typeface="微軟正黑體" panose="020B0604030504040204" pitchFamily="34" charset="-120"/>
                <a:ea typeface="微軟正黑體" panose="020B0604030504040204" pitchFamily="34" charset="-120"/>
              </a:rPr>
              <a:t>向傳導：預測結果與實際結果的誤差依權重分配至隱藏層 </a:t>
            </a:r>
            <a:r>
              <a:rPr lang="en-US" altLang="zh-TW" sz="1600" dirty="0" smtClean="0">
                <a:latin typeface="微軟正黑體" panose="020B0604030504040204" pitchFamily="34" charset="-120"/>
                <a:ea typeface="微軟正黑體" panose="020B0604030504040204" pitchFamily="34" charset="-120"/>
              </a:rPr>
              <a:t>(MSE -&gt; Gradient Descent (Learning rate) -&gt; </a:t>
            </a:r>
            <a:r>
              <a:rPr lang="zh-TW" altLang="en-US" sz="1600" dirty="0" smtClean="0">
                <a:latin typeface="微軟正黑體" panose="020B0604030504040204" pitchFamily="34" charset="-120"/>
                <a:ea typeface="微軟正黑體" panose="020B0604030504040204" pitchFamily="34" charset="-120"/>
              </a:rPr>
              <a:t>計算權重修正量</a:t>
            </a:r>
            <a:endParaRPr lang="zh-TW" altLang="en-US" sz="1600" dirty="0">
              <a:latin typeface="微軟正黑體" panose="020B0604030504040204" pitchFamily="34" charset="-120"/>
              <a:ea typeface="微軟正黑體" panose="020B0604030504040204" pitchFamily="34" charset="-120"/>
            </a:endParaRPr>
          </a:p>
        </p:txBody>
      </p:sp>
      <p:sp>
        <p:nvSpPr>
          <p:cNvPr id="85" name="文字方塊 84"/>
          <p:cNvSpPr txBox="1"/>
          <p:nvPr/>
        </p:nvSpPr>
        <p:spPr>
          <a:xfrm>
            <a:off x="166255" y="1638941"/>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cxnSp>
        <p:nvCxnSpPr>
          <p:cNvPr id="15" name="直線單箭頭接點 14"/>
          <p:cNvCxnSpPr>
            <a:stCxn id="73" idx="6"/>
          </p:cNvCxnSpPr>
          <p:nvPr/>
        </p:nvCxnSpPr>
        <p:spPr>
          <a:xfrm>
            <a:off x="6083035" y="3620294"/>
            <a:ext cx="1979407" cy="11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線單箭頭接點 95"/>
          <p:cNvCxnSpPr>
            <a:endCxn id="58" idx="2"/>
          </p:cNvCxnSpPr>
          <p:nvPr/>
        </p:nvCxnSpPr>
        <p:spPr>
          <a:xfrm>
            <a:off x="8562112" y="3698951"/>
            <a:ext cx="1724894" cy="1052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直線單箭頭接點 98"/>
          <p:cNvCxnSpPr>
            <a:endCxn id="55" idx="2"/>
          </p:cNvCxnSpPr>
          <p:nvPr/>
        </p:nvCxnSpPr>
        <p:spPr>
          <a:xfrm>
            <a:off x="8562112" y="3698951"/>
            <a:ext cx="1724894" cy="100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線單箭頭接點 101"/>
          <p:cNvCxnSpPr>
            <a:endCxn id="55" idx="2"/>
          </p:cNvCxnSpPr>
          <p:nvPr/>
        </p:nvCxnSpPr>
        <p:spPr>
          <a:xfrm flipV="1">
            <a:off x="8696115" y="3799322"/>
            <a:ext cx="1590891" cy="1070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直線單箭頭接點 104"/>
          <p:cNvCxnSpPr>
            <a:endCxn id="58" idx="2"/>
          </p:cNvCxnSpPr>
          <p:nvPr/>
        </p:nvCxnSpPr>
        <p:spPr>
          <a:xfrm flipV="1">
            <a:off x="8696115" y="4751925"/>
            <a:ext cx="1590891" cy="12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文字方塊 111"/>
          <p:cNvSpPr txBox="1"/>
          <p:nvPr/>
        </p:nvSpPr>
        <p:spPr>
          <a:xfrm>
            <a:off x="6916729" y="171482"/>
            <a:ext cx="5015659" cy="830997"/>
          </a:xfrm>
          <a:prstGeom prst="rect">
            <a:avLst/>
          </a:prstGeom>
          <a:noFill/>
          <a:ln>
            <a:solidFill>
              <a:schemeClr val="tx1"/>
            </a:solidFill>
          </a:ln>
        </p:spPr>
        <p:txBody>
          <a:bodyPr wrap="square" rtlCol="0">
            <a:spAutoFit/>
          </a:bodyPr>
          <a:lstStyle/>
          <a:p>
            <a:r>
              <a:rPr lang="zh-TW" altLang="en-US" sz="1600" dirty="0">
                <a:latin typeface="微軟正黑體" panose="020B0604030504040204" pitchFamily="34" charset="-120"/>
                <a:ea typeface="微軟正黑體" panose="020B0604030504040204" pitchFamily="34" charset="-120"/>
              </a:rPr>
              <a:t>倒傳遞神經網路 </a:t>
            </a:r>
            <a:r>
              <a:rPr lang="en-US" altLang="zh-TW" sz="1600" dirty="0">
                <a:latin typeface="微軟正黑體" panose="020B0604030504040204" pitchFamily="34" charset="-120"/>
                <a:ea typeface="微軟正黑體" panose="020B0604030504040204" pitchFamily="34" charset="-120"/>
              </a:rPr>
              <a:t>(Back-Propagation Neural Network</a:t>
            </a:r>
            <a:r>
              <a:rPr lang="en-US" altLang="zh-TW" sz="1600" dirty="0" smtClean="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將一組</a:t>
            </a:r>
            <a:r>
              <a:rPr lang="en-US" altLang="zh-TW" sz="1600" dirty="0" smtClean="0">
                <a:latin typeface="微軟正黑體" panose="020B0604030504040204" pitchFamily="34" charset="-120"/>
                <a:ea typeface="微軟正黑體" panose="020B0604030504040204" pitchFamily="34" charset="-120"/>
              </a:rPr>
              <a:t>I/O</a:t>
            </a:r>
            <a:r>
              <a:rPr lang="zh-TW" altLang="en-US" sz="1600" dirty="0" smtClean="0">
                <a:latin typeface="微軟正黑體" panose="020B0604030504040204" pitchFamily="34" charset="-120"/>
                <a:ea typeface="微軟正黑體" panose="020B0604030504040204" pitchFamily="34" charset="-120"/>
              </a:rPr>
              <a:t>問題變為一個非線性最佳化的問題</a:t>
            </a:r>
            <a:endParaRPr lang="en-US" altLang="zh-TW" sz="1600"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dirty="0" smtClean="0">
                <a:latin typeface="微軟正黑體" panose="020B0604030504040204" pitchFamily="34" charset="-120"/>
                <a:ea typeface="微軟正黑體" panose="020B0604030504040204" pitchFamily="34" charset="-120"/>
              </a:rPr>
              <a:t>Gradient Descent </a:t>
            </a:r>
            <a:r>
              <a:rPr lang="zh-TW" altLang="en-US" sz="1600" dirty="0" smtClean="0">
                <a:latin typeface="微軟正黑體" panose="020B0604030504040204" pitchFamily="34" charset="-120"/>
                <a:ea typeface="微軟正黑體" panose="020B0604030504040204" pitchFamily="34" charset="-120"/>
              </a:rPr>
              <a:t>調整權值</a:t>
            </a:r>
            <a:endParaRPr lang="zh-TW" altLang="en-US" sz="1600" dirty="0">
              <a:latin typeface="微軟正黑體" panose="020B0604030504040204" pitchFamily="34" charset="-120"/>
              <a:ea typeface="微軟正黑體" panose="020B0604030504040204" pitchFamily="34" charset="-120"/>
            </a:endParaRPr>
          </a:p>
        </p:txBody>
      </p:sp>
      <p:sp>
        <p:nvSpPr>
          <p:cNvPr id="113" name="文字方塊 112"/>
          <p:cNvSpPr txBox="1"/>
          <p:nvPr/>
        </p:nvSpPr>
        <p:spPr>
          <a:xfrm>
            <a:off x="166255" y="5401147"/>
            <a:ext cx="926026" cy="338554"/>
          </a:xfrm>
          <a:prstGeom prst="rect">
            <a:avLst/>
          </a:prstGeom>
          <a:noFill/>
          <a:ln>
            <a:noFill/>
          </a:ln>
        </p:spPr>
        <p:txBody>
          <a:bodyPr wrap="square" rtlCol="0">
            <a:spAutoFit/>
          </a:bodyPr>
          <a:lstStyle/>
          <a:p>
            <a:r>
              <a:rPr lang="zh-TW" altLang="en-US" sz="1600" b="1" u="sng" dirty="0" smtClean="0">
                <a:latin typeface="微軟正黑體" panose="020B0604030504040204" pitchFamily="34" charset="-120"/>
                <a:ea typeface="微軟正黑體" panose="020B0604030504040204" pitchFamily="34" charset="-120"/>
              </a:rPr>
              <a:t>演算法</a:t>
            </a:r>
            <a:endParaRPr lang="zh-TW" altLang="en-US" sz="1600" b="1" u="sng"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18" name="文字方塊 117"/>
              <p:cNvSpPr txBox="1"/>
              <p:nvPr/>
            </p:nvSpPr>
            <p:spPr>
              <a:xfrm>
                <a:off x="8660792" y="3277686"/>
                <a:ext cx="1677412" cy="358368"/>
              </a:xfrm>
              <a:prstGeom prst="rect">
                <a:avLst/>
              </a:prstGeom>
              <a:noFill/>
            </p:spPr>
            <p:txBody>
              <a:bodyPr wrap="square" rtlCol="0">
                <a:spAutoFit/>
              </a:bodyPr>
              <a:lstStyle/>
              <a:p>
                <a:r>
                  <a:rPr lang="en-US" altLang="zh-TW" sz="1600" dirty="0" smtClean="0"/>
                  <a:t>f (</a:t>
                </a:r>
                <a14:m>
                  <m:oMath xmlns:m="http://schemas.openxmlformats.org/officeDocument/2006/math">
                    <m:nary>
                      <m:naryPr>
                        <m:chr m:val="∑"/>
                        <m:supHide m:val="on"/>
                        <m:ctrlPr>
                          <a:rPr lang="zh-TW" altLang="en-US" sz="1600" i="1" smtClean="0">
                            <a:latin typeface="Cambria Math" panose="02040503050406030204" pitchFamily="18" charset="0"/>
                          </a:rPr>
                        </m:ctrlPr>
                      </m:naryPr>
                      <m:sub>
                        <m:r>
                          <m:rPr>
                            <m:brk m:alnAt="7"/>
                          </m:rPr>
                          <a:rPr lang="en-US" altLang="zh-TW" sz="1600" b="0" i="1" smtClean="0">
                            <a:latin typeface="Cambria Math" panose="02040503050406030204" pitchFamily="18" charset="0"/>
                          </a:rPr>
                          <m:t>𝑖</m:t>
                        </m:r>
                      </m:sub>
                      <m:sup/>
                      <m:e>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𝑋</m:t>
                            </m:r>
                          </m:e>
                          <m:sub>
                            <m:r>
                              <a:rPr lang="en-US" altLang="zh-TW" sz="1600" b="0" i="1" smtClean="0">
                                <a:latin typeface="Cambria Math" panose="02040503050406030204" pitchFamily="18" charset="0"/>
                              </a:rPr>
                              <m:t>𝑖</m:t>
                            </m:r>
                          </m:sub>
                        </m:sSub>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𝑊</m:t>
                            </m:r>
                          </m:e>
                          <m:sub>
                            <m:r>
                              <a:rPr lang="en-US" altLang="zh-TW" sz="1600" b="0" i="1" smtClean="0">
                                <a:latin typeface="Cambria Math" panose="02040503050406030204" pitchFamily="18" charset="0"/>
                              </a:rPr>
                              <m:t>𝑖𝑗</m:t>
                            </m:r>
                          </m:sub>
                        </m:sSub>
                      </m:e>
                    </m:nary>
                    <m:r>
                      <a:rPr lang="en-US" altLang="zh-TW" sz="1600" b="0" i="1" smtClean="0">
                        <a:latin typeface="Cambria Math" panose="02040503050406030204" pitchFamily="18" charset="0"/>
                      </a:rPr>
                      <m:t>−</m:t>
                    </m:r>
                    <m:sSub>
                      <m:sSubPr>
                        <m:ctrlPr>
                          <a:rPr lang="en-US" altLang="zh-TW" sz="1600" b="0" i="1" smtClean="0">
                            <a:latin typeface="Cambria Math" panose="02040503050406030204" pitchFamily="18" charset="0"/>
                          </a:rPr>
                        </m:ctrlPr>
                      </m:sSubPr>
                      <m:e>
                        <m:r>
                          <m:rPr>
                            <m:sty m:val="p"/>
                          </m:rPr>
                          <a:rPr lang="el-GR" altLang="zh-TW" sz="1600" b="0" i="1" smtClean="0">
                            <a:latin typeface="Cambria Math" panose="02040503050406030204" pitchFamily="18" charset="0"/>
                          </a:rPr>
                          <m:t>θ</m:t>
                        </m:r>
                      </m:e>
                      <m:sub>
                        <m:r>
                          <a:rPr lang="en-US" altLang="zh-TW" sz="1600" b="0" i="1" smtClean="0">
                            <a:latin typeface="Cambria Math" panose="02040503050406030204" pitchFamily="18" charset="0"/>
                          </a:rPr>
                          <m:t>𝑗</m:t>
                        </m:r>
                      </m:sub>
                    </m:sSub>
                    <m:r>
                      <a:rPr lang="en-US" altLang="zh-TW" sz="1600" b="0" i="1" smtClean="0">
                        <a:latin typeface="Cambria Math" panose="02040503050406030204" pitchFamily="18" charset="0"/>
                      </a:rPr>
                      <m:t>)</m:t>
                    </m:r>
                  </m:oMath>
                </a14:m>
                <a:endParaRPr lang="zh-TW" altLang="en-US" sz="1600" dirty="0"/>
              </a:p>
            </p:txBody>
          </p:sp>
        </mc:Choice>
        <mc:Fallback xmlns="">
          <p:sp>
            <p:nvSpPr>
              <p:cNvPr id="118" name="文字方塊 117"/>
              <p:cNvSpPr txBox="1">
                <a:spLocks noRot="1" noChangeAspect="1" noMove="1" noResize="1" noEditPoints="1" noAdjustHandles="1" noChangeArrowheads="1" noChangeShapeType="1" noTextEdit="1"/>
              </p:cNvSpPr>
              <p:nvPr/>
            </p:nvSpPr>
            <p:spPr>
              <a:xfrm>
                <a:off x="8660792" y="3277686"/>
                <a:ext cx="1677412" cy="358368"/>
              </a:xfrm>
              <a:prstGeom prst="rect">
                <a:avLst/>
              </a:prstGeom>
              <a:blipFill rotWithShape="0">
                <a:blip r:embed="rId6"/>
                <a:stretch>
                  <a:fillRect l="-6545" t="-103448" b="-160345"/>
                </a:stretch>
              </a:blipFill>
            </p:spPr>
            <p:txBody>
              <a:bodyPr/>
              <a:lstStyle/>
              <a:p>
                <a:r>
                  <a:rPr lang="zh-TW" altLang="en-US">
                    <a:noFill/>
                  </a:rPr>
                  <a:t> </a:t>
                </a:r>
              </a:p>
            </p:txBody>
          </p:sp>
        </mc:Fallback>
      </mc:AlternateContent>
      <p:sp>
        <p:nvSpPr>
          <p:cNvPr id="119" name="文字方塊 118"/>
          <p:cNvSpPr txBox="1"/>
          <p:nvPr/>
        </p:nvSpPr>
        <p:spPr>
          <a:xfrm>
            <a:off x="6367650" y="4268913"/>
            <a:ext cx="2293142" cy="1323439"/>
          </a:xfrm>
          <a:prstGeom prst="rect">
            <a:avLst/>
          </a:prstGeom>
          <a:noFill/>
          <a:ln>
            <a:solidFill>
              <a:schemeClr val="tx1"/>
            </a:solidFill>
          </a:ln>
        </p:spPr>
        <p:txBody>
          <a:bodyPr wrap="square" rtlCol="0">
            <a:spAutoFit/>
          </a:bodyPr>
          <a:lstStyle/>
          <a:p>
            <a:pPr marL="285750" indent="-285750">
              <a:buFontTx/>
              <a:buChar char="-"/>
            </a:pPr>
            <a:r>
              <a:rPr lang="en-US" altLang="zh-TW" sz="1600" dirty="0" smtClean="0"/>
              <a:t>Linear Model</a:t>
            </a:r>
          </a:p>
          <a:p>
            <a:pPr marL="285750" indent="-285750">
              <a:buFontTx/>
              <a:buChar char="-"/>
            </a:pPr>
            <a:r>
              <a:rPr lang="en-US" altLang="zh-TW" sz="1600" dirty="0" smtClean="0">
                <a:solidFill>
                  <a:srgbClr val="FF0000"/>
                </a:solidFill>
              </a:rPr>
              <a:t>Sigmoid Function</a:t>
            </a:r>
          </a:p>
          <a:p>
            <a:r>
              <a:rPr lang="en-US" altLang="zh-TW" sz="1600" dirty="0">
                <a:solidFill>
                  <a:srgbClr val="FF0000"/>
                </a:solidFill>
              </a:rPr>
              <a:t> </a:t>
            </a:r>
            <a:r>
              <a:rPr lang="en-US" altLang="zh-TW" sz="1600" dirty="0" smtClean="0">
                <a:solidFill>
                  <a:srgbClr val="FF0000"/>
                </a:solidFill>
              </a:rPr>
              <a:t>     (</a:t>
            </a:r>
            <a:r>
              <a:rPr lang="zh-TW" altLang="en-US" sz="1600" dirty="0" smtClean="0">
                <a:solidFill>
                  <a:srgbClr val="FF0000"/>
                </a:solidFill>
                <a:latin typeface="微軟正黑體" panose="020B0604030504040204" pitchFamily="34" charset="-120"/>
                <a:ea typeface="微軟正黑體" panose="020B0604030504040204" pitchFamily="34" charset="-120"/>
              </a:rPr>
              <a:t>消除不可微分點</a:t>
            </a:r>
            <a:r>
              <a:rPr lang="en-US" altLang="zh-TW" sz="1600" dirty="0" smtClean="0">
                <a:solidFill>
                  <a:srgbClr val="FF0000"/>
                </a:solidFill>
              </a:rPr>
              <a:t>)</a:t>
            </a:r>
          </a:p>
          <a:p>
            <a:pPr marL="285750" indent="-285750">
              <a:buFontTx/>
              <a:buChar char="-"/>
            </a:pPr>
            <a:r>
              <a:rPr lang="en-US" altLang="zh-TW" sz="1600" dirty="0" smtClean="0"/>
              <a:t>Ramp Function</a:t>
            </a:r>
          </a:p>
          <a:p>
            <a:pPr marL="285750" indent="-285750">
              <a:buFontTx/>
              <a:buChar char="-"/>
            </a:pPr>
            <a:r>
              <a:rPr lang="en-US" altLang="zh-TW" sz="1600" dirty="0" smtClean="0"/>
              <a:t>Hyperbolic</a:t>
            </a:r>
            <a:r>
              <a:rPr lang="zh-TW" altLang="en-US" sz="1600" dirty="0" smtClean="0"/>
              <a:t> </a:t>
            </a:r>
            <a:r>
              <a:rPr lang="en-US" altLang="zh-TW" sz="1600" dirty="0" smtClean="0"/>
              <a:t>tan,</a:t>
            </a:r>
            <a:r>
              <a:rPr lang="zh-TW" altLang="en-US" sz="1600" dirty="0" smtClean="0"/>
              <a:t> </a:t>
            </a:r>
            <a:r>
              <a:rPr lang="en-US" altLang="zh-TW" sz="1600" dirty="0" err="1" smtClean="0"/>
              <a:t>tanh</a:t>
            </a:r>
            <a:endParaRPr lang="en-US" altLang="zh-TW" sz="1600" dirty="0" smtClean="0"/>
          </a:p>
        </p:txBody>
      </p:sp>
      <p:sp>
        <p:nvSpPr>
          <p:cNvPr id="2" name="文字方塊 1"/>
          <p:cNvSpPr txBox="1"/>
          <p:nvPr/>
        </p:nvSpPr>
        <p:spPr>
          <a:xfrm>
            <a:off x="3968667" y="213439"/>
            <a:ext cx="2297878" cy="584775"/>
          </a:xfrm>
          <a:prstGeom prst="rect">
            <a:avLst/>
          </a:prstGeom>
          <a:noFill/>
        </p:spPr>
        <p:txBody>
          <a:bodyPr wrap="square" rtlCol="0">
            <a:spAutoFit/>
          </a:bodyPr>
          <a:lstStyle/>
          <a:p>
            <a:r>
              <a:rPr lang="en-US" altLang="zh-TW" sz="1600" dirty="0" smtClean="0"/>
              <a:t>Supervised</a:t>
            </a:r>
          </a:p>
          <a:p>
            <a:r>
              <a:rPr lang="en-US" altLang="zh-TW" sz="1600" dirty="0" smtClean="0"/>
              <a:t>Classification/Regression</a:t>
            </a:r>
            <a:endParaRPr lang="zh-TW" altLang="en-US" sz="1600" dirty="0"/>
          </a:p>
        </p:txBody>
      </p:sp>
      <p:sp>
        <p:nvSpPr>
          <p:cNvPr id="45" name="文字方塊 44"/>
          <p:cNvSpPr txBox="1"/>
          <p:nvPr/>
        </p:nvSpPr>
        <p:spPr>
          <a:xfrm>
            <a:off x="1345550" y="4989577"/>
            <a:ext cx="4054051"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Higher weights, more important input.</a:t>
            </a:r>
            <a:endParaRPr lang="zh-TW" altLang="en-US" sz="1600" dirty="0">
              <a:latin typeface="微軟正黑體" panose="020B0604030504040204" pitchFamily="34" charset="-120"/>
              <a:ea typeface="微軟正黑體" panose="020B0604030504040204" pitchFamily="34" charset="-120"/>
            </a:endParaRPr>
          </a:p>
        </p:txBody>
      </p:sp>
      <p:sp>
        <p:nvSpPr>
          <p:cNvPr id="46" name="文字方塊 45"/>
          <p:cNvSpPr txBox="1"/>
          <p:nvPr/>
        </p:nvSpPr>
        <p:spPr>
          <a:xfrm>
            <a:off x="9061801" y="5247556"/>
            <a:ext cx="2839374" cy="338554"/>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單層</a:t>
            </a:r>
            <a:r>
              <a:rPr lang="en-US" altLang="zh-TW" sz="1600" dirty="0" smtClean="0">
                <a:latin typeface="微軟正黑體" panose="020B0604030504040204" pitchFamily="34" charset="-120"/>
                <a:ea typeface="微軟正黑體" panose="020B0604030504040204" pitchFamily="34" charset="-120"/>
              </a:rPr>
              <a:t>+sigmoid-&gt;logistic</a:t>
            </a:r>
            <a:endParaRPr lang="en-US" altLang="zh-TW" sz="1600" dirty="0">
              <a:latin typeface="微軟正黑體" panose="020B0604030504040204" pitchFamily="34" charset="-120"/>
              <a:ea typeface="微軟正黑體" panose="020B0604030504040204" pitchFamily="34" charset="-120"/>
            </a:endParaRPr>
          </a:p>
        </p:txBody>
      </p:sp>
      <p:sp>
        <p:nvSpPr>
          <p:cNvPr id="48" name="文字方塊 47"/>
          <p:cNvSpPr txBox="1"/>
          <p:nvPr/>
        </p:nvSpPr>
        <p:spPr>
          <a:xfrm>
            <a:off x="7943951" y="6177935"/>
            <a:ext cx="3739799" cy="584775"/>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en-US" altLang="zh-TW" sz="1600" dirty="0" smtClean="0">
                <a:latin typeface="微軟正黑體" panose="020B0604030504040204" pitchFamily="34" charset="-120"/>
                <a:ea typeface="微軟正黑體" panose="020B0604030504040204" pitchFamily="34" charset="-120"/>
              </a:rPr>
              <a:t>Activation</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functions</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have</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to</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be</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continuous</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and</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differentiable.</a:t>
            </a:r>
            <a:endParaRPr lang="en-US" altLang="zh-TW" sz="1600" dirty="0">
              <a:latin typeface="微軟正黑體" panose="020B0604030504040204" pitchFamily="34" charset="-120"/>
              <a:ea typeface="微軟正黑體" panose="020B0604030504040204" pitchFamily="34" charset="-120"/>
            </a:endParaRPr>
          </a:p>
        </p:txBody>
      </p:sp>
      <p:cxnSp>
        <p:nvCxnSpPr>
          <p:cNvPr id="8" name="直線單箭頭接點 7"/>
          <p:cNvCxnSpPr>
            <a:stCxn id="48" idx="1"/>
            <a:endCxn id="84" idx="2"/>
          </p:cNvCxnSpPr>
          <p:nvPr/>
        </p:nvCxnSpPr>
        <p:spPr>
          <a:xfrm flipH="1">
            <a:off x="4329032" y="6470323"/>
            <a:ext cx="3614919" cy="269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8005309" y="1092418"/>
            <a:ext cx="1628662" cy="338554"/>
          </a:xfrm>
          <a:prstGeom prst="rect">
            <a:avLst/>
          </a:prstGeom>
          <a:noFill/>
        </p:spPr>
        <p:txBody>
          <a:bodyPr wrap="square" rtlCol="0">
            <a:spAutoFit/>
          </a:bodyPr>
          <a:lstStyle/>
          <a:p>
            <a:r>
              <a:rPr lang="zh-TW" altLang="en-US" sz="1600" dirty="0" smtClean="0">
                <a:solidFill>
                  <a:srgbClr val="FF0000"/>
                </a:solidFill>
                <a:latin typeface="微軟正黑體" panose="020B0604030504040204" pitchFamily="34" charset="-120"/>
                <a:ea typeface="微軟正黑體" panose="020B0604030504040204" pitchFamily="34" charset="-120"/>
              </a:rPr>
              <a:t>學習週期</a:t>
            </a:r>
            <a:r>
              <a:rPr lang="en-US" altLang="zh-TW" sz="1600" dirty="0" smtClean="0">
                <a:solidFill>
                  <a:srgbClr val="FF0000"/>
                </a:solidFill>
              </a:rPr>
              <a:t>:</a:t>
            </a:r>
            <a:r>
              <a:rPr lang="zh-TW" altLang="en-US" sz="1600" dirty="0" smtClean="0">
                <a:solidFill>
                  <a:srgbClr val="FF0000"/>
                </a:solidFill>
              </a:rPr>
              <a:t> </a:t>
            </a:r>
            <a:r>
              <a:rPr lang="en-US" altLang="zh-TW" sz="1600" dirty="0" smtClean="0">
                <a:solidFill>
                  <a:srgbClr val="FF0000"/>
                </a:solidFill>
              </a:rPr>
              <a:t>epoch</a:t>
            </a:r>
            <a:endParaRPr lang="zh-TW" altLang="en-US" sz="1600" dirty="0">
              <a:solidFill>
                <a:srgbClr val="FF0000"/>
              </a:solidFill>
            </a:endParaRPr>
          </a:p>
        </p:txBody>
      </p:sp>
    </p:spTree>
    <p:extLst>
      <p:ext uri="{BB962C8B-B14F-4D97-AF65-F5344CB8AC3E}">
        <p14:creationId xmlns:p14="http://schemas.microsoft.com/office/powerpoint/2010/main" val="3173754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Neural Network</a:t>
            </a:r>
            <a:endParaRPr lang="zh-TW" altLang="en-US" dirty="0"/>
          </a:p>
        </p:txBody>
      </p:sp>
      <p:sp>
        <p:nvSpPr>
          <p:cNvPr id="45" name="文字方塊 44"/>
          <p:cNvSpPr txBox="1"/>
          <p:nvPr/>
        </p:nvSpPr>
        <p:spPr>
          <a:xfrm>
            <a:off x="10284031" y="200161"/>
            <a:ext cx="1429990"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Concept</a:t>
            </a:r>
            <a:endParaRPr lang="zh-TW" altLang="en-US" sz="2400" dirty="0">
              <a:latin typeface="微軟正黑體" panose="020B0604030504040204" pitchFamily="34" charset="-120"/>
              <a:ea typeface="微軟正黑體" panose="020B0604030504040204" pitchFamily="34" charset="-120"/>
            </a:endParaRPr>
          </a:p>
        </p:txBody>
      </p:sp>
      <p:grpSp>
        <p:nvGrpSpPr>
          <p:cNvPr id="48" name="群組 47"/>
          <p:cNvGrpSpPr/>
          <p:nvPr/>
        </p:nvGrpSpPr>
        <p:grpSpPr>
          <a:xfrm>
            <a:off x="1045027" y="1396343"/>
            <a:ext cx="9387444" cy="2518558"/>
            <a:chOff x="1045027" y="1396343"/>
            <a:chExt cx="9387444" cy="2518558"/>
          </a:xfrm>
        </p:grpSpPr>
        <p:sp>
          <p:nvSpPr>
            <p:cNvPr id="2" name="文字方塊 1"/>
            <p:cNvSpPr txBox="1"/>
            <p:nvPr/>
          </p:nvSpPr>
          <p:spPr>
            <a:xfrm>
              <a:off x="1045028" y="1900055"/>
              <a:ext cx="1080655" cy="369332"/>
            </a:xfrm>
            <a:prstGeom prst="rect">
              <a:avLst/>
            </a:prstGeom>
            <a:noFill/>
            <a:ln>
              <a:solidFill>
                <a:schemeClr val="tx1"/>
              </a:solidFill>
            </a:ln>
          </p:spPr>
          <p:txBody>
            <a:bodyPr wrap="square" rtlCol="0">
              <a:spAutoFit/>
            </a:bodyPr>
            <a:lstStyle/>
            <a:p>
              <a:r>
                <a:rPr lang="en-US" altLang="zh-TW" dirty="0" smtClean="0"/>
                <a:t>Test: 1</a:t>
              </a:r>
              <a:endParaRPr lang="zh-TW" altLang="en-US" dirty="0"/>
            </a:p>
          </p:txBody>
        </p:sp>
        <p:sp>
          <p:nvSpPr>
            <p:cNvPr id="5" name="文字方塊 4"/>
            <p:cNvSpPr txBox="1"/>
            <p:nvPr/>
          </p:nvSpPr>
          <p:spPr>
            <a:xfrm>
              <a:off x="1045027" y="2693723"/>
              <a:ext cx="1080655" cy="369332"/>
            </a:xfrm>
            <a:prstGeom prst="rect">
              <a:avLst/>
            </a:prstGeom>
            <a:noFill/>
            <a:ln>
              <a:solidFill>
                <a:schemeClr val="tx1"/>
              </a:solidFill>
            </a:ln>
          </p:spPr>
          <p:txBody>
            <a:bodyPr wrap="square" rtlCol="0">
              <a:spAutoFit/>
            </a:bodyPr>
            <a:lstStyle/>
            <a:p>
              <a:r>
                <a:rPr lang="en-US" altLang="zh-TW" dirty="0" smtClean="0"/>
                <a:t>Grade: </a:t>
              </a:r>
              <a:r>
                <a:rPr lang="en-US" altLang="zh-TW" dirty="0"/>
                <a:t>8</a:t>
              </a:r>
              <a:endParaRPr lang="zh-TW" altLang="en-US" dirty="0"/>
            </a:p>
          </p:txBody>
        </p:sp>
        <p:grpSp>
          <p:nvGrpSpPr>
            <p:cNvPr id="17" name="群組 16"/>
            <p:cNvGrpSpPr/>
            <p:nvPr/>
          </p:nvGrpSpPr>
          <p:grpSpPr>
            <a:xfrm>
              <a:off x="3693225" y="1396343"/>
              <a:ext cx="1436914" cy="1007423"/>
              <a:chOff x="3146961" y="1995055"/>
              <a:chExt cx="1436914" cy="1007423"/>
            </a:xfrm>
          </p:grpSpPr>
          <p:sp>
            <p:nvSpPr>
              <p:cNvPr id="3" name="矩形 2"/>
              <p:cNvSpPr/>
              <p:nvPr/>
            </p:nvSpPr>
            <p:spPr>
              <a:xfrm>
                <a:off x="3146961" y="1995055"/>
                <a:ext cx="1436914" cy="10074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3" idx="1"/>
                <a:endCxn id="3" idx="3"/>
              </p:cNvCxnSpPr>
              <p:nvPr/>
            </p:nvCxnSpPr>
            <p:spPr>
              <a:xfrm>
                <a:off x="3146961" y="2498767"/>
                <a:ext cx="14369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3645725" y="2062245"/>
                <a:ext cx="712519" cy="369332"/>
              </a:xfrm>
              <a:prstGeom prst="rect">
                <a:avLst/>
              </a:prstGeom>
              <a:noFill/>
            </p:spPr>
            <p:txBody>
              <a:bodyPr wrap="square" rtlCol="0">
                <a:spAutoFit/>
              </a:bodyPr>
              <a:lstStyle/>
              <a:p>
                <a:r>
                  <a:rPr lang="en-US" altLang="zh-TW" dirty="0" smtClean="0"/>
                  <a:t>yes</a:t>
                </a:r>
                <a:endParaRPr lang="zh-TW" altLang="en-US" dirty="0"/>
              </a:p>
            </p:txBody>
          </p:sp>
          <p:sp>
            <p:nvSpPr>
              <p:cNvPr id="10" name="文字方塊 9"/>
              <p:cNvSpPr txBox="1"/>
              <p:nvPr/>
            </p:nvSpPr>
            <p:spPr>
              <a:xfrm>
                <a:off x="3645724" y="2565957"/>
                <a:ext cx="712519" cy="369332"/>
              </a:xfrm>
              <a:prstGeom prst="rect">
                <a:avLst/>
              </a:prstGeom>
              <a:noFill/>
            </p:spPr>
            <p:txBody>
              <a:bodyPr wrap="square" rtlCol="0">
                <a:spAutoFit/>
              </a:bodyPr>
              <a:lstStyle/>
              <a:p>
                <a:r>
                  <a:rPr lang="en-US" altLang="zh-TW" dirty="0" smtClean="0"/>
                  <a:t>no</a:t>
                </a:r>
                <a:endParaRPr lang="zh-TW" altLang="en-US" dirty="0"/>
              </a:p>
            </p:txBody>
          </p:sp>
          <p:sp>
            <p:nvSpPr>
              <p:cNvPr id="8" name="橢圓 7"/>
              <p:cNvSpPr/>
              <p:nvPr/>
            </p:nvSpPr>
            <p:spPr>
              <a:xfrm>
                <a:off x="3277591" y="2119552"/>
                <a:ext cx="142503" cy="184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8" name="群組 17"/>
            <p:cNvGrpSpPr/>
            <p:nvPr/>
          </p:nvGrpSpPr>
          <p:grpSpPr>
            <a:xfrm>
              <a:off x="3693225" y="2907478"/>
              <a:ext cx="1436914" cy="1007423"/>
              <a:chOff x="3146961" y="3506190"/>
              <a:chExt cx="1436914" cy="1007423"/>
            </a:xfrm>
          </p:grpSpPr>
          <p:sp>
            <p:nvSpPr>
              <p:cNvPr id="12" name="矩形 11"/>
              <p:cNvSpPr/>
              <p:nvPr/>
            </p:nvSpPr>
            <p:spPr>
              <a:xfrm>
                <a:off x="3146961" y="3506190"/>
                <a:ext cx="1436914" cy="10074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接點 12"/>
              <p:cNvCxnSpPr>
                <a:stCxn id="12" idx="0"/>
                <a:endCxn id="12" idx="2"/>
              </p:cNvCxnSpPr>
              <p:nvPr/>
            </p:nvCxnSpPr>
            <p:spPr>
              <a:xfrm>
                <a:off x="3865418" y="3506190"/>
                <a:ext cx="0" cy="1007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3927763" y="3932685"/>
                <a:ext cx="617516" cy="369332"/>
              </a:xfrm>
              <a:prstGeom prst="rect">
                <a:avLst/>
              </a:prstGeom>
              <a:noFill/>
            </p:spPr>
            <p:txBody>
              <a:bodyPr wrap="square" rtlCol="0">
                <a:spAutoFit/>
              </a:bodyPr>
              <a:lstStyle/>
              <a:p>
                <a:r>
                  <a:rPr lang="en-US" altLang="zh-TW" dirty="0" smtClean="0"/>
                  <a:t>yes</a:t>
                </a:r>
                <a:endParaRPr lang="zh-TW" altLang="en-US" dirty="0"/>
              </a:p>
            </p:txBody>
          </p:sp>
          <p:sp>
            <p:nvSpPr>
              <p:cNvPr id="15" name="文字方塊 14"/>
              <p:cNvSpPr txBox="1"/>
              <p:nvPr/>
            </p:nvSpPr>
            <p:spPr>
              <a:xfrm>
                <a:off x="3289464" y="3903596"/>
                <a:ext cx="712519" cy="369332"/>
              </a:xfrm>
              <a:prstGeom prst="rect">
                <a:avLst/>
              </a:prstGeom>
              <a:noFill/>
            </p:spPr>
            <p:txBody>
              <a:bodyPr wrap="square" rtlCol="0">
                <a:spAutoFit/>
              </a:bodyPr>
              <a:lstStyle/>
              <a:p>
                <a:r>
                  <a:rPr lang="en-US" altLang="zh-TW" dirty="0" smtClean="0"/>
                  <a:t>no</a:t>
                </a:r>
                <a:endParaRPr lang="zh-TW" altLang="en-US" dirty="0"/>
              </a:p>
            </p:txBody>
          </p:sp>
          <p:sp>
            <p:nvSpPr>
              <p:cNvPr id="16" name="橢圓 15"/>
              <p:cNvSpPr/>
              <p:nvPr/>
            </p:nvSpPr>
            <p:spPr>
              <a:xfrm>
                <a:off x="3277591" y="3630687"/>
                <a:ext cx="142503" cy="1842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20" name="直線單箭頭接點 19"/>
            <p:cNvCxnSpPr>
              <a:stCxn id="2" idx="3"/>
              <a:endCxn id="3" idx="1"/>
            </p:cNvCxnSpPr>
            <p:nvPr/>
          </p:nvCxnSpPr>
          <p:spPr>
            <a:xfrm flipV="1">
              <a:off x="2125683" y="1900055"/>
              <a:ext cx="1567542"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2" idx="3"/>
              <a:endCxn id="12" idx="1"/>
            </p:cNvCxnSpPr>
            <p:nvPr/>
          </p:nvCxnSpPr>
          <p:spPr>
            <a:xfrm>
              <a:off x="2125683" y="2084721"/>
              <a:ext cx="1567542" cy="1326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5" idx="3"/>
              <a:endCxn id="12" idx="1"/>
            </p:cNvCxnSpPr>
            <p:nvPr/>
          </p:nvCxnSpPr>
          <p:spPr>
            <a:xfrm>
              <a:off x="2125682" y="2878389"/>
              <a:ext cx="1567543" cy="532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5" idx="3"/>
              <a:endCxn id="3" idx="1"/>
            </p:cNvCxnSpPr>
            <p:nvPr/>
          </p:nvCxnSpPr>
          <p:spPr>
            <a:xfrm flipV="1">
              <a:off x="2125682" y="1900055"/>
              <a:ext cx="1567543" cy="978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2535381" y="1452049"/>
              <a:ext cx="748143" cy="369332"/>
            </a:xfrm>
            <a:prstGeom prst="rect">
              <a:avLst/>
            </a:prstGeom>
            <a:noFill/>
          </p:spPr>
          <p:txBody>
            <a:bodyPr wrap="square" rtlCol="0">
              <a:spAutoFit/>
            </a:bodyPr>
            <a:lstStyle/>
            <a:p>
              <a:r>
                <a:rPr lang="en-US" altLang="zh-TW" u="sng" dirty="0" err="1"/>
                <a:t>x</a:t>
              </a:r>
              <a:r>
                <a:rPr lang="en-US" altLang="zh-TW" u="sng" dirty="0" err="1" smtClean="0"/>
                <a:t>w+b</a:t>
              </a:r>
              <a:endParaRPr lang="zh-TW" altLang="en-US" u="sng" dirty="0"/>
            </a:p>
          </p:txBody>
        </p:sp>
        <p:sp>
          <p:nvSpPr>
            <p:cNvPr id="31" name="文字方塊 30"/>
            <p:cNvSpPr txBox="1"/>
            <p:nvPr/>
          </p:nvSpPr>
          <p:spPr>
            <a:xfrm>
              <a:off x="7422075" y="2170426"/>
              <a:ext cx="819399" cy="461665"/>
            </a:xfrm>
            <a:prstGeom prst="rect">
              <a:avLst/>
            </a:prstGeom>
            <a:noFill/>
            <a:ln>
              <a:solidFill>
                <a:schemeClr val="tx1"/>
              </a:solidFill>
            </a:ln>
          </p:spPr>
          <p:txBody>
            <a:bodyPr wrap="square" rtlCol="0">
              <a:spAutoFit/>
            </a:bodyPr>
            <a:lstStyle/>
            <a:p>
              <a:r>
                <a:rPr lang="en-US" altLang="zh-TW" sz="2400" dirty="0" smtClean="0"/>
                <a:t>AND</a:t>
              </a:r>
              <a:endParaRPr lang="zh-TW" altLang="en-US" sz="2400" dirty="0"/>
            </a:p>
          </p:txBody>
        </p:sp>
        <p:cxnSp>
          <p:nvCxnSpPr>
            <p:cNvPr id="34" name="直線單箭頭接點 33"/>
            <p:cNvCxnSpPr>
              <a:stCxn id="3" idx="3"/>
              <a:endCxn id="31" idx="1"/>
            </p:cNvCxnSpPr>
            <p:nvPr/>
          </p:nvCxnSpPr>
          <p:spPr>
            <a:xfrm>
              <a:off x="5130139" y="1900055"/>
              <a:ext cx="2291936" cy="501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12" idx="3"/>
              <a:endCxn id="31" idx="1"/>
            </p:cNvCxnSpPr>
            <p:nvPr/>
          </p:nvCxnSpPr>
          <p:spPr>
            <a:xfrm flipV="1">
              <a:off x="5130139" y="2401259"/>
              <a:ext cx="2291936" cy="1009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7200405" y="1463533"/>
              <a:ext cx="1282536" cy="369332"/>
            </a:xfrm>
            <a:prstGeom prst="rect">
              <a:avLst/>
            </a:prstGeom>
            <a:noFill/>
          </p:spPr>
          <p:txBody>
            <a:bodyPr wrap="square" rtlCol="0">
              <a:spAutoFit/>
            </a:bodyPr>
            <a:lstStyle/>
            <a:p>
              <a:r>
                <a:rPr lang="en-US" altLang="zh-TW" u="sng" dirty="0" smtClean="0"/>
                <a:t>activation</a:t>
              </a:r>
              <a:endParaRPr lang="zh-TW" altLang="en-US" u="sng" dirty="0"/>
            </a:p>
          </p:txBody>
        </p:sp>
        <p:sp>
          <p:nvSpPr>
            <p:cNvPr id="44" name="向右箭號 43"/>
            <p:cNvSpPr/>
            <p:nvPr/>
          </p:nvSpPr>
          <p:spPr>
            <a:xfrm>
              <a:off x="8597735" y="2341340"/>
              <a:ext cx="807522" cy="11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9708079" y="2170426"/>
              <a:ext cx="724392" cy="461665"/>
            </a:xfrm>
            <a:prstGeom prst="rect">
              <a:avLst/>
            </a:prstGeom>
            <a:noFill/>
          </p:spPr>
          <p:txBody>
            <a:bodyPr wrap="square" rtlCol="0">
              <a:spAutoFit/>
            </a:bodyPr>
            <a:lstStyle/>
            <a:p>
              <a:r>
                <a:rPr lang="en-US" altLang="zh-TW" sz="2400" dirty="0" smtClean="0">
                  <a:solidFill>
                    <a:srgbClr val="FF0000"/>
                  </a:solidFill>
                </a:rPr>
                <a:t>NO</a:t>
              </a:r>
              <a:endParaRPr lang="zh-TW" altLang="en-US" sz="2400" dirty="0">
                <a:solidFill>
                  <a:srgbClr val="FF0000"/>
                </a:solidFill>
              </a:endParaRPr>
            </a:p>
          </p:txBody>
        </p:sp>
        <p:sp>
          <p:nvSpPr>
            <p:cNvPr id="47" name="文字方塊 46"/>
            <p:cNvSpPr txBox="1"/>
            <p:nvPr/>
          </p:nvSpPr>
          <p:spPr>
            <a:xfrm>
              <a:off x="7576456" y="2659382"/>
              <a:ext cx="605640" cy="1200329"/>
            </a:xfrm>
            <a:prstGeom prst="rect">
              <a:avLst/>
            </a:prstGeom>
            <a:noFill/>
          </p:spPr>
          <p:txBody>
            <a:bodyPr wrap="square" rtlCol="0">
              <a:spAutoFit/>
            </a:bodyPr>
            <a:lstStyle/>
            <a:p>
              <a:r>
                <a:rPr lang="en-US" altLang="zh-TW" dirty="0" smtClean="0"/>
                <a:t>OR</a:t>
              </a:r>
            </a:p>
            <a:p>
              <a:r>
                <a:rPr lang="en-US" altLang="zh-TW" dirty="0" smtClean="0"/>
                <a:t>NOT</a:t>
              </a:r>
            </a:p>
            <a:p>
              <a:r>
                <a:rPr lang="en-US" altLang="zh-TW" dirty="0" smtClean="0"/>
                <a:t>XOR</a:t>
              </a:r>
            </a:p>
            <a:p>
              <a:r>
                <a:rPr lang="en-US" altLang="zh-TW" dirty="0" smtClean="0"/>
                <a:t>…</a:t>
              </a:r>
              <a:endParaRPr lang="zh-TW" altLang="en-US" dirty="0"/>
            </a:p>
          </p:txBody>
        </p:sp>
      </p:grpSp>
      <p:sp>
        <p:nvSpPr>
          <p:cNvPr id="49" name="向下箭號 48"/>
          <p:cNvSpPr/>
          <p:nvPr/>
        </p:nvSpPr>
        <p:spPr>
          <a:xfrm>
            <a:off x="4411682" y="4370119"/>
            <a:ext cx="136565" cy="486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p:cNvSpPr/>
          <p:nvPr/>
        </p:nvSpPr>
        <p:spPr>
          <a:xfrm>
            <a:off x="3443843" y="5106390"/>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p:cNvSpPr/>
          <p:nvPr/>
        </p:nvSpPr>
        <p:spPr>
          <a:xfrm>
            <a:off x="3443841" y="5714645"/>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p:cNvSpPr/>
          <p:nvPr/>
        </p:nvSpPr>
        <p:spPr>
          <a:xfrm>
            <a:off x="4358241" y="5106390"/>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橢圓 52"/>
          <p:cNvSpPr/>
          <p:nvPr/>
        </p:nvSpPr>
        <p:spPr>
          <a:xfrm>
            <a:off x="4362199" y="5714644"/>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橢圓 53"/>
          <p:cNvSpPr/>
          <p:nvPr/>
        </p:nvSpPr>
        <p:spPr>
          <a:xfrm>
            <a:off x="5121227" y="5378178"/>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p:cNvSpPr/>
          <p:nvPr/>
        </p:nvSpPr>
        <p:spPr>
          <a:xfrm>
            <a:off x="7476019" y="4748223"/>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p:cNvSpPr/>
          <p:nvPr/>
        </p:nvSpPr>
        <p:spPr>
          <a:xfrm>
            <a:off x="7517583" y="5898711"/>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p:cNvSpPr/>
          <p:nvPr/>
        </p:nvSpPr>
        <p:spPr>
          <a:xfrm>
            <a:off x="8396834" y="4546625"/>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橢圓 57"/>
          <p:cNvSpPr/>
          <p:nvPr/>
        </p:nvSpPr>
        <p:spPr>
          <a:xfrm>
            <a:off x="8396834" y="5041710"/>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橢圓 58"/>
          <p:cNvSpPr/>
          <p:nvPr/>
        </p:nvSpPr>
        <p:spPr>
          <a:xfrm>
            <a:off x="8407729" y="5534442"/>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橢圓 59"/>
          <p:cNvSpPr/>
          <p:nvPr/>
        </p:nvSpPr>
        <p:spPr>
          <a:xfrm>
            <a:off x="8396834" y="6031881"/>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p:cNvSpPr/>
          <p:nvPr/>
        </p:nvSpPr>
        <p:spPr>
          <a:xfrm>
            <a:off x="9311726" y="5279664"/>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橢圓 61"/>
          <p:cNvSpPr/>
          <p:nvPr/>
        </p:nvSpPr>
        <p:spPr>
          <a:xfrm>
            <a:off x="7503732" y="5323467"/>
            <a:ext cx="380012" cy="3681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3" name="直線單箭頭接點 62"/>
          <p:cNvCxnSpPr>
            <a:stCxn id="50" idx="6"/>
            <a:endCxn id="52" idx="2"/>
          </p:cNvCxnSpPr>
          <p:nvPr/>
        </p:nvCxnSpPr>
        <p:spPr>
          <a:xfrm>
            <a:off x="3823855" y="5290458"/>
            <a:ext cx="5343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50" idx="6"/>
            <a:endCxn id="53" idx="2"/>
          </p:cNvCxnSpPr>
          <p:nvPr/>
        </p:nvCxnSpPr>
        <p:spPr>
          <a:xfrm>
            <a:off x="3823855" y="5290458"/>
            <a:ext cx="538344" cy="608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51" idx="6"/>
            <a:endCxn id="52" idx="2"/>
          </p:cNvCxnSpPr>
          <p:nvPr/>
        </p:nvCxnSpPr>
        <p:spPr>
          <a:xfrm flipV="1">
            <a:off x="3823853" y="5290458"/>
            <a:ext cx="534388" cy="608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51" idx="6"/>
            <a:endCxn id="53" idx="2"/>
          </p:cNvCxnSpPr>
          <p:nvPr/>
        </p:nvCxnSpPr>
        <p:spPr>
          <a:xfrm flipV="1">
            <a:off x="3823853" y="5898712"/>
            <a:ext cx="53834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53" idx="6"/>
            <a:endCxn id="54" idx="2"/>
          </p:cNvCxnSpPr>
          <p:nvPr/>
        </p:nvCxnSpPr>
        <p:spPr>
          <a:xfrm flipV="1">
            <a:off x="4742211" y="5562246"/>
            <a:ext cx="379016" cy="336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52" idx="6"/>
            <a:endCxn id="54" idx="2"/>
          </p:cNvCxnSpPr>
          <p:nvPr/>
        </p:nvCxnSpPr>
        <p:spPr>
          <a:xfrm>
            <a:off x="4738253" y="5290458"/>
            <a:ext cx="382974" cy="2717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向右箭號 82"/>
          <p:cNvSpPr/>
          <p:nvPr/>
        </p:nvSpPr>
        <p:spPr>
          <a:xfrm>
            <a:off x="6150920" y="5474525"/>
            <a:ext cx="807522" cy="11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4" name="直線單箭頭接點 83"/>
          <p:cNvCxnSpPr>
            <a:stCxn id="55" idx="6"/>
            <a:endCxn id="57" idx="2"/>
          </p:cNvCxnSpPr>
          <p:nvPr/>
        </p:nvCxnSpPr>
        <p:spPr>
          <a:xfrm flipV="1">
            <a:off x="7856031" y="4730693"/>
            <a:ext cx="540803" cy="201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477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Neural Network</a:t>
            </a:r>
            <a:endParaRPr lang="zh-TW" altLang="en-US" dirty="0"/>
          </a:p>
        </p:txBody>
      </p:sp>
      <p:sp>
        <p:nvSpPr>
          <p:cNvPr id="45" name="文字方塊 44"/>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66304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Perceptron Learning</a:t>
            </a:r>
            <a:endParaRPr lang="zh-TW" altLang="en-US" dirty="0"/>
          </a:p>
        </p:txBody>
      </p:sp>
      <p:sp>
        <p:nvSpPr>
          <p:cNvPr id="36" name="文字方塊 35"/>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313566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a:bodyPr>
          <a:lstStyle/>
          <a:p>
            <a:pPr algn="ctr"/>
            <a:r>
              <a:rPr lang="en-US" altLang="zh-TW" sz="6600" dirty="0" smtClean="0"/>
              <a:t>Deep Learning</a:t>
            </a:r>
            <a:endParaRPr lang="zh-TW" altLang="en-US" sz="6600" dirty="0"/>
          </a:p>
        </p:txBody>
      </p:sp>
    </p:spTree>
    <p:extLst>
      <p:ext uri="{BB962C8B-B14F-4D97-AF65-F5344CB8AC3E}">
        <p14:creationId xmlns:p14="http://schemas.microsoft.com/office/powerpoint/2010/main" val="318204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6255" y="129599"/>
            <a:ext cx="11804072" cy="729384"/>
          </a:xfrm>
        </p:spPr>
        <p:txBody>
          <a:bodyPr/>
          <a:lstStyle/>
          <a:p>
            <a:r>
              <a:rPr lang="en-US" altLang="zh-TW" dirty="0" smtClean="0"/>
              <a:t>MLND Project_0: Titanic Survival Exploration</a:t>
            </a:r>
            <a:endParaRPr lang="zh-TW" altLang="en-US" dirty="0"/>
          </a:p>
        </p:txBody>
      </p:sp>
      <p:sp>
        <p:nvSpPr>
          <p:cNvPr id="7" name="文字方塊 6"/>
          <p:cNvSpPr txBox="1"/>
          <p:nvPr/>
        </p:nvSpPr>
        <p:spPr>
          <a:xfrm>
            <a:off x="1967341" y="2762308"/>
            <a:ext cx="1052944" cy="369332"/>
          </a:xfrm>
          <a:prstGeom prst="rect">
            <a:avLst/>
          </a:prstGeom>
          <a:noFill/>
          <a:ln>
            <a:solidFill>
              <a:schemeClr val="tx1"/>
            </a:solidFill>
          </a:ln>
        </p:spPr>
        <p:txBody>
          <a:bodyPr wrap="square" rtlCol="0">
            <a:spAutoFit/>
          </a:bodyPr>
          <a:lstStyle/>
          <a:p>
            <a:pPr algn="ctr"/>
            <a:r>
              <a:rPr lang="en-US" altLang="zh-TW" dirty="0" smtClean="0"/>
              <a:t>Predict</a:t>
            </a:r>
            <a:endParaRPr lang="zh-TW" altLang="en-US" dirty="0"/>
          </a:p>
        </p:txBody>
      </p:sp>
      <p:sp>
        <p:nvSpPr>
          <p:cNvPr id="8" name="文字方塊 7"/>
          <p:cNvSpPr txBox="1"/>
          <p:nvPr/>
        </p:nvSpPr>
        <p:spPr>
          <a:xfrm>
            <a:off x="1967341" y="3643888"/>
            <a:ext cx="1052944" cy="369332"/>
          </a:xfrm>
          <a:prstGeom prst="rect">
            <a:avLst/>
          </a:prstGeom>
          <a:noFill/>
          <a:ln>
            <a:solidFill>
              <a:schemeClr val="tx1"/>
            </a:solidFill>
          </a:ln>
        </p:spPr>
        <p:txBody>
          <a:bodyPr wrap="square" rtlCol="0">
            <a:spAutoFit/>
          </a:bodyPr>
          <a:lstStyle/>
          <a:p>
            <a:pPr algn="ctr"/>
            <a:r>
              <a:rPr lang="en-US" altLang="zh-TW" dirty="0" smtClean="0"/>
              <a:t>Score</a:t>
            </a:r>
            <a:endParaRPr lang="zh-TW" altLang="en-US" dirty="0"/>
          </a:p>
        </p:txBody>
      </p:sp>
      <p:sp>
        <p:nvSpPr>
          <p:cNvPr id="3" name="文字方塊 2"/>
          <p:cNvSpPr txBox="1"/>
          <p:nvPr/>
        </p:nvSpPr>
        <p:spPr>
          <a:xfrm>
            <a:off x="327753" y="4747941"/>
            <a:ext cx="4341229" cy="646331"/>
          </a:xfrm>
          <a:prstGeom prst="rect">
            <a:avLst/>
          </a:prstGeom>
          <a:noFill/>
          <a:ln>
            <a:solidFill>
              <a:schemeClr val="tx1"/>
            </a:solidFill>
          </a:ln>
        </p:spPr>
        <p:txBody>
          <a:bodyPr wrap="square" rtlCol="0">
            <a:spAutoFit/>
          </a:bodyPr>
          <a:lstStyle/>
          <a:p>
            <a:r>
              <a:rPr lang="en-US" altLang="zh-TW" dirty="0" smtClean="0">
                <a:latin typeface="微軟正黑體" panose="020B0604030504040204" pitchFamily="34" charset="-120"/>
                <a:ea typeface="微軟正黑體" panose="020B0604030504040204" pitchFamily="34" charset="-120"/>
              </a:rPr>
              <a:t>Data Exploration</a:t>
            </a:r>
          </a:p>
          <a:p>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簡單統計分析資料找</a:t>
            </a:r>
            <a:r>
              <a:rPr lang="en-US" altLang="zh-TW" dirty="0" smtClean="0">
                <a:latin typeface="微軟正黑體" panose="020B0604030504040204" pitchFamily="34" charset="-120"/>
                <a:ea typeface="微軟正黑體" panose="020B0604030504040204" pitchFamily="34" charset="-120"/>
              </a:rPr>
              <a:t>insight</a:t>
            </a:r>
            <a:r>
              <a:rPr lang="zh-TW" altLang="en-US" dirty="0" smtClean="0">
                <a:latin typeface="微軟正黑體" panose="020B0604030504040204" pitchFamily="34" charset="-120"/>
                <a:ea typeface="微軟正黑體" panose="020B0604030504040204" pitchFamily="34" charset="-120"/>
              </a:rPr>
              <a:t>，加深條件</a:t>
            </a:r>
            <a:endParaRPr lang="zh-TW" altLang="en-US" dirty="0">
              <a:latin typeface="微軟正黑體" panose="020B0604030504040204" pitchFamily="34" charset="-120"/>
              <a:ea typeface="微軟正黑體" panose="020B0604030504040204" pitchFamily="34" charset="-120"/>
            </a:endParaRPr>
          </a:p>
        </p:txBody>
      </p:sp>
      <p:cxnSp>
        <p:nvCxnSpPr>
          <p:cNvPr id="12" name="直線單箭頭接點 11"/>
          <p:cNvCxnSpPr>
            <a:stCxn id="7" idx="2"/>
            <a:endCxn id="8" idx="0"/>
          </p:cNvCxnSpPr>
          <p:nvPr/>
        </p:nvCxnSpPr>
        <p:spPr>
          <a:xfrm>
            <a:off x="2493813" y="3131640"/>
            <a:ext cx="0" cy="512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a:stCxn id="8" idx="2"/>
            <a:endCxn id="3" idx="0"/>
          </p:cNvCxnSpPr>
          <p:nvPr/>
        </p:nvCxnSpPr>
        <p:spPr>
          <a:xfrm>
            <a:off x="2493813" y="4013220"/>
            <a:ext cx="4555" cy="734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肘形接點 20"/>
          <p:cNvCxnSpPr>
            <a:stCxn id="3" idx="3"/>
            <a:endCxn id="7" idx="3"/>
          </p:cNvCxnSpPr>
          <p:nvPr/>
        </p:nvCxnSpPr>
        <p:spPr>
          <a:xfrm flipH="1" flipV="1">
            <a:off x="3020285" y="2946974"/>
            <a:ext cx="1648697" cy="2124133"/>
          </a:xfrm>
          <a:prstGeom prst="bentConnector3">
            <a:avLst>
              <a:gd name="adj1" fmla="val -13865"/>
            </a:avLst>
          </a:prstGeom>
          <a:ln>
            <a:tailEnd type="triangle"/>
          </a:ln>
        </p:spPr>
        <p:style>
          <a:lnRef idx="1">
            <a:schemeClr val="dk1"/>
          </a:lnRef>
          <a:fillRef idx="0">
            <a:schemeClr val="dk1"/>
          </a:fillRef>
          <a:effectRef idx="0">
            <a:schemeClr val="dk1"/>
          </a:effectRef>
          <a:fontRef idx="minor">
            <a:schemeClr val="tx1"/>
          </a:fontRef>
        </p:style>
      </p:cxnSp>
      <p:sp>
        <p:nvSpPr>
          <p:cNvPr id="17" name="文字方塊 16"/>
          <p:cNvSpPr txBox="1"/>
          <p:nvPr/>
        </p:nvSpPr>
        <p:spPr>
          <a:xfrm>
            <a:off x="699654" y="874935"/>
            <a:ext cx="7626928" cy="400110"/>
          </a:xfrm>
          <a:prstGeom prst="rect">
            <a:avLst/>
          </a:prstGeom>
          <a:noFill/>
        </p:spPr>
        <p:txBody>
          <a:bodyPr wrap="square" rtlCol="0">
            <a:spAutoFit/>
          </a:bodyPr>
          <a:lstStyle/>
          <a:p>
            <a:r>
              <a:rPr lang="en-US" altLang="zh-TW" sz="2000" dirty="0" smtClean="0">
                <a:solidFill>
                  <a:srgbClr val="FF0000"/>
                </a:solidFill>
              </a:rPr>
              <a:t>Decision Tree</a:t>
            </a:r>
            <a:r>
              <a:rPr lang="en-US" altLang="zh-TW" dirty="0" smtClean="0"/>
              <a:t>, a manual implementation of a simple machine learning model.</a:t>
            </a:r>
            <a:endParaRPr lang="zh-TW" altLang="en-US" dirty="0"/>
          </a:p>
        </p:txBody>
      </p:sp>
      <p:cxnSp>
        <p:nvCxnSpPr>
          <p:cNvPr id="20" name="直線單箭頭接點 19"/>
          <p:cNvCxnSpPr>
            <a:stCxn id="3" idx="3"/>
            <a:endCxn id="26" idx="1"/>
          </p:cNvCxnSpPr>
          <p:nvPr/>
        </p:nvCxnSpPr>
        <p:spPr>
          <a:xfrm flipV="1">
            <a:off x="4668982" y="5071106"/>
            <a:ext cx="10438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5712817" y="4332442"/>
            <a:ext cx="5666509" cy="1477328"/>
          </a:xfrm>
          <a:prstGeom prst="rect">
            <a:avLst/>
          </a:prstGeom>
          <a:noFill/>
        </p:spPr>
        <p:txBody>
          <a:bodyPr wrap="square" rtlCol="0">
            <a:spAutoFit/>
          </a:bodyPr>
          <a:lstStyle/>
          <a:p>
            <a:r>
              <a:rPr lang="en-US" altLang="zh-TW" dirty="0"/>
              <a:t>A decision tree splits a set of data into smaller and smaller groups (called </a:t>
            </a:r>
            <a:r>
              <a:rPr lang="en-US" altLang="zh-TW" i="1" dirty="0"/>
              <a:t>nodes</a:t>
            </a:r>
            <a:r>
              <a:rPr lang="en-US" altLang="zh-TW" dirty="0"/>
              <a:t>), by one feature at a time. Each time a subset of the data is split, our predictions become more accurate if each of the resulting subgroups are more homogeneous (contain similar labels) than before.</a:t>
            </a:r>
            <a:endParaRPr lang="zh-TW" altLang="en-US" dirty="0"/>
          </a:p>
        </p:txBody>
      </p:sp>
      <p:sp>
        <p:nvSpPr>
          <p:cNvPr id="27" name="文字方塊 26"/>
          <p:cNvSpPr txBox="1"/>
          <p:nvPr/>
        </p:nvSpPr>
        <p:spPr>
          <a:xfrm>
            <a:off x="327753" y="1388981"/>
            <a:ext cx="4341229" cy="646331"/>
          </a:xfrm>
          <a:prstGeom prst="rect">
            <a:avLst/>
          </a:prstGeom>
          <a:noFill/>
          <a:ln>
            <a:solidFill>
              <a:schemeClr val="tx1"/>
            </a:solidFill>
          </a:ln>
        </p:spPr>
        <p:txBody>
          <a:bodyPr wrap="square" rtlCol="0">
            <a:spAutoFit/>
          </a:bodyPr>
          <a:lstStyle/>
          <a:p>
            <a:pPr algn="ctr"/>
            <a:r>
              <a:rPr lang="en-US" altLang="zh-TW" dirty="0" smtClean="0"/>
              <a:t>Data Exploration (Feature Observation)</a:t>
            </a:r>
          </a:p>
          <a:p>
            <a:pPr marL="285750" indent="-285750">
              <a:buFontTx/>
              <a:buChar char="-"/>
            </a:pPr>
            <a:r>
              <a:rPr lang="en-US" altLang="zh-TW" dirty="0" smtClean="0"/>
              <a:t>Split the date into inputs and outputs</a:t>
            </a:r>
          </a:p>
        </p:txBody>
      </p:sp>
      <p:cxnSp>
        <p:nvCxnSpPr>
          <p:cNvPr id="42" name="直線單箭頭接點 41"/>
          <p:cNvCxnSpPr>
            <a:stCxn id="27" idx="2"/>
            <a:endCxn id="7" idx="0"/>
          </p:cNvCxnSpPr>
          <p:nvPr/>
        </p:nvCxnSpPr>
        <p:spPr>
          <a:xfrm flipH="1">
            <a:off x="2493813" y="2035312"/>
            <a:ext cx="4555" cy="726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97899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Deep Learning – Concepts</a:t>
            </a:r>
            <a:endParaRPr lang="zh-TW" altLang="en-US" dirty="0"/>
          </a:p>
        </p:txBody>
      </p:sp>
      <p:sp>
        <p:nvSpPr>
          <p:cNvPr id="4" name="文字方塊 3"/>
          <p:cNvSpPr txBox="1"/>
          <p:nvPr/>
        </p:nvSpPr>
        <p:spPr>
          <a:xfrm>
            <a:off x="166256" y="1140031"/>
            <a:ext cx="9001496" cy="286232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針對分類目的的進行選擇和放大，而其不變性則是代表它傾向於忽略那些不相關和無關緊要的部分。因此，透過多層非線性變換，在大約</a:t>
            </a:r>
            <a:r>
              <a:rPr lang="en-US" altLang="zh-TW" dirty="0" smtClean="0">
                <a:latin typeface="微軟正黑體" panose="020B0604030504040204" pitchFamily="34" charset="-120"/>
                <a:ea typeface="微軟正黑體" panose="020B0604030504040204" pitchFamily="34" charset="-120"/>
              </a:rPr>
              <a:t>5-20</a:t>
            </a:r>
            <a:r>
              <a:rPr lang="zh-TW" altLang="en-US" dirty="0" smtClean="0">
                <a:latin typeface="微軟正黑體" panose="020B0604030504040204" pitchFamily="34" charset="-120"/>
                <a:ea typeface="微軟正黑體" panose="020B0604030504040204" pitchFamily="34" charset="-120"/>
              </a:rPr>
              <a:t>層之間的深度時，深度學習系統可以學習和實做非常錯綜複雜的複雜函數，同時對極小的有關細節非常敏感，並且對於「輸入資料在物件識別不相關的部分所發生的大變化」非常不敏感，並對之冷漠以待。</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t>Eg1. pixel -&gt; edge -&gt; texture -&gt; motif -&gt; part -&gt; object</a:t>
            </a:r>
          </a:p>
          <a:p>
            <a:r>
              <a:rPr lang="en-US" altLang="zh-TW" dirty="0" smtClean="0"/>
              <a:t>Eg2. character -&gt; word -&gt; word group -&gt; clause -&gt; sentence -&gt; story</a:t>
            </a:r>
          </a:p>
          <a:p>
            <a:endParaRPr lang="en-US" altLang="zh-TW" dirty="0"/>
          </a:p>
          <a:p>
            <a:endParaRPr lang="en-US" altLang="zh-TW" dirty="0" smtClean="0"/>
          </a:p>
          <a:p>
            <a:r>
              <a:rPr lang="en-US" altLang="zh-TW" dirty="0" smtClean="0"/>
              <a:t>Deeper &gt; wider</a:t>
            </a:r>
            <a:endParaRPr lang="zh-TW" altLang="en-US" dirty="0"/>
          </a:p>
        </p:txBody>
      </p:sp>
    </p:spTree>
    <p:extLst>
      <p:ext uri="{BB962C8B-B14F-4D97-AF65-F5344CB8AC3E}">
        <p14:creationId xmlns:p14="http://schemas.microsoft.com/office/powerpoint/2010/main" val="1829057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Deep Learning – Basic, Deep Neural Network, DNN</a:t>
            </a:r>
            <a:endParaRPr lang="zh-TW" altLang="en-US" dirty="0"/>
          </a:p>
        </p:txBody>
      </p:sp>
      <p:sp>
        <p:nvSpPr>
          <p:cNvPr id="7" name="文字方塊 6"/>
          <p:cNvSpPr txBox="1"/>
          <p:nvPr/>
        </p:nvSpPr>
        <p:spPr>
          <a:xfrm>
            <a:off x="178130" y="115131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mc:AlternateContent xmlns:mc="http://schemas.openxmlformats.org/markup-compatibility/2006" xmlns:a14="http://schemas.microsoft.com/office/drawing/2010/main">
        <mc:Choice Requires="a14">
          <p:sp>
            <p:nvSpPr>
              <p:cNvPr id="10" name="文字方塊 9"/>
              <p:cNvSpPr txBox="1"/>
              <p:nvPr/>
            </p:nvSpPr>
            <p:spPr>
              <a:xfrm>
                <a:off x="1106873" y="1163800"/>
                <a:ext cx="10863454" cy="584775"/>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Set network parameters </a:t>
                </a:r>
                <a14:m>
                  <m:oMath xmlns:m="http://schemas.openxmlformats.org/officeDocument/2006/math">
                    <m:r>
                      <a:rPr lang="zh-TW" altLang="en-US" sz="1600" i="1" smtClean="0">
                        <a:latin typeface="Cambria Math" panose="02040503050406030204" pitchFamily="18" charset="0"/>
                        <a:ea typeface="微軟正黑體" panose="020B0604030504040204" pitchFamily="34" charset="-120"/>
                      </a:rPr>
                      <m:t>𝜃</m:t>
                    </m:r>
                    <m:r>
                      <a:rPr lang="en-US" altLang="zh-TW" sz="1600" b="0" i="1" smtClean="0">
                        <a:latin typeface="Cambria Math" panose="02040503050406030204" pitchFamily="18" charset="0"/>
                        <a:ea typeface="微軟正黑體" panose="020B0604030504040204" pitchFamily="34" charset="-120"/>
                      </a:rPr>
                      <m:t>= </m:t>
                    </m:r>
                    <m:d>
                      <m:dPr>
                        <m:begChr m:val="{"/>
                        <m:endChr m:val="}"/>
                        <m:ctrlPr>
                          <a:rPr lang="en-US" altLang="zh-TW" sz="1600" b="0" i="1" smtClean="0">
                            <a:latin typeface="Cambria Math" panose="02040503050406030204" pitchFamily="18" charset="0"/>
                            <a:ea typeface="微軟正黑體" panose="020B0604030504040204" pitchFamily="34" charset="-120"/>
                          </a:rPr>
                        </m:ctrlPr>
                      </m:dPr>
                      <m:e>
                        <m:sSup>
                          <m:sSupPr>
                            <m:ctrlPr>
                              <a:rPr lang="en-US" altLang="zh-TW" sz="1600" b="0" i="1" smtClean="0">
                                <a:latin typeface="Cambria Math" panose="02040503050406030204" pitchFamily="18" charset="0"/>
                                <a:ea typeface="微軟正黑體" panose="020B0604030504040204" pitchFamily="34" charset="-120"/>
                              </a:rPr>
                            </m:ctrlPr>
                          </m:sSupPr>
                          <m:e>
                            <m:r>
                              <a:rPr lang="en-US" altLang="zh-TW" sz="1600" b="0" i="1" smtClean="0">
                                <a:latin typeface="Cambria Math" panose="02040503050406030204" pitchFamily="18" charset="0"/>
                                <a:ea typeface="微軟正黑體" panose="020B0604030504040204" pitchFamily="34" charset="-120"/>
                              </a:rPr>
                              <m:t>𝑊</m:t>
                            </m:r>
                          </m:e>
                          <m:sup>
                            <m:r>
                              <a:rPr lang="en-US" altLang="zh-TW" sz="1600" b="0" i="1" smtClean="0">
                                <a:latin typeface="Cambria Math" panose="02040503050406030204" pitchFamily="18" charset="0"/>
                                <a:ea typeface="微軟正黑體" panose="020B0604030504040204" pitchFamily="34" charset="-120"/>
                              </a:rPr>
                              <m:t>1</m:t>
                            </m:r>
                          </m:sup>
                        </m:sSup>
                        <m:r>
                          <a:rPr lang="en-US" altLang="zh-TW" sz="1600" b="0" i="1" smtClean="0">
                            <a:latin typeface="Cambria Math" panose="02040503050406030204" pitchFamily="18" charset="0"/>
                            <a:ea typeface="微軟正黑體" panose="020B0604030504040204" pitchFamily="34" charset="-120"/>
                          </a:rPr>
                          <m:t>, </m:t>
                        </m:r>
                        <m:sSup>
                          <m:sSupPr>
                            <m:ctrlPr>
                              <a:rPr lang="en-US" altLang="zh-TW" sz="1600" b="0" i="1" smtClean="0">
                                <a:latin typeface="Cambria Math" panose="02040503050406030204" pitchFamily="18" charset="0"/>
                                <a:ea typeface="微軟正黑體" panose="020B0604030504040204" pitchFamily="34" charset="-120"/>
                              </a:rPr>
                            </m:ctrlPr>
                          </m:sSupPr>
                          <m:e>
                            <m:r>
                              <a:rPr lang="en-US" altLang="zh-TW" sz="1600" b="0" i="1" smtClean="0">
                                <a:latin typeface="Cambria Math" panose="02040503050406030204" pitchFamily="18" charset="0"/>
                                <a:ea typeface="微軟正黑體" panose="020B0604030504040204" pitchFamily="34" charset="-120"/>
                              </a:rPr>
                              <m:t>𝑏</m:t>
                            </m:r>
                          </m:e>
                          <m:sup>
                            <m:r>
                              <a:rPr lang="en-US" altLang="zh-TW" sz="1600" b="0" i="1" smtClean="0">
                                <a:latin typeface="Cambria Math" panose="02040503050406030204" pitchFamily="18" charset="0"/>
                                <a:ea typeface="微軟正黑體" panose="020B0604030504040204" pitchFamily="34" charset="-120"/>
                              </a:rPr>
                              <m:t>1</m:t>
                            </m:r>
                          </m:sup>
                        </m:sSup>
                        <m:r>
                          <a:rPr lang="en-US" altLang="zh-TW" sz="1600" b="0" i="1" smtClean="0">
                            <a:latin typeface="Cambria Math" panose="02040503050406030204" pitchFamily="18" charset="0"/>
                            <a:ea typeface="微軟正黑體" panose="020B0604030504040204" pitchFamily="34" charset="-120"/>
                          </a:rPr>
                          <m:t>, </m:t>
                        </m:r>
                        <m:sSup>
                          <m:sSupPr>
                            <m:ctrlPr>
                              <a:rPr lang="en-US" altLang="zh-TW" sz="1600" b="0" i="1" smtClean="0">
                                <a:latin typeface="Cambria Math" panose="02040503050406030204" pitchFamily="18" charset="0"/>
                                <a:ea typeface="微軟正黑體" panose="020B0604030504040204" pitchFamily="34" charset="-120"/>
                              </a:rPr>
                            </m:ctrlPr>
                          </m:sSupPr>
                          <m:e>
                            <m:r>
                              <a:rPr lang="en-US" altLang="zh-TW" sz="1600" b="0" i="1" smtClean="0">
                                <a:latin typeface="Cambria Math" panose="02040503050406030204" pitchFamily="18" charset="0"/>
                                <a:ea typeface="微軟正黑體" panose="020B0604030504040204" pitchFamily="34" charset="-120"/>
                              </a:rPr>
                              <m:t>𝑊</m:t>
                            </m:r>
                          </m:e>
                          <m:sup>
                            <m:r>
                              <a:rPr lang="en-US" altLang="zh-TW" sz="1600" b="0" i="1" smtClean="0">
                                <a:latin typeface="Cambria Math" panose="02040503050406030204" pitchFamily="18" charset="0"/>
                                <a:ea typeface="微軟正黑體" panose="020B0604030504040204" pitchFamily="34" charset="-120"/>
                              </a:rPr>
                              <m:t>2</m:t>
                            </m:r>
                          </m:sup>
                        </m:sSup>
                        <m:r>
                          <a:rPr lang="en-US" altLang="zh-TW" sz="1600" b="0" i="1" smtClean="0">
                            <a:latin typeface="Cambria Math" panose="02040503050406030204" pitchFamily="18" charset="0"/>
                            <a:ea typeface="微軟正黑體" panose="020B0604030504040204" pitchFamily="34" charset="-120"/>
                          </a:rPr>
                          <m:t>, </m:t>
                        </m:r>
                        <m:sSup>
                          <m:sSupPr>
                            <m:ctrlPr>
                              <a:rPr lang="en-US" altLang="zh-TW" sz="1600" b="0" i="1" smtClean="0">
                                <a:latin typeface="Cambria Math" panose="02040503050406030204" pitchFamily="18" charset="0"/>
                                <a:ea typeface="微軟正黑體" panose="020B0604030504040204" pitchFamily="34" charset="-120"/>
                              </a:rPr>
                            </m:ctrlPr>
                          </m:sSupPr>
                          <m:e>
                            <m:r>
                              <a:rPr lang="en-US" altLang="zh-TW" sz="1600" b="0" i="1" smtClean="0">
                                <a:latin typeface="Cambria Math" panose="02040503050406030204" pitchFamily="18" charset="0"/>
                                <a:ea typeface="微軟正黑體" panose="020B0604030504040204" pitchFamily="34" charset="-120"/>
                              </a:rPr>
                              <m:t>𝑏</m:t>
                            </m:r>
                          </m:e>
                          <m:sup>
                            <m:r>
                              <a:rPr lang="en-US" altLang="zh-TW" sz="1600" b="0" i="1" smtClean="0">
                                <a:latin typeface="Cambria Math" panose="02040503050406030204" pitchFamily="18" charset="0"/>
                                <a:ea typeface="微軟正黑體" panose="020B0604030504040204" pitchFamily="34" charset="-120"/>
                              </a:rPr>
                              <m:t>2</m:t>
                            </m:r>
                          </m:sup>
                        </m:sSup>
                        <m:r>
                          <a:rPr lang="en-US" altLang="zh-TW" sz="1600" b="0" i="1" smtClean="0">
                            <a:latin typeface="Cambria Math" panose="02040503050406030204" pitchFamily="18" charset="0"/>
                            <a:ea typeface="微軟正黑體" panose="020B0604030504040204" pitchFamily="34" charset="-120"/>
                          </a:rPr>
                          <m:t>,…, </m:t>
                        </m:r>
                        <m:sSup>
                          <m:sSupPr>
                            <m:ctrlPr>
                              <a:rPr lang="en-US" altLang="zh-TW" sz="1600" b="0" i="1" smtClean="0">
                                <a:latin typeface="Cambria Math" panose="02040503050406030204" pitchFamily="18" charset="0"/>
                                <a:ea typeface="微軟正黑體" panose="020B0604030504040204" pitchFamily="34" charset="-120"/>
                              </a:rPr>
                            </m:ctrlPr>
                          </m:sSupPr>
                          <m:e>
                            <m:r>
                              <a:rPr lang="en-US" altLang="zh-TW" sz="1600" b="0" i="1" smtClean="0">
                                <a:latin typeface="Cambria Math" panose="02040503050406030204" pitchFamily="18" charset="0"/>
                                <a:ea typeface="微軟正黑體" panose="020B0604030504040204" pitchFamily="34" charset="-120"/>
                              </a:rPr>
                              <m:t>𝑊</m:t>
                            </m:r>
                          </m:e>
                          <m:sup>
                            <m:r>
                              <a:rPr lang="en-US" altLang="zh-TW" sz="1600" b="0" i="1" smtClean="0">
                                <a:latin typeface="Cambria Math" panose="02040503050406030204" pitchFamily="18" charset="0"/>
                                <a:ea typeface="微軟正黑體" panose="020B0604030504040204" pitchFamily="34" charset="-120"/>
                              </a:rPr>
                              <m:t>𝐿</m:t>
                            </m:r>
                          </m:sup>
                        </m:sSup>
                        <m:r>
                          <a:rPr lang="en-US" altLang="zh-TW" sz="1600" b="0" i="1" smtClean="0">
                            <a:latin typeface="Cambria Math" panose="02040503050406030204" pitchFamily="18" charset="0"/>
                            <a:ea typeface="微軟正黑體" panose="020B0604030504040204" pitchFamily="34" charset="-120"/>
                          </a:rPr>
                          <m:t>, </m:t>
                        </m:r>
                        <m:sSup>
                          <m:sSupPr>
                            <m:ctrlPr>
                              <a:rPr lang="en-US" altLang="zh-TW" sz="1600" b="0" i="1" smtClean="0">
                                <a:latin typeface="Cambria Math" panose="02040503050406030204" pitchFamily="18" charset="0"/>
                                <a:ea typeface="微軟正黑體" panose="020B0604030504040204" pitchFamily="34" charset="-120"/>
                              </a:rPr>
                            </m:ctrlPr>
                          </m:sSupPr>
                          <m:e>
                            <m:r>
                              <a:rPr lang="en-US" altLang="zh-TW" sz="1600" b="0" i="1" smtClean="0">
                                <a:latin typeface="Cambria Math" panose="02040503050406030204" pitchFamily="18" charset="0"/>
                                <a:ea typeface="微軟正黑體" panose="020B0604030504040204" pitchFamily="34" charset="-120"/>
                              </a:rPr>
                              <m:t>𝑏</m:t>
                            </m:r>
                          </m:e>
                          <m:sup>
                            <m:r>
                              <a:rPr lang="en-US" altLang="zh-TW" sz="1600" b="0" i="1" smtClean="0">
                                <a:latin typeface="Cambria Math" panose="02040503050406030204" pitchFamily="18" charset="0"/>
                                <a:ea typeface="微軟正黑體" panose="020B0604030504040204" pitchFamily="34" charset="-120"/>
                              </a:rPr>
                              <m:t>𝐿</m:t>
                            </m:r>
                          </m:sup>
                        </m:sSup>
                      </m:e>
                    </m:d>
                  </m:oMath>
                </a14:m>
                <a:r>
                  <a:rPr lang="en-US" altLang="zh-TW" sz="1600" dirty="0" smtClean="0">
                    <a:latin typeface="微軟正黑體" panose="020B0604030504040204" pitchFamily="34" charset="-120"/>
                    <a:ea typeface="微軟正黑體" panose="020B0604030504040204" pitchFamily="34" charset="-120"/>
                  </a:rPr>
                  <a:t> such that input 1 -&gt;</a:t>
                </a:r>
                <a:r>
                  <a:rPr lang="zh-TW" altLang="en-US" sz="1600" dirty="0" smtClean="0">
                    <a:latin typeface="微軟正黑體" panose="020B0604030504040204" pitchFamily="34" charset="-120"/>
                    <a:ea typeface="微軟正黑體" panose="020B0604030504040204" pitchFamily="34" charset="-120"/>
                  </a:rPr>
                  <a:t> </a:t>
                </a:r>
                <a14:m>
                  <m:oMath xmlns:m="http://schemas.openxmlformats.org/officeDocument/2006/math">
                    <m:sSub>
                      <m:sSubPr>
                        <m:ctrlPr>
                          <a:rPr lang="en-US" altLang="zh-TW" sz="1600" i="1" smtClean="0">
                            <a:latin typeface="Cambria Math" panose="02040503050406030204" pitchFamily="18" charset="0"/>
                            <a:ea typeface="微軟正黑體" panose="020B0604030504040204" pitchFamily="34" charset="-120"/>
                          </a:rPr>
                        </m:ctrlPr>
                      </m:sSubPr>
                      <m:e>
                        <m:r>
                          <a:rPr lang="en-US" altLang="zh-TW" sz="1600" b="0" i="1" smtClean="0">
                            <a:latin typeface="Cambria Math" panose="02040503050406030204" pitchFamily="18" charset="0"/>
                            <a:ea typeface="微軟正黑體" panose="020B0604030504040204" pitchFamily="34" charset="-120"/>
                          </a:rPr>
                          <m:t>𝑦</m:t>
                        </m:r>
                      </m:e>
                      <m:sub>
                        <m:r>
                          <a:rPr lang="en-US" altLang="zh-TW" sz="1600" b="0" i="1" smtClean="0">
                            <a:latin typeface="Cambria Math" panose="02040503050406030204" pitchFamily="18" charset="0"/>
                            <a:ea typeface="微軟正黑體" panose="020B0604030504040204" pitchFamily="34" charset="-120"/>
                          </a:rPr>
                          <m:t>1</m:t>
                        </m:r>
                      </m:sub>
                    </m:sSub>
                  </m:oMath>
                </a14:m>
                <a:r>
                  <a:rPr lang="en-US" altLang="zh-TW" sz="1600" dirty="0">
                    <a:latin typeface="微軟正黑體" panose="020B0604030504040204" pitchFamily="34" charset="-120"/>
                    <a:ea typeface="微軟正黑體" panose="020B0604030504040204" pitchFamily="34" charset="-120"/>
                  </a:rPr>
                  <a:t> has the maximum value, input </a:t>
                </a:r>
                <a:r>
                  <a:rPr lang="en-US" altLang="zh-TW" sz="1600" dirty="0" smtClean="0">
                    <a:latin typeface="微軟正黑體" panose="020B0604030504040204" pitchFamily="34" charset="-120"/>
                    <a:ea typeface="微軟正黑體" panose="020B0604030504040204" pitchFamily="34" charset="-120"/>
                  </a:rPr>
                  <a:t>2 </a:t>
                </a:r>
                <a:r>
                  <a:rPr lang="en-US" altLang="zh-TW" sz="1600" dirty="0">
                    <a:latin typeface="微軟正黑體" panose="020B0604030504040204" pitchFamily="34" charset="-120"/>
                    <a:ea typeface="微軟正黑體" panose="020B0604030504040204" pitchFamily="34" charset="-120"/>
                  </a:rPr>
                  <a:t>-&gt;</a:t>
                </a:r>
                <a:r>
                  <a:rPr lang="zh-TW" altLang="en-US" sz="1600" dirty="0">
                    <a:latin typeface="微軟正黑體" panose="020B0604030504040204" pitchFamily="34" charset="-120"/>
                    <a:ea typeface="微軟正黑體" panose="020B0604030504040204" pitchFamily="34" charset="-120"/>
                  </a:rPr>
                  <a:t> </a:t>
                </a:r>
                <a14:m>
                  <m:oMath xmlns:m="http://schemas.openxmlformats.org/officeDocument/2006/math">
                    <m:sSub>
                      <m:sSubPr>
                        <m:ctrlPr>
                          <a:rPr lang="en-US" altLang="zh-TW" sz="1600" i="1">
                            <a:latin typeface="Cambria Math" panose="02040503050406030204" pitchFamily="18" charset="0"/>
                            <a:ea typeface="微軟正黑體" panose="020B0604030504040204" pitchFamily="34" charset="-120"/>
                          </a:rPr>
                        </m:ctrlPr>
                      </m:sSubPr>
                      <m:e>
                        <m:r>
                          <a:rPr lang="en-US" altLang="zh-TW" sz="1600" i="1">
                            <a:latin typeface="Cambria Math" panose="02040503050406030204" pitchFamily="18" charset="0"/>
                            <a:ea typeface="微軟正黑體" panose="020B0604030504040204" pitchFamily="34" charset="-120"/>
                          </a:rPr>
                          <m:t>𝑦</m:t>
                        </m:r>
                      </m:e>
                      <m:sub>
                        <m:r>
                          <a:rPr lang="en-US" altLang="zh-TW" sz="1600" b="0" i="1" smtClean="0">
                            <a:latin typeface="Cambria Math" panose="02040503050406030204" pitchFamily="18" charset="0"/>
                            <a:ea typeface="微軟正黑體" panose="020B0604030504040204" pitchFamily="34" charset="-120"/>
                          </a:rPr>
                          <m:t>2</m:t>
                        </m:r>
                      </m:sub>
                    </m:sSub>
                  </m:oMath>
                </a14:m>
                <a:r>
                  <a:rPr lang="en-US" altLang="zh-TW" sz="1600" dirty="0">
                    <a:latin typeface="微軟正黑體" panose="020B0604030504040204" pitchFamily="34" charset="-120"/>
                    <a:ea typeface="微軟正黑體" panose="020B0604030504040204" pitchFamily="34" charset="-120"/>
                  </a:rPr>
                  <a:t> has the maximum </a:t>
                </a:r>
                <a:r>
                  <a:rPr lang="en-US" altLang="zh-TW" sz="1600" dirty="0" smtClean="0">
                    <a:latin typeface="微軟正黑體" panose="020B0604030504040204" pitchFamily="34" charset="-120"/>
                    <a:ea typeface="微軟正黑體" panose="020B0604030504040204" pitchFamily="34" charset="-120"/>
                  </a:rPr>
                  <a:t>value.</a:t>
                </a:r>
                <a:endParaRPr lang="en-US" altLang="zh-TW" sz="1600" dirty="0">
                  <a:latin typeface="微軟正黑體" panose="020B0604030504040204" pitchFamily="34" charset="-120"/>
                  <a:ea typeface="微軟正黑體" panose="020B0604030504040204" pitchFamily="34" charset="-12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1106873" y="1163800"/>
                <a:ext cx="10863454" cy="584775"/>
              </a:xfrm>
              <a:prstGeom prst="rect">
                <a:avLst/>
              </a:prstGeom>
              <a:blipFill rotWithShape="0">
                <a:blip r:embed="rId2"/>
                <a:stretch>
                  <a:fillRect l="-337" t="-4167" b="-11458"/>
                </a:stretch>
              </a:blipFill>
            </p:spPr>
            <p:txBody>
              <a:bodyPr/>
              <a:lstStyle/>
              <a:p>
                <a:r>
                  <a:rPr lang="zh-TW" altLang="en-US">
                    <a:noFill/>
                  </a:rPr>
                  <a:t> </a:t>
                </a:r>
              </a:p>
            </p:txBody>
          </p:sp>
        </mc:Fallback>
      </mc:AlternateContent>
      <p:sp>
        <p:nvSpPr>
          <p:cNvPr id="85" name="文字方塊 84"/>
          <p:cNvSpPr txBox="1"/>
          <p:nvPr/>
        </p:nvSpPr>
        <p:spPr>
          <a:xfrm>
            <a:off x="178130" y="1757068"/>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39" name="文字方塊 38"/>
          <p:cNvSpPr txBox="1"/>
          <p:nvPr/>
        </p:nvSpPr>
        <p:spPr>
          <a:xfrm>
            <a:off x="1543291" y="1769555"/>
            <a:ext cx="10427036" cy="1077218"/>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Attempts to model high-level abstractions about data using networks of graphs. (very similar to AI)</a:t>
            </a:r>
          </a:p>
          <a:p>
            <a:r>
              <a:rPr lang="en-US" altLang="zh-TW" sz="1600" dirty="0" smtClean="0">
                <a:latin typeface="微軟正黑體" panose="020B0604030504040204" pitchFamily="34" charset="-120"/>
                <a:ea typeface="微軟正黑體" panose="020B0604030504040204" pitchFamily="34" charset="-120"/>
              </a:rPr>
              <a:t>Step1:</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Define network structure</a:t>
            </a:r>
            <a:r>
              <a:rPr lang="zh-TW" altLang="en-US" sz="1600" dirty="0" smtClean="0">
                <a:latin typeface="微軟正黑體" panose="020B0604030504040204" pitchFamily="34" charset="-120"/>
                <a:ea typeface="微軟正黑體" panose="020B0604030504040204" pitchFamily="34" charset="-120"/>
              </a:rPr>
              <a:t> </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先選出一群可能的函數</a:t>
            </a:r>
            <a:r>
              <a:rPr lang="en-US" altLang="zh-TW" sz="1600" dirty="0" smtClean="0">
                <a:latin typeface="微軟正黑體" panose="020B0604030504040204" pitchFamily="34" charset="-120"/>
                <a:ea typeface="微軟正黑體" panose="020B0604030504040204" pitchFamily="34" charset="-120"/>
              </a:rPr>
              <a:t>)</a:t>
            </a:r>
          </a:p>
          <a:p>
            <a:r>
              <a:rPr lang="en-US" altLang="zh-TW" sz="1600" dirty="0" smtClean="0">
                <a:latin typeface="微軟正黑體" panose="020B0604030504040204" pitchFamily="34" charset="-120"/>
                <a:ea typeface="微軟正黑體" panose="020B0604030504040204" pitchFamily="34" charset="-120"/>
              </a:rPr>
              <a:t>Step2: </a:t>
            </a:r>
            <a:r>
              <a:rPr lang="en-US" altLang="zh-TW" sz="1600" dirty="0">
                <a:latin typeface="微軟正黑體" panose="020B0604030504040204" pitchFamily="34" charset="-120"/>
                <a:ea typeface="微軟正黑體" panose="020B0604030504040204" pitchFamily="34" charset="-120"/>
              </a:rPr>
              <a:t>D</a:t>
            </a:r>
            <a:r>
              <a:rPr lang="en-US" altLang="zh-TW" sz="1600" dirty="0" smtClean="0">
                <a:latin typeface="微軟正黑體" panose="020B0604030504040204" pitchFamily="34" charset="-120"/>
                <a:ea typeface="微軟正黑體" panose="020B0604030504040204" pitchFamily="34" charset="-120"/>
              </a:rPr>
              <a:t>efine learning target</a:t>
            </a:r>
          </a:p>
          <a:p>
            <a:r>
              <a:rPr lang="en-US" altLang="zh-TW" sz="1600" dirty="0" smtClean="0">
                <a:latin typeface="微軟正黑體" panose="020B0604030504040204" pitchFamily="34" charset="-120"/>
                <a:ea typeface="微軟正黑體" panose="020B0604030504040204" pitchFamily="34" charset="-120"/>
              </a:rPr>
              <a:t>Step3: Numerical method</a:t>
            </a:r>
          </a:p>
        </p:txBody>
      </p:sp>
      <p:sp>
        <p:nvSpPr>
          <p:cNvPr id="41" name="文字方塊 40"/>
          <p:cNvSpPr txBox="1"/>
          <p:nvPr/>
        </p:nvSpPr>
        <p:spPr>
          <a:xfrm>
            <a:off x="178130" y="2901240"/>
            <a:ext cx="6790706" cy="1569660"/>
          </a:xfrm>
          <a:prstGeom prst="rect">
            <a:avLst/>
          </a:prstGeom>
          <a:noFill/>
          <a:ln>
            <a:noFill/>
          </a:ln>
        </p:spPr>
        <p:txBody>
          <a:bodyPr wrap="square" rtlCol="0">
            <a:spAutoFit/>
          </a:bodyPr>
          <a:lstStyle/>
          <a:p>
            <a:r>
              <a:rPr lang="en-US" altLang="zh-TW" sz="1600" b="1" u="sng" dirty="0" smtClean="0"/>
              <a:t>Deep Neural Network,</a:t>
            </a:r>
            <a:r>
              <a:rPr lang="zh-TW" altLang="en-US" sz="1600" b="1" u="sng" dirty="0" smtClean="0"/>
              <a:t> </a:t>
            </a:r>
            <a:r>
              <a:rPr lang="en-US" altLang="zh-TW" sz="1600" b="1" u="sng" dirty="0" smtClean="0"/>
              <a:t>DNN</a:t>
            </a:r>
          </a:p>
          <a:p>
            <a:pPr marL="285750" indent="-285750">
              <a:buFontTx/>
              <a:buChar char="-"/>
            </a:pPr>
            <a:r>
              <a:rPr lang="en-US" altLang="zh-TW" sz="1600" dirty="0" smtClean="0"/>
              <a:t>Rectified Linear Unit (</a:t>
            </a:r>
            <a:r>
              <a:rPr lang="en-US" altLang="zh-TW" sz="1600" dirty="0" err="1" smtClean="0"/>
              <a:t>ReLU</a:t>
            </a:r>
            <a:r>
              <a:rPr lang="en-US" altLang="zh-TW" sz="1600" dirty="0" smtClean="0"/>
              <a:t>) as the activation function.</a:t>
            </a:r>
          </a:p>
          <a:p>
            <a:pPr marL="285750" indent="-285750">
              <a:buFontTx/>
              <a:buChar char="-"/>
            </a:pPr>
            <a:r>
              <a:rPr lang="en-US" altLang="zh-TW" sz="1600" dirty="0" err="1" smtClean="0"/>
              <a:t>Softmax</a:t>
            </a:r>
            <a:r>
              <a:rPr lang="en-US" altLang="zh-TW" sz="1600" dirty="0" smtClean="0"/>
              <a:t> layer as the output layer -&gt; probability</a:t>
            </a:r>
          </a:p>
          <a:p>
            <a:pPr marL="285750" indent="-285750">
              <a:buFontTx/>
              <a:buChar char="-"/>
            </a:pPr>
            <a:r>
              <a:rPr lang="en-US" altLang="zh-TW" sz="1600" dirty="0" smtClean="0"/>
              <a:t>Cost: Cross-entropy or Euclidean distance of the network output and target.</a:t>
            </a:r>
          </a:p>
          <a:p>
            <a:pPr marL="285750" indent="-285750">
              <a:buFontTx/>
              <a:buChar char="-"/>
            </a:pPr>
            <a:r>
              <a:rPr lang="en-US" altLang="zh-TW" sz="1600" dirty="0" smtClean="0"/>
              <a:t>Loss: average cross-entropy</a:t>
            </a:r>
          </a:p>
          <a:p>
            <a:pPr marL="285750" indent="-285750">
              <a:buFontTx/>
              <a:buChar char="-"/>
            </a:pPr>
            <a:r>
              <a:rPr lang="en-US" altLang="zh-TW" sz="1600" dirty="0" smtClean="0"/>
              <a:t>Minimize lost: Gradient descent / Stochastic gradient descent. </a:t>
            </a:r>
            <a:endParaRPr lang="zh-TW" altLang="en-US" sz="1600" dirty="0"/>
          </a:p>
        </p:txBody>
      </p:sp>
      <p:sp>
        <p:nvSpPr>
          <p:cNvPr id="3" name="文字方塊 2"/>
          <p:cNvSpPr txBox="1"/>
          <p:nvPr/>
        </p:nvSpPr>
        <p:spPr>
          <a:xfrm>
            <a:off x="8412681" y="4525367"/>
            <a:ext cx="2835240" cy="1077218"/>
          </a:xfrm>
          <a:prstGeom prst="rect">
            <a:avLst/>
          </a:prstGeom>
          <a:noFill/>
        </p:spPr>
        <p:txBody>
          <a:bodyPr wrap="square" rtlCol="0">
            <a:spAutoFit/>
          </a:bodyPr>
          <a:lstStyle/>
          <a:p>
            <a:r>
              <a:rPr lang="en-US" altLang="zh-TW" sz="1600" dirty="0" smtClean="0"/>
              <a:t>Activation</a:t>
            </a:r>
            <a:r>
              <a:rPr lang="zh-TW" altLang="en-US" sz="1600" dirty="0" smtClean="0"/>
              <a:t> </a:t>
            </a:r>
            <a:r>
              <a:rPr lang="en-US" altLang="zh-TW" sz="1600" dirty="0" smtClean="0"/>
              <a:t>function:</a:t>
            </a:r>
          </a:p>
          <a:p>
            <a:pPr marL="285750" indent="-285750">
              <a:buFontTx/>
              <a:buChar char="-"/>
            </a:pPr>
            <a:r>
              <a:rPr lang="en-US" altLang="zh-TW" sz="1600" dirty="0" err="1" smtClean="0"/>
              <a:t>Tanh</a:t>
            </a:r>
            <a:endParaRPr lang="en-US" altLang="zh-TW" sz="1600" dirty="0" smtClean="0"/>
          </a:p>
          <a:p>
            <a:pPr marL="285750" indent="-285750">
              <a:buFontTx/>
              <a:buChar char="-"/>
            </a:pPr>
            <a:r>
              <a:rPr lang="en-US" altLang="zh-TW" sz="1600" dirty="0" smtClean="0"/>
              <a:t>Sigmoid</a:t>
            </a:r>
            <a:r>
              <a:rPr lang="zh-TW" altLang="en-US" sz="1600" dirty="0" smtClean="0"/>
              <a:t> </a:t>
            </a:r>
            <a:r>
              <a:rPr lang="en-US" altLang="zh-TW" sz="1600" dirty="0" smtClean="0"/>
              <a:t>(</a:t>
            </a:r>
            <a:r>
              <a:rPr lang="zh-TW" altLang="en-US" sz="1600" dirty="0" smtClean="0">
                <a:latin typeface="微軟正黑體" panose="020B0604030504040204" pitchFamily="34" charset="-120"/>
                <a:ea typeface="微軟正黑體" panose="020B0604030504040204" pitchFamily="34" charset="-120"/>
              </a:rPr>
              <a:t>學習效果差</a:t>
            </a:r>
            <a:r>
              <a:rPr lang="en-US" altLang="zh-TW" sz="1600" dirty="0" smtClean="0"/>
              <a:t>)</a:t>
            </a:r>
          </a:p>
          <a:p>
            <a:pPr marL="285750" indent="-285750">
              <a:buFontTx/>
              <a:buChar char="-"/>
            </a:pPr>
            <a:r>
              <a:rPr lang="en-US" altLang="zh-TW" sz="1600" dirty="0" smtClean="0">
                <a:solidFill>
                  <a:srgbClr val="FF0000"/>
                </a:solidFill>
              </a:rPr>
              <a:t>Rectified linear unit (</a:t>
            </a:r>
            <a:r>
              <a:rPr lang="en-US" altLang="zh-TW" sz="1600" dirty="0" err="1" smtClean="0">
                <a:solidFill>
                  <a:srgbClr val="FF0000"/>
                </a:solidFill>
              </a:rPr>
              <a:t>ReLU</a:t>
            </a:r>
            <a:r>
              <a:rPr lang="en-US" altLang="zh-TW" sz="1600" dirty="0" smtClean="0">
                <a:solidFill>
                  <a:srgbClr val="FF0000"/>
                </a:solidFill>
              </a:rPr>
              <a:t>)</a:t>
            </a:r>
            <a:endParaRPr lang="zh-TW" altLang="en-US" sz="1600" dirty="0">
              <a:solidFill>
                <a:srgbClr val="FF0000"/>
              </a:solidFill>
            </a:endParaRPr>
          </a:p>
        </p:txBody>
      </p:sp>
      <mc:AlternateContent xmlns:mc="http://schemas.openxmlformats.org/markup-compatibility/2006" xmlns:a14="http://schemas.microsoft.com/office/drawing/2010/main">
        <mc:Choice Requires="a14">
          <p:sp>
            <p:nvSpPr>
              <p:cNvPr id="12" name="文字方塊 11"/>
              <p:cNvSpPr txBox="1"/>
              <p:nvPr/>
            </p:nvSpPr>
            <p:spPr>
              <a:xfrm>
                <a:off x="7924789" y="2918103"/>
                <a:ext cx="4045538" cy="821828"/>
              </a:xfrm>
              <a:prstGeom prst="rect">
                <a:avLst/>
              </a:prstGeom>
              <a:noFill/>
              <a:ln>
                <a:solidFill>
                  <a:schemeClr val="tx1"/>
                </a:solidFill>
              </a:ln>
            </p:spPr>
            <p:txBody>
              <a:bodyPr wrap="square" rtlCol="0">
                <a:spAutoFit/>
              </a:bodyPr>
              <a:lstStyle/>
              <a:p>
                <a:r>
                  <a:rPr lang="en-US" altLang="zh-TW" dirty="0" smtClean="0"/>
                  <a:t>Softmax: </a:t>
                </a:r>
                <a14:m>
                  <m:oMath xmlns:m="http://schemas.openxmlformats.org/officeDocument/2006/math">
                    <m:r>
                      <m:rPr>
                        <m:sty m:val="p"/>
                      </m:rPr>
                      <a:rPr lang="en-US" altLang="zh-TW" b="0" i="0" smtClean="0">
                        <a:latin typeface="Cambria Math" panose="02040503050406030204" pitchFamily="18" charset="0"/>
                      </a:rPr>
                      <m:t>S</m:t>
                    </m:r>
                    <m:r>
                      <a:rPr lang="en-US" altLang="zh-TW" b="0" i="0" smtClean="0">
                        <a:latin typeface="Cambria Math" panose="02040503050406030204" pitchFamily="18" charset="0"/>
                      </a:rPr>
                      <m:t>= </m:t>
                    </m:r>
                    <m:f>
                      <m:fPr>
                        <m:ctrlPr>
                          <a:rPr lang="en-US" altLang="zh-TW" i="1" smtClean="0">
                            <a:latin typeface="Cambria Math" panose="02040503050406030204" pitchFamily="18" charset="0"/>
                          </a:rPr>
                        </m:ctrlPr>
                      </m:fPr>
                      <m:num>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𝑥</m:t>
                            </m:r>
                          </m:sup>
                        </m:sSup>
                      </m:num>
                      <m:den>
                        <m:nary>
                          <m:naryPr>
                            <m:chr m:val="∑"/>
                            <m:subHide m:val="on"/>
                            <m:supHide m:val="on"/>
                            <m:ctrlPr>
                              <a:rPr lang="en-US" altLang="zh-TW" i="1" smtClean="0">
                                <a:latin typeface="Cambria Math" panose="02040503050406030204" pitchFamily="18" charset="0"/>
                              </a:rPr>
                            </m:ctrlPr>
                          </m:naryPr>
                          <m:sub/>
                          <m:sup/>
                          <m:e>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𝑥</m:t>
                                </m:r>
                              </m:sup>
                            </m:sSup>
                          </m:e>
                        </m:nary>
                      </m:den>
                    </m:f>
                  </m:oMath>
                </a14:m>
                <a:endParaRPr lang="en-US" altLang="zh-TW" dirty="0" smtClean="0"/>
              </a:p>
              <a:p>
                <a:r>
                  <a:rPr lang="en-US" altLang="zh-TW" dirty="0" smtClean="0"/>
                  <a:t>Cross-Entropy: </a:t>
                </a:r>
                <a14:m>
                  <m:oMath xmlns:m="http://schemas.openxmlformats.org/officeDocument/2006/math">
                    <m:r>
                      <a:rPr lang="en-US" altLang="zh-TW" b="0" i="1" smtClean="0">
                        <a:latin typeface="Cambria Math" panose="02040503050406030204" pitchFamily="18" charset="0"/>
                      </a:rPr>
                      <m:t>𝐷</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𝑆</m:t>
                        </m:r>
                        <m:r>
                          <a:rPr lang="en-US" altLang="zh-TW" b="0" i="1" smtClean="0">
                            <a:latin typeface="Cambria Math" panose="02040503050406030204" pitchFamily="18" charset="0"/>
                          </a:rPr>
                          <m:t>,</m:t>
                        </m:r>
                        <m:r>
                          <a:rPr lang="en-US" altLang="zh-TW" b="0" i="1" smtClean="0">
                            <a:latin typeface="Cambria Math" panose="02040503050406030204" pitchFamily="18" charset="0"/>
                          </a:rPr>
                          <m:t>𝐿</m:t>
                        </m:r>
                      </m:e>
                    </m:d>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𝑖</m:t>
                        </m:r>
                      </m:sub>
                      <m:sup/>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𝑖</m:t>
                            </m:r>
                          </m:sub>
                        </m:sSub>
                        <m:r>
                          <m:rPr>
                            <m:sty m:val="p"/>
                          </m:rPr>
                          <a:rPr lang="en-US" altLang="zh-TW" b="0" i="0" smtClean="0">
                            <a:latin typeface="Cambria Math" panose="02040503050406030204" pitchFamily="18" charset="0"/>
                          </a:rPr>
                          <m:t>log</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nary>
                  </m:oMath>
                </a14:m>
                <a:endParaRPr lang="zh-TW" altLang="en-US"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7924789" y="2918103"/>
                <a:ext cx="4045538" cy="821828"/>
              </a:xfrm>
              <a:prstGeom prst="rect">
                <a:avLst/>
              </a:prstGeom>
              <a:blipFill rotWithShape="0">
                <a:blip r:embed="rId3"/>
                <a:stretch>
                  <a:fillRect l="-1201" t="-7299" b="-81022"/>
                </a:stretch>
              </a:blipFill>
              <a:ln>
                <a:solidFill>
                  <a:schemeClr val="tx1"/>
                </a:solidFill>
              </a:ln>
            </p:spPr>
            <p:txBody>
              <a:bodyPr/>
              <a:lstStyle/>
              <a:p>
                <a:r>
                  <a:rPr lang="zh-TW" altLang="en-US">
                    <a:noFill/>
                  </a:rPr>
                  <a:t> </a:t>
                </a:r>
              </a:p>
            </p:txBody>
          </p:sp>
        </mc:Fallback>
      </mc:AlternateContent>
      <p:sp>
        <p:nvSpPr>
          <p:cNvPr id="2" name="文字方塊 1"/>
          <p:cNvSpPr txBox="1"/>
          <p:nvPr/>
        </p:nvSpPr>
        <p:spPr>
          <a:xfrm>
            <a:off x="678872" y="745250"/>
            <a:ext cx="7915648"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Using a neural network with several layers of nodes between input and output</a:t>
            </a:r>
            <a:r>
              <a:rPr lang="en-US" altLang="zh-TW" sz="1600" dirty="0" smtClean="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p:txBody>
      </p:sp>
      <p:cxnSp>
        <p:nvCxnSpPr>
          <p:cNvPr id="14" name="直線單箭頭接點 13"/>
          <p:cNvCxnSpPr/>
          <p:nvPr/>
        </p:nvCxnSpPr>
        <p:spPr>
          <a:xfrm flipV="1">
            <a:off x="9074732" y="5652657"/>
            <a:ext cx="0" cy="836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p:cNvCxnSpPr/>
          <p:nvPr/>
        </p:nvCxnSpPr>
        <p:spPr>
          <a:xfrm>
            <a:off x="8559141" y="6087651"/>
            <a:ext cx="11390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接點 18"/>
          <p:cNvCxnSpPr/>
          <p:nvPr/>
        </p:nvCxnSpPr>
        <p:spPr>
          <a:xfrm>
            <a:off x="8733067" y="6087651"/>
            <a:ext cx="36021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flipV="1">
            <a:off x="9093286" y="5862830"/>
            <a:ext cx="298984" cy="2248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V="1">
            <a:off x="11194480" y="5652657"/>
            <a:ext cx="0" cy="836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p:cNvCxnSpPr/>
          <p:nvPr/>
        </p:nvCxnSpPr>
        <p:spPr>
          <a:xfrm>
            <a:off x="10678889" y="6087651"/>
            <a:ext cx="11390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接點 31"/>
          <p:cNvCxnSpPr/>
          <p:nvPr/>
        </p:nvCxnSpPr>
        <p:spPr>
          <a:xfrm>
            <a:off x="10852815" y="6087651"/>
            <a:ext cx="36021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11194480" y="5862830"/>
            <a:ext cx="290948"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向右箭號 22"/>
          <p:cNvSpPr/>
          <p:nvPr/>
        </p:nvSpPr>
        <p:spPr>
          <a:xfrm>
            <a:off x="9988638" y="6033038"/>
            <a:ext cx="450274" cy="122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20387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fontScale="90000"/>
          </a:bodyPr>
          <a:lstStyle/>
          <a:p>
            <a:r>
              <a:rPr lang="en-US" altLang="zh-TW" dirty="0" smtClean="0"/>
              <a:t>Deep Learning – Convolutional Neural Network, CNN</a:t>
            </a:r>
            <a:endParaRPr lang="zh-TW" altLang="en-US" dirty="0"/>
          </a:p>
        </p:txBody>
      </p:sp>
      <p:sp>
        <p:nvSpPr>
          <p:cNvPr id="7" name="文字方塊 6"/>
          <p:cNvSpPr txBox="1"/>
          <p:nvPr/>
        </p:nvSpPr>
        <p:spPr>
          <a:xfrm>
            <a:off x="178130" y="115131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85" name="文字方塊 84"/>
          <p:cNvSpPr txBox="1"/>
          <p:nvPr/>
        </p:nvSpPr>
        <p:spPr>
          <a:xfrm>
            <a:off x="178130" y="2315209"/>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2" name="文字方塊 1"/>
          <p:cNvSpPr txBox="1"/>
          <p:nvPr/>
        </p:nvSpPr>
        <p:spPr>
          <a:xfrm>
            <a:off x="678872" y="745250"/>
            <a:ext cx="7915648"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Using a neural network with several layers of nodes between input and output</a:t>
            </a:r>
            <a:r>
              <a:rPr lang="en-US" altLang="zh-TW" sz="1600" dirty="0" smtClean="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213755" y="3669474"/>
            <a:ext cx="4476997" cy="1354217"/>
          </a:xfrm>
          <a:prstGeom prst="rect">
            <a:avLst/>
          </a:prstGeom>
          <a:noFill/>
        </p:spPr>
        <p:txBody>
          <a:bodyPr wrap="square" rtlCol="0">
            <a:spAutoFit/>
          </a:bodyPr>
          <a:lstStyle/>
          <a:p>
            <a:pPr marL="285750" indent="-285750">
              <a:buFontTx/>
              <a:buChar char="-"/>
            </a:pPr>
            <a:r>
              <a:rPr lang="en-US" altLang="zh-TW" sz="1600" dirty="0">
                <a:latin typeface="微軟正黑體" panose="020B0604030504040204" pitchFamily="34" charset="-120"/>
                <a:ea typeface="微軟正黑體" panose="020B0604030504040204" pitchFamily="34" charset="-120"/>
              </a:rPr>
              <a:t>Break up the image into smaller pieces, recognize the smaller pieces, and then combine those pieces to get an idea of the overall image.</a:t>
            </a:r>
          </a:p>
          <a:p>
            <a:pPr marL="285750" indent="-285750">
              <a:buFontTx/>
              <a:buChar char="-"/>
            </a:pPr>
            <a:r>
              <a:rPr lang="en-US" altLang="zh-TW" sz="1600" dirty="0">
                <a:latin typeface="微軟正黑體" panose="020B0604030504040204" pitchFamily="34" charset="-120"/>
                <a:ea typeface="微軟正黑體" panose="020B0604030504040204" pitchFamily="34" charset="-120"/>
              </a:rPr>
              <a:t>Keep doing</a:t>
            </a:r>
            <a:r>
              <a:rPr lang="en-US" altLang="zh-TW" sz="1600" dirty="0" smtClean="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p:txBody>
      </p:sp>
      <p:sp>
        <p:nvSpPr>
          <p:cNvPr id="24" name="文字方塊 23"/>
          <p:cNvSpPr txBox="1"/>
          <p:nvPr/>
        </p:nvSpPr>
        <p:spPr>
          <a:xfrm>
            <a:off x="5094514" y="3669474"/>
            <a:ext cx="6887688" cy="1815882"/>
          </a:xfrm>
          <a:prstGeom prst="rect">
            <a:avLst/>
          </a:prstGeom>
          <a:noFill/>
        </p:spPr>
        <p:txBody>
          <a:bodyPr wrap="square" rtlCol="0">
            <a:spAutoFit/>
          </a:bodyPr>
          <a:lstStyle/>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By selecting a width and height that define a filter -&gt; “Patch”</a:t>
            </a:r>
            <a:endParaRPr lang="en-US" altLang="zh-TW" sz="1600" dirty="0">
              <a:latin typeface="微軟正黑體" panose="020B0604030504040204" pitchFamily="34" charset="-120"/>
              <a:ea typeface="微軟正黑體" panose="020B0604030504040204" pitchFamily="34" charset="-120"/>
            </a:endParaRP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Simply slide horizontally or vertically -&gt; The amount by which the filter slides is “Stride”(a </a:t>
            </a:r>
            <a:r>
              <a:rPr lang="en-US" altLang="zh-TW" sz="1600" dirty="0" err="1" smtClean="0">
                <a:latin typeface="微軟正黑體" panose="020B0604030504040204" pitchFamily="34" charset="-120"/>
                <a:ea typeface="微軟正黑體" panose="020B0604030504040204" pitchFamily="34" charset="-120"/>
              </a:rPr>
              <a:t>hyperparameter</a:t>
            </a:r>
            <a:r>
              <a:rPr lang="en-US" altLang="zh-TW" sz="1600" dirty="0" smtClean="0">
                <a:latin typeface="微軟正黑體" panose="020B0604030504040204" pitchFamily="34" charset="-120"/>
                <a:ea typeface="微軟正黑體" panose="020B0604030504040204" pitchFamily="34" charset="-120"/>
              </a:rPr>
              <a:t> which you can tune). Increasing the stride reduces the size of your model by reducing the number of total patches each layer observes.</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The amount of filters in a convolutional layer is called the “filter depth”.</a:t>
            </a:r>
          </a:p>
        </p:txBody>
      </p:sp>
      <p:sp>
        <p:nvSpPr>
          <p:cNvPr id="25" name="文字方塊 24"/>
          <p:cNvSpPr txBox="1"/>
          <p:nvPr/>
        </p:nvSpPr>
        <p:spPr>
          <a:xfrm>
            <a:off x="201880" y="5023691"/>
            <a:ext cx="3058886" cy="830997"/>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For instance,</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Dog -&gt; eyes, nose, </a:t>
            </a:r>
            <a:r>
              <a:rPr lang="en-US" altLang="zh-TW" sz="1600" dirty="0" err="1" smtClean="0">
                <a:latin typeface="微軟正黑體" panose="020B0604030504040204" pitchFamily="34" charset="-120"/>
                <a:ea typeface="微軟正黑體" panose="020B0604030504040204" pitchFamily="34" charset="-120"/>
              </a:rPr>
              <a:t>flur</a:t>
            </a:r>
            <a:endParaRPr lang="en-US" altLang="zh-TW" sz="1600" dirty="0">
              <a:latin typeface="微軟正黑體" panose="020B0604030504040204" pitchFamily="34" charset="-120"/>
              <a:ea typeface="微軟正黑體" panose="020B0604030504040204" pitchFamily="34" charset="-120"/>
            </a:endParaRP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Nose -&gt; two black holes…</a:t>
            </a:r>
            <a:endParaRPr lang="en-US" altLang="zh-TW" sz="1600" dirty="0">
              <a:latin typeface="微軟正黑體" panose="020B0604030504040204" pitchFamily="34" charset="-120"/>
              <a:ea typeface="微軟正黑體" panose="020B0604030504040204" pitchFamily="34" charset="-120"/>
            </a:endParaRPr>
          </a:p>
        </p:txBody>
      </p:sp>
      <p:sp>
        <p:nvSpPr>
          <p:cNvPr id="26" name="文字方塊 25"/>
          <p:cNvSpPr txBox="1"/>
          <p:nvPr/>
        </p:nvSpPr>
        <p:spPr>
          <a:xfrm>
            <a:off x="8921944" y="6112512"/>
            <a:ext cx="2736592" cy="584775"/>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計算</a:t>
            </a:r>
            <a:r>
              <a:rPr lang="en-US" altLang="zh-TW" sz="1600" dirty="0" smtClean="0">
                <a:latin typeface="微軟正黑體" panose="020B0604030504040204" pitchFamily="34" charset="-120"/>
                <a:ea typeface="微軟正黑體" panose="020B0604030504040204" pitchFamily="34" charset="-120"/>
              </a:rPr>
              <a:t>model</a:t>
            </a:r>
            <a:r>
              <a:rPr lang="zh-TW" altLang="en-US" sz="1600" dirty="0" smtClean="0">
                <a:latin typeface="微軟正黑體" panose="020B0604030504040204" pitchFamily="34" charset="-120"/>
                <a:ea typeface="微軟正黑體" panose="020B0604030504040204" pitchFamily="34" charset="-120"/>
              </a:rPr>
              <a:t>大小等 </a:t>
            </a:r>
            <a:r>
              <a:rPr lang="en-US" altLang="zh-TW" sz="1600" dirty="0" smtClean="0">
                <a:latin typeface="微軟正黑體" panose="020B0604030504040204" pitchFamily="34" charset="-120"/>
                <a:ea typeface="微軟正黑體" panose="020B0604030504040204" pitchFamily="34" charset="-120"/>
              </a:rPr>
              <a:t>on </a:t>
            </a:r>
            <a:r>
              <a:rPr lang="en-US" altLang="zh-TW" sz="1600" dirty="0" err="1" smtClean="0">
                <a:latin typeface="微軟正黑體" panose="020B0604030504040204" pitchFamily="34" charset="-120"/>
                <a:ea typeface="微軟正黑體" panose="020B0604030504040204" pitchFamily="34" charset="-120"/>
              </a:rPr>
              <a:t>Udacity</a:t>
            </a:r>
            <a:endParaRPr lang="en-US" altLang="zh-TW" sz="1600" dirty="0" smtClean="0">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1543291" y="2319935"/>
            <a:ext cx="8752114" cy="1323439"/>
          </a:xfrm>
          <a:prstGeom prst="rect">
            <a:avLst/>
          </a:prstGeom>
          <a:noFill/>
          <a:ln>
            <a:noFill/>
          </a:ln>
        </p:spPr>
        <p:txBody>
          <a:bodyPr wrap="square" rtlCol="0">
            <a:spAutoFit/>
          </a:bodyPr>
          <a:lstStyle/>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經常用於從點陣圖形直接辨識出影像模式。</a:t>
            </a:r>
            <a:endParaRPr lang="en-US" altLang="zh-TW" sz="1600" dirty="0">
              <a:latin typeface="微軟正黑體" panose="020B0604030504040204" pitchFamily="34" charset="-120"/>
              <a:ea typeface="微軟正黑體" panose="020B0604030504040204" pitchFamily="34" charset="-120"/>
            </a:endParaRP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反向傳遞演算法</a:t>
            </a:r>
            <a:r>
              <a:rPr lang="en-US" altLang="zh-TW" sz="1600" dirty="0" smtClean="0">
                <a:latin typeface="微軟正黑體" panose="020B0604030504040204" pitchFamily="34" charset="-120"/>
                <a:ea typeface="微軟正黑體" panose="020B0604030504040204" pitchFamily="34" charset="-120"/>
              </a:rPr>
              <a:t>(</a:t>
            </a:r>
            <a:r>
              <a:rPr lang="en-US" altLang="zh-TW" sz="1600" dirty="0" err="1" smtClean="0">
                <a:latin typeface="微軟正黑體" panose="020B0604030504040204" pitchFamily="34" charset="-120"/>
                <a:ea typeface="微軟正黑體" panose="020B0604030504040204" pitchFamily="34" charset="-120"/>
              </a:rPr>
              <a:t>backpropagation</a:t>
            </a:r>
            <a:r>
              <a:rPr lang="en-US" altLang="zh-TW" sz="1600" dirty="0" smtClean="0">
                <a:latin typeface="微軟正黑體" panose="020B0604030504040204" pitchFamily="34" charset="-120"/>
                <a:ea typeface="微軟正黑體" panose="020B0604030504040204" pitchFamily="34" charset="-120"/>
              </a:rPr>
              <a:t>)</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每一捲</a:t>
            </a:r>
            <a:r>
              <a:rPr lang="zh-TW" altLang="en-US" sz="1600" dirty="0">
                <a:latin typeface="微軟正黑體" panose="020B0604030504040204" pitchFamily="34" charset="-120"/>
                <a:ea typeface="微軟正黑體" panose="020B0604030504040204" pitchFamily="34" charset="-120"/>
              </a:rPr>
              <a:t>積</a:t>
            </a:r>
            <a:r>
              <a:rPr lang="zh-TW" altLang="en-US" sz="1600" dirty="0" smtClean="0">
                <a:latin typeface="微軟正黑體" panose="020B0604030504040204" pitchFamily="34" charset="-120"/>
                <a:ea typeface="微軟正黑體" panose="020B0604030504040204" pitchFamily="34" charset="-120"/>
              </a:rPr>
              <a:t>層的輸出都需要以非線性修剪</a:t>
            </a:r>
            <a:r>
              <a:rPr lang="en-US" altLang="zh-TW" sz="1600" dirty="0" smtClean="0">
                <a:latin typeface="微軟正黑體" panose="020B0604030504040204" pitchFamily="34" charset="-120"/>
                <a:ea typeface="微軟正黑體" panose="020B0604030504040204" pitchFamily="34" charset="-120"/>
              </a:rPr>
              <a:t>(non-linear clipping)</a:t>
            </a:r>
            <a:r>
              <a:rPr lang="zh-TW" altLang="en-US" sz="1600" dirty="0" smtClean="0">
                <a:latin typeface="微軟正黑體" panose="020B0604030504040204" pitchFamily="34" charset="-120"/>
                <a:ea typeface="微軟正黑體" panose="020B0604030504040204" pitchFamily="34" charset="-120"/>
              </a:rPr>
              <a:t>運算作為</a:t>
            </a:r>
            <a:r>
              <a:rPr lang="en-US" altLang="zh-TW" sz="1600" dirty="0" smtClean="0">
                <a:latin typeface="微軟正黑體" panose="020B0604030504040204" pitchFamily="34" charset="-120"/>
                <a:ea typeface="微軟正黑體" panose="020B0604030504040204" pitchFamily="34" charset="-120"/>
              </a:rPr>
              <a:t>activation function</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Convolution layer, subsampling layer, full connected layer</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CNN</a:t>
            </a:r>
            <a:r>
              <a:rPr lang="zh-TW" altLang="en-US" sz="1600" dirty="0" smtClean="0">
                <a:latin typeface="微軟正黑體" panose="020B0604030504040204" pitchFamily="34" charset="-120"/>
                <a:ea typeface="微軟正黑體" panose="020B0604030504040204" pitchFamily="34" charset="-120"/>
              </a:rPr>
              <a:t>是幾乎所有辨識問題的主要解決方案。</a:t>
            </a:r>
            <a:endParaRPr lang="zh-TW" altLang="en-US" sz="1600" dirty="0">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1543291" y="1175685"/>
            <a:ext cx="10427036" cy="1077218"/>
          </a:xfrm>
          <a:prstGeom prst="rect">
            <a:avLst/>
          </a:prstGeom>
          <a:noFill/>
          <a:ln>
            <a:noFill/>
          </a:ln>
        </p:spPr>
        <p:txBody>
          <a:bodyPr wrap="square" rtlCol="0">
            <a:spAutoFit/>
          </a:bodyPr>
          <a:lstStyle/>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設計目標是要來處理多陣列表達形式的資料。例如彩色圖像的資料會被表示為三個二維陣列，用以表示像素的顏色強度。</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CNN</a:t>
            </a:r>
            <a:r>
              <a:rPr lang="zh-TW" altLang="en-US" sz="1600" dirty="0" smtClean="0">
                <a:latin typeface="微軟正黑體" panose="020B0604030504040204" pitchFamily="34" charset="-120"/>
                <a:ea typeface="微軟正黑體" panose="020B0604030504040204" pitchFamily="34" charset="-120"/>
              </a:rPr>
              <a:t>和普通神經網路之間的實質區別在於，前者是對於圖像直接操作，而後者則是從中提取特徵，然後才對其操作。因此</a:t>
            </a:r>
            <a:r>
              <a:rPr lang="en-US" altLang="zh-TW" sz="1600" dirty="0" smtClean="0">
                <a:latin typeface="微軟正黑體" panose="020B0604030504040204" pitchFamily="34" charset="-120"/>
                <a:ea typeface="微軟正黑體" panose="020B0604030504040204" pitchFamily="34" charset="-120"/>
              </a:rPr>
              <a:t>CNN</a:t>
            </a:r>
            <a:r>
              <a:rPr lang="zh-TW" altLang="en-US" sz="1600" dirty="0" smtClean="0">
                <a:latin typeface="微軟正黑體" panose="020B0604030504040204" pitchFamily="34" charset="-120"/>
                <a:ea typeface="微軟正黑體" panose="020B0604030504040204" pitchFamily="34" charset="-120"/>
              </a:rPr>
              <a:t>是將輸入圖像的像素變成二維的特徵來輸入。</a:t>
            </a: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21020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fontScale="90000"/>
          </a:bodyPr>
          <a:lstStyle/>
          <a:p>
            <a:r>
              <a:rPr lang="en-US" altLang="zh-TW" dirty="0" smtClean="0"/>
              <a:t>Deep Learning – Convolutional Neural Network, CNN</a:t>
            </a:r>
            <a:endParaRPr lang="zh-TW" altLang="en-US" dirty="0"/>
          </a:p>
        </p:txBody>
      </p:sp>
      <p:sp>
        <p:nvSpPr>
          <p:cNvPr id="3" name="文字方塊 2"/>
          <p:cNvSpPr txBox="1"/>
          <p:nvPr/>
        </p:nvSpPr>
        <p:spPr>
          <a:xfrm>
            <a:off x="166255" y="1030071"/>
            <a:ext cx="6947065" cy="369332"/>
          </a:xfrm>
          <a:prstGeom prst="rect">
            <a:avLst/>
          </a:prstGeom>
          <a:noFill/>
        </p:spPr>
        <p:txBody>
          <a:bodyPr wrap="square" rtlCol="0">
            <a:spAutoFit/>
          </a:bodyPr>
          <a:lstStyle/>
          <a:p>
            <a:r>
              <a:rPr lang="en-US" altLang="zh-TW" dirty="0" smtClean="0"/>
              <a:t>Don’t care about where cats are =&gt; weight sharing, statistical invariance</a:t>
            </a:r>
            <a:endParaRPr lang="zh-TW" altLang="en-US" dirty="0"/>
          </a:p>
        </p:txBody>
      </p:sp>
      <p:sp>
        <p:nvSpPr>
          <p:cNvPr id="5" name="矩形 4"/>
          <p:cNvSpPr/>
          <p:nvPr/>
        </p:nvSpPr>
        <p:spPr>
          <a:xfrm>
            <a:off x="783771" y="2455429"/>
            <a:ext cx="1258785" cy="11875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p:cNvCxnSpPr/>
          <p:nvPr/>
        </p:nvCxnSpPr>
        <p:spPr>
          <a:xfrm>
            <a:off x="261257" y="2244436"/>
            <a:ext cx="2481943" cy="11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273132" y="3842078"/>
            <a:ext cx="2481943" cy="11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439387" y="1935492"/>
            <a:ext cx="0" cy="228024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a:off x="2337460" y="1909071"/>
            <a:ext cx="0" cy="228024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3137" y="3236437"/>
            <a:ext cx="641267" cy="605641"/>
          </a:xfrm>
          <a:prstGeom prst="rect">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770905" y="3244167"/>
            <a:ext cx="641267" cy="605641"/>
          </a:xfrm>
          <a:prstGeom prst="rect">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a:off x="629392" y="3075616"/>
            <a:ext cx="558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543295" y="1635712"/>
            <a:ext cx="1917865" cy="369332"/>
          </a:xfrm>
          <a:prstGeom prst="rect">
            <a:avLst/>
          </a:prstGeom>
          <a:noFill/>
        </p:spPr>
        <p:txBody>
          <a:bodyPr wrap="square" rtlCol="0">
            <a:spAutoFit/>
          </a:bodyPr>
          <a:lstStyle/>
          <a:p>
            <a:r>
              <a:rPr lang="en-US" altLang="zh-TW" dirty="0" smtClean="0"/>
              <a:t>Padding = ‘SAME’</a:t>
            </a:r>
            <a:endParaRPr lang="zh-TW" altLang="en-US" dirty="0"/>
          </a:p>
        </p:txBody>
      </p:sp>
      <p:sp>
        <p:nvSpPr>
          <p:cNvPr id="19" name="文字方塊 18"/>
          <p:cNvSpPr txBox="1"/>
          <p:nvPr/>
        </p:nvSpPr>
        <p:spPr>
          <a:xfrm>
            <a:off x="3206337" y="2597836"/>
            <a:ext cx="2054431" cy="646331"/>
          </a:xfrm>
          <a:prstGeom prst="rect">
            <a:avLst/>
          </a:prstGeom>
          <a:noFill/>
        </p:spPr>
        <p:txBody>
          <a:bodyPr wrap="square" rtlCol="0">
            <a:spAutoFit/>
          </a:bodyPr>
          <a:lstStyle/>
          <a:p>
            <a:r>
              <a:rPr lang="en-US" altLang="zh-TW" dirty="0" smtClean="0"/>
              <a:t>Output map same size with input map</a:t>
            </a:r>
            <a:endParaRPr lang="zh-TW" altLang="en-US" dirty="0"/>
          </a:p>
        </p:txBody>
      </p:sp>
      <p:sp>
        <p:nvSpPr>
          <p:cNvPr id="21" name="向右箭號 20"/>
          <p:cNvSpPr/>
          <p:nvPr/>
        </p:nvSpPr>
        <p:spPr>
          <a:xfrm>
            <a:off x="2706587" y="2861953"/>
            <a:ext cx="362196" cy="163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783771" y="4986347"/>
            <a:ext cx="1258785" cy="11875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9" name="直線接點 28"/>
          <p:cNvCxnSpPr/>
          <p:nvPr/>
        </p:nvCxnSpPr>
        <p:spPr>
          <a:xfrm>
            <a:off x="261257" y="4977232"/>
            <a:ext cx="2481943" cy="11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273132" y="6159930"/>
            <a:ext cx="2481943" cy="1187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783769" y="4466410"/>
            <a:ext cx="0" cy="228024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2040580" y="4439989"/>
            <a:ext cx="0" cy="228024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95646" y="5553601"/>
            <a:ext cx="641267" cy="605641"/>
          </a:xfrm>
          <a:prstGeom prst="rect">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1103414" y="5561331"/>
            <a:ext cx="641267" cy="605641"/>
          </a:xfrm>
          <a:prstGeom prst="rect">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單箭頭接點 35"/>
          <p:cNvCxnSpPr/>
          <p:nvPr/>
        </p:nvCxnSpPr>
        <p:spPr>
          <a:xfrm>
            <a:off x="950025" y="5464031"/>
            <a:ext cx="558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543295" y="4166630"/>
            <a:ext cx="1917865" cy="369332"/>
          </a:xfrm>
          <a:prstGeom prst="rect">
            <a:avLst/>
          </a:prstGeom>
          <a:noFill/>
        </p:spPr>
        <p:txBody>
          <a:bodyPr wrap="square" rtlCol="0">
            <a:spAutoFit/>
          </a:bodyPr>
          <a:lstStyle/>
          <a:p>
            <a:r>
              <a:rPr lang="en-US" altLang="zh-TW" dirty="0" smtClean="0"/>
              <a:t>Padding = ‘VALID’</a:t>
            </a:r>
            <a:endParaRPr lang="zh-TW" altLang="en-US" dirty="0"/>
          </a:p>
        </p:txBody>
      </p:sp>
      <p:sp>
        <p:nvSpPr>
          <p:cNvPr id="23" name="文字方塊 22"/>
          <p:cNvSpPr txBox="1"/>
          <p:nvPr/>
        </p:nvSpPr>
        <p:spPr>
          <a:xfrm>
            <a:off x="5807036" y="1592026"/>
            <a:ext cx="6246420" cy="1846659"/>
          </a:xfrm>
          <a:prstGeom prst="rect">
            <a:avLst/>
          </a:prstGeom>
          <a:noFill/>
          <a:ln>
            <a:solidFill>
              <a:schemeClr val="tx1"/>
            </a:solidFill>
          </a:ln>
        </p:spPr>
        <p:txBody>
          <a:bodyPr wrap="square" rtlCol="0">
            <a:spAutoFit/>
          </a:bodyPr>
          <a:lstStyle/>
          <a:p>
            <a:r>
              <a:rPr lang="en-US" altLang="zh-TW" sz="1600" dirty="0" smtClean="0"/>
              <a:t>Strides: </a:t>
            </a:r>
          </a:p>
          <a:p>
            <a:pPr marL="285750" indent="-285750">
              <a:buFontTx/>
              <a:buChar char="-"/>
            </a:pPr>
            <a:r>
              <a:rPr lang="zh-TW" altLang="en-US" sz="1600" dirty="0" smtClean="0"/>
              <a:t>隔幾格照一次</a:t>
            </a:r>
            <a:endParaRPr lang="en-US" altLang="zh-TW" sz="1600" dirty="0" smtClean="0"/>
          </a:p>
          <a:p>
            <a:pPr marL="285750" indent="-285750">
              <a:buFontTx/>
              <a:buChar char="-"/>
            </a:pPr>
            <a:r>
              <a:rPr lang="en-US" altLang="zh-TW" sz="1600" dirty="0" smtClean="0"/>
              <a:t>&lt;python&gt; =[batch, height, weight, depth]</a:t>
            </a:r>
          </a:p>
          <a:p>
            <a:r>
              <a:rPr lang="en-US" altLang="zh-TW" sz="1600" dirty="0" smtClean="0"/>
              <a:t>Padding:</a:t>
            </a:r>
          </a:p>
          <a:p>
            <a:pPr marL="285750" indent="-285750">
              <a:buFontTx/>
              <a:buChar char="-"/>
            </a:pPr>
            <a:r>
              <a:rPr lang="en-US" altLang="zh-TW" sz="1600" dirty="0" smtClean="0"/>
              <a:t>1: </a:t>
            </a:r>
            <a:r>
              <a:rPr lang="zh-TW" altLang="en-US" sz="1600" dirty="0" smtClean="0"/>
              <a:t>外面加一圈，兩側共多兩行</a:t>
            </a:r>
            <a:endParaRPr lang="en-US" altLang="zh-TW" sz="1600" dirty="0" smtClean="0"/>
          </a:p>
          <a:p>
            <a:pPr marL="285750" indent="-285750">
              <a:buFontTx/>
              <a:buChar char="-"/>
            </a:pPr>
            <a:r>
              <a:rPr lang="en-US" altLang="zh-TW" sz="1600" dirty="0" smtClean="0"/>
              <a:t>0:</a:t>
            </a:r>
            <a:r>
              <a:rPr lang="zh-TW" altLang="en-US" sz="1600" dirty="0" smtClean="0"/>
              <a:t> 外面沒加一圈，跟</a:t>
            </a:r>
            <a:r>
              <a:rPr lang="en-US" altLang="zh-TW" sz="1600" dirty="0" smtClean="0"/>
              <a:t>valid</a:t>
            </a:r>
            <a:r>
              <a:rPr lang="zh-TW" altLang="en-US" sz="1600" dirty="0" smtClean="0"/>
              <a:t>一樣</a:t>
            </a:r>
            <a:r>
              <a:rPr lang="en-US" altLang="zh-TW" sz="1600" dirty="0" smtClean="0"/>
              <a:t>(?)</a:t>
            </a:r>
          </a:p>
          <a:p>
            <a:pPr marL="285750" indent="-285750">
              <a:buFontTx/>
              <a:buChar char="-"/>
            </a:pPr>
            <a:r>
              <a:rPr lang="en-US" altLang="zh-TW" sz="1600" dirty="0" smtClean="0"/>
              <a:t>SAME:</a:t>
            </a:r>
            <a:r>
              <a:rPr lang="zh-TW" altLang="en-US" sz="1600" dirty="0" smtClean="0"/>
              <a:t> </a:t>
            </a:r>
            <a:r>
              <a:rPr lang="en-US" altLang="zh-TW" sz="1600" dirty="0" smtClean="0"/>
              <a:t>output size </a:t>
            </a:r>
            <a:r>
              <a:rPr lang="zh-TW" altLang="en-US" sz="1600" dirty="0" smtClean="0"/>
              <a:t>一樣</a:t>
            </a:r>
            <a:endParaRPr lang="en-US" altLang="zh-TW" sz="1600" dirty="0"/>
          </a:p>
        </p:txBody>
      </p:sp>
      <p:sp>
        <p:nvSpPr>
          <p:cNvPr id="38" name="文字方塊 37"/>
          <p:cNvSpPr txBox="1"/>
          <p:nvPr/>
        </p:nvSpPr>
        <p:spPr>
          <a:xfrm>
            <a:off x="5807036" y="3694466"/>
            <a:ext cx="6246420" cy="369332"/>
          </a:xfrm>
          <a:prstGeom prst="rect">
            <a:avLst/>
          </a:prstGeom>
          <a:noFill/>
        </p:spPr>
        <p:txBody>
          <a:bodyPr wrap="square" rtlCol="0">
            <a:spAutoFit/>
          </a:bodyPr>
          <a:lstStyle/>
          <a:p>
            <a:r>
              <a:rPr lang="en-US" altLang="zh-TW" dirty="0" smtClean="0"/>
              <a:t>New height = {[old height – filter height + 2*padding]/strides} + 1</a:t>
            </a:r>
            <a:endParaRPr lang="zh-TW" altLang="en-US" dirty="0"/>
          </a:p>
        </p:txBody>
      </p:sp>
      <p:cxnSp>
        <p:nvCxnSpPr>
          <p:cNvPr id="40" name="直線單箭頭接點 39"/>
          <p:cNvCxnSpPr>
            <a:stCxn id="23" idx="2"/>
            <a:endCxn id="38" idx="0"/>
          </p:cNvCxnSpPr>
          <p:nvPr/>
        </p:nvCxnSpPr>
        <p:spPr>
          <a:xfrm>
            <a:off x="8930246" y="3438685"/>
            <a:ext cx="0" cy="255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3206337" y="4685691"/>
            <a:ext cx="3669477" cy="1846659"/>
          </a:xfrm>
          <a:prstGeom prst="rect">
            <a:avLst/>
          </a:prstGeom>
          <a:noFill/>
        </p:spPr>
        <p:txBody>
          <a:bodyPr wrap="square" rtlCol="0">
            <a:spAutoFit/>
          </a:bodyPr>
          <a:lstStyle/>
          <a:p>
            <a:r>
              <a:rPr lang="en-US" altLang="zh-TW" sz="1600" dirty="0" smtClean="0"/>
              <a:t>Pooling:</a:t>
            </a:r>
          </a:p>
          <a:p>
            <a:pPr marL="285750" indent="-285750">
              <a:buFontTx/>
              <a:buChar char="-"/>
            </a:pPr>
            <a:r>
              <a:rPr lang="en-US" altLang="zh-TW" sz="1600" dirty="0" smtClean="0"/>
              <a:t>Decrease the size of output</a:t>
            </a:r>
          </a:p>
          <a:p>
            <a:pPr marL="285750" indent="-285750">
              <a:buFontTx/>
              <a:buChar char="-"/>
            </a:pPr>
            <a:r>
              <a:rPr lang="en-US" altLang="zh-TW" sz="1600" dirty="0" smtClean="0"/>
              <a:t>Hence, prevent </a:t>
            </a:r>
            <a:r>
              <a:rPr lang="en-US" altLang="zh-TW" sz="1600" dirty="0" err="1" smtClean="0"/>
              <a:t>overfitting</a:t>
            </a:r>
            <a:endParaRPr lang="en-US" altLang="zh-TW" sz="1600" dirty="0" smtClean="0"/>
          </a:p>
          <a:p>
            <a:pPr marL="285750" indent="-285750">
              <a:buFontTx/>
              <a:buChar char="-"/>
            </a:pPr>
            <a:r>
              <a:rPr lang="en-US" altLang="zh-TW" sz="1600" dirty="0" smtClean="0"/>
              <a:t>Recently fallen out of favor, because:</a:t>
            </a:r>
          </a:p>
          <a:p>
            <a:r>
              <a:rPr lang="en-US" altLang="zh-TW" sz="1600" dirty="0"/>
              <a:t> </a:t>
            </a:r>
            <a:r>
              <a:rPr lang="en-US" altLang="zh-TW" sz="1600" dirty="0" smtClean="0"/>
              <a:t>         big data, more concern </a:t>
            </a:r>
            <a:r>
              <a:rPr lang="en-US" altLang="zh-TW" sz="1600" dirty="0" err="1" smtClean="0"/>
              <a:t>underfitting</a:t>
            </a:r>
            <a:endParaRPr lang="en-US" altLang="zh-TW" sz="1600" dirty="0" smtClean="0"/>
          </a:p>
          <a:p>
            <a:r>
              <a:rPr lang="en-US" altLang="zh-TW" sz="1600" dirty="0"/>
              <a:t> </a:t>
            </a:r>
            <a:r>
              <a:rPr lang="en-US" altLang="zh-TW" sz="1600" dirty="0" smtClean="0"/>
              <a:t>         dropout is better</a:t>
            </a:r>
          </a:p>
          <a:p>
            <a:r>
              <a:rPr lang="en-US" altLang="zh-TW" sz="1600" dirty="0"/>
              <a:t> </a:t>
            </a:r>
            <a:r>
              <a:rPr lang="en-US" altLang="zh-TW" sz="1600" dirty="0" smtClean="0"/>
              <a:t>         loss of information</a:t>
            </a:r>
          </a:p>
        </p:txBody>
      </p:sp>
    </p:spTree>
    <p:extLst>
      <p:ext uri="{BB962C8B-B14F-4D97-AF65-F5344CB8AC3E}">
        <p14:creationId xmlns:p14="http://schemas.microsoft.com/office/powerpoint/2010/main" val="3741866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fontScale="90000"/>
          </a:bodyPr>
          <a:lstStyle/>
          <a:p>
            <a:r>
              <a:rPr lang="en-US" altLang="zh-TW" dirty="0" smtClean="0"/>
              <a:t>Deep Learning – Convolutional Neural Network, CNN</a:t>
            </a:r>
            <a:endParaRPr lang="zh-TW" altLang="en-US" dirty="0"/>
          </a:p>
        </p:txBody>
      </p:sp>
      <p:sp>
        <p:nvSpPr>
          <p:cNvPr id="4" name="文字方塊 3"/>
          <p:cNvSpPr txBox="1"/>
          <p:nvPr/>
        </p:nvSpPr>
        <p:spPr>
          <a:xfrm>
            <a:off x="166255" y="854613"/>
            <a:ext cx="11804072" cy="584775"/>
          </a:xfrm>
          <a:prstGeom prst="rect">
            <a:avLst/>
          </a:prstGeom>
          <a:noFill/>
        </p:spPr>
        <p:txBody>
          <a:bodyPr wrap="square" rtlCol="0">
            <a:spAutoFit/>
          </a:bodyPr>
          <a:lstStyle/>
          <a:p>
            <a:r>
              <a:rPr lang="en-US" altLang="zh-TW" sz="1600" dirty="0" smtClean="0"/>
              <a:t>Inception Module:</a:t>
            </a:r>
          </a:p>
          <a:p>
            <a:r>
              <a:rPr lang="en-US" altLang="zh-TW" sz="1600" dirty="0" smtClean="0"/>
              <a:t>Hard to decide 1*1 or 3*3 or 5*5 or … -&gt; use all of them and let the model decide</a:t>
            </a:r>
            <a:endParaRPr lang="zh-TW" altLang="en-US" sz="1600"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9389"/>
            <a:ext cx="6261533" cy="3251366"/>
          </a:xfrm>
          <a:prstGeom prst="rect">
            <a:avLst/>
          </a:prstGeom>
        </p:spPr>
      </p:pic>
      <p:sp>
        <p:nvSpPr>
          <p:cNvPr id="2" name="文字方塊 1"/>
          <p:cNvSpPr txBox="1"/>
          <p:nvPr/>
        </p:nvSpPr>
        <p:spPr>
          <a:xfrm>
            <a:off x="166255" y="4947995"/>
            <a:ext cx="11804072" cy="646331"/>
          </a:xfrm>
          <a:prstGeom prst="rect">
            <a:avLst/>
          </a:prstGeom>
          <a:noFill/>
        </p:spPr>
        <p:txBody>
          <a:bodyPr wrap="square" rtlCol="0">
            <a:spAutoFit/>
          </a:bodyPr>
          <a:lstStyle/>
          <a:p>
            <a:r>
              <a:rPr lang="en-US" altLang="zh-TW" dirty="0" smtClean="0"/>
              <a:t>1*1 convolution:</a:t>
            </a:r>
          </a:p>
          <a:p>
            <a:r>
              <a:rPr lang="en-US" altLang="zh-TW" dirty="0" smtClean="0"/>
              <a:t>- For dimension </a:t>
            </a:r>
            <a:r>
              <a:rPr lang="en-US" altLang="zh-TW" dirty="0" err="1" smtClean="0"/>
              <a:t>reductionality</a:t>
            </a:r>
            <a:endParaRPr lang="zh-TW" altLang="en-US" dirty="0"/>
          </a:p>
        </p:txBody>
      </p:sp>
    </p:spTree>
    <p:extLst>
      <p:ext uri="{BB962C8B-B14F-4D97-AF65-F5344CB8AC3E}">
        <p14:creationId xmlns:p14="http://schemas.microsoft.com/office/powerpoint/2010/main" val="2471003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Deep Learning – Recurrent Neural Network, RNN</a:t>
            </a:r>
            <a:endParaRPr lang="zh-TW" altLang="en-US" dirty="0"/>
          </a:p>
        </p:txBody>
      </p:sp>
      <p:sp>
        <p:nvSpPr>
          <p:cNvPr id="7" name="文字方塊 6"/>
          <p:cNvSpPr txBox="1"/>
          <p:nvPr/>
        </p:nvSpPr>
        <p:spPr>
          <a:xfrm>
            <a:off x="178130" y="115131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85" name="文字方塊 84"/>
          <p:cNvSpPr txBox="1"/>
          <p:nvPr/>
        </p:nvSpPr>
        <p:spPr>
          <a:xfrm>
            <a:off x="178130" y="1709568"/>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2" name="文字方塊 1"/>
          <p:cNvSpPr txBox="1"/>
          <p:nvPr/>
        </p:nvSpPr>
        <p:spPr>
          <a:xfrm>
            <a:off x="678872" y="745250"/>
            <a:ext cx="7915648"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Using a neural network with several layers of nodes between input and output</a:t>
            </a:r>
            <a:r>
              <a:rPr lang="en-US" altLang="zh-TW" sz="1600" dirty="0" smtClean="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1543291" y="1709568"/>
            <a:ext cx="10427036" cy="1815882"/>
          </a:xfrm>
          <a:prstGeom prst="rect">
            <a:avLst/>
          </a:prstGeom>
          <a:noFill/>
          <a:ln>
            <a:noFill/>
          </a:ln>
        </p:spPr>
        <p:txBody>
          <a:bodyPr wrap="square" rtlCol="0">
            <a:spAutoFit/>
          </a:bodyPr>
          <a:lstStyle/>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利用輸入當中的順序資訊</a:t>
            </a:r>
            <a:r>
              <a:rPr lang="en-US" altLang="zh-TW" sz="1600" dirty="0" smtClean="0">
                <a:latin typeface="微軟正黑體" panose="020B0604030504040204" pitchFamily="34" charset="-120"/>
                <a:ea typeface="微軟正黑體" panose="020B0604030504040204" pitchFamily="34" charset="-120"/>
              </a:rPr>
              <a:t>(sequential information)</a:t>
            </a:r>
            <a:r>
              <a:rPr lang="zh-TW" altLang="en-US" sz="1600" dirty="0" smtClean="0">
                <a:latin typeface="微軟正黑體" panose="020B0604030504040204" pitchFamily="34" charset="-120"/>
                <a:ea typeface="微軟正黑體" panose="020B0604030504040204" pitchFamily="34" charset="-120"/>
              </a:rPr>
              <a:t>來完成的。</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在類神經網路中，通常假設每個輸入和輸出皆獨立於其他所有的輸入和輸出，然而，對於許多問題而言，這種假設並非正面。例如，在預測片語的下一個單詞時，知道她之前的單詞相當重要。這些神經網路稱為遞迴式的</a:t>
            </a:r>
            <a:r>
              <a:rPr lang="en-US" altLang="zh-TW" sz="1600" dirty="0" smtClean="0">
                <a:latin typeface="微軟正黑體" panose="020B0604030504040204" pitchFamily="34" charset="-120"/>
                <a:ea typeface="微軟正黑體" panose="020B0604030504040204" pitchFamily="34" charset="-120"/>
              </a:rPr>
              <a:t>(recurrent)</a:t>
            </a:r>
            <a:r>
              <a:rPr lang="zh-TW" altLang="en-US" sz="1600" smtClean="0">
                <a:latin typeface="微軟正黑體" panose="020B0604030504040204" pitchFamily="34" charset="-120"/>
                <a:ea typeface="微軟正黑體" panose="020B0604030504040204" pitchFamily="34" charset="-120"/>
              </a:rPr>
              <a:t>，因為它們對於輸入序列的所有元素執行相同的計算，且每個元素的輸出除了對於當前的輸入以外，對所有先前的計算也都是相依的。</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用於從符號或音頻</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語音波型辨識出時間序列上的模式。</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zh-TW" altLang="en-US" sz="1600" dirty="0">
                <a:latin typeface="微軟正黑體" panose="020B0604030504040204" pitchFamily="34" charset="-120"/>
                <a:ea typeface="微軟正黑體" panose="020B0604030504040204" pitchFamily="34" charset="-120"/>
              </a:rPr>
              <a:t>反向傳遞演算法</a:t>
            </a:r>
            <a:r>
              <a:rPr lang="en-US" altLang="zh-TW" sz="1600" dirty="0">
                <a:latin typeface="微軟正黑體" panose="020B0604030504040204" pitchFamily="34" charset="-120"/>
                <a:ea typeface="微軟正黑體" panose="020B0604030504040204" pitchFamily="34" charset="-120"/>
              </a:rPr>
              <a:t>(</a:t>
            </a:r>
            <a:r>
              <a:rPr lang="en-US" altLang="zh-TW" sz="1600" dirty="0" err="1">
                <a:latin typeface="微軟正黑體" panose="020B0604030504040204" pitchFamily="34" charset="-120"/>
                <a:ea typeface="微軟正黑體" panose="020B0604030504040204" pitchFamily="34" charset="-120"/>
              </a:rPr>
              <a:t>backpropagation</a:t>
            </a:r>
            <a:r>
              <a:rPr lang="en-US" altLang="zh-TW" sz="1600" dirty="0" smtClean="0">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324659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Deep Learning – Sequence Learning</a:t>
            </a:r>
            <a:endParaRPr lang="zh-TW" altLang="en-US" dirty="0"/>
          </a:p>
        </p:txBody>
      </p:sp>
      <p:sp>
        <p:nvSpPr>
          <p:cNvPr id="7" name="文字方塊 6"/>
          <p:cNvSpPr txBox="1"/>
          <p:nvPr/>
        </p:nvSpPr>
        <p:spPr>
          <a:xfrm>
            <a:off x="178130" y="115131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85" name="文字方塊 84"/>
          <p:cNvSpPr txBox="1"/>
          <p:nvPr/>
        </p:nvSpPr>
        <p:spPr>
          <a:xfrm>
            <a:off x="178130" y="1709568"/>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2" name="文字方塊 1"/>
          <p:cNvSpPr txBox="1"/>
          <p:nvPr/>
        </p:nvSpPr>
        <p:spPr>
          <a:xfrm>
            <a:off x="678872" y="745250"/>
            <a:ext cx="7915648"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Using a neural network with several layers of nodes between input and output</a:t>
            </a:r>
            <a:r>
              <a:rPr lang="en-US" altLang="zh-TW" sz="1600" dirty="0" smtClean="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337206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Deep Learning</a:t>
            </a:r>
            <a:endParaRPr lang="zh-TW" altLang="en-US" dirty="0"/>
          </a:p>
        </p:txBody>
      </p:sp>
      <p:sp>
        <p:nvSpPr>
          <p:cNvPr id="24" name="文字方塊 23"/>
          <p:cNvSpPr txBox="1"/>
          <p:nvPr/>
        </p:nvSpPr>
        <p:spPr>
          <a:xfrm>
            <a:off x="9850582" y="200161"/>
            <a:ext cx="1863439" cy="461665"/>
          </a:xfrm>
          <a:prstGeom prst="rect">
            <a:avLst/>
          </a:prstGeom>
          <a:noFill/>
          <a:ln>
            <a:solidFill>
              <a:schemeClr val="tx1"/>
            </a:solidFill>
          </a:ln>
        </p:spPr>
        <p:txBody>
          <a:bodyPr wrap="square" rtlCol="0">
            <a:spAutoFit/>
          </a:bodyPr>
          <a:lstStyle/>
          <a:p>
            <a:r>
              <a:rPr lang="en-US" altLang="zh-TW" sz="2400" dirty="0" err="1" smtClean="0">
                <a:latin typeface="微軟正黑體" panose="020B0604030504040204" pitchFamily="34" charset="-120"/>
                <a:ea typeface="微軟正黑體" panose="020B0604030504040204" pitchFamily="34" charset="-120"/>
              </a:rPr>
              <a:t>TensorFlow</a:t>
            </a:r>
            <a:endParaRPr lang="zh-TW" altLang="en-US" sz="2400" dirty="0">
              <a:latin typeface="微軟正黑體" panose="020B0604030504040204" pitchFamily="34" charset="-120"/>
              <a:ea typeface="微軟正黑體" panose="020B0604030504040204" pitchFamily="34" charset="-120"/>
            </a:endParaRPr>
          </a:p>
        </p:txBody>
      </p:sp>
      <p:sp>
        <p:nvSpPr>
          <p:cNvPr id="25" name="文字方塊 24"/>
          <p:cNvSpPr txBox="1"/>
          <p:nvPr/>
        </p:nvSpPr>
        <p:spPr>
          <a:xfrm>
            <a:off x="554183" y="1419090"/>
            <a:ext cx="1664525" cy="338554"/>
          </a:xfrm>
          <a:prstGeom prst="rect">
            <a:avLst/>
          </a:prstGeom>
          <a:noFill/>
          <a:ln>
            <a:noFill/>
          </a:ln>
        </p:spPr>
        <p:txBody>
          <a:bodyPr wrap="square" rtlCol="0">
            <a:spAutoFit/>
          </a:bodyPr>
          <a:lstStyle/>
          <a:p>
            <a:r>
              <a:rPr lang="en-US" altLang="zh-TW" sz="1600" b="1" u="sng" dirty="0" err="1" smtClean="0"/>
              <a:t>ReLu</a:t>
            </a:r>
            <a:r>
              <a:rPr lang="en-US" altLang="zh-TW" sz="1600" b="1" u="sng" dirty="0" smtClean="0"/>
              <a:t>:</a:t>
            </a:r>
            <a:r>
              <a:rPr lang="en-US" altLang="zh-TW" sz="1600" dirty="0" smtClean="0"/>
              <a:t> </a:t>
            </a:r>
            <a:r>
              <a:rPr lang="en-US" altLang="zh-TW" sz="1600" dirty="0" err="1" smtClean="0"/>
              <a:t>tf.nn.relu</a:t>
            </a:r>
            <a:r>
              <a:rPr lang="en-US" altLang="zh-TW" sz="1600" dirty="0" smtClean="0"/>
              <a:t>()</a:t>
            </a:r>
            <a:endParaRPr lang="zh-TW" altLang="en-US" sz="1600" b="1" u="sng" dirty="0"/>
          </a:p>
        </p:txBody>
      </p:sp>
      <p:sp>
        <p:nvSpPr>
          <p:cNvPr id="26" name="文字方塊 25"/>
          <p:cNvSpPr txBox="1"/>
          <p:nvPr/>
        </p:nvSpPr>
        <p:spPr>
          <a:xfrm>
            <a:off x="554183" y="1979197"/>
            <a:ext cx="6998524" cy="1323439"/>
          </a:xfrm>
          <a:prstGeom prst="rect">
            <a:avLst/>
          </a:prstGeom>
          <a:noFill/>
          <a:ln>
            <a:noFill/>
          </a:ln>
        </p:spPr>
        <p:txBody>
          <a:bodyPr wrap="square" rtlCol="0">
            <a:spAutoFit/>
          </a:bodyPr>
          <a:lstStyle/>
          <a:p>
            <a:r>
              <a:rPr lang="en-US" altLang="zh-TW" sz="1600" b="1" u="sng" dirty="0" smtClean="0"/>
              <a:t>Applies the </a:t>
            </a:r>
            <a:r>
              <a:rPr lang="en-US" altLang="zh-TW" sz="1600" b="1" u="sng" dirty="0" err="1" smtClean="0"/>
              <a:t>tf.nn.relu</a:t>
            </a:r>
            <a:r>
              <a:rPr lang="en-US" altLang="zh-TW" sz="1600" b="1" u="sng" dirty="0" smtClean="0"/>
              <a:t>() function to the </a:t>
            </a:r>
            <a:r>
              <a:rPr lang="en-US" altLang="zh-TW" sz="1600" b="1" u="sng" dirty="0" err="1" smtClean="0"/>
              <a:t>hidden_layer</a:t>
            </a:r>
            <a:r>
              <a:rPr lang="en-US" altLang="zh-TW" sz="1600" b="1" u="sng" dirty="0" smtClean="0"/>
              <a:t>:</a:t>
            </a:r>
            <a:r>
              <a:rPr lang="en-US" altLang="zh-TW" sz="1600" dirty="0" smtClean="0"/>
              <a:t> </a:t>
            </a:r>
          </a:p>
          <a:p>
            <a:r>
              <a:rPr lang="en-US" altLang="zh-TW" sz="1600" dirty="0" err="1"/>
              <a:t>h</a:t>
            </a:r>
            <a:r>
              <a:rPr lang="en-US" altLang="zh-TW" sz="1600" dirty="0" err="1" smtClean="0"/>
              <a:t>idden_layer</a:t>
            </a:r>
            <a:r>
              <a:rPr lang="en-US" altLang="zh-TW" sz="1600" dirty="0" smtClean="0"/>
              <a:t> = </a:t>
            </a:r>
            <a:r>
              <a:rPr lang="en-US" altLang="zh-TW" sz="1600" dirty="0" err="1" smtClean="0"/>
              <a:t>tf.add</a:t>
            </a:r>
            <a:r>
              <a:rPr lang="en-US" altLang="zh-TW" sz="1600" dirty="0" smtClean="0"/>
              <a:t>(</a:t>
            </a:r>
            <a:r>
              <a:rPr lang="en-US" altLang="zh-TW" sz="1600" dirty="0" err="1" smtClean="0"/>
              <a:t>tf.matmul</a:t>
            </a:r>
            <a:r>
              <a:rPr lang="en-US" altLang="zh-TW" sz="1600" dirty="0" smtClean="0"/>
              <a:t>(features, </a:t>
            </a:r>
            <a:r>
              <a:rPr lang="en-US" altLang="zh-TW" sz="1600" dirty="0" err="1" smtClean="0"/>
              <a:t>hidden_weights</a:t>
            </a:r>
            <a:r>
              <a:rPr lang="en-US" altLang="zh-TW" sz="1600" dirty="0" smtClean="0"/>
              <a:t>), </a:t>
            </a:r>
            <a:r>
              <a:rPr lang="en-US" altLang="zh-TW" sz="1600" dirty="0" err="1" smtClean="0"/>
              <a:t>hidden_biases</a:t>
            </a:r>
            <a:r>
              <a:rPr lang="en-US" altLang="zh-TW" sz="1600" dirty="0" smtClean="0"/>
              <a:t>)</a:t>
            </a:r>
          </a:p>
          <a:p>
            <a:r>
              <a:rPr lang="en-US" altLang="zh-TW" sz="1600" dirty="0" err="1"/>
              <a:t>hidden_layer</a:t>
            </a:r>
            <a:r>
              <a:rPr lang="en-US" altLang="zh-TW" sz="1600" dirty="0"/>
              <a:t> </a:t>
            </a:r>
            <a:r>
              <a:rPr lang="en-US" altLang="zh-TW" sz="1600" dirty="0" smtClean="0"/>
              <a:t>= </a:t>
            </a:r>
            <a:r>
              <a:rPr lang="en-US" altLang="zh-TW" sz="1600" dirty="0" err="1" smtClean="0"/>
              <a:t>tf.nn.relu</a:t>
            </a:r>
            <a:r>
              <a:rPr lang="en-US" altLang="zh-TW" sz="1600" dirty="0" smtClean="0"/>
              <a:t>(</a:t>
            </a:r>
            <a:r>
              <a:rPr lang="en-US" altLang="zh-TW" sz="1600" dirty="0" err="1" smtClean="0"/>
              <a:t>hidden_layer</a:t>
            </a:r>
            <a:r>
              <a:rPr lang="en-US" altLang="zh-TW" sz="1600" dirty="0" smtClean="0"/>
              <a:t>)</a:t>
            </a:r>
          </a:p>
          <a:p>
            <a:endParaRPr lang="en-US" altLang="zh-TW" sz="1600" b="1" u="sng" dirty="0"/>
          </a:p>
          <a:p>
            <a:r>
              <a:rPr lang="en-US" altLang="zh-TW" sz="1600" dirty="0"/>
              <a:t>o</a:t>
            </a:r>
            <a:r>
              <a:rPr lang="en-US" altLang="zh-TW" sz="1600" dirty="0" smtClean="0"/>
              <a:t>utput = </a:t>
            </a:r>
            <a:r>
              <a:rPr lang="en-US" altLang="zh-TW" sz="1600" dirty="0" err="1" smtClean="0"/>
              <a:t>tf.add</a:t>
            </a:r>
            <a:r>
              <a:rPr lang="en-US" altLang="zh-TW" sz="1600" dirty="0" smtClean="0"/>
              <a:t>(</a:t>
            </a:r>
            <a:r>
              <a:rPr lang="en-US" altLang="zh-TW" sz="1600" dirty="0" err="1" smtClean="0"/>
              <a:t>tf.matmul</a:t>
            </a:r>
            <a:r>
              <a:rPr lang="en-US" altLang="zh-TW" sz="1600" dirty="0" smtClean="0"/>
              <a:t>(</a:t>
            </a:r>
            <a:r>
              <a:rPr lang="en-US" altLang="zh-TW" sz="1600" dirty="0" err="1" smtClean="0"/>
              <a:t>hidden_layer</a:t>
            </a:r>
            <a:r>
              <a:rPr lang="en-US" altLang="zh-TW" sz="1600" dirty="0" smtClean="0"/>
              <a:t>, </a:t>
            </a:r>
            <a:r>
              <a:rPr lang="en-US" altLang="zh-TW" sz="1600" dirty="0" err="1" smtClean="0"/>
              <a:t>output_weights</a:t>
            </a:r>
            <a:r>
              <a:rPr lang="en-US" altLang="zh-TW" sz="1600" dirty="0" smtClean="0"/>
              <a:t>), </a:t>
            </a:r>
            <a:r>
              <a:rPr lang="en-US" altLang="zh-TW" sz="1600" dirty="0" err="1" smtClean="0"/>
              <a:t>output_biases</a:t>
            </a:r>
            <a:r>
              <a:rPr lang="en-US" altLang="zh-TW" sz="1600" dirty="0" smtClean="0"/>
              <a:t>)</a:t>
            </a:r>
            <a:endParaRPr lang="zh-TW" altLang="en-US" sz="1600" dirty="0"/>
          </a:p>
        </p:txBody>
      </p:sp>
      <p:sp>
        <p:nvSpPr>
          <p:cNvPr id="35" name="文字方塊 34"/>
          <p:cNvSpPr txBox="1"/>
          <p:nvPr/>
        </p:nvSpPr>
        <p:spPr>
          <a:xfrm>
            <a:off x="858983" y="858983"/>
            <a:ext cx="1664525" cy="338554"/>
          </a:xfrm>
          <a:prstGeom prst="rect">
            <a:avLst/>
          </a:prstGeom>
          <a:noFill/>
          <a:ln>
            <a:noFill/>
          </a:ln>
        </p:spPr>
        <p:txBody>
          <a:bodyPr wrap="square" rtlCol="0">
            <a:spAutoFit/>
          </a:bodyPr>
          <a:lstStyle/>
          <a:p>
            <a:r>
              <a:rPr lang="en-US" altLang="zh-TW" sz="1600" dirty="0" smtClean="0"/>
              <a:t>Basic</a:t>
            </a:r>
            <a:endParaRPr lang="zh-TW" altLang="en-US" sz="1600" dirty="0"/>
          </a:p>
        </p:txBody>
      </p:sp>
      <p:sp>
        <p:nvSpPr>
          <p:cNvPr id="7" name="文字方塊 6"/>
          <p:cNvSpPr txBox="1"/>
          <p:nvPr/>
        </p:nvSpPr>
        <p:spPr>
          <a:xfrm>
            <a:off x="554183" y="3663514"/>
            <a:ext cx="6998524" cy="1323439"/>
          </a:xfrm>
          <a:prstGeom prst="rect">
            <a:avLst/>
          </a:prstGeom>
          <a:noFill/>
          <a:ln>
            <a:noFill/>
          </a:ln>
        </p:spPr>
        <p:txBody>
          <a:bodyPr wrap="square" rtlCol="0">
            <a:spAutoFit/>
          </a:bodyPr>
          <a:lstStyle/>
          <a:p>
            <a:r>
              <a:rPr lang="en-US" altLang="zh-TW" sz="1600" dirty="0" err="1"/>
              <a:t>TensorFlow</a:t>
            </a:r>
            <a:r>
              <a:rPr lang="en-US" altLang="zh-TW" sz="1600" dirty="0"/>
              <a:t> </a:t>
            </a:r>
            <a:r>
              <a:rPr lang="zh-TW" altLang="en-US" sz="1600" dirty="0"/>
              <a:t>簡易流程：</a:t>
            </a:r>
            <a:br>
              <a:rPr lang="zh-TW" altLang="en-US" sz="1600" dirty="0"/>
            </a:br>
            <a:r>
              <a:rPr lang="en-US" altLang="zh-TW" sz="1600" dirty="0" smtClean="0"/>
              <a:t>1. </a:t>
            </a:r>
            <a:r>
              <a:rPr lang="zh-TW" altLang="en-US" sz="1600" dirty="0" smtClean="0"/>
              <a:t>製作 </a:t>
            </a:r>
            <a:r>
              <a:rPr lang="en-US" altLang="zh-TW" sz="1600" dirty="0"/>
              <a:t>Graph</a:t>
            </a:r>
            <a:r>
              <a:rPr lang="zh-TW" altLang="en-US" sz="1600" dirty="0"/>
              <a:t>：宣告 </a:t>
            </a:r>
            <a:r>
              <a:rPr lang="en-US" altLang="zh-TW" sz="1600" dirty="0"/>
              <a:t>op. </a:t>
            </a:r>
            <a:r>
              <a:rPr lang="zh-TW" altLang="en-US" sz="1600" dirty="0"/>
              <a:t>表示資料操作（常數、運算子</a:t>
            </a:r>
            <a:r>
              <a:rPr lang="zh-TW" altLang="en-US" sz="1600" dirty="0" smtClean="0"/>
              <a:t>等等</a:t>
            </a:r>
            <a:r>
              <a:rPr lang="en-US" altLang="zh-TW" sz="1600" dirty="0" smtClean="0"/>
              <a:t>)</a:t>
            </a:r>
          </a:p>
          <a:p>
            <a:r>
              <a:rPr lang="en-US" altLang="zh-TW" sz="1600" dirty="0" smtClean="0"/>
              <a:t>2. </a:t>
            </a:r>
            <a:r>
              <a:rPr lang="zh-TW" altLang="en-US" sz="1600" dirty="0" smtClean="0"/>
              <a:t>宣告 </a:t>
            </a:r>
            <a:r>
              <a:rPr lang="en-US" altLang="zh-TW" sz="1600" dirty="0"/>
              <a:t>Variable</a:t>
            </a:r>
            <a:r>
              <a:rPr lang="zh-TW" altLang="en-US" sz="1600" dirty="0"/>
              <a:t>：用變數儲存狀態</a:t>
            </a:r>
          </a:p>
          <a:p>
            <a:r>
              <a:rPr lang="en-US" altLang="zh-TW" sz="1600" dirty="0" smtClean="0"/>
              <a:t>3. </a:t>
            </a:r>
            <a:r>
              <a:rPr lang="zh-TW" altLang="en-US" sz="1600" dirty="0" smtClean="0"/>
              <a:t>初始化 </a:t>
            </a:r>
            <a:r>
              <a:rPr lang="en-US" altLang="zh-TW" sz="1600" dirty="0"/>
              <a:t>Variable</a:t>
            </a:r>
          </a:p>
          <a:p>
            <a:r>
              <a:rPr lang="en-US" altLang="zh-TW" sz="1600" dirty="0" smtClean="0"/>
              <a:t>4. </a:t>
            </a:r>
            <a:r>
              <a:rPr lang="zh-TW" altLang="en-US" sz="1600" dirty="0" smtClean="0"/>
              <a:t>開啟 </a:t>
            </a:r>
            <a:r>
              <a:rPr lang="en-US" altLang="zh-TW" sz="1600" dirty="0"/>
              <a:t>Session </a:t>
            </a:r>
            <a:r>
              <a:rPr lang="zh-TW" altLang="en-US" sz="1600" dirty="0"/>
              <a:t>執行 </a:t>
            </a:r>
            <a:r>
              <a:rPr lang="en-US" altLang="zh-TW" sz="1600" dirty="0"/>
              <a:t>Graph</a:t>
            </a:r>
          </a:p>
        </p:txBody>
      </p:sp>
      <p:sp>
        <p:nvSpPr>
          <p:cNvPr id="8" name="文字方塊 7"/>
          <p:cNvSpPr txBox="1"/>
          <p:nvPr/>
        </p:nvSpPr>
        <p:spPr>
          <a:xfrm>
            <a:off x="6954982" y="1219861"/>
            <a:ext cx="5237018" cy="1600438"/>
          </a:xfrm>
          <a:prstGeom prst="rect">
            <a:avLst/>
          </a:prstGeom>
          <a:noFill/>
          <a:ln>
            <a:noFill/>
          </a:ln>
        </p:spPr>
        <p:txBody>
          <a:bodyPr wrap="square" rtlCol="0">
            <a:spAutoFit/>
          </a:bodyPr>
          <a:lstStyle/>
          <a:p>
            <a:r>
              <a:rPr lang="zh-TW" altLang="en-US" sz="1400" dirty="0">
                <a:latin typeface="微軟正黑體" panose="020B0604030504040204" pitchFamily="34" charset="-120"/>
                <a:ea typeface="微軟正黑體" panose="020B0604030504040204" pitchFamily="34" charset="-120"/>
              </a:rPr>
              <a:t>基本名詞</a:t>
            </a:r>
            <a:r>
              <a:rPr lang="zh-TW" altLang="en-US" sz="1400" dirty="0" smtClean="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
            </a:r>
            <a:br>
              <a:rPr lang="zh-TW" altLang="en-US" sz="1400" dirty="0">
                <a:latin typeface="微軟正黑體" panose="020B0604030504040204" pitchFamily="34" charset="-120"/>
                <a:ea typeface="微軟正黑體" panose="020B0604030504040204" pitchFamily="34" charset="-120"/>
              </a:rPr>
            </a:br>
            <a:r>
              <a:rPr lang="en-US" altLang="zh-TW" sz="1400" dirty="0">
                <a:latin typeface="微軟正黑體" panose="020B0604030504040204" pitchFamily="34" charset="-120"/>
                <a:ea typeface="微軟正黑體" panose="020B0604030504040204" pitchFamily="34" charset="-120"/>
              </a:rPr>
              <a:t>graph : </a:t>
            </a:r>
            <a:r>
              <a:rPr lang="zh-TW" altLang="en-US" sz="1400" dirty="0">
                <a:latin typeface="微軟正黑體" panose="020B0604030504040204" pitchFamily="34" charset="-120"/>
                <a:ea typeface="微軟正黑體" panose="020B0604030504040204" pitchFamily="34" charset="-120"/>
              </a:rPr>
              <a:t>表示一整個計算任務</a:t>
            </a:r>
          </a:p>
          <a:p>
            <a:r>
              <a:rPr lang="en-US" altLang="zh-TW" sz="1400" dirty="0">
                <a:latin typeface="微軟正黑體" panose="020B0604030504040204" pitchFamily="34" charset="-120"/>
                <a:ea typeface="微軟正黑體" panose="020B0604030504040204" pitchFamily="34" charset="-120"/>
              </a:rPr>
              <a:t>op. : graph </a:t>
            </a:r>
            <a:r>
              <a:rPr lang="zh-TW" altLang="en-US" sz="1400" dirty="0">
                <a:latin typeface="微軟正黑體" panose="020B0604030504040204" pitchFamily="34" charset="-120"/>
                <a:ea typeface="微軟正黑體" panose="020B0604030504040204" pitchFamily="34" charset="-120"/>
              </a:rPr>
              <a:t>中的節點，也就是對資料的操作</a:t>
            </a:r>
          </a:p>
          <a:p>
            <a:r>
              <a:rPr lang="en-US" altLang="zh-TW" sz="1400" dirty="0">
                <a:latin typeface="微軟正黑體" panose="020B0604030504040204" pitchFamily="34" charset="-120"/>
                <a:ea typeface="微軟正黑體" panose="020B0604030504040204" pitchFamily="34" charset="-120"/>
              </a:rPr>
              <a:t>Session : </a:t>
            </a:r>
            <a:r>
              <a:rPr lang="zh-TW" altLang="en-US" sz="1400" dirty="0">
                <a:latin typeface="微軟正黑體" panose="020B0604030504040204" pitchFamily="34" charset="-120"/>
                <a:ea typeface="微軟正黑體" panose="020B0604030504040204" pitchFamily="34" charset="-120"/>
              </a:rPr>
              <a:t>在 </a:t>
            </a:r>
            <a:r>
              <a:rPr lang="en-US" altLang="zh-TW" sz="1400" dirty="0">
                <a:latin typeface="微軟正黑體" panose="020B0604030504040204" pitchFamily="34" charset="-120"/>
                <a:ea typeface="微軟正黑體" panose="020B0604030504040204" pitchFamily="34" charset="-120"/>
              </a:rPr>
              <a:t>Session </a:t>
            </a:r>
            <a:r>
              <a:rPr lang="zh-TW" altLang="en-US" sz="1400" dirty="0">
                <a:latin typeface="微軟正黑體" panose="020B0604030504040204" pitchFamily="34" charset="-120"/>
                <a:ea typeface="微軟正黑體" panose="020B0604030504040204" pitchFamily="34" charset="-120"/>
              </a:rPr>
              <a:t>中才會執行 </a:t>
            </a:r>
            <a:r>
              <a:rPr lang="en-US" altLang="zh-TW" sz="1400" dirty="0">
                <a:latin typeface="微軟正黑體" panose="020B0604030504040204" pitchFamily="34" charset="-120"/>
                <a:ea typeface="微軟正黑體" panose="020B0604030504040204" pitchFamily="34" charset="-120"/>
              </a:rPr>
              <a:t>graph</a:t>
            </a:r>
          </a:p>
          <a:p>
            <a:r>
              <a:rPr lang="en-US" altLang="zh-TW" sz="1400" dirty="0">
                <a:latin typeface="微軟正黑體" panose="020B0604030504040204" pitchFamily="34" charset="-120"/>
                <a:ea typeface="微軟正黑體" panose="020B0604030504040204" pitchFamily="34" charset="-120"/>
              </a:rPr>
              <a:t>tensor : </a:t>
            </a:r>
            <a:r>
              <a:rPr lang="zh-TW" altLang="en-US" sz="1400" dirty="0">
                <a:latin typeface="微軟正黑體" panose="020B0604030504040204" pitchFamily="34" charset="-120"/>
                <a:ea typeface="微軟正黑體" panose="020B0604030504040204" pitchFamily="34" charset="-120"/>
              </a:rPr>
              <a:t>表示數據資料，</a:t>
            </a:r>
            <a:r>
              <a:rPr lang="en-US" altLang="zh-TW" sz="1400" dirty="0">
                <a:latin typeface="微軟正黑體" panose="020B0604030504040204" pitchFamily="34" charset="-120"/>
                <a:ea typeface="微軟正黑體" panose="020B0604030504040204" pitchFamily="34" charset="-120"/>
              </a:rPr>
              <a:t>a multidimensional array of numbers</a:t>
            </a:r>
          </a:p>
          <a:p>
            <a:r>
              <a:rPr lang="en-US" altLang="zh-TW" sz="1400" dirty="0">
                <a:latin typeface="微軟正黑體" panose="020B0604030504040204" pitchFamily="34" charset="-120"/>
                <a:ea typeface="微軟正黑體" panose="020B0604030504040204" pitchFamily="34" charset="-120"/>
              </a:rPr>
              <a:t>variable : </a:t>
            </a:r>
            <a:r>
              <a:rPr lang="zh-TW" altLang="en-US" sz="1400" dirty="0">
                <a:latin typeface="微軟正黑體" panose="020B0604030504040204" pitchFamily="34" charset="-120"/>
                <a:ea typeface="微軟正黑體" panose="020B0604030504040204" pitchFamily="34" charset="-120"/>
              </a:rPr>
              <a:t>表示變數資料，負責維護狀態</a:t>
            </a:r>
          </a:p>
          <a:p>
            <a:r>
              <a:rPr lang="en-US" altLang="zh-TW" sz="1400" dirty="0">
                <a:latin typeface="微軟正黑體" panose="020B0604030504040204" pitchFamily="34" charset="-120"/>
                <a:ea typeface="微軟正黑體" panose="020B0604030504040204" pitchFamily="34" charset="-120"/>
              </a:rPr>
              <a:t>feed </a:t>
            </a:r>
            <a:r>
              <a:rPr lang="zh-TW" altLang="en-US" sz="1400" dirty="0">
                <a:latin typeface="微軟正黑體" panose="020B0604030504040204" pitchFamily="34" charset="-120"/>
                <a:ea typeface="微軟正黑體" panose="020B0604030504040204" pitchFamily="34" charset="-120"/>
              </a:rPr>
              <a:t>和 </a:t>
            </a:r>
            <a:r>
              <a:rPr lang="en-US" altLang="zh-TW" sz="1400" dirty="0">
                <a:latin typeface="微軟正黑體" panose="020B0604030504040204" pitchFamily="34" charset="-120"/>
                <a:ea typeface="微軟正黑體" panose="020B0604030504040204" pitchFamily="34" charset="-120"/>
              </a:rPr>
              <a:t>fetch : </a:t>
            </a:r>
            <a:r>
              <a:rPr lang="zh-TW" altLang="en-US" sz="1400" dirty="0">
                <a:latin typeface="微軟正黑體" panose="020B0604030504040204" pitchFamily="34" charset="-120"/>
                <a:ea typeface="微軟正黑體" panose="020B0604030504040204" pitchFamily="34" charset="-120"/>
              </a:rPr>
              <a:t>賦值或者從其中獲取數據</a:t>
            </a:r>
          </a:p>
        </p:txBody>
      </p:sp>
      <p:sp>
        <p:nvSpPr>
          <p:cNvPr id="9" name="文字方塊 8"/>
          <p:cNvSpPr txBox="1"/>
          <p:nvPr/>
        </p:nvSpPr>
        <p:spPr>
          <a:xfrm>
            <a:off x="554183" y="5042118"/>
            <a:ext cx="6998524" cy="1815882"/>
          </a:xfrm>
          <a:prstGeom prst="rect">
            <a:avLst/>
          </a:prstGeom>
          <a:noFill/>
          <a:ln>
            <a:noFill/>
          </a:ln>
        </p:spPr>
        <p:txBody>
          <a:bodyPr wrap="square" rtlCol="0">
            <a:spAutoFit/>
          </a:bodyPr>
          <a:lstStyle/>
          <a:p>
            <a:r>
              <a:rPr lang="zh-TW" altLang="en-US" sz="1600" dirty="0"/>
              <a:t>這是一個用類神經網路做 </a:t>
            </a:r>
            <a:r>
              <a:rPr lang="en-US" altLang="zh-TW" sz="1600" dirty="0"/>
              <a:t>regression </a:t>
            </a:r>
            <a:r>
              <a:rPr lang="zh-TW" altLang="en-US" sz="1600" dirty="0"/>
              <a:t>的程式。整體程式結構是</a:t>
            </a:r>
            <a:r>
              <a:rPr lang="zh-TW" altLang="en-US" sz="1600" dirty="0" smtClean="0"/>
              <a:t>：</a:t>
            </a:r>
            <a:r>
              <a:rPr lang="zh-TW" altLang="en-US" sz="1600" dirty="0"/>
              <a:t/>
            </a:r>
            <a:br>
              <a:rPr lang="zh-TW" altLang="en-US" sz="1600" dirty="0"/>
            </a:br>
            <a:r>
              <a:rPr lang="en-US" altLang="zh-TW" sz="1600" dirty="0" smtClean="0"/>
              <a:t>1. </a:t>
            </a:r>
            <a:r>
              <a:rPr lang="zh-TW" altLang="en-US" sz="1600" dirty="0" smtClean="0"/>
              <a:t>模擬</a:t>
            </a:r>
            <a:r>
              <a:rPr lang="zh-TW" altLang="en-US" sz="1600" dirty="0"/>
              <a:t>一些要學習的資料點</a:t>
            </a:r>
          </a:p>
          <a:p>
            <a:r>
              <a:rPr lang="en-US" altLang="zh-TW" sz="1600" dirty="0" smtClean="0"/>
              <a:t>2. </a:t>
            </a:r>
            <a:r>
              <a:rPr lang="zh-TW" altLang="en-US" sz="1600" dirty="0" smtClean="0"/>
              <a:t>用 </a:t>
            </a:r>
            <a:r>
              <a:rPr lang="en-US" altLang="zh-TW" sz="1600" dirty="0"/>
              <a:t>placeholder </a:t>
            </a:r>
            <a:r>
              <a:rPr lang="zh-TW" altLang="en-US" sz="1600" dirty="0"/>
              <a:t>傳入值 </a:t>
            </a:r>
            <a:r>
              <a:rPr lang="en-US" altLang="zh-TW" sz="1600" dirty="0"/>
              <a:t>(</a:t>
            </a:r>
            <a:r>
              <a:rPr lang="zh-TW" altLang="en-US" sz="1600" dirty="0"/>
              <a:t>後面用 </a:t>
            </a:r>
            <a:r>
              <a:rPr lang="en-US" altLang="zh-TW" sz="1600" dirty="0" err="1"/>
              <a:t>feed_dict</a:t>
            </a:r>
            <a:r>
              <a:rPr lang="en-US" altLang="zh-TW" sz="1600" dirty="0"/>
              <a:t> </a:t>
            </a:r>
            <a:r>
              <a:rPr lang="zh-TW" altLang="en-US" sz="1600" dirty="0"/>
              <a:t>餵資料</a:t>
            </a:r>
            <a:r>
              <a:rPr lang="en-US" altLang="zh-TW" sz="1600" dirty="0"/>
              <a:t>) </a:t>
            </a:r>
          </a:p>
          <a:p>
            <a:r>
              <a:rPr lang="en-US" altLang="zh-TW" sz="1600" dirty="0" smtClean="0"/>
              <a:t>3. </a:t>
            </a:r>
            <a:r>
              <a:rPr lang="zh-TW" altLang="en-US" sz="1600" dirty="0" smtClean="0"/>
              <a:t>用 </a:t>
            </a:r>
            <a:r>
              <a:rPr lang="en-US" altLang="zh-TW" sz="1600" dirty="0" err="1"/>
              <a:t>add_layer</a:t>
            </a:r>
            <a:r>
              <a:rPr lang="en-US" altLang="zh-TW" sz="1600" dirty="0"/>
              <a:t> </a:t>
            </a:r>
            <a:r>
              <a:rPr lang="zh-TW" altLang="en-US" sz="1600" dirty="0"/>
              <a:t>畫 </a:t>
            </a:r>
            <a:r>
              <a:rPr lang="en-US" altLang="zh-TW" sz="1600" dirty="0"/>
              <a:t>Graph</a:t>
            </a:r>
          </a:p>
          <a:p>
            <a:r>
              <a:rPr lang="en-US" altLang="zh-TW" sz="1600" dirty="0" smtClean="0"/>
              <a:t>4. </a:t>
            </a:r>
            <a:r>
              <a:rPr lang="zh-TW" altLang="en-US" sz="1600" dirty="0" smtClean="0"/>
              <a:t>設定</a:t>
            </a:r>
            <a:r>
              <a:rPr lang="zh-TW" altLang="en-US" sz="1600" dirty="0"/>
              <a:t>要用 </a:t>
            </a:r>
            <a:r>
              <a:rPr lang="en-US" altLang="zh-TW" sz="1600" dirty="0"/>
              <a:t>Gradient Descent </a:t>
            </a:r>
            <a:r>
              <a:rPr lang="zh-TW" altLang="en-US" sz="1600" dirty="0"/>
              <a:t>的 </a:t>
            </a:r>
            <a:r>
              <a:rPr lang="en-US" altLang="zh-TW" sz="1600" dirty="0"/>
              <a:t>loss function</a:t>
            </a:r>
          </a:p>
          <a:p>
            <a:r>
              <a:rPr lang="en-US" altLang="zh-TW" sz="1600" dirty="0" smtClean="0"/>
              <a:t>5. </a:t>
            </a:r>
            <a:r>
              <a:rPr lang="zh-TW" altLang="en-US" sz="1600" dirty="0" smtClean="0"/>
              <a:t>初始化</a:t>
            </a:r>
            <a:r>
              <a:rPr lang="zh-TW" altLang="en-US" sz="1600" dirty="0"/>
              <a:t>變數</a:t>
            </a:r>
          </a:p>
          <a:p>
            <a:r>
              <a:rPr lang="en-US" altLang="zh-TW" sz="1600" dirty="0" smtClean="0"/>
              <a:t>6. </a:t>
            </a:r>
            <a:r>
              <a:rPr lang="zh-TW" altLang="en-US" sz="1600" dirty="0" smtClean="0"/>
              <a:t>開啟 </a:t>
            </a:r>
            <a:r>
              <a:rPr lang="en-US" altLang="zh-TW" sz="1600" dirty="0"/>
              <a:t>Session </a:t>
            </a:r>
            <a:r>
              <a:rPr lang="zh-TW" altLang="en-US" sz="1600" dirty="0"/>
              <a:t>執行 </a:t>
            </a:r>
            <a:r>
              <a:rPr lang="en-US" altLang="zh-TW" sz="1600" dirty="0" smtClean="0"/>
              <a:t>Graph</a:t>
            </a:r>
            <a:endParaRPr lang="en-US" altLang="zh-TW" sz="1600" dirty="0"/>
          </a:p>
        </p:txBody>
      </p:sp>
    </p:spTree>
    <p:extLst>
      <p:ext uri="{BB962C8B-B14F-4D97-AF65-F5344CB8AC3E}">
        <p14:creationId xmlns:p14="http://schemas.microsoft.com/office/powerpoint/2010/main" val="27772271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a:bodyPr>
          <a:lstStyle/>
          <a:p>
            <a:pPr algn="ctr"/>
            <a:r>
              <a:rPr lang="en-US" altLang="zh-TW" sz="6600" dirty="0" smtClean="0"/>
              <a:t>Unsupervised Learning</a:t>
            </a:r>
            <a:endParaRPr lang="zh-TW" altLang="en-US" sz="6600" dirty="0"/>
          </a:p>
        </p:txBody>
      </p:sp>
    </p:spTree>
    <p:extLst>
      <p:ext uri="{BB962C8B-B14F-4D97-AF65-F5344CB8AC3E}">
        <p14:creationId xmlns:p14="http://schemas.microsoft.com/office/powerpoint/2010/main" val="8786882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7303643" y="645516"/>
            <a:ext cx="3455717" cy="688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TW" altLang="en-US" sz="2800" dirty="0">
              <a:latin typeface="Arial" panose="020B0604020202020204" pitchFamily="34" charset="0"/>
              <a:cs typeface="Arial" panose="020B0604020202020204" pitchFamily="34" charset="0"/>
            </a:endParaRPr>
          </a:p>
        </p:txBody>
      </p:sp>
      <p:sp>
        <p:nvSpPr>
          <p:cNvPr id="8" name="文字方塊 7"/>
          <p:cNvSpPr txBox="1"/>
          <p:nvPr/>
        </p:nvSpPr>
        <p:spPr>
          <a:xfrm>
            <a:off x="4495554" y="860005"/>
            <a:ext cx="2516084" cy="369332"/>
          </a:xfrm>
          <a:prstGeom prst="rect">
            <a:avLst/>
          </a:prstGeom>
          <a:noFill/>
        </p:spPr>
        <p:txBody>
          <a:bodyPr wrap="square" rtlCol="0">
            <a:spAutoFit/>
          </a:bodyPr>
          <a:lstStyle/>
          <a:p>
            <a:r>
              <a:rPr lang="en-US" altLang="zh-TW" u="sng" dirty="0" smtClean="0"/>
              <a:t>Discrete</a:t>
            </a:r>
            <a:r>
              <a:rPr lang="en-US" altLang="zh-TW" dirty="0" smtClean="0"/>
              <a:t>    (Classification)</a:t>
            </a:r>
            <a:endParaRPr lang="zh-TW" altLang="en-US" dirty="0"/>
          </a:p>
        </p:txBody>
      </p:sp>
      <p:sp>
        <p:nvSpPr>
          <p:cNvPr id="33" name="標題 1"/>
          <p:cNvSpPr>
            <a:spLocks noGrp="1"/>
          </p:cNvSpPr>
          <p:nvPr>
            <p:ph type="title"/>
          </p:nvPr>
        </p:nvSpPr>
        <p:spPr>
          <a:xfrm>
            <a:off x="166255" y="129599"/>
            <a:ext cx="11804072" cy="729384"/>
          </a:xfrm>
        </p:spPr>
        <p:txBody>
          <a:bodyPr>
            <a:normAutofit/>
          </a:bodyPr>
          <a:lstStyle/>
          <a:p>
            <a:r>
              <a:rPr lang="en-US" altLang="zh-TW" dirty="0" smtClean="0"/>
              <a:t>Learning Algorithm </a:t>
            </a:r>
            <a:r>
              <a:rPr lang="en-US" altLang="zh-TW" dirty="0"/>
              <a:t>- </a:t>
            </a:r>
            <a:r>
              <a:rPr lang="en-US" altLang="zh-TW" dirty="0" smtClean="0"/>
              <a:t>Unsupervised </a:t>
            </a:r>
            <a:r>
              <a:rPr lang="en-US" altLang="zh-TW" dirty="0"/>
              <a:t>Learning</a:t>
            </a:r>
            <a:endParaRPr lang="zh-TW" altLang="en-US" dirty="0"/>
          </a:p>
        </p:txBody>
      </p:sp>
    </p:spTree>
    <p:extLst>
      <p:ext uri="{BB962C8B-B14F-4D97-AF65-F5344CB8AC3E}">
        <p14:creationId xmlns:p14="http://schemas.microsoft.com/office/powerpoint/2010/main" val="84953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6255" y="129599"/>
            <a:ext cx="11804072" cy="729384"/>
          </a:xfrm>
        </p:spPr>
        <p:txBody>
          <a:bodyPr/>
          <a:lstStyle/>
          <a:p>
            <a:r>
              <a:rPr lang="en-US" altLang="zh-TW" dirty="0" smtClean="0"/>
              <a:t>MLND Project_1: Predicting Boston Housing Prices </a:t>
            </a:r>
            <a:endParaRPr lang="zh-TW" altLang="en-US" dirty="0"/>
          </a:p>
        </p:txBody>
      </p:sp>
      <p:sp>
        <p:nvSpPr>
          <p:cNvPr id="25" name="文字方塊 24"/>
          <p:cNvSpPr txBox="1"/>
          <p:nvPr/>
        </p:nvSpPr>
        <p:spPr>
          <a:xfrm>
            <a:off x="166255" y="2993264"/>
            <a:ext cx="5146967" cy="646331"/>
          </a:xfrm>
          <a:prstGeom prst="rect">
            <a:avLst/>
          </a:prstGeom>
          <a:noFill/>
          <a:ln>
            <a:solidFill>
              <a:schemeClr val="tx1"/>
            </a:solidFill>
          </a:ln>
        </p:spPr>
        <p:txBody>
          <a:bodyPr wrap="square" rtlCol="0">
            <a:spAutoFit/>
          </a:bodyPr>
          <a:lstStyle/>
          <a:p>
            <a:pPr algn="ctr"/>
            <a:r>
              <a:rPr lang="en-US" altLang="zh-TW" dirty="0" smtClean="0">
                <a:solidFill>
                  <a:srgbClr val="FF0000"/>
                </a:solidFill>
              </a:rPr>
              <a:t>Developing a Model</a:t>
            </a:r>
          </a:p>
          <a:p>
            <a:pPr marL="285750" indent="-285750">
              <a:buFontTx/>
              <a:buChar char="-"/>
            </a:pPr>
            <a:r>
              <a:rPr lang="en-US" altLang="zh-TW" dirty="0" smtClean="0">
                <a:solidFill>
                  <a:srgbClr val="FF0000"/>
                </a:solidFill>
              </a:rPr>
              <a:t>Define a performance </a:t>
            </a:r>
            <a:r>
              <a:rPr lang="en-US" altLang="zh-TW" dirty="0">
                <a:solidFill>
                  <a:srgbClr val="FF0000"/>
                </a:solidFill>
              </a:rPr>
              <a:t>m</a:t>
            </a:r>
            <a:r>
              <a:rPr lang="en-US" altLang="zh-TW" dirty="0" smtClean="0">
                <a:solidFill>
                  <a:srgbClr val="FF0000"/>
                </a:solidFill>
              </a:rPr>
              <a:t>etric: r-square</a:t>
            </a:r>
          </a:p>
        </p:txBody>
      </p:sp>
      <p:cxnSp>
        <p:nvCxnSpPr>
          <p:cNvPr id="26" name="直線單箭頭接點 25"/>
          <p:cNvCxnSpPr>
            <a:stCxn id="20" idx="2"/>
            <a:endCxn id="25" idx="0"/>
          </p:cNvCxnSpPr>
          <p:nvPr/>
        </p:nvCxnSpPr>
        <p:spPr>
          <a:xfrm>
            <a:off x="2739739" y="2603257"/>
            <a:ext cx="0" cy="390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文字方塊 34"/>
          <p:cNvSpPr txBox="1"/>
          <p:nvPr/>
        </p:nvSpPr>
        <p:spPr>
          <a:xfrm>
            <a:off x="166255" y="4089601"/>
            <a:ext cx="5146968" cy="923330"/>
          </a:xfrm>
          <a:prstGeom prst="rect">
            <a:avLst/>
          </a:prstGeom>
          <a:noFill/>
          <a:ln>
            <a:solidFill>
              <a:schemeClr val="tx1"/>
            </a:solidFill>
          </a:ln>
        </p:spPr>
        <p:txBody>
          <a:bodyPr wrap="square" rtlCol="0">
            <a:spAutoFit/>
          </a:bodyPr>
          <a:lstStyle/>
          <a:p>
            <a:pPr algn="ctr"/>
            <a:r>
              <a:rPr lang="en-US" altLang="zh-TW" dirty="0" smtClean="0"/>
              <a:t>Analyzing Model Performance</a:t>
            </a:r>
          </a:p>
          <a:p>
            <a:pPr marL="285750" indent="-285750">
              <a:buFontTx/>
              <a:buChar char="-"/>
            </a:pPr>
            <a:r>
              <a:rPr lang="en-US" altLang="zh-TW" dirty="0" smtClean="0"/>
              <a:t>Learning Curves (X axis: Number of training point)</a:t>
            </a:r>
          </a:p>
          <a:p>
            <a:pPr marL="285750" indent="-285750">
              <a:buFontTx/>
              <a:buChar char="-"/>
            </a:pPr>
            <a:r>
              <a:rPr lang="en-US" altLang="zh-TW" dirty="0" smtClean="0"/>
              <a:t>Complexity </a:t>
            </a:r>
            <a:r>
              <a:rPr lang="en-US" altLang="zh-TW" dirty="0"/>
              <a:t>Curves </a:t>
            </a:r>
            <a:r>
              <a:rPr lang="en-US" altLang="zh-TW" dirty="0" smtClean="0"/>
              <a:t>(</a:t>
            </a:r>
            <a:r>
              <a:rPr lang="en-US" altLang="zh-TW" dirty="0"/>
              <a:t>X axis: </a:t>
            </a:r>
            <a:r>
              <a:rPr lang="en-US" altLang="zh-TW" dirty="0" smtClean="0"/>
              <a:t>Model’s Complexity)</a:t>
            </a:r>
            <a:endParaRPr lang="en-US" altLang="zh-TW" dirty="0"/>
          </a:p>
        </p:txBody>
      </p:sp>
      <p:cxnSp>
        <p:nvCxnSpPr>
          <p:cNvPr id="36" name="直線單箭頭接點 35"/>
          <p:cNvCxnSpPr>
            <a:stCxn id="25" idx="2"/>
            <a:endCxn id="35" idx="0"/>
          </p:cNvCxnSpPr>
          <p:nvPr/>
        </p:nvCxnSpPr>
        <p:spPr>
          <a:xfrm>
            <a:off x="2739739" y="3639595"/>
            <a:ext cx="0" cy="450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p:cNvCxnSpPr>
            <a:stCxn id="35" idx="3"/>
          </p:cNvCxnSpPr>
          <p:nvPr/>
        </p:nvCxnSpPr>
        <p:spPr>
          <a:xfrm>
            <a:off x="5313223" y="4551266"/>
            <a:ext cx="673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6182600" y="4366600"/>
            <a:ext cx="3408214" cy="369332"/>
          </a:xfrm>
          <a:prstGeom prst="rect">
            <a:avLst/>
          </a:prstGeom>
          <a:noFill/>
          <a:ln>
            <a:noFill/>
          </a:ln>
        </p:spPr>
        <p:txBody>
          <a:bodyPr wrap="square" rtlCol="0">
            <a:spAutoFit/>
          </a:bodyPr>
          <a:lstStyle/>
          <a:p>
            <a:pPr algn="ctr"/>
            <a:r>
              <a:rPr lang="en-US" altLang="zh-TW" dirty="0" smtClean="0"/>
              <a:t>Analyze Bias / Variance Problem</a:t>
            </a:r>
            <a:endParaRPr lang="en-US" altLang="zh-TW" dirty="0"/>
          </a:p>
        </p:txBody>
      </p:sp>
      <p:sp>
        <p:nvSpPr>
          <p:cNvPr id="61" name="文字方塊 60"/>
          <p:cNvSpPr txBox="1"/>
          <p:nvPr/>
        </p:nvSpPr>
        <p:spPr>
          <a:xfrm>
            <a:off x="166255" y="5431104"/>
            <a:ext cx="5146968" cy="923330"/>
          </a:xfrm>
          <a:prstGeom prst="rect">
            <a:avLst/>
          </a:prstGeom>
          <a:noFill/>
          <a:ln>
            <a:solidFill>
              <a:schemeClr val="tx1"/>
            </a:solidFill>
          </a:ln>
        </p:spPr>
        <p:txBody>
          <a:bodyPr wrap="square" rtlCol="0">
            <a:spAutoFit/>
          </a:bodyPr>
          <a:lstStyle/>
          <a:p>
            <a:pPr algn="ctr"/>
            <a:r>
              <a:rPr lang="en-US" altLang="zh-TW" dirty="0" smtClean="0"/>
              <a:t>Evaluating Model Performance</a:t>
            </a:r>
          </a:p>
          <a:p>
            <a:pPr marL="285750" indent="-285750">
              <a:buFontTx/>
              <a:buChar char="-"/>
            </a:pPr>
            <a:r>
              <a:rPr lang="en-US" altLang="zh-TW" dirty="0" smtClean="0"/>
              <a:t>Cross Validation</a:t>
            </a:r>
          </a:p>
          <a:p>
            <a:pPr marL="285750" indent="-285750">
              <a:buFontTx/>
              <a:buChar char="-"/>
            </a:pPr>
            <a:r>
              <a:rPr lang="en-US" altLang="zh-TW" dirty="0" smtClean="0"/>
              <a:t>Grid search</a:t>
            </a:r>
          </a:p>
        </p:txBody>
      </p:sp>
      <p:sp>
        <p:nvSpPr>
          <p:cNvPr id="20" name="文字方塊 19"/>
          <p:cNvSpPr txBox="1"/>
          <p:nvPr/>
        </p:nvSpPr>
        <p:spPr>
          <a:xfrm>
            <a:off x="166255" y="1402928"/>
            <a:ext cx="5146968" cy="1200329"/>
          </a:xfrm>
          <a:prstGeom prst="rect">
            <a:avLst/>
          </a:prstGeom>
          <a:noFill/>
          <a:ln>
            <a:solidFill>
              <a:schemeClr val="tx1"/>
            </a:solidFill>
          </a:ln>
        </p:spPr>
        <p:txBody>
          <a:bodyPr wrap="square" rtlCol="0">
            <a:spAutoFit/>
          </a:bodyPr>
          <a:lstStyle/>
          <a:p>
            <a:pPr algn="ctr"/>
            <a:r>
              <a:rPr lang="en-US" altLang="zh-TW" dirty="0" smtClean="0"/>
              <a:t>Data Exploration (Feature Observation)</a:t>
            </a:r>
          </a:p>
          <a:p>
            <a:pPr marL="285750" indent="-285750">
              <a:buFontTx/>
              <a:buChar char="-"/>
            </a:pPr>
            <a:r>
              <a:rPr lang="en-US" altLang="zh-TW" dirty="0" smtClean="0"/>
              <a:t>Split the date into inputs and outputs</a:t>
            </a:r>
          </a:p>
          <a:p>
            <a:pPr marL="285750" indent="-285750">
              <a:buFontTx/>
              <a:buChar char="-"/>
            </a:pPr>
            <a:r>
              <a:rPr lang="en-US" altLang="zh-TW" dirty="0" smtClean="0">
                <a:solidFill>
                  <a:srgbClr val="FF0000"/>
                </a:solidFill>
              </a:rPr>
              <a:t>Calculate descriptive statistics</a:t>
            </a:r>
          </a:p>
          <a:p>
            <a:pPr marL="285750" indent="-285750">
              <a:buFontTx/>
              <a:buChar char="-"/>
            </a:pPr>
            <a:r>
              <a:rPr lang="en-US" altLang="zh-TW" dirty="0">
                <a:solidFill>
                  <a:srgbClr val="FF0000"/>
                </a:solidFill>
              </a:rPr>
              <a:t>Split the data into training and testing sets</a:t>
            </a:r>
          </a:p>
        </p:txBody>
      </p:sp>
      <p:cxnSp>
        <p:nvCxnSpPr>
          <p:cNvPr id="48" name="直線單箭頭接點 47"/>
          <p:cNvCxnSpPr>
            <a:stCxn id="35" idx="2"/>
            <a:endCxn id="61" idx="0"/>
          </p:cNvCxnSpPr>
          <p:nvPr/>
        </p:nvCxnSpPr>
        <p:spPr>
          <a:xfrm>
            <a:off x="2739739" y="5012931"/>
            <a:ext cx="0" cy="418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5354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Clustering</a:t>
            </a:r>
            <a:r>
              <a:rPr lang="zh-TW" altLang="en-US" dirty="0" smtClean="0"/>
              <a:t> </a:t>
            </a:r>
            <a:r>
              <a:rPr lang="en-US" altLang="zh-TW" dirty="0" smtClean="0"/>
              <a:t>–</a:t>
            </a:r>
            <a:r>
              <a:rPr lang="zh-TW" altLang="en-US" dirty="0" smtClean="0"/>
              <a:t> </a:t>
            </a:r>
            <a:r>
              <a:rPr lang="en-US" altLang="zh-TW" dirty="0" smtClean="0"/>
              <a:t>K-Means</a:t>
            </a:r>
            <a:endParaRPr lang="zh-TW" altLang="en-US" dirty="0"/>
          </a:p>
        </p:txBody>
      </p:sp>
      <p:sp>
        <p:nvSpPr>
          <p:cNvPr id="7" name="文字方塊 6"/>
          <p:cNvSpPr txBox="1"/>
          <p:nvPr/>
        </p:nvSpPr>
        <p:spPr>
          <a:xfrm>
            <a:off x="178130" y="1012763"/>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85" name="文字方塊 84"/>
          <p:cNvSpPr txBox="1"/>
          <p:nvPr/>
        </p:nvSpPr>
        <p:spPr>
          <a:xfrm>
            <a:off x="178130" y="1618668"/>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68" name="文字方塊 67"/>
          <p:cNvSpPr txBox="1"/>
          <p:nvPr/>
        </p:nvSpPr>
        <p:spPr>
          <a:xfrm>
            <a:off x="6383320" y="201903"/>
            <a:ext cx="2297878" cy="584775"/>
          </a:xfrm>
          <a:prstGeom prst="rect">
            <a:avLst/>
          </a:prstGeom>
          <a:noFill/>
        </p:spPr>
        <p:txBody>
          <a:bodyPr wrap="square" rtlCol="0">
            <a:spAutoFit/>
          </a:bodyPr>
          <a:lstStyle/>
          <a:p>
            <a:r>
              <a:rPr lang="en-US" altLang="zh-TW" sz="1600" dirty="0" smtClean="0"/>
              <a:t>Unsupervised</a:t>
            </a:r>
          </a:p>
          <a:p>
            <a:r>
              <a:rPr lang="en-US" altLang="zh-TW" sz="1600" dirty="0" smtClean="0"/>
              <a:t>Classification</a:t>
            </a:r>
            <a:endParaRPr lang="zh-TW" altLang="en-US" sz="1600" dirty="0"/>
          </a:p>
        </p:txBody>
      </p:sp>
      <p:sp>
        <p:nvSpPr>
          <p:cNvPr id="39" name="文字方塊 38"/>
          <p:cNvSpPr txBox="1"/>
          <p:nvPr/>
        </p:nvSpPr>
        <p:spPr>
          <a:xfrm>
            <a:off x="178130" y="2019355"/>
            <a:ext cx="9194475" cy="3046988"/>
          </a:xfrm>
          <a:prstGeom prst="rect">
            <a:avLst/>
          </a:prstGeom>
          <a:noFill/>
          <a:ln>
            <a:noFill/>
          </a:ln>
        </p:spPr>
        <p:txBody>
          <a:bodyPr wrap="square" rtlCol="0">
            <a:spAutoFit/>
          </a:bodyPr>
          <a:lstStyle/>
          <a:p>
            <a:r>
              <a:rPr lang="en-US" altLang="zh-TW" sz="1600" b="1" u="sng" dirty="0" smtClean="0"/>
              <a:t>K-means (hill climbing)</a:t>
            </a:r>
          </a:p>
          <a:p>
            <a:pPr marL="285750" indent="-285750">
              <a:buFontTx/>
              <a:buChar char="-"/>
            </a:pPr>
            <a:r>
              <a:rPr lang="en-US" altLang="zh-TW" sz="1600" dirty="0">
                <a:latin typeface="微軟正黑體" panose="020B0604030504040204" pitchFamily="34" charset="-120"/>
                <a:ea typeface="微軟正黑體" panose="020B0604030504040204" pitchFamily="34" charset="-120"/>
              </a:rPr>
              <a:t>The most basic and most used algorithm.</a:t>
            </a:r>
          </a:p>
          <a:p>
            <a:pPr marL="285750" indent="-285750">
              <a:buFontTx/>
              <a:buChar char="-"/>
            </a:pPr>
            <a:r>
              <a:rPr lang="en-US" altLang="zh-TW" sz="1600" dirty="0">
                <a:latin typeface="微軟正黑體" panose="020B0604030504040204" pitchFamily="34" charset="-120"/>
                <a:ea typeface="微軟正黑體" panose="020B0604030504040204" pitchFamily="34" charset="-120"/>
              </a:rPr>
              <a:t>Randomly draw cluster centers (clusters might be totally different depends on initial centers)</a:t>
            </a:r>
          </a:p>
          <a:p>
            <a:r>
              <a:rPr lang="en-US" altLang="zh-TW" sz="1600" dirty="0">
                <a:latin typeface="微軟正黑體" panose="020B0604030504040204" pitchFamily="34" charset="-120"/>
                <a:ea typeface="微軟正黑體" panose="020B0604030504040204" pitchFamily="34" charset="-120"/>
              </a:rPr>
              <a:t>      1. Assign (assign data points to the cluster </a:t>
            </a:r>
            <a:r>
              <a:rPr lang="en-US" altLang="zh-TW" sz="1600" dirty="0" smtClean="0">
                <a:latin typeface="微軟正黑體" panose="020B0604030504040204" pitchFamily="34" charset="-120"/>
                <a:ea typeface="微軟正黑體" panose="020B0604030504040204" pitchFamily="34" charset="-120"/>
              </a:rPr>
              <a:t>center</a:t>
            </a:r>
            <a:r>
              <a:rPr lang="zh-TW" altLang="en-US" sz="1600" dirty="0" smtClean="0">
                <a:latin typeface="微軟正黑體" panose="020B0604030504040204" pitchFamily="34" charset="-120"/>
                <a:ea typeface="微軟正黑體" panose="020B0604030504040204" pitchFamily="34" charset="-120"/>
              </a:rPr>
              <a:t>，計算每一筆資料到群中心的距離並分派</a:t>
            </a:r>
            <a:r>
              <a:rPr lang="en-US" altLang="zh-TW" sz="1600" dirty="0" smtClean="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a:p>
            <a:r>
              <a:rPr lang="en-US" altLang="zh-TW" sz="1600" dirty="0">
                <a:latin typeface="微軟正黑體" panose="020B0604030504040204" pitchFamily="34" charset="-120"/>
                <a:ea typeface="微軟正黑體" panose="020B0604030504040204" pitchFamily="34" charset="-120"/>
              </a:rPr>
              <a:t>      2. Optimize (move centers to minimize the length)</a:t>
            </a:r>
          </a:p>
          <a:p>
            <a:r>
              <a:rPr lang="en-US" altLang="zh-TW" sz="1600" dirty="0">
                <a:latin typeface="微軟正黑體" panose="020B0604030504040204" pitchFamily="34" charset="-120"/>
                <a:ea typeface="微軟正黑體" panose="020B0604030504040204" pitchFamily="34" charset="-120"/>
              </a:rPr>
              <a:t>      3. Repeat 1. 2.</a:t>
            </a:r>
          </a:p>
          <a:p>
            <a:pPr marL="285750" indent="-285750">
              <a:buFontTx/>
              <a:buChar char="-"/>
            </a:pPr>
            <a:r>
              <a:rPr lang="en-US" altLang="zh-TW" sz="1600" dirty="0">
                <a:latin typeface="微軟正黑體" panose="020B0604030504040204" pitchFamily="34" charset="-120"/>
                <a:ea typeface="微軟正黑體" panose="020B0604030504040204" pitchFamily="34" charset="-120"/>
              </a:rPr>
              <a:t>Limitation: Output for any fixed training set “NOT” always be the same</a:t>
            </a:r>
            <a:r>
              <a:rPr lang="en-US" altLang="zh-TW" sz="1600" dirty="0" smtClean="0">
                <a:latin typeface="微軟正黑體" panose="020B0604030504040204" pitchFamily="34" charset="-120"/>
                <a:ea typeface="微軟正黑體" panose="020B0604030504040204" pitchFamily="34" charset="-120"/>
              </a:rPr>
              <a:t>.</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之所以普及是因為它的收斂速度</a:t>
            </a:r>
            <a:r>
              <a:rPr lang="en-US" altLang="zh-TW" sz="1600" dirty="0" smtClean="0">
                <a:latin typeface="微軟正黑體" panose="020B0604030504040204" pitchFamily="34" charset="-120"/>
                <a:ea typeface="微軟正黑體" panose="020B0604030504040204" pitchFamily="34" charset="-120"/>
              </a:rPr>
              <a:t>(convergence speed)</a:t>
            </a:r>
            <a:r>
              <a:rPr lang="zh-TW" altLang="en-US" sz="1600" dirty="0" smtClean="0">
                <a:latin typeface="微軟正黑體" panose="020B0604030504040204" pitchFamily="34" charset="-120"/>
                <a:ea typeface="微軟正黑體" panose="020B0604030504040204" pitchFamily="34" charset="-120"/>
              </a:rPr>
              <a:t>以及易於實做</a:t>
            </a:r>
            <a:r>
              <a:rPr lang="en-US" altLang="zh-TW" sz="1600" dirty="0" smtClean="0">
                <a:latin typeface="微軟正黑體" panose="020B0604030504040204" pitchFamily="34" charset="-120"/>
                <a:ea typeface="微軟正黑體" panose="020B0604030504040204" pitchFamily="34" charset="-120"/>
              </a:rPr>
              <a:t>(ease of implementation)</a:t>
            </a:r>
            <a:r>
              <a:rPr lang="zh-TW" altLang="en-US" sz="1600" dirty="0" smtClean="0">
                <a:latin typeface="微軟正黑體" panose="020B0604030504040204" pitchFamily="34" charset="-120"/>
                <a:ea typeface="微軟正黑體" panose="020B0604030504040204" pitchFamily="34" charset="-120"/>
              </a:rPr>
              <a:t>等特性，但並不保證能找到全域的最佳解。可應用多次一些，然後於這些產生的解答中找出一個最能滿足需求的解答。另一個缺點是必須對要找出的群集數量</a:t>
            </a:r>
            <a:r>
              <a:rPr lang="en-US" altLang="zh-TW" sz="1600" dirty="0" smtClean="0">
                <a:latin typeface="微軟正黑體" panose="020B0604030504040204" pitchFamily="34" charset="-120"/>
                <a:ea typeface="微軟正黑體" panose="020B0604030504040204" pitchFamily="34" charset="-120"/>
              </a:rPr>
              <a:t>(k</a:t>
            </a:r>
            <a:r>
              <a:rPr lang="zh-TW" altLang="en-US" sz="1600" dirty="0" smtClean="0">
                <a:latin typeface="微軟正黑體" panose="020B0604030504040204" pitchFamily="34" charset="-120"/>
                <a:ea typeface="微軟正黑體" panose="020B0604030504040204" pitchFamily="34" charset="-120"/>
              </a:rPr>
              <a:t>值</a:t>
            </a:r>
            <a:r>
              <a:rPr lang="en-US" altLang="zh-TW" sz="1600" dirty="0" smtClean="0">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做出選擇。</a:t>
            </a:r>
            <a:endParaRPr lang="en-US" altLang="zh-TW" sz="1600" dirty="0" smtClean="0">
              <a:latin typeface="微軟正黑體" panose="020B0604030504040204" pitchFamily="34" charset="-120"/>
              <a:ea typeface="微軟正黑體" panose="020B0604030504040204" pitchFamily="34" charset="-120"/>
            </a:endParaRPr>
          </a:p>
          <a:p>
            <a:pPr marL="285750" indent="-285750">
              <a:buFontTx/>
              <a:buChar char="-"/>
            </a:pPr>
            <a:r>
              <a:rPr lang="zh-TW" altLang="en-US" sz="1600" smtClean="0">
                <a:latin typeface="微軟正黑體" panose="020B0604030504040204" pitchFamily="34" charset="-120"/>
                <a:ea typeface="微軟正黑體" panose="020B0604030504040204" pitchFamily="34" charset="-120"/>
              </a:rPr>
              <a:t>若資料未具備自然分隔性，將獲得奇怪的結果。此外，只有當資料所構成的群集可辨識為球形群集，演算法才會工作得很好。</a:t>
            </a:r>
            <a:endParaRPr lang="en-US" altLang="zh-TW" sz="1600"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1106873" y="1025250"/>
            <a:ext cx="10863454" cy="584775"/>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Group data points that are close (or similar) to each other.</a:t>
            </a:r>
          </a:p>
          <a:p>
            <a:r>
              <a:rPr lang="zh-TW" altLang="en-US" sz="1600" dirty="0" smtClean="0">
                <a:latin typeface="微軟正黑體" panose="020B0604030504040204" pitchFamily="34" charset="-120"/>
                <a:ea typeface="微軟正黑體" panose="020B0604030504040204" pitchFamily="34" charset="-120"/>
              </a:rPr>
              <a:t>演算法決定了由哪些元素形成群集</a:t>
            </a:r>
            <a:r>
              <a:rPr lang="en-US" altLang="zh-TW" sz="1600" dirty="0" smtClean="0">
                <a:latin typeface="微軟正黑體" panose="020B0604030504040204" pitchFamily="34" charset="-120"/>
                <a:ea typeface="微軟正黑體" panose="020B0604030504040204" pitchFamily="34" charset="-120"/>
              </a:rPr>
              <a:t>(cluster)</a:t>
            </a:r>
            <a:r>
              <a:rPr lang="zh-TW" altLang="en-US" sz="1600" dirty="0" smtClean="0">
                <a:latin typeface="微軟正黑體" panose="020B0604030504040204" pitchFamily="34" charset="-120"/>
                <a:ea typeface="微軟正黑體" panose="020B0604030504040204" pitchFamily="34" charset="-120"/>
              </a:rPr>
              <a:t>，以及群集內什麼程度的相似性會使他們聚集在一起。</a:t>
            </a:r>
            <a:endParaRPr lang="zh-TW" altLang="en-US" sz="1600" dirty="0">
              <a:latin typeface="微軟正黑體" panose="020B0604030504040204" pitchFamily="34" charset="-120"/>
              <a:ea typeface="微軟正黑體" panose="020B0604030504040204" pitchFamily="34" charset="-120"/>
            </a:endParaRPr>
          </a:p>
        </p:txBody>
      </p:sp>
      <p:grpSp>
        <p:nvGrpSpPr>
          <p:cNvPr id="3" name="群組 2"/>
          <p:cNvGrpSpPr/>
          <p:nvPr/>
        </p:nvGrpSpPr>
        <p:grpSpPr>
          <a:xfrm>
            <a:off x="9441868" y="1565891"/>
            <a:ext cx="2486888" cy="2138794"/>
            <a:chOff x="9441868" y="1565891"/>
            <a:chExt cx="2486888" cy="2138794"/>
          </a:xfrm>
        </p:grpSpPr>
        <p:sp>
          <p:nvSpPr>
            <p:cNvPr id="17" name="文字方塊 16"/>
            <p:cNvSpPr txBox="1"/>
            <p:nvPr/>
          </p:nvSpPr>
          <p:spPr>
            <a:xfrm>
              <a:off x="11090554" y="2767126"/>
              <a:ext cx="249382" cy="369332"/>
            </a:xfrm>
            <a:prstGeom prst="rect">
              <a:avLst/>
            </a:prstGeom>
            <a:noFill/>
          </p:spPr>
          <p:txBody>
            <a:bodyPr wrap="square" rtlCol="0">
              <a:spAutoFit/>
            </a:bodyPr>
            <a:lstStyle/>
            <a:p>
              <a:r>
                <a:rPr lang="en-US" altLang="zh-TW" dirty="0" smtClean="0"/>
                <a:t>o</a:t>
              </a:r>
              <a:endParaRPr lang="zh-TW" altLang="en-US" dirty="0"/>
            </a:p>
          </p:txBody>
        </p:sp>
        <p:sp>
          <p:nvSpPr>
            <p:cNvPr id="18" name="文字方塊 17"/>
            <p:cNvSpPr txBox="1"/>
            <p:nvPr/>
          </p:nvSpPr>
          <p:spPr>
            <a:xfrm>
              <a:off x="10190016" y="1565891"/>
              <a:ext cx="249382" cy="369332"/>
            </a:xfrm>
            <a:prstGeom prst="rect">
              <a:avLst/>
            </a:prstGeom>
            <a:noFill/>
          </p:spPr>
          <p:txBody>
            <a:bodyPr wrap="square" rtlCol="0">
              <a:spAutoFit/>
            </a:bodyPr>
            <a:lstStyle/>
            <a:p>
              <a:r>
                <a:rPr lang="en-US" altLang="zh-TW" dirty="0" smtClean="0"/>
                <a:t>o</a:t>
              </a:r>
              <a:endParaRPr lang="zh-TW" altLang="en-US" dirty="0"/>
            </a:p>
          </p:txBody>
        </p:sp>
        <p:sp>
          <p:nvSpPr>
            <p:cNvPr id="19" name="文字方塊 18"/>
            <p:cNvSpPr txBox="1"/>
            <p:nvPr/>
          </p:nvSpPr>
          <p:spPr>
            <a:xfrm>
              <a:off x="10508663" y="2230255"/>
              <a:ext cx="249382" cy="369332"/>
            </a:xfrm>
            <a:prstGeom prst="rect">
              <a:avLst/>
            </a:prstGeom>
            <a:noFill/>
          </p:spPr>
          <p:txBody>
            <a:bodyPr wrap="square" rtlCol="0">
              <a:spAutoFit/>
            </a:bodyPr>
            <a:lstStyle/>
            <a:p>
              <a:r>
                <a:rPr lang="en-US" altLang="zh-TW" dirty="0" smtClean="0"/>
                <a:t>o</a:t>
              </a:r>
              <a:endParaRPr lang="zh-TW" altLang="en-US" dirty="0"/>
            </a:p>
          </p:txBody>
        </p:sp>
        <p:sp>
          <p:nvSpPr>
            <p:cNvPr id="20" name="文字方塊 19"/>
            <p:cNvSpPr txBox="1"/>
            <p:nvPr/>
          </p:nvSpPr>
          <p:spPr>
            <a:xfrm>
              <a:off x="10342416" y="1771440"/>
              <a:ext cx="249382" cy="369332"/>
            </a:xfrm>
            <a:prstGeom prst="rect">
              <a:avLst/>
            </a:prstGeom>
            <a:noFill/>
          </p:spPr>
          <p:txBody>
            <a:bodyPr wrap="square" rtlCol="0">
              <a:spAutoFit/>
            </a:bodyPr>
            <a:lstStyle/>
            <a:p>
              <a:r>
                <a:rPr lang="en-US" altLang="zh-TW" dirty="0" smtClean="0"/>
                <a:t>o</a:t>
              </a:r>
              <a:endParaRPr lang="zh-TW" altLang="en-US" dirty="0"/>
            </a:p>
          </p:txBody>
        </p:sp>
        <p:sp>
          <p:nvSpPr>
            <p:cNvPr id="21" name="文字方塊 20"/>
            <p:cNvSpPr txBox="1"/>
            <p:nvPr/>
          </p:nvSpPr>
          <p:spPr>
            <a:xfrm>
              <a:off x="11353790" y="2571285"/>
              <a:ext cx="249382" cy="369332"/>
            </a:xfrm>
            <a:prstGeom prst="rect">
              <a:avLst/>
            </a:prstGeom>
            <a:noFill/>
          </p:spPr>
          <p:txBody>
            <a:bodyPr wrap="square" rtlCol="0">
              <a:spAutoFit/>
            </a:bodyPr>
            <a:lstStyle/>
            <a:p>
              <a:r>
                <a:rPr lang="en-US" altLang="zh-TW" dirty="0" smtClean="0"/>
                <a:t>o</a:t>
              </a:r>
              <a:endParaRPr lang="zh-TW" altLang="en-US" dirty="0"/>
            </a:p>
          </p:txBody>
        </p:sp>
        <p:sp>
          <p:nvSpPr>
            <p:cNvPr id="22" name="文字方塊 21"/>
            <p:cNvSpPr txBox="1"/>
            <p:nvPr/>
          </p:nvSpPr>
          <p:spPr>
            <a:xfrm>
              <a:off x="10314710" y="2072743"/>
              <a:ext cx="249382" cy="369332"/>
            </a:xfrm>
            <a:prstGeom prst="rect">
              <a:avLst/>
            </a:prstGeom>
            <a:noFill/>
          </p:spPr>
          <p:txBody>
            <a:bodyPr wrap="square" rtlCol="0">
              <a:spAutoFit/>
            </a:bodyPr>
            <a:lstStyle/>
            <a:p>
              <a:r>
                <a:rPr lang="en-US" altLang="zh-TW" dirty="0" smtClean="0"/>
                <a:t>o</a:t>
              </a:r>
              <a:endParaRPr lang="zh-TW" altLang="en-US" dirty="0"/>
            </a:p>
          </p:txBody>
        </p:sp>
        <p:sp>
          <p:nvSpPr>
            <p:cNvPr id="23" name="文字方塊 22"/>
            <p:cNvSpPr txBox="1"/>
            <p:nvPr/>
          </p:nvSpPr>
          <p:spPr>
            <a:xfrm>
              <a:off x="9843657" y="2808947"/>
              <a:ext cx="249382" cy="369332"/>
            </a:xfrm>
            <a:prstGeom prst="rect">
              <a:avLst/>
            </a:prstGeom>
            <a:noFill/>
          </p:spPr>
          <p:txBody>
            <a:bodyPr wrap="square" rtlCol="0">
              <a:spAutoFit/>
            </a:bodyPr>
            <a:lstStyle/>
            <a:p>
              <a:r>
                <a:rPr lang="en-US" altLang="zh-TW" dirty="0" smtClean="0"/>
                <a:t>o</a:t>
              </a:r>
              <a:endParaRPr lang="zh-TW" altLang="en-US" dirty="0"/>
            </a:p>
          </p:txBody>
        </p:sp>
        <p:sp>
          <p:nvSpPr>
            <p:cNvPr id="24" name="文字方塊 23"/>
            <p:cNvSpPr txBox="1"/>
            <p:nvPr/>
          </p:nvSpPr>
          <p:spPr>
            <a:xfrm>
              <a:off x="11679374" y="2604646"/>
              <a:ext cx="249382" cy="369332"/>
            </a:xfrm>
            <a:prstGeom prst="rect">
              <a:avLst/>
            </a:prstGeom>
            <a:noFill/>
          </p:spPr>
          <p:txBody>
            <a:bodyPr wrap="square" rtlCol="0">
              <a:spAutoFit/>
            </a:bodyPr>
            <a:lstStyle/>
            <a:p>
              <a:r>
                <a:rPr lang="en-US" altLang="zh-TW" dirty="0" smtClean="0"/>
                <a:t>o</a:t>
              </a:r>
              <a:endParaRPr lang="zh-TW" altLang="en-US" dirty="0"/>
            </a:p>
          </p:txBody>
        </p:sp>
        <p:sp>
          <p:nvSpPr>
            <p:cNvPr id="25" name="文字方塊 24"/>
            <p:cNvSpPr txBox="1"/>
            <p:nvPr/>
          </p:nvSpPr>
          <p:spPr>
            <a:xfrm>
              <a:off x="10314723" y="2263950"/>
              <a:ext cx="249382" cy="369332"/>
            </a:xfrm>
            <a:prstGeom prst="rect">
              <a:avLst/>
            </a:prstGeom>
            <a:noFill/>
          </p:spPr>
          <p:txBody>
            <a:bodyPr wrap="square" rtlCol="0">
              <a:spAutoFit/>
            </a:bodyPr>
            <a:lstStyle/>
            <a:p>
              <a:r>
                <a:rPr lang="en-US" altLang="zh-TW" dirty="0" smtClean="0"/>
                <a:t>o</a:t>
              </a:r>
              <a:endParaRPr lang="zh-TW" altLang="en-US" dirty="0"/>
            </a:p>
          </p:txBody>
        </p:sp>
        <p:sp>
          <p:nvSpPr>
            <p:cNvPr id="26" name="文字方塊 25"/>
            <p:cNvSpPr txBox="1"/>
            <p:nvPr/>
          </p:nvSpPr>
          <p:spPr>
            <a:xfrm>
              <a:off x="9469581" y="2930876"/>
              <a:ext cx="249382" cy="369332"/>
            </a:xfrm>
            <a:prstGeom prst="rect">
              <a:avLst/>
            </a:prstGeom>
            <a:noFill/>
          </p:spPr>
          <p:txBody>
            <a:bodyPr wrap="square" rtlCol="0">
              <a:spAutoFit/>
            </a:bodyPr>
            <a:lstStyle/>
            <a:p>
              <a:r>
                <a:rPr lang="en-US" altLang="zh-TW" dirty="0" smtClean="0"/>
                <a:t>o</a:t>
              </a:r>
              <a:endParaRPr lang="zh-TW" altLang="en-US" dirty="0"/>
            </a:p>
          </p:txBody>
        </p:sp>
        <p:sp>
          <p:nvSpPr>
            <p:cNvPr id="27" name="文字方塊 26"/>
            <p:cNvSpPr txBox="1"/>
            <p:nvPr/>
          </p:nvSpPr>
          <p:spPr>
            <a:xfrm>
              <a:off x="9843648" y="3089690"/>
              <a:ext cx="249382" cy="369332"/>
            </a:xfrm>
            <a:prstGeom prst="rect">
              <a:avLst/>
            </a:prstGeom>
            <a:noFill/>
          </p:spPr>
          <p:txBody>
            <a:bodyPr wrap="square" rtlCol="0">
              <a:spAutoFit/>
            </a:bodyPr>
            <a:lstStyle/>
            <a:p>
              <a:r>
                <a:rPr lang="en-US" altLang="zh-TW" dirty="0" smtClean="0"/>
                <a:t>o</a:t>
              </a:r>
              <a:endParaRPr lang="zh-TW" altLang="en-US" dirty="0"/>
            </a:p>
          </p:txBody>
        </p:sp>
        <p:sp>
          <p:nvSpPr>
            <p:cNvPr id="28" name="文字方塊 27"/>
            <p:cNvSpPr txBox="1"/>
            <p:nvPr/>
          </p:nvSpPr>
          <p:spPr>
            <a:xfrm>
              <a:off x="9566559" y="2767126"/>
              <a:ext cx="249382" cy="369332"/>
            </a:xfrm>
            <a:prstGeom prst="rect">
              <a:avLst/>
            </a:prstGeom>
            <a:noFill/>
          </p:spPr>
          <p:txBody>
            <a:bodyPr wrap="square" rtlCol="0">
              <a:spAutoFit/>
            </a:bodyPr>
            <a:lstStyle/>
            <a:p>
              <a:r>
                <a:rPr lang="en-US" altLang="zh-TW" dirty="0" smtClean="0"/>
                <a:t>o</a:t>
              </a:r>
              <a:endParaRPr lang="zh-TW" altLang="en-US" dirty="0"/>
            </a:p>
          </p:txBody>
        </p:sp>
        <p:sp>
          <p:nvSpPr>
            <p:cNvPr id="29" name="文字方塊 28"/>
            <p:cNvSpPr txBox="1"/>
            <p:nvPr/>
          </p:nvSpPr>
          <p:spPr>
            <a:xfrm>
              <a:off x="11062845" y="3236318"/>
              <a:ext cx="249382" cy="369332"/>
            </a:xfrm>
            <a:prstGeom prst="rect">
              <a:avLst/>
            </a:prstGeom>
            <a:noFill/>
          </p:spPr>
          <p:txBody>
            <a:bodyPr wrap="square" rtlCol="0">
              <a:spAutoFit/>
            </a:bodyPr>
            <a:lstStyle/>
            <a:p>
              <a:r>
                <a:rPr lang="en-US" altLang="zh-TW" dirty="0" smtClean="0"/>
                <a:t>o</a:t>
              </a:r>
              <a:endParaRPr lang="zh-TW" altLang="en-US" dirty="0"/>
            </a:p>
          </p:txBody>
        </p:sp>
        <p:sp>
          <p:nvSpPr>
            <p:cNvPr id="30" name="文字方塊 29"/>
            <p:cNvSpPr txBox="1"/>
            <p:nvPr/>
          </p:nvSpPr>
          <p:spPr>
            <a:xfrm>
              <a:off x="10162307" y="2035083"/>
              <a:ext cx="249382" cy="369332"/>
            </a:xfrm>
            <a:prstGeom prst="rect">
              <a:avLst/>
            </a:prstGeom>
            <a:noFill/>
          </p:spPr>
          <p:txBody>
            <a:bodyPr wrap="square" rtlCol="0">
              <a:spAutoFit/>
            </a:bodyPr>
            <a:lstStyle/>
            <a:p>
              <a:r>
                <a:rPr lang="en-US" altLang="zh-TW" dirty="0" smtClean="0"/>
                <a:t>o</a:t>
              </a:r>
              <a:endParaRPr lang="zh-TW" altLang="en-US" dirty="0"/>
            </a:p>
          </p:txBody>
        </p:sp>
        <p:sp>
          <p:nvSpPr>
            <p:cNvPr id="31" name="文字方塊 30"/>
            <p:cNvSpPr txBox="1"/>
            <p:nvPr/>
          </p:nvSpPr>
          <p:spPr>
            <a:xfrm>
              <a:off x="11035136" y="2931518"/>
              <a:ext cx="249382" cy="369332"/>
            </a:xfrm>
            <a:prstGeom prst="rect">
              <a:avLst/>
            </a:prstGeom>
            <a:noFill/>
          </p:spPr>
          <p:txBody>
            <a:bodyPr wrap="square" rtlCol="0">
              <a:spAutoFit/>
            </a:bodyPr>
            <a:lstStyle/>
            <a:p>
              <a:r>
                <a:rPr lang="en-US" altLang="zh-TW" dirty="0" smtClean="0"/>
                <a:t>o</a:t>
              </a:r>
              <a:endParaRPr lang="zh-TW" altLang="en-US" dirty="0"/>
            </a:p>
          </p:txBody>
        </p:sp>
        <p:sp>
          <p:nvSpPr>
            <p:cNvPr id="32" name="文字方塊 31"/>
            <p:cNvSpPr txBox="1"/>
            <p:nvPr/>
          </p:nvSpPr>
          <p:spPr>
            <a:xfrm>
              <a:off x="11104408" y="2541935"/>
              <a:ext cx="249382" cy="369332"/>
            </a:xfrm>
            <a:prstGeom prst="rect">
              <a:avLst/>
            </a:prstGeom>
            <a:noFill/>
          </p:spPr>
          <p:txBody>
            <a:bodyPr wrap="square" rtlCol="0">
              <a:spAutoFit/>
            </a:bodyPr>
            <a:lstStyle/>
            <a:p>
              <a:r>
                <a:rPr lang="en-US" altLang="zh-TW" dirty="0" smtClean="0"/>
                <a:t>o</a:t>
              </a:r>
              <a:endParaRPr lang="zh-TW" altLang="en-US" dirty="0"/>
            </a:p>
          </p:txBody>
        </p:sp>
        <p:sp>
          <p:nvSpPr>
            <p:cNvPr id="34" name="文字方塊 33"/>
            <p:cNvSpPr txBox="1"/>
            <p:nvPr/>
          </p:nvSpPr>
          <p:spPr>
            <a:xfrm>
              <a:off x="11326081" y="3040477"/>
              <a:ext cx="249382" cy="369332"/>
            </a:xfrm>
            <a:prstGeom prst="rect">
              <a:avLst/>
            </a:prstGeom>
            <a:noFill/>
          </p:spPr>
          <p:txBody>
            <a:bodyPr wrap="square" rtlCol="0">
              <a:spAutoFit/>
            </a:bodyPr>
            <a:lstStyle/>
            <a:p>
              <a:r>
                <a:rPr lang="en-US" altLang="zh-TW" dirty="0" smtClean="0"/>
                <a:t>o</a:t>
              </a:r>
              <a:endParaRPr lang="zh-TW" altLang="en-US" dirty="0"/>
            </a:p>
          </p:txBody>
        </p:sp>
        <p:sp>
          <p:nvSpPr>
            <p:cNvPr id="35" name="文字方塊 34"/>
            <p:cNvSpPr txBox="1"/>
            <p:nvPr/>
          </p:nvSpPr>
          <p:spPr>
            <a:xfrm>
              <a:off x="10688772" y="2055667"/>
              <a:ext cx="249382" cy="369332"/>
            </a:xfrm>
            <a:prstGeom prst="rect">
              <a:avLst/>
            </a:prstGeom>
            <a:noFill/>
          </p:spPr>
          <p:txBody>
            <a:bodyPr wrap="square" rtlCol="0">
              <a:spAutoFit/>
            </a:bodyPr>
            <a:lstStyle/>
            <a:p>
              <a:r>
                <a:rPr lang="en-US" altLang="zh-TW" dirty="0" smtClean="0"/>
                <a:t>o</a:t>
              </a:r>
              <a:endParaRPr lang="zh-TW" altLang="en-US" dirty="0"/>
            </a:p>
          </p:txBody>
        </p:sp>
        <p:sp>
          <p:nvSpPr>
            <p:cNvPr id="36" name="文字方塊 35"/>
            <p:cNvSpPr txBox="1"/>
            <p:nvPr/>
          </p:nvSpPr>
          <p:spPr>
            <a:xfrm>
              <a:off x="9815948" y="3278139"/>
              <a:ext cx="249382" cy="369332"/>
            </a:xfrm>
            <a:prstGeom prst="rect">
              <a:avLst/>
            </a:prstGeom>
            <a:noFill/>
          </p:spPr>
          <p:txBody>
            <a:bodyPr wrap="square" rtlCol="0">
              <a:spAutoFit/>
            </a:bodyPr>
            <a:lstStyle/>
            <a:p>
              <a:r>
                <a:rPr lang="en-US" altLang="zh-TW" dirty="0" smtClean="0"/>
                <a:t>o</a:t>
              </a:r>
              <a:endParaRPr lang="zh-TW" altLang="en-US" dirty="0"/>
            </a:p>
          </p:txBody>
        </p:sp>
        <p:sp>
          <p:nvSpPr>
            <p:cNvPr id="37" name="文字方塊 36"/>
            <p:cNvSpPr txBox="1"/>
            <p:nvPr/>
          </p:nvSpPr>
          <p:spPr>
            <a:xfrm>
              <a:off x="11651665" y="3073838"/>
              <a:ext cx="249382" cy="369332"/>
            </a:xfrm>
            <a:prstGeom prst="rect">
              <a:avLst/>
            </a:prstGeom>
            <a:noFill/>
          </p:spPr>
          <p:txBody>
            <a:bodyPr wrap="square" rtlCol="0">
              <a:spAutoFit/>
            </a:bodyPr>
            <a:lstStyle/>
            <a:p>
              <a:r>
                <a:rPr lang="en-US" altLang="zh-TW" dirty="0" smtClean="0"/>
                <a:t>o</a:t>
              </a:r>
              <a:endParaRPr lang="zh-TW" altLang="en-US" dirty="0"/>
            </a:p>
          </p:txBody>
        </p:sp>
        <p:sp>
          <p:nvSpPr>
            <p:cNvPr id="38" name="文字方塊 37"/>
            <p:cNvSpPr txBox="1"/>
            <p:nvPr/>
          </p:nvSpPr>
          <p:spPr>
            <a:xfrm>
              <a:off x="10148459" y="3335353"/>
              <a:ext cx="249382" cy="369332"/>
            </a:xfrm>
            <a:prstGeom prst="rect">
              <a:avLst/>
            </a:prstGeom>
            <a:noFill/>
          </p:spPr>
          <p:txBody>
            <a:bodyPr wrap="square" rtlCol="0">
              <a:spAutoFit/>
            </a:bodyPr>
            <a:lstStyle/>
            <a:p>
              <a:r>
                <a:rPr lang="en-US" altLang="zh-TW" dirty="0" smtClean="0"/>
                <a:t>o</a:t>
              </a:r>
              <a:endParaRPr lang="zh-TW" altLang="en-US" dirty="0"/>
            </a:p>
          </p:txBody>
        </p:sp>
        <p:sp>
          <p:nvSpPr>
            <p:cNvPr id="41" name="文字方塊 40"/>
            <p:cNvSpPr txBox="1"/>
            <p:nvPr/>
          </p:nvSpPr>
          <p:spPr>
            <a:xfrm>
              <a:off x="9441868" y="3178279"/>
              <a:ext cx="249382" cy="369332"/>
            </a:xfrm>
            <a:prstGeom prst="rect">
              <a:avLst/>
            </a:prstGeom>
            <a:noFill/>
          </p:spPr>
          <p:txBody>
            <a:bodyPr wrap="square" rtlCol="0">
              <a:spAutoFit/>
            </a:bodyPr>
            <a:lstStyle/>
            <a:p>
              <a:r>
                <a:rPr lang="en-US" altLang="zh-TW" dirty="0" smtClean="0"/>
                <a:t>o</a:t>
              </a:r>
              <a:endParaRPr lang="zh-TW" altLang="en-US" dirty="0"/>
            </a:p>
          </p:txBody>
        </p:sp>
        <p:sp>
          <p:nvSpPr>
            <p:cNvPr id="42" name="文字方塊 41"/>
            <p:cNvSpPr txBox="1"/>
            <p:nvPr/>
          </p:nvSpPr>
          <p:spPr>
            <a:xfrm>
              <a:off x="10093034" y="2271827"/>
              <a:ext cx="249382" cy="369332"/>
            </a:xfrm>
            <a:prstGeom prst="rect">
              <a:avLst/>
            </a:prstGeom>
            <a:noFill/>
          </p:spPr>
          <p:txBody>
            <a:bodyPr wrap="square" rtlCol="0">
              <a:spAutoFit/>
            </a:bodyPr>
            <a:lstStyle/>
            <a:p>
              <a:r>
                <a:rPr lang="en-US" altLang="zh-TW" dirty="0" smtClean="0"/>
                <a:t>o</a:t>
              </a:r>
              <a:endParaRPr lang="zh-TW" altLang="en-US" dirty="0"/>
            </a:p>
          </p:txBody>
        </p:sp>
        <p:sp>
          <p:nvSpPr>
            <p:cNvPr id="43" name="文字方塊 42"/>
            <p:cNvSpPr txBox="1"/>
            <p:nvPr/>
          </p:nvSpPr>
          <p:spPr>
            <a:xfrm>
              <a:off x="9455736" y="2620847"/>
              <a:ext cx="249382" cy="369332"/>
            </a:xfrm>
            <a:prstGeom prst="rect">
              <a:avLst/>
            </a:prstGeom>
            <a:noFill/>
          </p:spPr>
          <p:txBody>
            <a:bodyPr wrap="square" rtlCol="0">
              <a:spAutoFit/>
            </a:bodyPr>
            <a:lstStyle/>
            <a:p>
              <a:r>
                <a:rPr lang="en-US" altLang="zh-TW" dirty="0" smtClean="0"/>
                <a:t>o</a:t>
              </a:r>
              <a:endParaRPr lang="zh-TW" altLang="en-US" dirty="0"/>
            </a:p>
          </p:txBody>
        </p:sp>
        <p:sp>
          <p:nvSpPr>
            <p:cNvPr id="2" name="橢圓 1"/>
            <p:cNvSpPr/>
            <p:nvPr/>
          </p:nvSpPr>
          <p:spPr>
            <a:xfrm>
              <a:off x="10453239" y="2593157"/>
              <a:ext cx="166254" cy="169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p:cNvSpPr/>
            <p:nvPr/>
          </p:nvSpPr>
          <p:spPr>
            <a:xfrm>
              <a:off x="10910445" y="2846237"/>
              <a:ext cx="166254" cy="169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橢圓 45"/>
            <p:cNvSpPr/>
            <p:nvPr/>
          </p:nvSpPr>
          <p:spPr>
            <a:xfrm>
              <a:off x="10148448" y="3051819"/>
              <a:ext cx="166254" cy="169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10425536" y="2135110"/>
              <a:ext cx="166254" cy="1692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p:cNvSpPr/>
            <p:nvPr/>
          </p:nvSpPr>
          <p:spPr>
            <a:xfrm>
              <a:off x="9788222" y="3159624"/>
              <a:ext cx="166254" cy="1692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p:cNvSpPr/>
            <p:nvPr/>
          </p:nvSpPr>
          <p:spPr>
            <a:xfrm>
              <a:off x="11395354" y="2990347"/>
              <a:ext cx="166254" cy="1692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3"/>
            <p:cNvCxnSpPr>
              <a:stCxn id="2" idx="0"/>
              <a:endCxn id="47" idx="4"/>
            </p:cNvCxnSpPr>
            <p:nvPr/>
          </p:nvCxnSpPr>
          <p:spPr>
            <a:xfrm flipH="1" flipV="1">
              <a:off x="10508663" y="2304387"/>
              <a:ext cx="27703" cy="2887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46" idx="2"/>
              <a:endCxn id="48" idx="7"/>
            </p:cNvCxnSpPr>
            <p:nvPr/>
          </p:nvCxnSpPr>
          <p:spPr>
            <a:xfrm flipH="1">
              <a:off x="9930129" y="3136458"/>
              <a:ext cx="218319" cy="47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45" idx="5"/>
              <a:endCxn id="49" idx="1"/>
            </p:cNvCxnSpPr>
            <p:nvPr/>
          </p:nvCxnSpPr>
          <p:spPr>
            <a:xfrm>
              <a:off x="11052352" y="2990724"/>
              <a:ext cx="367349" cy="244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7149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Clustering - </a:t>
            </a:r>
            <a:r>
              <a:rPr lang="en-US" altLang="zh-TW" dirty="0" err="1" smtClean="0"/>
              <a:t>Hierarchicical</a:t>
            </a:r>
            <a:endParaRPr lang="zh-TW" altLang="en-US" dirty="0"/>
          </a:p>
        </p:txBody>
      </p:sp>
      <p:sp>
        <p:nvSpPr>
          <p:cNvPr id="68" name="文字方塊 67"/>
          <p:cNvSpPr txBox="1"/>
          <p:nvPr/>
        </p:nvSpPr>
        <p:spPr>
          <a:xfrm>
            <a:off x="6383320" y="201903"/>
            <a:ext cx="2297878" cy="584775"/>
          </a:xfrm>
          <a:prstGeom prst="rect">
            <a:avLst/>
          </a:prstGeom>
          <a:noFill/>
        </p:spPr>
        <p:txBody>
          <a:bodyPr wrap="square" rtlCol="0">
            <a:spAutoFit/>
          </a:bodyPr>
          <a:lstStyle/>
          <a:p>
            <a:r>
              <a:rPr lang="en-US" altLang="zh-TW" sz="1600" dirty="0" smtClean="0"/>
              <a:t>Unsupervised</a:t>
            </a:r>
          </a:p>
          <a:p>
            <a:r>
              <a:rPr lang="en-US" altLang="zh-TW" sz="1600" dirty="0" smtClean="0"/>
              <a:t>Classification</a:t>
            </a:r>
            <a:endParaRPr lang="zh-TW" altLang="en-US" sz="1600" dirty="0"/>
          </a:p>
        </p:txBody>
      </p:sp>
      <p:sp>
        <p:nvSpPr>
          <p:cNvPr id="40" name="文字方塊 39"/>
          <p:cNvSpPr txBox="1"/>
          <p:nvPr/>
        </p:nvSpPr>
        <p:spPr>
          <a:xfrm>
            <a:off x="6472893" y="6233905"/>
            <a:ext cx="642926" cy="338554"/>
          </a:xfrm>
          <a:prstGeom prst="rect">
            <a:avLst/>
          </a:prstGeom>
          <a:noFill/>
          <a:ln>
            <a:noFill/>
          </a:ln>
        </p:spPr>
        <p:txBody>
          <a:bodyPr wrap="square" rtlCol="0">
            <a:spAutoFit/>
          </a:bodyPr>
          <a:lstStyle/>
          <a:p>
            <a:r>
              <a:rPr lang="en-US" altLang="zh-TW" sz="1600" b="1" u="sng" dirty="0" smtClean="0"/>
              <a:t>Soft</a:t>
            </a:r>
            <a:endParaRPr lang="zh-TW" altLang="en-US" sz="1600" b="1" u="sng" dirty="0"/>
          </a:p>
        </p:txBody>
      </p:sp>
      <p:sp>
        <p:nvSpPr>
          <p:cNvPr id="9" name="文字方塊 8"/>
          <p:cNvSpPr txBox="1"/>
          <p:nvPr/>
        </p:nvSpPr>
        <p:spPr>
          <a:xfrm>
            <a:off x="185543" y="1095914"/>
            <a:ext cx="2737047" cy="338554"/>
          </a:xfrm>
          <a:prstGeom prst="rect">
            <a:avLst/>
          </a:prstGeom>
          <a:noFill/>
          <a:ln>
            <a:noFill/>
          </a:ln>
        </p:spPr>
        <p:txBody>
          <a:bodyPr wrap="square" rtlCol="0">
            <a:spAutoFit/>
          </a:bodyPr>
          <a:lstStyle/>
          <a:p>
            <a:r>
              <a:rPr lang="en-US" altLang="zh-TW" sz="1600" b="1" u="sng" dirty="0" smtClean="0"/>
              <a:t>Hierarchical (</a:t>
            </a:r>
            <a:r>
              <a:rPr lang="zh-TW" altLang="en-US" sz="1600" b="1" u="sng" dirty="0" smtClean="0"/>
              <a:t>階層式分群法</a:t>
            </a:r>
            <a:r>
              <a:rPr lang="en-US" altLang="zh-TW" sz="1600" b="1" u="sng" dirty="0" smtClean="0"/>
              <a:t>)</a:t>
            </a:r>
            <a:endParaRPr lang="zh-TW" altLang="en-US" sz="1600" b="1" u="sng" dirty="0"/>
          </a:p>
        </p:txBody>
      </p:sp>
      <p:sp>
        <p:nvSpPr>
          <p:cNvPr id="11" name="文字方塊 10"/>
          <p:cNvSpPr txBox="1"/>
          <p:nvPr/>
        </p:nvSpPr>
        <p:spPr>
          <a:xfrm>
            <a:off x="7228080" y="6233905"/>
            <a:ext cx="2487164" cy="338554"/>
          </a:xfrm>
          <a:prstGeom prst="rect">
            <a:avLst/>
          </a:prstGeom>
          <a:noFill/>
          <a:ln>
            <a:noFill/>
          </a:ln>
        </p:spPr>
        <p:txBody>
          <a:bodyPr wrap="square" rtlCol="0">
            <a:spAutoFit/>
          </a:bodyPr>
          <a:lstStyle/>
          <a:p>
            <a:r>
              <a:rPr lang="en-US" altLang="zh-TW" sz="1600" b="1" u="sng" dirty="0" smtClean="0"/>
              <a:t>Gaussian Mixture Model</a:t>
            </a:r>
            <a:endParaRPr lang="zh-TW" altLang="en-US" sz="1600" b="1" u="sng" dirty="0"/>
          </a:p>
        </p:txBody>
      </p:sp>
      <p:sp>
        <p:nvSpPr>
          <p:cNvPr id="14" name="文字方塊 13"/>
          <p:cNvSpPr txBox="1"/>
          <p:nvPr/>
        </p:nvSpPr>
        <p:spPr>
          <a:xfrm>
            <a:off x="1240320" y="2988931"/>
            <a:ext cx="3068443" cy="338554"/>
          </a:xfrm>
          <a:prstGeom prst="rect">
            <a:avLst/>
          </a:prstGeom>
          <a:noFill/>
          <a:ln>
            <a:noFill/>
          </a:ln>
        </p:spPr>
        <p:txBody>
          <a:bodyPr wrap="square" rtlCol="0">
            <a:spAutoFit/>
          </a:bodyPr>
          <a:lstStyle/>
          <a:p>
            <a:r>
              <a:rPr lang="en-US" altLang="zh-TW" sz="1600" b="1" u="sng" dirty="0" smtClean="0"/>
              <a:t>Single-Linkage Clustering (</a:t>
            </a:r>
            <a:r>
              <a:rPr lang="zh-TW" altLang="en-US" sz="1600" b="1" u="sng" dirty="0" smtClean="0"/>
              <a:t>最近法</a:t>
            </a:r>
            <a:r>
              <a:rPr lang="en-US" altLang="zh-TW" sz="1600" b="1" u="sng" dirty="0" smtClean="0"/>
              <a:t>)</a:t>
            </a:r>
            <a:endParaRPr lang="zh-TW" altLang="en-US" sz="1600" b="1" u="sng" dirty="0"/>
          </a:p>
        </p:txBody>
      </p:sp>
      <p:sp>
        <p:nvSpPr>
          <p:cNvPr id="15" name="文字方塊 14"/>
          <p:cNvSpPr txBox="1"/>
          <p:nvPr/>
        </p:nvSpPr>
        <p:spPr>
          <a:xfrm>
            <a:off x="494520" y="1568274"/>
            <a:ext cx="4190613" cy="1077218"/>
          </a:xfrm>
          <a:prstGeom prst="rect">
            <a:avLst/>
          </a:prstGeom>
          <a:noFill/>
          <a:ln>
            <a:noFill/>
          </a:ln>
        </p:spPr>
        <p:txBody>
          <a:bodyPr wrap="square" rtlCol="0">
            <a:spAutoFit/>
          </a:bodyPr>
          <a:lstStyle/>
          <a:p>
            <a:r>
              <a:rPr lang="en-US" altLang="zh-TW" sz="1600" b="1" u="sng" dirty="0" smtClean="0"/>
              <a:t>Agglomerative (</a:t>
            </a:r>
            <a:r>
              <a:rPr lang="zh-TW" altLang="en-US" sz="1600" b="1" u="sng" dirty="0" smtClean="0"/>
              <a:t>凝聚分層法</a:t>
            </a:r>
            <a:r>
              <a:rPr lang="en-US" altLang="zh-TW" sz="1600" b="1" u="sng" dirty="0" smtClean="0"/>
              <a:t>)</a:t>
            </a:r>
            <a:r>
              <a:rPr lang="zh-TW" altLang="en-US" sz="1600" b="1" u="sng" dirty="0" smtClean="0"/>
              <a:t> </a:t>
            </a:r>
            <a:r>
              <a:rPr lang="en-US" altLang="zh-TW" sz="1600" b="1" u="sng" dirty="0" smtClean="0"/>
              <a:t>(bottom-up)</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把每個資料視為一個</a:t>
            </a:r>
            <a:r>
              <a:rPr lang="en-US" altLang="zh-TW" sz="1600" dirty="0" smtClean="0">
                <a:latin typeface="微軟正黑體" panose="020B0604030504040204" pitchFamily="34" charset="-120"/>
                <a:ea typeface="微軟正黑體" panose="020B0604030504040204" pitchFamily="34" charset="-120"/>
              </a:rPr>
              <a:t>cluster</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最近的兩個合成一個</a:t>
            </a:r>
            <a:r>
              <a:rPr lang="en-US" altLang="zh-TW" sz="1600" dirty="0" smtClean="0">
                <a:latin typeface="微軟正黑體" panose="020B0604030504040204" pitchFamily="34" charset="-120"/>
                <a:ea typeface="微軟正黑體" panose="020B0604030504040204" pitchFamily="34" charset="-120"/>
              </a:rPr>
              <a:t>cluster</a:t>
            </a:r>
          </a:p>
          <a:p>
            <a:pPr marL="285750" indent="-285750">
              <a:buFontTx/>
              <a:buChar char="-"/>
            </a:pPr>
            <a:r>
              <a:rPr lang="zh-TW" altLang="en-US" sz="1600" dirty="0" smtClean="0">
                <a:latin typeface="微軟正黑體" panose="020B0604030504040204" pitchFamily="34" charset="-120"/>
                <a:ea typeface="微軟正黑體" panose="020B0604030504040204" pitchFamily="34" charset="-120"/>
              </a:rPr>
              <a:t>直到最後剩下預期</a:t>
            </a:r>
            <a:r>
              <a:rPr lang="en-US" altLang="zh-TW" sz="1600" dirty="0" smtClean="0">
                <a:latin typeface="微軟正黑體" panose="020B0604030504040204" pitchFamily="34" charset="-120"/>
                <a:ea typeface="微軟正黑體" panose="020B0604030504040204" pitchFamily="34" charset="-120"/>
              </a:rPr>
              <a:t>cluster</a:t>
            </a:r>
            <a:r>
              <a:rPr lang="zh-TW" altLang="en-US" sz="1600" dirty="0" smtClean="0">
                <a:latin typeface="微軟正黑體" panose="020B0604030504040204" pitchFamily="34" charset="-120"/>
                <a:ea typeface="微軟正黑體" panose="020B0604030504040204" pitchFamily="34" charset="-120"/>
              </a:rPr>
              <a:t>數</a:t>
            </a:r>
            <a:endParaRPr lang="en-US" altLang="zh-TW" sz="1600" dirty="0" smtClean="0">
              <a:latin typeface="微軟正黑體" panose="020B0604030504040204" pitchFamily="34" charset="-120"/>
              <a:ea typeface="微軟正黑體" panose="020B0604030504040204" pitchFamily="34" charset="-120"/>
            </a:endParaRPr>
          </a:p>
        </p:txBody>
      </p:sp>
      <p:sp>
        <p:nvSpPr>
          <p:cNvPr id="16" name="文字方塊 15"/>
          <p:cNvSpPr txBox="1"/>
          <p:nvPr/>
        </p:nvSpPr>
        <p:spPr>
          <a:xfrm>
            <a:off x="4713184" y="1568274"/>
            <a:ext cx="3395891" cy="338554"/>
          </a:xfrm>
          <a:prstGeom prst="rect">
            <a:avLst/>
          </a:prstGeom>
          <a:noFill/>
          <a:ln>
            <a:noFill/>
          </a:ln>
        </p:spPr>
        <p:txBody>
          <a:bodyPr wrap="square" rtlCol="0">
            <a:spAutoFit/>
          </a:bodyPr>
          <a:lstStyle/>
          <a:p>
            <a:r>
              <a:rPr lang="en-US" altLang="zh-TW" sz="1600" b="1" u="sng" dirty="0" smtClean="0"/>
              <a:t>Divisive</a:t>
            </a:r>
            <a:r>
              <a:rPr lang="zh-TW" altLang="en-US" sz="1600" b="1" u="sng" dirty="0" smtClean="0"/>
              <a:t> </a:t>
            </a:r>
            <a:r>
              <a:rPr lang="en-US" altLang="zh-TW" sz="1600" b="1" u="sng" dirty="0" smtClean="0"/>
              <a:t>(</a:t>
            </a:r>
            <a:r>
              <a:rPr lang="zh-TW" altLang="en-US" sz="1600" b="1" u="sng" dirty="0" smtClean="0"/>
              <a:t>分離分層法</a:t>
            </a:r>
            <a:r>
              <a:rPr lang="en-US" altLang="zh-TW" sz="1600" b="1" u="sng" dirty="0" smtClean="0"/>
              <a:t>) (top-down)</a:t>
            </a:r>
            <a:endParaRPr lang="zh-TW" altLang="en-US" sz="1600" b="1" u="sng" dirty="0"/>
          </a:p>
        </p:txBody>
      </p:sp>
      <p:grpSp>
        <p:nvGrpSpPr>
          <p:cNvPr id="3" name="群組 2"/>
          <p:cNvGrpSpPr/>
          <p:nvPr/>
        </p:nvGrpSpPr>
        <p:grpSpPr>
          <a:xfrm>
            <a:off x="9715244" y="2827854"/>
            <a:ext cx="1912409" cy="1905712"/>
            <a:chOff x="8994803" y="1744079"/>
            <a:chExt cx="1912409" cy="1905712"/>
          </a:xfrm>
        </p:grpSpPr>
        <p:sp>
          <p:nvSpPr>
            <p:cNvPr id="54" name="文字方塊 53"/>
            <p:cNvSpPr txBox="1"/>
            <p:nvPr/>
          </p:nvSpPr>
          <p:spPr>
            <a:xfrm>
              <a:off x="10672464" y="3311237"/>
              <a:ext cx="234748" cy="338554"/>
            </a:xfrm>
            <a:prstGeom prst="rect">
              <a:avLst/>
            </a:prstGeom>
            <a:noFill/>
          </p:spPr>
          <p:txBody>
            <a:bodyPr wrap="square" rtlCol="0">
              <a:spAutoFit/>
            </a:bodyPr>
            <a:lstStyle/>
            <a:p>
              <a:r>
                <a:rPr lang="en-US" altLang="zh-TW" sz="1600" b="1" dirty="0" smtClean="0"/>
                <a:t>f</a:t>
              </a:r>
              <a:endParaRPr lang="zh-TW" altLang="en-US" sz="1600" b="1" dirty="0"/>
            </a:p>
          </p:txBody>
        </p:sp>
        <p:sp>
          <p:nvSpPr>
            <p:cNvPr id="57" name="文字方塊 56"/>
            <p:cNvSpPr txBox="1"/>
            <p:nvPr/>
          </p:nvSpPr>
          <p:spPr>
            <a:xfrm>
              <a:off x="10363425" y="3311237"/>
              <a:ext cx="234748" cy="338554"/>
            </a:xfrm>
            <a:prstGeom prst="rect">
              <a:avLst/>
            </a:prstGeom>
            <a:noFill/>
          </p:spPr>
          <p:txBody>
            <a:bodyPr wrap="square" rtlCol="0">
              <a:spAutoFit/>
            </a:bodyPr>
            <a:lstStyle/>
            <a:p>
              <a:r>
                <a:rPr lang="en-US" altLang="zh-TW" sz="1600" b="1" dirty="0" smtClean="0"/>
                <a:t>e</a:t>
              </a:r>
              <a:endParaRPr lang="zh-TW" altLang="en-US" sz="1600" b="1" dirty="0"/>
            </a:p>
          </p:txBody>
        </p:sp>
        <p:sp>
          <p:nvSpPr>
            <p:cNvPr id="58" name="文字方塊 57"/>
            <p:cNvSpPr txBox="1"/>
            <p:nvPr/>
          </p:nvSpPr>
          <p:spPr>
            <a:xfrm>
              <a:off x="10013603" y="3311237"/>
              <a:ext cx="234748" cy="338554"/>
            </a:xfrm>
            <a:prstGeom prst="rect">
              <a:avLst/>
            </a:prstGeom>
            <a:noFill/>
          </p:spPr>
          <p:txBody>
            <a:bodyPr wrap="square" rtlCol="0">
              <a:spAutoFit/>
            </a:bodyPr>
            <a:lstStyle/>
            <a:p>
              <a:r>
                <a:rPr lang="en-US" altLang="zh-TW" sz="1600" b="1" dirty="0"/>
                <a:t>d</a:t>
              </a:r>
              <a:endParaRPr lang="zh-TW" altLang="en-US" sz="1600" b="1" dirty="0"/>
            </a:p>
          </p:txBody>
        </p:sp>
        <p:sp>
          <p:nvSpPr>
            <p:cNvPr id="59" name="文字方塊 58"/>
            <p:cNvSpPr txBox="1"/>
            <p:nvPr/>
          </p:nvSpPr>
          <p:spPr>
            <a:xfrm>
              <a:off x="9753445" y="3311237"/>
              <a:ext cx="234748" cy="338554"/>
            </a:xfrm>
            <a:prstGeom prst="rect">
              <a:avLst/>
            </a:prstGeom>
            <a:noFill/>
          </p:spPr>
          <p:txBody>
            <a:bodyPr wrap="square" rtlCol="0">
              <a:spAutoFit/>
            </a:bodyPr>
            <a:lstStyle/>
            <a:p>
              <a:r>
                <a:rPr lang="en-US" altLang="zh-TW" sz="1600" b="1" dirty="0"/>
                <a:t>c</a:t>
              </a:r>
              <a:endParaRPr lang="zh-TW" altLang="en-US" sz="1600" b="1" dirty="0"/>
            </a:p>
          </p:txBody>
        </p:sp>
        <p:sp>
          <p:nvSpPr>
            <p:cNvPr id="60" name="文字方塊 59"/>
            <p:cNvSpPr txBox="1"/>
            <p:nvPr/>
          </p:nvSpPr>
          <p:spPr>
            <a:xfrm>
              <a:off x="9260018" y="3311237"/>
              <a:ext cx="234748" cy="338554"/>
            </a:xfrm>
            <a:prstGeom prst="rect">
              <a:avLst/>
            </a:prstGeom>
            <a:noFill/>
          </p:spPr>
          <p:txBody>
            <a:bodyPr wrap="square" rtlCol="0">
              <a:spAutoFit/>
            </a:bodyPr>
            <a:lstStyle/>
            <a:p>
              <a:r>
                <a:rPr lang="en-US" altLang="zh-TW" sz="1600" b="1" dirty="0" smtClean="0"/>
                <a:t>a</a:t>
              </a:r>
              <a:endParaRPr lang="zh-TW" altLang="en-US" sz="1600" b="1" dirty="0"/>
            </a:p>
          </p:txBody>
        </p:sp>
        <p:sp>
          <p:nvSpPr>
            <p:cNvPr id="61" name="文字方塊 60"/>
            <p:cNvSpPr txBox="1"/>
            <p:nvPr/>
          </p:nvSpPr>
          <p:spPr>
            <a:xfrm>
              <a:off x="9495543" y="3311237"/>
              <a:ext cx="234748" cy="338554"/>
            </a:xfrm>
            <a:prstGeom prst="rect">
              <a:avLst/>
            </a:prstGeom>
            <a:noFill/>
          </p:spPr>
          <p:txBody>
            <a:bodyPr wrap="square" rtlCol="0">
              <a:spAutoFit/>
            </a:bodyPr>
            <a:lstStyle/>
            <a:p>
              <a:r>
                <a:rPr lang="en-US" altLang="zh-TW" sz="1600" b="1" dirty="0"/>
                <a:t>b</a:t>
              </a:r>
              <a:endParaRPr lang="zh-TW" altLang="en-US" sz="1600" b="1" dirty="0"/>
            </a:p>
          </p:txBody>
        </p:sp>
        <p:sp>
          <p:nvSpPr>
            <p:cNvPr id="62" name="文字方塊 61"/>
            <p:cNvSpPr txBox="1"/>
            <p:nvPr/>
          </p:nvSpPr>
          <p:spPr>
            <a:xfrm>
              <a:off x="8994803" y="3311237"/>
              <a:ext cx="234748" cy="338554"/>
            </a:xfrm>
            <a:prstGeom prst="rect">
              <a:avLst/>
            </a:prstGeom>
            <a:noFill/>
          </p:spPr>
          <p:txBody>
            <a:bodyPr wrap="square" rtlCol="0">
              <a:spAutoFit/>
            </a:bodyPr>
            <a:lstStyle/>
            <a:p>
              <a:r>
                <a:rPr lang="en-US" altLang="zh-TW" sz="1600" b="1" dirty="0"/>
                <a:t>g</a:t>
              </a:r>
              <a:endParaRPr lang="zh-TW" altLang="en-US" sz="1600" b="1" dirty="0"/>
            </a:p>
          </p:txBody>
        </p:sp>
        <p:cxnSp>
          <p:nvCxnSpPr>
            <p:cNvPr id="56" name="直線接點 55"/>
            <p:cNvCxnSpPr>
              <a:stCxn id="60" idx="0"/>
            </p:cNvCxnSpPr>
            <p:nvPr/>
          </p:nvCxnSpPr>
          <p:spPr>
            <a:xfrm flipV="1">
              <a:off x="9377392" y="3061855"/>
              <a:ext cx="117374" cy="249382"/>
            </a:xfrm>
            <a:prstGeom prst="line">
              <a:avLst/>
            </a:prstGeom>
          </p:spPr>
          <p:style>
            <a:lnRef idx="1">
              <a:schemeClr val="dk1"/>
            </a:lnRef>
            <a:fillRef idx="0">
              <a:schemeClr val="dk1"/>
            </a:fillRef>
            <a:effectRef idx="0">
              <a:schemeClr val="dk1"/>
            </a:effectRef>
            <a:fontRef idx="minor">
              <a:schemeClr val="tx1"/>
            </a:fontRef>
          </p:style>
        </p:cxnSp>
        <p:cxnSp>
          <p:nvCxnSpPr>
            <p:cNvPr id="65" name="直線接點 64"/>
            <p:cNvCxnSpPr>
              <a:stCxn id="61" idx="0"/>
            </p:cNvCxnSpPr>
            <p:nvPr/>
          </p:nvCxnSpPr>
          <p:spPr>
            <a:xfrm flipH="1" flipV="1">
              <a:off x="9520176" y="3061855"/>
              <a:ext cx="92741" cy="249382"/>
            </a:xfrm>
            <a:prstGeom prst="line">
              <a:avLst/>
            </a:prstGeom>
          </p:spPr>
          <p:style>
            <a:lnRef idx="1">
              <a:schemeClr val="dk1"/>
            </a:lnRef>
            <a:fillRef idx="0">
              <a:schemeClr val="dk1"/>
            </a:fillRef>
            <a:effectRef idx="0">
              <a:schemeClr val="dk1"/>
            </a:effectRef>
            <a:fontRef idx="minor">
              <a:schemeClr val="tx1"/>
            </a:fontRef>
          </p:style>
        </p:cxnSp>
        <p:cxnSp>
          <p:nvCxnSpPr>
            <p:cNvPr id="69" name="直線接點 68"/>
            <p:cNvCxnSpPr>
              <a:stCxn id="62" idx="0"/>
            </p:cNvCxnSpPr>
            <p:nvPr/>
          </p:nvCxnSpPr>
          <p:spPr>
            <a:xfrm flipV="1">
              <a:off x="9112177" y="2723301"/>
              <a:ext cx="309075" cy="587936"/>
            </a:xfrm>
            <a:prstGeom prst="line">
              <a:avLst/>
            </a:prstGeom>
          </p:spPr>
          <p:style>
            <a:lnRef idx="1">
              <a:schemeClr val="dk1"/>
            </a:lnRef>
            <a:fillRef idx="0">
              <a:schemeClr val="dk1"/>
            </a:fillRef>
            <a:effectRef idx="0">
              <a:schemeClr val="dk1"/>
            </a:effectRef>
            <a:fontRef idx="minor">
              <a:schemeClr val="tx1"/>
            </a:fontRef>
          </p:style>
        </p:cxnSp>
        <p:cxnSp>
          <p:nvCxnSpPr>
            <p:cNvPr id="71" name="直線接點 70"/>
            <p:cNvCxnSpPr/>
            <p:nvPr/>
          </p:nvCxnSpPr>
          <p:spPr>
            <a:xfrm flipH="1" flipV="1">
              <a:off x="9441861" y="2723301"/>
              <a:ext cx="65895" cy="338554"/>
            </a:xfrm>
            <a:prstGeom prst="line">
              <a:avLst/>
            </a:prstGeom>
          </p:spPr>
          <p:style>
            <a:lnRef idx="1">
              <a:schemeClr val="dk1"/>
            </a:lnRef>
            <a:fillRef idx="0">
              <a:schemeClr val="dk1"/>
            </a:fillRef>
            <a:effectRef idx="0">
              <a:schemeClr val="dk1"/>
            </a:effectRef>
            <a:fontRef idx="minor">
              <a:schemeClr val="tx1"/>
            </a:fontRef>
          </p:style>
        </p:cxnSp>
        <p:cxnSp>
          <p:nvCxnSpPr>
            <p:cNvPr id="74" name="直線接點 73"/>
            <p:cNvCxnSpPr>
              <a:stCxn id="59" idx="0"/>
            </p:cNvCxnSpPr>
            <p:nvPr/>
          </p:nvCxnSpPr>
          <p:spPr>
            <a:xfrm flipV="1">
              <a:off x="9870819" y="3017269"/>
              <a:ext cx="191665" cy="293968"/>
            </a:xfrm>
            <a:prstGeom prst="line">
              <a:avLst/>
            </a:prstGeom>
          </p:spPr>
          <p:style>
            <a:lnRef idx="1">
              <a:schemeClr val="dk1"/>
            </a:lnRef>
            <a:fillRef idx="0">
              <a:schemeClr val="dk1"/>
            </a:fillRef>
            <a:effectRef idx="0">
              <a:schemeClr val="dk1"/>
            </a:effectRef>
            <a:fontRef idx="minor">
              <a:schemeClr val="tx1"/>
            </a:fontRef>
          </p:style>
        </p:cxnSp>
        <p:cxnSp>
          <p:nvCxnSpPr>
            <p:cNvPr id="77" name="直線接點 76"/>
            <p:cNvCxnSpPr>
              <a:stCxn id="58" idx="0"/>
            </p:cNvCxnSpPr>
            <p:nvPr/>
          </p:nvCxnSpPr>
          <p:spPr>
            <a:xfrm flipH="1" flipV="1">
              <a:off x="10059585" y="3017269"/>
              <a:ext cx="71392" cy="293968"/>
            </a:xfrm>
            <a:prstGeom prst="line">
              <a:avLst/>
            </a:prstGeom>
          </p:spPr>
          <p:style>
            <a:lnRef idx="1">
              <a:schemeClr val="dk1"/>
            </a:lnRef>
            <a:fillRef idx="0">
              <a:schemeClr val="dk1"/>
            </a:fillRef>
            <a:effectRef idx="0">
              <a:schemeClr val="dk1"/>
            </a:effectRef>
            <a:fontRef idx="minor">
              <a:schemeClr val="tx1"/>
            </a:fontRef>
          </p:style>
        </p:cxnSp>
        <p:cxnSp>
          <p:nvCxnSpPr>
            <p:cNvPr id="80" name="直線接點 79"/>
            <p:cNvCxnSpPr>
              <a:stCxn id="57" idx="0"/>
            </p:cNvCxnSpPr>
            <p:nvPr/>
          </p:nvCxnSpPr>
          <p:spPr>
            <a:xfrm flipH="1" flipV="1">
              <a:off x="10210056" y="2723301"/>
              <a:ext cx="270743" cy="587936"/>
            </a:xfrm>
            <a:prstGeom prst="line">
              <a:avLst/>
            </a:prstGeom>
          </p:spPr>
          <p:style>
            <a:lnRef idx="1">
              <a:schemeClr val="dk1"/>
            </a:lnRef>
            <a:fillRef idx="0">
              <a:schemeClr val="dk1"/>
            </a:fillRef>
            <a:effectRef idx="0">
              <a:schemeClr val="dk1"/>
            </a:effectRef>
            <a:fontRef idx="minor">
              <a:schemeClr val="tx1"/>
            </a:fontRef>
          </p:style>
        </p:cxnSp>
        <p:cxnSp>
          <p:nvCxnSpPr>
            <p:cNvPr id="84" name="直線接點 83"/>
            <p:cNvCxnSpPr/>
            <p:nvPr/>
          </p:nvCxnSpPr>
          <p:spPr>
            <a:xfrm flipV="1">
              <a:off x="10059585" y="2723301"/>
              <a:ext cx="149227" cy="249382"/>
            </a:xfrm>
            <a:prstGeom prst="line">
              <a:avLst/>
            </a:prstGeom>
          </p:spPr>
          <p:style>
            <a:lnRef idx="1">
              <a:schemeClr val="dk1"/>
            </a:lnRef>
            <a:fillRef idx="0">
              <a:schemeClr val="dk1"/>
            </a:fillRef>
            <a:effectRef idx="0">
              <a:schemeClr val="dk1"/>
            </a:effectRef>
            <a:fontRef idx="minor">
              <a:schemeClr val="tx1"/>
            </a:fontRef>
          </p:style>
        </p:cxnSp>
        <p:cxnSp>
          <p:nvCxnSpPr>
            <p:cNvPr id="87" name="直線接點 86"/>
            <p:cNvCxnSpPr>
              <a:stCxn id="54" idx="0"/>
            </p:cNvCxnSpPr>
            <p:nvPr/>
          </p:nvCxnSpPr>
          <p:spPr>
            <a:xfrm flipH="1" flipV="1">
              <a:off x="10375499" y="2476313"/>
              <a:ext cx="414339" cy="834924"/>
            </a:xfrm>
            <a:prstGeom prst="line">
              <a:avLst/>
            </a:prstGeom>
          </p:spPr>
          <p:style>
            <a:lnRef idx="1">
              <a:schemeClr val="dk1"/>
            </a:lnRef>
            <a:fillRef idx="0">
              <a:schemeClr val="dk1"/>
            </a:fillRef>
            <a:effectRef idx="0">
              <a:schemeClr val="dk1"/>
            </a:effectRef>
            <a:fontRef idx="minor">
              <a:schemeClr val="tx1"/>
            </a:fontRef>
          </p:style>
        </p:cxnSp>
        <p:cxnSp>
          <p:nvCxnSpPr>
            <p:cNvPr id="88" name="直線接點 87"/>
            <p:cNvCxnSpPr/>
            <p:nvPr/>
          </p:nvCxnSpPr>
          <p:spPr>
            <a:xfrm flipV="1">
              <a:off x="10228054" y="2476313"/>
              <a:ext cx="146200" cy="246988"/>
            </a:xfrm>
            <a:prstGeom prst="line">
              <a:avLst/>
            </a:prstGeom>
          </p:spPr>
          <p:style>
            <a:lnRef idx="1">
              <a:schemeClr val="dk1"/>
            </a:lnRef>
            <a:fillRef idx="0">
              <a:schemeClr val="dk1"/>
            </a:fillRef>
            <a:effectRef idx="0">
              <a:schemeClr val="dk1"/>
            </a:effectRef>
            <a:fontRef idx="minor">
              <a:schemeClr val="tx1"/>
            </a:fontRef>
          </p:style>
        </p:cxnSp>
        <p:cxnSp>
          <p:nvCxnSpPr>
            <p:cNvPr id="93" name="直線接點 92"/>
            <p:cNvCxnSpPr/>
            <p:nvPr/>
          </p:nvCxnSpPr>
          <p:spPr>
            <a:xfrm flipH="1" flipV="1">
              <a:off x="9823401" y="2074433"/>
              <a:ext cx="550854" cy="418280"/>
            </a:xfrm>
            <a:prstGeom prst="line">
              <a:avLst/>
            </a:prstGeom>
          </p:spPr>
          <p:style>
            <a:lnRef idx="1">
              <a:schemeClr val="dk1"/>
            </a:lnRef>
            <a:fillRef idx="0">
              <a:schemeClr val="dk1"/>
            </a:fillRef>
            <a:effectRef idx="0">
              <a:schemeClr val="dk1"/>
            </a:effectRef>
            <a:fontRef idx="minor">
              <a:schemeClr val="tx1"/>
            </a:fontRef>
          </p:style>
        </p:cxnSp>
        <p:cxnSp>
          <p:nvCxnSpPr>
            <p:cNvPr id="98" name="直線接點 97"/>
            <p:cNvCxnSpPr/>
            <p:nvPr/>
          </p:nvCxnSpPr>
          <p:spPr>
            <a:xfrm flipV="1">
              <a:off x="9421252" y="2088071"/>
              <a:ext cx="383557" cy="651630"/>
            </a:xfrm>
            <a:prstGeom prst="line">
              <a:avLst/>
            </a:prstGeom>
          </p:spPr>
          <p:style>
            <a:lnRef idx="1">
              <a:schemeClr val="dk1"/>
            </a:lnRef>
            <a:fillRef idx="0">
              <a:schemeClr val="dk1"/>
            </a:fillRef>
            <a:effectRef idx="0">
              <a:schemeClr val="dk1"/>
            </a:effectRef>
            <a:fontRef idx="minor">
              <a:schemeClr val="tx1"/>
            </a:fontRef>
          </p:style>
        </p:cxnSp>
        <p:sp>
          <p:nvSpPr>
            <p:cNvPr id="102" name="文字方塊 101"/>
            <p:cNvSpPr txBox="1"/>
            <p:nvPr/>
          </p:nvSpPr>
          <p:spPr>
            <a:xfrm>
              <a:off x="9524484" y="1744079"/>
              <a:ext cx="692669" cy="338554"/>
            </a:xfrm>
            <a:prstGeom prst="rect">
              <a:avLst/>
            </a:prstGeom>
            <a:noFill/>
          </p:spPr>
          <p:txBody>
            <a:bodyPr wrap="square" rtlCol="0">
              <a:spAutoFit/>
            </a:bodyPr>
            <a:lstStyle/>
            <a:p>
              <a:r>
                <a:rPr lang="en-US" altLang="zh-TW" sz="1600" b="1" dirty="0" smtClean="0"/>
                <a:t>Root</a:t>
              </a:r>
              <a:endParaRPr lang="zh-TW" altLang="en-US" sz="1600" b="1" dirty="0"/>
            </a:p>
          </p:txBody>
        </p:sp>
      </p:grpSp>
      <p:cxnSp>
        <p:nvCxnSpPr>
          <p:cNvPr id="70" name="直線單箭頭接點 69"/>
          <p:cNvCxnSpPr/>
          <p:nvPr/>
        </p:nvCxnSpPr>
        <p:spPr>
          <a:xfrm flipH="1" flipV="1">
            <a:off x="9662210" y="1013312"/>
            <a:ext cx="6206" cy="1218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單箭頭接點 71"/>
          <p:cNvCxnSpPr/>
          <p:nvPr/>
        </p:nvCxnSpPr>
        <p:spPr>
          <a:xfrm>
            <a:off x="9668420" y="2231498"/>
            <a:ext cx="17791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文字方塊 72"/>
          <p:cNvSpPr txBox="1"/>
          <p:nvPr/>
        </p:nvSpPr>
        <p:spPr>
          <a:xfrm>
            <a:off x="10209644" y="1144490"/>
            <a:ext cx="249382" cy="369332"/>
          </a:xfrm>
          <a:prstGeom prst="rect">
            <a:avLst/>
          </a:prstGeom>
          <a:noFill/>
        </p:spPr>
        <p:txBody>
          <a:bodyPr wrap="square" rtlCol="0">
            <a:spAutoFit/>
          </a:bodyPr>
          <a:lstStyle/>
          <a:p>
            <a:r>
              <a:rPr lang="en-US" altLang="zh-TW" dirty="0" smtClean="0"/>
              <a:t>o</a:t>
            </a:r>
            <a:endParaRPr lang="zh-TW" altLang="en-US" dirty="0"/>
          </a:p>
        </p:txBody>
      </p:sp>
      <p:sp>
        <p:nvSpPr>
          <p:cNvPr id="75" name="文字方塊 74"/>
          <p:cNvSpPr txBox="1"/>
          <p:nvPr/>
        </p:nvSpPr>
        <p:spPr>
          <a:xfrm>
            <a:off x="10709555" y="969441"/>
            <a:ext cx="249382" cy="369332"/>
          </a:xfrm>
          <a:prstGeom prst="rect">
            <a:avLst/>
          </a:prstGeom>
          <a:noFill/>
        </p:spPr>
        <p:txBody>
          <a:bodyPr wrap="square" rtlCol="0">
            <a:spAutoFit/>
          </a:bodyPr>
          <a:lstStyle/>
          <a:p>
            <a:r>
              <a:rPr lang="en-US" altLang="zh-TW" dirty="0" smtClean="0"/>
              <a:t>o</a:t>
            </a:r>
            <a:endParaRPr lang="zh-TW" altLang="en-US" dirty="0"/>
          </a:p>
        </p:txBody>
      </p:sp>
      <p:sp>
        <p:nvSpPr>
          <p:cNvPr id="76" name="文字方塊 75"/>
          <p:cNvSpPr txBox="1"/>
          <p:nvPr/>
        </p:nvSpPr>
        <p:spPr>
          <a:xfrm>
            <a:off x="11117708" y="1337410"/>
            <a:ext cx="249382" cy="369332"/>
          </a:xfrm>
          <a:prstGeom prst="rect">
            <a:avLst/>
          </a:prstGeom>
          <a:noFill/>
        </p:spPr>
        <p:txBody>
          <a:bodyPr wrap="square" rtlCol="0">
            <a:spAutoFit/>
          </a:bodyPr>
          <a:lstStyle/>
          <a:p>
            <a:r>
              <a:rPr lang="en-US" altLang="zh-TW" dirty="0" smtClean="0"/>
              <a:t>o</a:t>
            </a:r>
            <a:endParaRPr lang="zh-TW" altLang="en-US" dirty="0"/>
          </a:p>
        </p:txBody>
      </p:sp>
      <p:sp>
        <p:nvSpPr>
          <p:cNvPr id="78" name="文字方塊 77"/>
          <p:cNvSpPr txBox="1"/>
          <p:nvPr/>
        </p:nvSpPr>
        <p:spPr>
          <a:xfrm>
            <a:off x="9871974" y="1492452"/>
            <a:ext cx="249382" cy="369332"/>
          </a:xfrm>
          <a:prstGeom prst="rect">
            <a:avLst/>
          </a:prstGeom>
          <a:noFill/>
        </p:spPr>
        <p:txBody>
          <a:bodyPr wrap="square" rtlCol="0">
            <a:spAutoFit/>
          </a:bodyPr>
          <a:lstStyle/>
          <a:p>
            <a:r>
              <a:rPr lang="en-US" altLang="zh-TW" dirty="0" smtClean="0"/>
              <a:t>o</a:t>
            </a:r>
            <a:endParaRPr lang="zh-TW" altLang="en-US" dirty="0"/>
          </a:p>
        </p:txBody>
      </p:sp>
      <p:sp>
        <p:nvSpPr>
          <p:cNvPr id="79" name="文字方塊 78"/>
          <p:cNvSpPr txBox="1"/>
          <p:nvPr/>
        </p:nvSpPr>
        <p:spPr>
          <a:xfrm>
            <a:off x="9800345" y="1142029"/>
            <a:ext cx="249382" cy="369332"/>
          </a:xfrm>
          <a:prstGeom prst="rect">
            <a:avLst/>
          </a:prstGeom>
          <a:noFill/>
        </p:spPr>
        <p:txBody>
          <a:bodyPr wrap="square" rtlCol="0">
            <a:spAutoFit/>
          </a:bodyPr>
          <a:lstStyle/>
          <a:p>
            <a:r>
              <a:rPr lang="en-US" altLang="zh-TW" dirty="0" smtClean="0"/>
              <a:t>o</a:t>
            </a:r>
            <a:endParaRPr lang="zh-TW" altLang="en-US" dirty="0"/>
          </a:p>
        </p:txBody>
      </p:sp>
      <p:sp>
        <p:nvSpPr>
          <p:cNvPr id="81" name="文字方塊 80"/>
          <p:cNvSpPr txBox="1"/>
          <p:nvPr/>
        </p:nvSpPr>
        <p:spPr>
          <a:xfrm>
            <a:off x="10893893" y="1644357"/>
            <a:ext cx="249382" cy="369332"/>
          </a:xfrm>
          <a:prstGeom prst="rect">
            <a:avLst/>
          </a:prstGeom>
          <a:noFill/>
        </p:spPr>
        <p:txBody>
          <a:bodyPr wrap="square" rtlCol="0">
            <a:spAutoFit/>
          </a:bodyPr>
          <a:lstStyle/>
          <a:p>
            <a:r>
              <a:rPr lang="en-US" altLang="zh-TW" dirty="0" smtClean="0"/>
              <a:t>o</a:t>
            </a:r>
            <a:endParaRPr lang="zh-TW" altLang="en-US" dirty="0"/>
          </a:p>
        </p:txBody>
      </p:sp>
      <p:sp>
        <p:nvSpPr>
          <p:cNvPr id="82" name="文字方塊 81"/>
          <p:cNvSpPr txBox="1"/>
          <p:nvPr/>
        </p:nvSpPr>
        <p:spPr>
          <a:xfrm>
            <a:off x="10664768" y="1369502"/>
            <a:ext cx="249382" cy="369332"/>
          </a:xfrm>
          <a:prstGeom prst="rect">
            <a:avLst/>
          </a:prstGeom>
          <a:noFill/>
        </p:spPr>
        <p:txBody>
          <a:bodyPr wrap="square" rtlCol="0">
            <a:spAutoFit/>
          </a:bodyPr>
          <a:lstStyle/>
          <a:p>
            <a:r>
              <a:rPr lang="en-US" altLang="zh-TW" dirty="0" smtClean="0"/>
              <a:t>o</a:t>
            </a:r>
            <a:endParaRPr lang="zh-TW" altLang="en-US" dirty="0"/>
          </a:p>
        </p:txBody>
      </p:sp>
      <p:cxnSp>
        <p:nvCxnSpPr>
          <p:cNvPr id="13" name="直線接點 12"/>
          <p:cNvCxnSpPr/>
          <p:nvPr/>
        </p:nvCxnSpPr>
        <p:spPr>
          <a:xfrm>
            <a:off x="9925036" y="1311457"/>
            <a:ext cx="420100" cy="5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flipV="1">
            <a:off x="10003902" y="1391638"/>
            <a:ext cx="289870" cy="28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flipV="1">
            <a:off x="10788678" y="1179598"/>
            <a:ext cx="45568" cy="374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線接點 96"/>
          <p:cNvCxnSpPr>
            <a:stCxn id="76" idx="3"/>
          </p:cNvCxnSpPr>
          <p:nvPr/>
        </p:nvCxnSpPr>
        <p:spPr>
          <a:xfrm flipH="1">
            <a:off x="10788678" y="1522076"/>
            <a:ext cx="578412" cy="32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接點 103"/>
          <p:cNvCxnSpPr>
            <a:endCxn id="76" idx="3"/>
          </p:cNvCxnSpPr>
          <p:nvPr/>
        </p:nvCxnSpPr>
        <p:spPr>
          <a:xfrm flipV="1">
            <a:off x="11018584" y="1522076"/>
            <a:ext cx="348506" cy="306947"/>
          </a:xfrm>
          <a:prstGeom prst="line">
            <a:avLst/>
          </a:prstGeom>
        </p:spPr>
        <p:style>
          <a:lnRef idx="1">
            <a:schemeClr val="accent1"/>
          </a:lnRef>
          <a:fillRef idx="0">
            <a:schemeClr val="accent1"/>
          </a:fillRef>
          <a:effectRef idx="0">
            <a:schemeClr val="accent1"/>
          </a:effectRef>
          <a:fontRef idx="minor">
            <a:schemeClr val="tx1"/>
          </a:fontRef>
        </p:style>
      </p:cxnSp>
      <p:sp>
        <p:nvSpPr>
          <p:cNvPr id="107" name="向下箭號 106"/>
          <p:cNvSpPr/>
          <p:nvPr/>
        </p:nvSpPr>
        <p:spPr>
          <a:xfrm>
            <a:off x="10345136" y="2382982"/>
            <a:ext cx="319632" cy="4448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文字方塊 107"/>
          <p:cNvSpPr txBox="1"/>
          <p:nvPr/>
        </p:nvSpPr>
        <p:spPr>
          <a:xfrm>
            <a:off x="9304516" y="4874802"/>
            <a:ext cx="2951019" cy="646331"/>
          </a:xfrm>
          <a:prstGeom prst="rect">
            <a:avLst/>
          </a:prstGeom>
          <a:noFill/>
        </p:spPr>
        <p:txBody>
          <a:bodyPr wrap="square" rtlCol="0">
            <a:spAutoFit/>
          </a:bodyPr>
          <a:lstStyle/>
          <a:p>
            <a:r>
              <a:rPr lang="en-US" altLang="zh-TW" dirty="0" smtClean="0"/>
              <a:t>Hierarchical Agglomerative Cluster Structure</a:t>
            </a:r>
            <a:endParaRPr lang="zh-TW" altLang="en-US" dirty="0"/>
          </a:p>
        </p:txBody>
      </p:sp>
      <p:sp>
        <p:nvSpPr>
          <p:cNvPr id="109" name="文字方塊 108"/>
          <p:cNvSpPr txBox="1"/>
          <p:nvPr/>
        </p:nvSpPr>
        <p:spPr>
          <a:xfrm>
            <a:off x="864824" y="2704639"/>
            <a:ext cx="3732611" cy="338554"/>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依定義兩個</a:t>
            </a:r>
            <a:r>
              <a:rPr lang="en-US" altLang="zh-TW" sz="1600" dirty="0" smtClean="0">
                <a:latin typeface="微軟正黑體" panose="020B0604030504040204" pitchFamily="34" charset="-120"/>
                <a:ea typeface="微軟正黑體" panose="020B0604030504040204" pitchFamily="34" charset="-120"/>
              </a:rPr>
              <a:t>cluster</a:t>
            </a:r>
            <a:r>
              <a:rPr lang="zh-TW" altLang="en-US" sz="1600" dirty="0" smtClean="0">
                <a:latin typeface="微軟正黑體" panose="020B0604030504040204" pitchFamily="34" charset="-120"/>
                <a:ea typeface="微軟正黑體" panose="020B0604030504040204" pitchFamily="34" charset="-120"/>
              </a:rPr>
              <a:t>之間的距離方式：</a:t>
            </a:r>
            <a:endParaRPr lang="zh-TW" altLang="en-US" sz="1600" dirty="0">
              <a:latin typeface="微軟正黑體" panose="020B0604030504040204" pitchFamily="34" charset="-120"/>
              <a:ea typeface="微軟正黑體" panose="020B0604030504040204" pitchFamily="34" charset="-120"/>
            </a:endParaRPr>
          </a:p>
        </p:txBody>
      </p:sp>
      <p:sp>
        <p:nvSpPr>
          <p:cNvPr id="110" name="文字方塊 109"/>
          <p:cNvSpPr txBox="1"/>
          <p:nvPr/>
        </p:nvSpPr>
        <p:spPr>
          <a:xfrm>
            <a:off x="1240321" y="3637799"/>
            <a:ext cx="3357114" cy="338554"/>
          </a:xfrm>
          <a:prstGeom prst="rect">
            <a:avLst/>
          </a:prstGeom>
          <a:noFill/>
          <a:ln>
            <a:noFill/>
          </a:ln>
        </p:spPr>
        <p:txBody>
          <a:bodyPr wrap="square" rtlCol="0">
            <a:spAutoFit/>
          </a:bodyPr>
          <a:lstStyle/>
          <a:p>
            <a:r>
              <a:rPr lang="en-US" altLang="zh-TW" sz="1600" b="1" u="sng" dirty="0" smtClean="0"/>
              <a:t>Complete-Linkage Clustering</a:t>
            </a:r>
            <a:r>
              <a:rPr lang="zh-TW" altLang="en-US" sz="1600" b="1" u="sng" dirty="0" smtClean="0"/>
              <a:t> </a:t>
            </a:r>
            <a:r>
              <a:rPr lang="en-US" altLang="zh-TW" sz="1600" b="1" u="sng" dirty="0" smtClean="0"/>
              <a:t>(</a:t>
            </a:r>
            <a:r>
              <a:rPr lang="zh-TW" altLang="en-US" sz="1600" b="1" u="sng" dirty="0" smtClean="0"/>
              <a:t>最遠法</a:t>
            </a:r>
            <a:r>
              <a:rPr lang="en-US" altLang="zh-TW" sz="1600" b="1" u="sng" dirty="0" smtClean="0"/>
              <a:t>)</a:t>
            </a:r>
            <a:endParaRPr lang="zh-TW" altLang="en-US" sz="1600" b="1" u="sng" dirty="0"/>
          </a:p>
        </p:txBody>
      </p:sp>
      <p:sp>
        <p:nvSpPr>
          <p:cNvPr id="111" name="文字方塊 110"/>
          <p:cNvSpPr txBox="1"/>
          <p:nvPr/>
        </p:nvSpPr>
        <p:spPr>
          <a:xfrm>
            <a:off x="1240321" y="4275933"/>
            <a:ext cx="3357114" cy="338554"/>
          </a:xfrm>
          <a:prstGeom prst="rect">
            <a:avLst/>
          </a:prstGeom>
          <a:noFill/>
          <a:ln>
            <a:noFill/>
          </a:ln>
        </p:spPr>
        <p:txBody>
          <a:bodyPr wrap="square" rtlCol="0">
            <a:spAutoFit/>
          </a:bodyPr>
          <a:lstStyle/>
          <a:p>
            <a:r>
              <a:rPr lang="en-US" altLang="zh-TW" sz="1600" b="1" u="sng" dirty="0" smtClean="0"/>
              <a:t>Average-Linkage Clustering</a:t>
            </a:r>
            <a:r>
              <a:rPr lang="zh-TW" altLang="en-US" sz="1600" b="1" u="sng" dirty="0" smtClean="0"/>
              <a:t> </a:t>
            </a:r>
            <a:r>
              <a:rPr lang="en-US" altLang="zh-TW" sz="1600" b="1" u="sng" dirty="0" smtClean="0"/>
              <a:t>(</a:t>
            </a:r>
            <a:r>
              <a:rPr lang="zh-TW" altLang="en-US" sz="1600" b="1" u="sng" dirty="0" smtClean="0"/>
              <a:t>平</a:t>
            </a:r>
            <a:r>
              <a:rPr lang="zh-TW" altLang="en-US" sz="1600" b="1" u="sng" dirty="0"/>
              <a:t>均</a:t>
            </a:r>
            <a:r>
              <a:rPr lang="zh-TW" altLang="en-US" sz="1600" b="1" u="sng" dirty="0" smtClean="0"/>
              <a:t>法</a:t>
            </a:r>
            <a:r>
              <a:rPr lang="en-US" altLang="zh-TW" sz="1600" b="1" u="sng" dirty="0" smtClean="0"/>
              <a:t>)</a:t>
            </a:r>
            <a:endParaRPr lang="zh-TW" altLang="en-US" sz="1600" b="1" u="sng" dirty="0"/>
          </a:p>
        </p:txBody>
      </p:sp>
      <p:sp>
        <p:nvSpPr>
          <p:cNvPr id="112" name="文字方塊 111"/>
          <p:cNvSpPr txBox="1"/>
          <p:nvPr/>
        </p:nvSpPr>
        <p:spPr>
          <a:xfrm>
            <a:off x="1240321" y="4914067"/>
            <a:ext cx="3357114" cy="338554"/>
          </a:xfrm>
          <a:prstGeom prst="rect">
            <a:avLst/>
          </a:prstGeom>
          <a:noFill/>
          <a:ln>
            <a:noFill/>
          </a:ln>
        </p:spPr>
        <p:txBody>
          <a:bodyPr wrap="square" rtlCol="0">
            <a:spAutoFit/>
          </a:bodyPr>
          <a:lstStyle/>
          <a:p>
            <a:r>
              <a:rPr lang="en-US" altLang="zh-TW" sz="1600" b="1" u="sng" dirty="0" smtClean="0"/>
              <a:t>Centroid</a:t>
            </a:r>
            <a:r>
              <a:rPr lang="zh-TW" altLang="en-US" sz="1600" b="1" u="sng" dirty="0" smtClean="0"/>
              <a:t> </a:t>
            </a:r>
            <a:r>
              <a:rPr lang="en-US" altLang="zh-TW" sz="1600" b="1" u="sng" dirty="0" smtClean="0"/>
              <a:t>Method</a:t>
            </a:r>
            <a:r>
              <a:rPr lang="zh-TW" altLang="en-US" sz="1600" b="1" u="sng" dirty="0" smtClean="0"/>
              <a:t> </a:t>
            </a:r>
            <a:r>
              <a:rPr lang="en-US" altLang="zh-TW" sz="1600" b="1" u="sng" dirty="0" smtClean="0"/>
              <a:t>(</a:t>
            </a:r>
            <a:r>
              <a:rPr lang="zh-TW" altLang="en-US" sz="1600" b="1" u="sng" dirty="0" smtClean="0"/>
              <a:t>中</a:t>
            </a:r>
            <a:r>
              <a:rPr lang="zh-TW" altLang="en-US" sz="1600" b="1" u="sng" dirty="0"/>
              <a:t>心</a:t>
            </a:r>
            <a:r>
              <a:rPr lang="zh-TW" altLang="en-US" sz="1600" b="1" u="sng" dirty="0" smtClean="0"/>
              <a:t>法</a:t>
            </a:r>
            <a:r>
              <a:rPr lang="en-US" altLang="zh-TW" sz="1600" b="1" u="sng" dirty="0" smtClean="0"/>
              <a:t>)</a:t>
            </a:r>
            <a:endParaRPr lang="zh-TW" altLang="en-US" sz="1600" b="1" u="sng" dirty="0"/>
          </a:p>
        </p:txBody>
      </p:sp>
      <p:sp>
        <p:nvSpPr>
          <p:cNvPr id="113" name="文字方塊 112"/>
          <p:cNvSpPr txBox="1"/>
          <p:nvPr/>
        </p:nvSpPr>
        <p:spPr>
          <a:xfrm>
            <a:off x="1240320" y="5521133"/>
            <a:ext cx="3899716" cy="338554"/>
          </a:xfrm>
          <a:prstGeom prst="rect">
            <a:avLst/>
          </a:prstGeom>
          <a:noFill/>
          <a:ln>
            <a:noFill/>
          </a:ln>
        </p:spPr>
        <p:txBody>
          <a:bodyPr wrap="square" rtlCol="0">
            <a:spAutoFit/>
          </a:bodyPr>
          <a:lstStyle/>
          <a:p>
            <a:r>
              <a:rPr lang="en-US" altLang="zh-TW" sz="1600" b="1" u="sng" dirty="0" smtClean="0"/>
              <a:t>Wald’s Method (</a:t>
            </a:r>
            <a:r>
              <a:rPr lang="zh-TW" altLang="en-US" sz="1600" b="1" u="sng" dirty="0" smtClean="0"/>
              <a:t>華德法、華德最小變異法</a:t>
            </a:r>
            <a:r>
              <a:rPr lang="en-US" altLang="zh-TW" sz="1600" b="1" u="sng" dirty="0" smtClean="0"/>
              <a:t>)</a:t>
            </a:r>
            <a:endParaRPr lang="zh-TW" altLang="en-US" sz="1600" b="1" u="sng" dirty="0"/>
          </a:p>
        </p:txBody>
      </p:sp>
    </p:spTree>
    <p:extLst>
      <p:ext uri="{BB962C8B-B14F-4D97-AF65-F5344CB8AC3E}">
        <p14:creationId xmlns:p14="http://schemas.microsoft.com/office/powerpoint/2010/main" val="14483489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Clustering - Others</a:t>
            </a:r>
            <a:endParaRPr lang="zh-TW" altLang="en-US" dirty="0"/>
          </a:p>
        </p:txBody>
      </p:sp>
      <p:sp>
        <p:nvSpPr>
          <p:cNvPr id="68" name="文字方塊 67"/>
          <p:cNvSpPr txBox="1"/>
          <p:nvPr/>
        </p:nvSpPr>
        <p:spPr>
          <a:xfrm>
            <a:off x="6383320" y="201903"/>
            <a:ext cx="2297878" cy="584775"/>
          </a:xfrm>
          <a:prstGeom prst="rect">
            <a:avLst/>
          </a:prstGeom>
          <a:noFill/>
        </p:spPr>
        <p:txBody>
          <a:bodyPr wrap="square" rtlCol="0">
            <a:spAutoFit/>
          </a:bodyPr>
          <a:lstStyle/>
          <a:p>
            <a:r>
              <a:rPr lang="en-US" altLang="zh-TW" sz="1600" dirty="0" smtClean="0"/>
              <a:t>Unsupervised</a:t>
            </a:r>
          </a:p>
          <a:p>
            <a:r>
              <a:rPr lang="en-US" altLang="zh-TW" sz="1600" dirty="0" smtClean="0"/>
              <a:t>Classification</a:t>
            </a:r>
            <a:endParaRPr lang="zh-TW" altLang="en-US" sz="1600" dirty="0"/>
          </a:p>
        </p:txBody>
      </p:sp>
      <p:sp>
        <p:nvSpPr>
          <p:cNvPr id="40" name="文字方塊 39"/>
          <p:cNvSpPr txBox="1"/>
          <p:nvPr/>
        </p:nvSpPr>
        <p:spPr>
          <a:xfrm>
            <a:off x="723257" y="1481796"/>
            <a:ext cx="642926" cy="338554"/>
          </a:xfrm>
          <a:prstGeom prst="rect">
            <a:avLst/>
          </a:prstGeom>
          <a:noFill/>
          <a:ln>
            <a:noFill/>
          </a:ln>
        </p:spPr>
        <p:txBody>
          <a:bodyPr wrap="square" rtlCol="0">
            <a:spAutoFit/>
          </a:bodyPr>
          <a:lstStyle/>
          <a:p>
            <a:r>
              <a:rPr lang="en-US" altLang="zh-TW" sz="1600" b="1" u="sng" dirty="0" smtClean="0"/>
              <a:t>Soft</a:t>
            </a:r>
            <a:endParaRPr lang="zh-TW" altLang="en-US" sz="1600" b="1" u="sng" dirty="0"/>
          </a:p>
        </p:txBody>
      </p:sp>
      <p:sp>
        <p:nvSpPr>
          <p:cNvPr id="11" name="文字方塊 10"/>
          <p:cNvSpPr txBox="1"/>
          <p:nvPr/>
        </p:nvSpPr>
        <p:spPr>
          <a:xfrm>
            <a:off x="5139738" y="1481796"/>
            <a:ext cx="2487164" cy="338554"/>
          </a:xfrm>
          <a:prstGeom prst="rect">
            <a:avLst/>
          </a:prstGeom>
          <a:noFill/>
          <a:ln>
            <a:noFill/>
          </a:ln>
        </p:spPr>
        <p:txBody>
          <a:bodyPr wrap="square" rtlCol="0">
            <a:spAutoFit/>
          </a:bodyPr>
          <a:lstStyle/>
          <a:p>
            <a:r>
              <a:rPr lang="en-US" altLang="zh-TW" sz="1600" b="1" u="sng" dirty="0" smtClean="0"/>
              <a:t>Gaussian Mixture Model</a:t>
            </a:r>
            <a:endParaRPr lang="zh-TW" altLang="en-US" sz="1600" b="1" u="sng" dirty="0"/>
          </a:p>
        </p:txBody>
      </p:sp>
    </p:spTree>
    <p:extLst>
      <p:ext uri="{BB962C8B-B14F-4D97-AF65-F5344CB8AC3E}">
        <p14:creationId xmlns:p14="http://schemas.microsoft.com/office/powerpoint/2010/main" val="1445661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Clustering</a:t>
            </a:r>
            <a:endParaRPr lang="zh-TW" altLang="en-US" dirty="0"/>
          </a:p>
        </p:txBody>
      </p:sp>
      <p:sp>
        <p:nvSpPr>
          <p:cNvPr id="39" name="文字方塊 38"/>
          <p:cNvSpPr txBox="1"/>
          <p:nvPr/>
        </p:nvSpPr>
        <p:spPr>
          <a:xfrm>
            <a:off x="2689976" y="1423091"/>
            <a:ext cx="955246" cy="338554"/>
          </a:xfrm>
          <a:prstGeom prst="rect">
            <a:avLst/>
          </a:prstGeom>
          <a:noFill/>
          <a:ln>
            <a:noFill/>
          </a:ln>
        </p:spPr>
        <p:txBody>
          <a:bodyPr wrap="square" rtlCol="0">
            <a:spAutoFit/>
          </a:bodyPr>
          <a:lstStyle/>
          <a:p>
            <a:r>
              <a:rPr lang="en-US" altLang="zh-TW" sz="1600" b="1" u="sng" dirty="0" smtClean="0"/>
              <a:t>K-means</a:t>
            </a:r>
            <a:endParaRPr lang="zh-TW" altLang="en-US" sz="1600" b="1" u="sng" dirty="0"/>
          </a:p>
        </p:txBody>
      </p:sp>
      <p:sp>
        <p:nvSpPr>
          <p:cNvPr id="40" name="文字方塊 39"/>
          <p:cNvSpPr txBox="1"/>
          <p:nvPr/>
        </p:nvSpPr>
        <p:spPr>
          <a:xfrm>
            <a:off x="5484738" y="1423091"/>
            <a:ext cx="654803" cy="338554"/>
          </a:xfrm>
          <a:prstGeom prst="rect">
            <a:avLst/>
          </a:prstGeom>
          <a:noFill/>
          <a:ln>
            <a:noFill/>
          </a:ln>
        </p:spPr>
        <p:txBody>
          <a:bodyPr wrap="square" rtlCol="0">
            <a:spAutoFit/>
          </a:bodyPr>
          <a:lstStyle/>
          <a:p>
            <a:r>
              <a:rPr lang="en-US" altLang="zh-TW" sz="1600" b="1" u="sng" dirty="0" smtClean="0"/>
              <a:t>Soft</a:t>
            </a:r>
            <a:endParaRPr lang="zh-TW" altLang="en-US" sz="1600" b="1" u="sng" dirty="0"/>
          </a:p>
        </p:txBody>
      </p:sp>
      <p:sp>
        <p:nvSpPr>
          <p:cNvPr id="9" name="文字方塊 8"/>
          <p:cNvSpPr txBox="1"/>
          <p:nvPr/>
        </p:nvSpPr>
        <p:spPr>
          <a:xfrm>
            <a:off x="6957280" y="1423091"/>
            <a:ext cx="1307947" cy="338554"/>
          </a:xfrm>
          <a:prstGeom prst="rect">
            <a:avLst/>
          </a:prstGeom>
          <a:noFill/>
          <a:ln>
            <a:noFill/>
          </a:ln>
        </p:spPr>
        <p:txBody>
          <a:bodyPr wrap="square" rtlCol="0">
            <a:spAutoFit/>
          </a:bodyPr>
          <a:lstStyle/>
          <a:p>
            <a:r>
              <a:rPr lang="en-US" altLang="zh-TW" sz="1600" b="1" u="sng" dirty="0" smtClean="0"/>
              <a:t>Hierarchical</a:t>
            </a:r>
            <a:endParaRPr lang="zh-TW" altLang="en-US" sz="1600" b="1" u="sng" dirty="0"/>
          </a:p>
        </p:txBody>
      </p:sp>
      <p:sp>
        <p:nvSpPr>
          <p:cNvPr id="11" name="文字方塊 10"/>
          <p:cNvSpPr txBox="1"/>
          <p:nvPr/>
        </p:nvSpPr>
        <p:spPr>
          <a:xfrm>
            <a:off x="8830020" y="1423091"/>
            <a:ext cx="2487164" cy="338554"/>
          </a:xfrm>
          <a:prstGeom prst="rect">
            <a:avLst/>
          </a:prstGeom>
          <a:noFill/>
          <a:ln>
            <a:noFill/>
          </a:ln>
        </p:spPr>
        <p:txBody>
          <a:bodyPr wrap="square" rtlCol="0">
            <a:spAutoFit/>
          </a:bodyPr>
          <a:lstStyle/>
          <a:p>
            <a:r>
              <a:rPr lang="en-US" altLang="zh-TW" sz="1600" b="1" u="sng" dirty="0" smtClean="0"/>
              <a:t>Gaussian Mixture Model</a:t>
            </a:r>
            <a:endParaRPr lang="zh-TW" altLang="en-US" sz="1600" b="1" u="sng" dirty="0"/>
          </a:p>
        </p:txBody>
      </p:sp>
      <p:sp>
        <p:nvSpPr>
          <p:cNvPr id="12" name="文字方塊 11"/>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178130" y="912930"/>
            <a:ext cx="3350821" cy="369332"/>
          </a:xfrm>
          <a:prstGeom prst="rect">
            <a:avLst/>
          </a:prstGeom>
          <a:noFill/>
          <a:ln>
            <a:noFill/>
          </a:ln>
        </p:spPr>
        <p:txBody>
          <a:bodyPr wrap="square" rtlCol="0">
            <a:spAutoFit/>
          </a:bodyPr>
          <a:lstStyle/>
          <a:p>
            <a:r>
              <a:rPr lang="en-US" altLang="zh-TW" b="1" u="sng" dirty="0" smtClean="0"/>
              <a:t>Class </a:t>
            </a:r>
            <a:r>
              <a:rPr lang="en-US" altLang="zh-TW" b="1" u="sng" dirty="0" err="1" smtClean="0"/>
              <a:t>sklearn.cluster</a:t>
            </a:r>
            <a:endParaRPr lang="zh-TW" altLang="en-US" b="1" u="sng" dirty="0"/>
          </a:p>
        </p:txBody>
      </p:sp>
      <p:sp>
        <p:nvSpPr>
          <p:cNvPr id="14" name="文字方塊 13"/>
          <p:cNvSpPr txBox="1"/>
          <p:nvPr/>
        </p:nvSpPr>
        <p:spPr>
          <a:xfrm>
            <a:off x="2656960" y="1761645"/>
            <a:ext cx="1021278" cy="369332"/>
          </a:xfrm>
          <a:prstGeom prst="rect">
            <a:avLst/>
          </a:prstGeom>
          <a:noFill/>
          <a:ln>
            <a:noFill/>
          </a:ln>
        </p:spPr>
        <p:txBody>
          <a:bodyPr wrap="square" rtlCol="0">
            <a:spAutoFit/>
          </a:bodyPr>
          <a:lstStyle/>
          <a:p>
            <a:r>
              <a:rPr lang="en-US" altLang="zh-TW" b="1" u="sng" dirty="0" smtClean="0"/>
              <a:t>.</a:t>
            </a:r>
            <a:r>
              <a:rPr lang="en-US" altLang="zh-TW" b="1" u="sng" dirty="0" err="1" smtClean="0"/>
              <a:t>KMeans</a:t>
            </a:r>
            <a:endParaRPr lang="zh-TW" altLang="en-US" b="1" u="sng" dirty="0"/>
          </a:p>
        </p:txBody>
      </p:sp>
      <p:sp>
        <p:nvSpPr>
          <p:cNvPr id="2" name="文字方塊 1"/>
          <p:cNvSpPr txBox="1"/>
          <p:nvPr/>
        </p:nvSpPr>
        <p:spPr>
          <a:xfrm>
            <a:off x="225131" y="2565070"/>
            <a:ext cx="1935678" cy="369332"/>
          </a:xfrm>
          <a:prstGeom prst="rect">
            <a:avLst/>
          </a:prstGeom>
          <a:noFill/>
        </p:spPr>
        <p:txBody>
          <a:bodyPr wrap="square" rtlCol="0">
            <a:spAutoFit/>
          </a:bodyPr>
          <a:lstStyle/>
          <a:p>
            <a:r>
              <a:rPr lang="en-US" altLang="zh-TW" dirty="0" smtClean="0"/>
              <a:t>Input Parameters</a:t>
            </a:r>
            <a:endParaRPr lang="zh-TW" altLang="en-US" dirty="0"/>
          </a:p>
        </p:txBody>
      </p:sp>
      <p:sp>
        <p:nvSpPr>
          <p:cNvPr id="3" name="文字方塊 2"/>
          <p:cNvSpPr txBox="1"/>
          <p:nvPr/>
        </p:nvSpPr>
        <p:spPr>
          <a:xfrm>
            <a:off x="2271012" y="2469531"/>
            <a:ext cx="2814452" cy="923330"/>
          </a:xfrm>
          <a:prstGeom prst="rect">
            <a:avLst/>
          </a:prstGeom>
          <a:noFill/>
        </p:spPr>
        <p:txBody>
          <a:bodyPr wrap="square" rtlCol="0">
            <a:spAutoFit/>
          </a:bodyPr>
          <a:lstStyle/>
          <a:p>
            <a:pPr marL="342900" indent="-342900">
              <a:buAutoNum type="arabicPeriod"/>
            </a:pPr>
            <a:r>
              <a:rPr lang="en-US" altLang="zh-TW" dirty="0" err="1" smtClean="0"/>
              <a:t>n_clusters</a:t>
            </a:r>
            <a:r>
              <a:rPr lang="en-US" altLang="zh-TW" dirty="0" smtClean="0"/>
              <a:t> (default: 8)</a:t>
            </a:r>
          </a:p>
          <a:p>
            <a:pPr marL="342900" indent="-342900">
              <a:buAutoNum type="arabicPeriod"/>
            </a:pPr>
            <a:r>
              <a:rPr lang="en-US" altLang="zh-TW" dirty="0" err="1" smtClean="0"/>
              <a:t>Max_iter</a:t>
            </a:r>
            <a:r>
              <a:rPr lang="en-US" altLang="zh-TW" dirty="0" smtClean="0"/>
              <a:t> (default: 300)</a:t>
            </a:r>
          </a:p>
          <a:p>
            <a:pPr marL="342900" indent="-342900">
              <a:buAutoNum type="arabicPeriod"/>
            </a:pPr>
            <a:r>
              <a:rPr lang="en-US" altLang="zh-TW" dirty="0" err="1"/>
              <a:t>n</a:t>
            </a:r>
            <a:r>
              <a:rPr lang="en-US" altLang="zh-TW" dirty="0" err="1" smtClean="0"/>
              <a:t>_init</a:t>
            </a:r>
            <a:endParaRPr lang="zh-TW" altLang="en-US" dirty="0"/>
          </a:p>
        </p:txBody>
      </p:sp>
    </p:spTree>
    <p:extLst>
      <p:ext uri="{BB962C8B-B14F-4D97-AF65-F5344CB8AC3E}">
        <p14:creationId xmlns:p14="http://schemas.microsoft.com/office/powerpoint/2010/main" val="15714662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a:bodyPr>
          <a:lstStyle/>
          <a:p>
            <a:pPr algn="ctr"/>
            <a:r>
              <a:rPr lang="en-US" altLang="zh-TW" sz="6600" dirty="0" smtClean="0"/>
              <a:t>Reinforcement Learning</a:t>
            </a:r>
            <a:endParaRPr lang="zh-TW" altLang="en-US" sz="6600" dirty="0"/>
          </a:p>
        </p:txBody>
      </p:sp>
    </p:spTree>
    <p:extLst>
      <p:ext uri="{BB962C8B-B14F-4D97-AF65-F5344CB8AC3E}">
        <p14:creationId xmlns:p14="http://schemas.microsoft.com/office/powerpoint/2010/main" val="2504897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Reinforcement Learning</a:t>
            </a:r>
            <a:endParaRPr lang="zh-TW" altLang="en-US" dirty="0"/>
          </a:p>
        </p:txBody>
      </p:sp>
      <p:sp>
        <p:nvSpPr>
          <p:cNvPr id="7" name="文字方塊 6"/>
          <p:cNvSpPr txBox="1"/>
          <p:nvPr/>
        </p:nvSpPr>
        <p:spPr>
          <a:xfrm>
            <a:off x="178130" y="1123610"/>
            <a:ext cx="1001485" cy="338554"/>
          </a:xfrm>
          <a:prstGeom prst="rect">
            <a:avLst/>
          </a:prstGeom>
          <a:noFill/>
          <a:ln>
            <a:noFill/>
          </a:ln>
        </p:spPr>
        <p:txBody>
          <a:bodyPr wrap="square" rtlCol="0">
            <a:spAutoFit/>
          </a:bodyPr>
          <a:lstStyle/>
          <a:p>
            <a:r>
              <a:rPr lang="en-US" altLang="zh-TW" sz="1600" b="1" u="sng" dirty="0" smtClean="0"/>
              <a:t>Purpose</a:t>
            </a:r>
            <a:endParaRPr lang="zh-TW" altLang="en-US" sz="1600" b="1" u="sng" dirty="0"/>
          </a:p>
        </p:txBody>
      </p:sp>
      <p:sp>
        <p:nvSpPr>
          <p:cNvPr id="85" name="文字方塊 84"/>
          <p:cNvSpPr txBox="1"/>
          <p:nvPr/>
        </p:nvSpPr>
        <p:spPr>
          <a:xfrm>
            <a:off x="178130" y="1673945"/>
            <a:ext cx="1365161" cy="338554"/>
          </a:xfrm>
          <a:prstGeom prst="rect">
            <a:avLst/>
          </a:prstGeom>
          <a:noFill/>
          <a:ln>
            <a:noFill/>
          </a:ln>
        </p:spPr>
        <p:txBody>
          <a:bodyPr wrap="square" rtlCol="0">
            <a:spAutoFit/>
          </a:bodyPr>
          <a:lstStyle/>
          <a:p>
            <a:r>
              <a:rPr lang="en-US" altLang="zh-TW" sz="1600" b="1" u="sng" dirty="0" smtClean="0"/>
              <a:t>Introduction</a:t>
            </a:r>
            <a:endParaRPr lang="zh-TW" altLang="en-US" sz="1600" b="1" u="sng" dirty="0"/>
          </a:p>
        </p:txBody>
      </p:sp>
      <p:sp>
        <p:nvSpPr>
          <p:cNvPr id="2" name="文字方塊 1"/>
          <p:cNvSpPr txBox="1"/>
          <p:nvPr/>
        </p:nvSpPr>
        <p:spPr>
          <a:xfrm>
            <a:off x="1543291" y="1127574"/>
            <a:ext cx="7915648"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Get the agent to act in the world so as to maximize its rewards.</a:t>
            </a:r>
            <a:endParaRPr lang="en-US" altLang="zh-TW" sz="1600" dirty="0">
              <a:latin typeface="微軟正黑體" panose="020B0604030504040204" pitchFamily="34" charset="-120"/>
              <a:ea typeface="微軟正黑體" panose="020B0604030504040204" pitchFamily="34" charset="-120"/>
            </a:endParaRPr>
          </a:p>
        </p:txBody>
      </p:sp>
      <p:sp>
        <p:nvSpPr>
          <p:cNvPr id="24" name="文字方塊 23"/>
          <p:cNvSpPr txBox="1"/>
          <p:nvPr/>
        </p:nvSpPr>
        <p:spPr>
          <a:xfrm>
            <a:off x="1526718" y="1688952"/>
            <a:ext cx="9083145" cy="1323439"/>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How can an agent learn behaviors when it does not have a teacher to tell it how to perform?</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The agent has a task to perform</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It takes some actions in the world</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At some later point, it get feedback telling it how well it did on performing the task</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The agent performs the same task over and over again</a:t>
            </a:r>
          </a:p>
        </p:txBody>
      </p:sp>
      <p:sp>
        <p:nvSpPr>
          <p:cNvPr id="25" name="文字方塊 24"/>
          <p:cNvSpPr txBox="1"/>
          <p:nvPr/>
        </p:nvSpPr>
        <p:spPr>
          <a:xfrm>
            <a:off x="478469" y="5067540"/>
            <a:ext cx="4954492" cy="1569660"/>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Given: </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Environment: Markov Decision Process, MDP</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State: S</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Model: T(S, a, S’) ~ </a:t>
            </a:r>
            <a:r>
              <a:rPr lang="en-US" altLang="zh-TW" sz="1600" dirty="0" err="1" smtClean="0">
                <a:latin typeface="微軟正黑體" panose="020B0604030504040204" pitchFamily="34" charset="-120"/>
                <a:ea typeface="微軟正黑體" panose="020B0604030504040204" pitchFamily="34" charset="-120"/>
              </a:rPr>
              <a:t>Pr</a:t>
            </a:r>
            <a:r>
              <a:rPr lang="en-US" altLang="zh-TW" sz="1600" dirty="0" smtClean="0">
                <a:latin typeface="微軟正黑體" panose="020B0604030504040204" pitchFamily="34" charset="-120"/>
                <a:ea typeface="微軟正黑體" panose="020B0604030504040204" pitchFamily="34" charset="-120"/>
              </a:rPr>
              <a:t>(S’|S, a)</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Actions: A(S)</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Reward: R(S), R(S, a), R(S, a, S’)</a:t>
            </a:r>
          </a:p>
        </p:txBody>
      </p:sp>
      <mc:AlternateContent xmlns:mc="http://schemas.openxmlformats.org/markup-compatibility/2006" xmlns:a14="http://schemas.microsoft.com/office/drawing/2010/main">
        <mc:Choice Requires="a14">
          <p:sp>
            <p:nvSpPr>
              <p:cNvPr id="26" name="文字方塊 25"/>
              <p:cNvSpPr txBox="1"/>
              <p:nvPr/>
            </p:nvSpPr>
            <p:spPr>
              <a:xfrm>
                <a:off x="5432961" y="4838941"/>
                <a:ext cx="5401293" cy="1077218"/>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Output: </a:t>
                </a:r>
              </a:p>
              <a:p>
                <a:pPr marL="285750" indent="-285750">
                  <a:buFontTx/>
                  <a:buChar char="-"/>
                </a:pPr>
                <a:r>
                  <a:rPr lang="en-US" altLang="zh-TW" sz="1600" dirty="0" smtClean="0">
                    <a:latin typeface="微軟正黑體" panose="020B0604030504040204" pitchFamily="34" charset="-120"/>
                    <a:ea typeface="微軟正黑體" panose="020B0604030504040204" pitchFamily="34" charset="-120"/>
                  </a:rPr>
                  <a:t>Policy: </a:t>
                </a:r>
                <a:r>
                  <a:rPr lang="el-GR" altLang="zh-TW" sz="1600" dirty="0" smtClean="0">
                    <a:latin typeface="微軟正黑體" panose="020B0604030504040204" pitchFamily="34" charset="-120"/>
                    <a:ea typeface="微軟正黑體" panose="020B0604030504040204" pitchFamily="34" charset="-120"/>
                  </a:rPr>
                  <a:t>π</a:t>
                </a:r>
                <a:r>
                  <a:rPr lang="en-US" altLang="zh-TW" sz="1600" dirty="0" smtClean="0">
                    <a:latin typeface="微軟正黑體" panose="020B0604030504040204" pitchFamily="34" charset="-120"/>
                    <a:ea typeface="微軟正黑體" panose="020B0604030504040204" pitchFamily="34" charset="-120"/>
                  </a:rPr>
                  <a:t>(S) -&gt; a (A mapping from state to actions.) (“if state then action)</a:t>
                </a:r>
              </a:p>
              <a:p>
                <a:pPr marL="285750" indent="-285750">
                  <a:buFontTx/>
                  <a:buChar char="-"/>
                </a:pPr>
                <a14:m>
                  <m:oMath xmlns:m="http://schemas.openxmlformats.org/officeDocument/2006/math">
                    <m:sSup>
                      <m:sSupPr>
                        <m:ctrlPr>
                          <a:rPr lang="en-US" altLang="zh-TW" sz="1600" i="1" smtClean="0">
                            <a:latin typeface="Cambria Math" panose="02040503050406030204" pitchFamily="18" charset="0"/>
                            <a:ea typeface="微軟正黑體" panose="020B0604030504040204" pitchFamily="34" charset="-120"/>
                          </a:rPr>
                        </m:ctrlPr>
                      </m:sSupPr>
                      <m:e>
                        <m:r>
                          <a:rPr lang="zh-TW" altLang="en-US" sz="1600" i="1" smtClean="0">
                            <a:latin typeface="Cambria Math" panose="02040503050406030204" pitchFamily="18" charset="0"/>
                            <a:ea typeface="微軟正黑體" panose="020B0604030504040204" pitchFamily="34" charset="-120"/>
                          </a:rPr>
                          <m:t>𝜋</m:t>
                        </m:r>
                      </m:e>
                      <m:sup>
                        <m:r>
                          <a:rPr lang="en-US" altLang="zh-TW" sz="1600" b="0" i="1" smtClean="0">
                            <a:latin typeface="Cambria Math" panose="02040503050406030204" pitchFamily="18" charset="0"/>
                            <a:ea typeface="微軟正黑體" panose="020B0604030504040204" pitchFamily="34" charset="-120"/>
                          </a:rPr>
                          <m:t>∗</m:t>
                        </m:r>
                      </m:sup>
                    </m:sSup>
                  </m:oMath>
                </a14:m>
                <a:r>
                  <a:rPr lang="en-US" altLang="zh-TW" sz="1600" dirty="0" smtClean="0">
                    <a:latin typeface="微軟正黑體" panose="020B0604030504040204" pitchFamily="34" charset="-120"/>
                    <a:ea typeface="微軟正黑體" panose="020B0604030504040204" pitchFamily="34" charset="-120"/>
                  </a:rPr>
                  <a:t> (Optimized expected R(S))</a:t>
                </a:r>
              </a:p>
            </p:txBody>
          </p:sp>
        </mc:Choice>
        <mc:Fallback xmlns="">
          <p:sp>
            <p:nvSpPr>
              <p:cNvPr id="26" name="文字方塊 25"/>
              <p:cNvSpPr txBox="1">
                <a:spLocks noRot="1" noChangeAspect="1" noMove="1" noResize="1" noEditPoints="1" noAdjustHandles="1" noChangeArrowheads="1" noChangeShapeType="1" noTextEdit="1"/>
              </p:cNvSpPr>
              <p:nvPr/>
            </p:nvSpPr>
            <p:spPr>
              <a:xfrm>
                <a:off x="5432961" y="4838941"/>
                <a:ext cx="5401293" cy="1077218"/>
              </a:xfrm>
              <a:prstGeom prst="rect">
                <a:avLst/>
              </a:prstGeom>
              <a:blipFill rotWithShape="0">
                <a:blip r:embed="rId2"/>
                <a:stretch>
                  <a:fillRect l="-790" t="-2273" b="-6250"/>
                </a:stretch>
              </a:blipFill>
            </p:spPr>
            <p:txBody>
              <a:bodyPr/>
              <a:lstStyle/>
              <a:p>
                <a:r>
                  <a:rPr lang="zh-TW" altLang="en-US">
                    <a:noFill/>
                  </a:rPr>
                  <a:t> </a:t>
                </a:r>
              </a:p>
            </p:txBody>
          </p:sp>
        </mc:Fallback>
      </mc:AlternateContent>
      <p:sp>
        <p:nvSpPr>
          <p:cNvPr id="28" name="文字方塊 27"/>
          <p:cNvSpPr txBox="1"/>
          <p:nvPr/>
        </p:nvSpPr>
        <p:spPr>
          <a:xfrm>
            <a:off x="678872" y="728246"/>
            <a:ext cx="7915648"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One mechanism for doing decision making.</a:t>
            </a:r>
            <a:endParaRPr lang="en-US" altLang="zh-TW" sz="1600" dirty="0">
              <a:latin typeface="微軟正黑體" panose="020B0604030504040204" pitchFamily="34" charset="-120"/>
              <a:ea typeface="微軟正黑體" panose="020B0604030504040204" pitchFamily="34" charset="-120"/>
            </a:endParaRPr>
          </a:p>
        </p:txBody>
      </p:sp>
      <p:sp>
        <p:nvSpPr>
          <p:cNvPr id="29" name="文字方塊 28"/>
          <p:cNvSpPr txBox="1"/>
          <p:nvPr/>
        </p:nvSpPr>
        <p:spPr>
          <a:xfrm>
            <a:off x="520032" y="3818197"/>
            <a:ext cx="853546"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y = f(x)</a:t>
            </a:r>
          </a:p>
        </p:txBody>
      </p:sp>
      <p:sp>
        <p:nvSpPr>
          <p:cNvPr id="35" name="文字方塊 34"/>
          <p:cNvSpPr txBox="1"/>
          <p:nvPr/>
        </p:nvSpPr>
        <p:spPr>
          <a:xfrm>
            <a:off x="520032" y="4210944"/>
            <a:ext cx="325095"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z</a:t>
            </a:r>
            <a:endParaRPr lang="en-US" altLang="zh-TW" sz="1600" dirty="0" smtClean="0">
              <a:latin typeface="微軟正黑體" panose="020B0604030504040204" pitchFamily="34" charset="-120"/>
              <a:ea typeface="微軟正黑體" panose="020B0604030504040204" pitchFamily="34" charset="-120"/>
            </a:endParaRPr>
          </a:p>
        </p:txBody>
      </p:sp>
      <p:sp>
        <p:nvSpPr>
          <p:cNvPr id="36" name="文字方塊 35"/>
          <p:cNvSpPr txBox="1"/>
          <p:nvPr/>
        </p:nvSpPr>
        <p:spPr>
          <a:xfrm>
            <a:off x="478469" y="3450259"/>
            <a:ext cx="2320149" cy="338554"/>
          </a:xfrm>
          <a:prstGeom prst="rect">
            <a:avLst/>
          </a:prstGeom>
          <a:noFill/>
          <a:ln>
            <a:noFill/>
          </a:ln>
        </p:spPr>
        <p:txBody>
          <a:bodyPr wrap="square" rtlCol="0">
            <a:spAutoFit/>
          </a:bodyPr>
          <a:lstStyle/>
          <a:p>
            <a:r>
              <a:rPr lang="en-US" altLang="zh-TW" sz="1600" b="1" u="sng" dirty="0" smtClean="0"/>
              <a:t>Reinforcement learning</a:t>
            </a:r>
            <a:endParaRPr lang="zh-TW" altLang="en-US" sz="1600" b="1" u="sng" dirty="0"/>
          </a:p>
        </p:txBody>
      </p:sp>
      <p:sp>
        <p:nvSpPr>
          <p:cNvPr id="37" name="文字方塊 36"/>
          <p:cNvSpPr txBox="1"/>
          <p:nvPr/>
        </p:nvSpPr>
        <p:spPr>
          <a:xfrm>
            <a:off x="2953737" y="3450259"/>
            <a:ext cx="1881500" cy="338554"/>
          </a:xfrm>
          <a:prstGeom prst="rect">
            <a:avLst/>
          </a:prstGeom>
          <a:noFill/>
          <a:ln>
            <a:noFill/>
          </a:ln>
        </p:spPr>
        <p:txBody>
          <a:bodyPr wrap="square" rtlCol="0">
            <a:spAutoFit/>
          </a:bodyPr>
          <a:lstStyle/>
          <a:p>
            <a:r>
              <a:rPr lang="en-US" altLang="zh-TW" sz="1600" b="1" u="sng" dirty="0" smtClean="0"/>
              <a:t>supervised learning</a:t>
            </a:r>
            <a:endParaRPr lang="zh-TW" altLang="en-US" sz="1600" b="1" u="sng" dirty="0"/>
          </a:p>
        </p:txBody>
      </p:sp>
      <p:sp>
        <p:nvSpPr>
          <p:cNvPr id="40" name="文字方塊 39"/>
          <p:cNvSpPr txBox="1"/>
          <p:nvPr/>
        </p:nvSpPr>
        <p:spPr>
          <a:xfrm>
            <a:off x="4990356" y="3400063"/>
            <a:ext cx="2089319" cy="338554"/>
          </a:xfrm>
          <a:prstGeom prst="rect">
            <a:avLst/>
          </a:prstGeom>
          <a:noFill/>
          <a:ln>
            <a:noFill/>
          </a:ln>
        </p:spPr>
        <p:txBody>
          <a:bodyPr wrap="square" rtlCol="0">
            <a:spAutoFit/>
          </a:bodyPr>
          <a:lstStyle/>
          <a:p>
            <a:r>
              <a:rPr lang="en-US" altLang="zh-TW" sz="1600" b="1" u="sng" dirty="0" smtClean="0"/>
              <a:t>unsupervised learning</a:t>
            </a:r>
            <a:endParaRPr lang="zh-TW" altLang="en-US" sz="1600" b="1" u="sng" dirty="0"/>
          </a:p>
        </p:txBody>
      </p:sp>
      <p:sp>
        <p:nvSpPr>
          <p:cNvPr id="43" name="文字方塊 42"/>
          <p:cNvSpPr txBox="1"/>
          <p:nvPr/>
        </p:nvSpPr>
        <p:spPr>
          <a:xfrm>
            <a:off x="2953735" y="3795620"/>
            <a:ext cx="853546"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y = f(x)</a:t>
            </a:r>
          </a:p>
        </p:txBody>
      </p:sp>
      <p:sp>
        <p:nvSpPr>
          <p:cNvPr id="46" name="文字方塊 45"/>
          <p:cNvSpPr txBox="1"/>
          <p:nvPr/>
        </p:nvSpPr>
        <p:spPr>
          <a:xfrm>
            <a:off x="4990356" y="3753309"/>
            <a:ext cx="853546"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f(x)</a:t>
            </a:r>
          </a:p>
        </p:txBody>
      </p:sp>
      <p:cxnSp>
        <p:nvCxnSpPr>
          <p:cNvPr id="5" name="直線單箭頭接點 4"/>
          <p:cNvCxnSpPr>
            <a:stCxn id="48" idx="0"/>
          </p:cNvCxnSpPr>
          <p:nvPr/>
        </p:nvCxnSpPr>
        <p:spPr>
          <a:xfrm flipH="1" flipV="1">
            <a:off x="726861" y="4456921"/>
            <a:ext cx="246672" cy="227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48" idx="0"/>
          </p:cNvCxnSpPr>
          <p:nvPr/>
        </p:nvCxnSpPr>
        <p:spPr>
          <a:xfrm flipV="1">
            <a:off x="973533" y="4122311"/>
            <a:ext cx="180101" cy="562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字方塊 47"/>
          <p:cNvSpPr txBox="1"/>
          <p:nvPr/>
        </p:nvSpPr>
        <p:spPr>
          <a:xfrm>
            <a:off x="678872" y="4684316"/>
            <a:ext cx="589321"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give</a:t>
            </a:r>
          </a:p>
        </p:txBody>
      </p:sp>
      <p:cxnSp>
        <p:nvCxnSpPr>
          <p:cNvPr id="49" name="直線單箭頭接點 48"/>
          <p:cNvCxnSpPr>
            <a:stCxn id="51" idx="0"/>
          </p:cNvCxnSpPr>
          <p:nvPr/>
        </p:nvCxnSpPr>
        <p:spPr>
          <a:xfrm flipH="1" flipV="1">
            <a:off x="3103418" y="4134175"/>
            <a:ext cx="270902" cy="233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51" idx="0"/>
          </p:cNvCxnSpPr>
          <p:nvPr/>
        </p:nvCxnSpPr>
        <p:spPr>
          <a:xfrm flipV="1">
            <a:off x="3374320" y="4079029"/>
            <a:ext cx="206829" cy="288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3079659" y="4368022"/>
            <a:ext cx="589321"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give</a:t>
            </a:r>
          </a:p>
        </p:txBody>
      </p:sp>
      <p:cxnSp>
        <p:nvCxnSpPr>
          <p:cNvPr id="53" name="直線單箭頭接點 52"/>
          <p:cNvCxnSpPr>
            <a:stCxn id="54" idx="0"/>
          </p:cNvCxnSpPr>
          <p:nvPr/>
        </p:nvCxnSpPr>
        <p:spPr>
          <a:xfrm flipV="1">
            <a:off x="5038606" y="4070530"/>
            <a:ext cx="206829" cy="28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4743945" y="4359522"/>
            <a:ext cx="589321"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give</a:t>
            </a:r>
          </a:p>
        </p:txBody>
      </p:sp>
      <p:cxnSp>
        <p:nvCxnSpPr>
          <p:cNvPr id="56" name="直線單箭頭接點 55"/>
          <p:cNvCxnSpPr>
            <a:stCxn id="63" idx="1"/>
          </p:cNvCxnSpPr>
          <p:nvPr/>
        </p:nvCxnSpPr>
        <p:spPr>
          <a:xfrm flipH="1" flipV="1">
            <a:off x="1051958" y="4070531"/>
            <a:ext cx="474760" cy="4056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63" idx="1"/>
          </p:cNvCxnSpPr>
          <p:nvPr/>
        </p:nvCxnSpPr>
        <p:spPr>
          <a:xfrm flipH="1" flipV="1">
            <a:off x="706207" y="4091863"/>
            <a:ext cx="820511" cy="384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1526718" y="4306855"/>
            <a:ext cx="589321"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find</a:t>
            </a:r>
          </a:p>
        </p:txBody>
      </p:sp>
      <p:cxnSp>
        <p:nvCxnSpPr>
          <p:cNvPr id="66" name="直線單箭頭接點 65"/>
          <p:cNvCxnSpPr>
            <a:stCxn id="67" idx="1"/>
          </p:cNvCxnSpPr>
          <p:nvPr/>
        </p:nvCxnSpPr>
        <p:spPr>
          <a:xfrm flipH="1" flipV="1">
            <a:off x="3422571" y="4003128"/>
            <a:ext cx="349807" cy="3071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文字方塊 66"/>
          <p:cNvSpPr txBox="1"/>
          <p:nvPr/>
        </p:nvSpPr>
        <p:spPr>
          <a:xfrm>
            <a:off x="3772378" y="4140981"/>
            <a:ext cx="589321"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find</a:t>
            </a:r>
          </a:p>
        </p:txBody>
      </p:sp>
      <p:cxnSp>
        <p:nvCxnSpPr>
          <p:cNvPr id="71" name="直線單箭頭接點 70"/>
          <p:cNvCxnSpPr>
            <a:stCxn id="72" idx="1"/>
          </p:cNvCxnSpPr>
          <p:nvPr/>
        </p:nvCxnSpPr>
        <p:spPr>
          <a:xfrm flipH="1" flipV="1">
            <a:off x="5138578" y="4018840"/>
            <a:ext cx="349807" cy="3071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5488385" y="4156693"/>
            <a:ext cx="589321"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find</a:t>
            </a:r>
          </a:p>
        </p:txBody>
      </p:sp>
      <p:sp>
        <p:nvSpPr>
          <p:cNvPr id="70" name="向右箭號 69"/>
          <p:cNvSpPr/>
          <p:nvPr/>
        </p:nvSpPr>
        <p:spPr>
          <a:xfrm>
            <a:off x="5424806" y="5965477"/>
            <a:ext cx="644745" cy="138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文字方塊 73"/>
          <p:cNvSpPr txBox="1"/>
          <p:nvPr/>
        </p:nvSpPr>
        <p:spPr>
          <a:xfrm>
            <a:off x="6199943" y="5865473"/>
            <a:ext cx="2805512"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&lt;S, a, r&gt;, &lt;S, a, r&gt;, </a:t>
            </a:r>
            <a:r>
              <a:rPr lang="el-GR" altLang="zh-TW" sz="1600" dirty="0">
                <a:latin typeface="微軟正黑體" panose="020B0604030504040204" pitchFamily="34" charset="-120"/>
                <a:ea typeface="微軟正黑體" panose="020B0604030504040204" pitchFamily="34" charset="-120"/>
              </a:rPr>
              <a:t>π</a:t>
            </a:r>
            <a:r>
              <a:rPr lang="en-US" altLang="zh-TW" sz="1600" dirty="0" smtClean="0">
                <a:latin typeface="微軟正黑體" panose="020B0604030504040204" pitchFamily="34" charset="-120"/>
                <a:ea typeface="微軟正黑體" panose="020B0604030504040204" pitchFamily="34" charset="-120"/>
              </a:rPr>
              <a:t>(), R(S) </a:t>
            </a:r>
          </a:p>
        </p:txBody>
      </p:sp>
      <p:cxnSp>
        <p:nvCxnSpPr>
          <p:cNvPr id="75" name="直線單箭頭接點 74"/>
          <p:cNvCxnSpPr>
            <a:stCxn id="76" idx="0"/>
          </p:cNvCxnSpPr>
          <p:nvPr/>
        </p:nvCxnSpPr>
        <p:spPr>
          <a:xfrm flipV="1">
            <a:off x="6470072" y="6171824"/>
            <a:ext cx="0" cy="20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文字方塊 75"/>
          <p:cNvSpPr txBox="1"/>
          <p:nvPr/>
        </p:nvSpPr>
        <p:spPr>
          <a:xfrm>
            <a:off x="6314225" y="6376592"/>
            <a:ext cx="311693"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x</a:t>
            </a:r>
          </a:p>
        </p:txBody>
      </p:sp>
      <p:cxnSp>
        <p:nvCxnSpPr>
          <p:cNvPr id="81" name="直線單箭頭接點 80"/>
          <p:cNvCxnSpPr>
            <a:stCxn id="82" idx="0"/>
          </p:cNvCxnSpPr>
          <p:nvPr/>
        </p:nvCxnSpPr>
        <p:spPr>
          <a:xfrm flipV="1">
            <a:off x="6715938" y="6171824"/>
            <a:ext cx="0" cy="20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文字方塊 81"/>
          <p:cNvSpPr txBox="1"/>
          <p:nvPr/>
        </p:nvSpPr>
        <p:spPr>
          <a:xfrm>
            <a:off x="6560091" y="6376592"/>
            <a:ext cx="311693"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y</a:t>
            </a:r>
            <a:endParaRPr lang="en-US" altLang="zh-TW" sz="1600" dirty="0" smtClean="0">
              <a:latin typeface="微軟正黑體" panose="020B0604030504040204" pitchFamily="34" charset="-120"/>
              <a:ea typeface="微軟正黑體" panose="020B0604030504040204" pitchFamily="34" charset="-120"/>
            </a:endParaRPr>
          </a:p>
        </p:txBody>
      </p:sp>
      <p:cxnSp>
        <p:nvCxnSpPr>
          <p:cNvPr id="83" name="直線單箭頭接點 82"/>
          <p:cNvCxnSpPr>
            <a:stCxn id="84" idx="0"/>
          </p:cNvCxnSpPr>
          <p:nvPr/>
        </p:nvCxnSpPr>
        <p:spPr>
          <a:xfrm flipV="1">
            <a:off x="6934165" y="6170568"/>
            <a:ext cx="0" cy="20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文字方塊 83"/>
          <p:cNvSpPr txBox="1"/>
          <p:nvPr/>
        </p:nvSpPr>
        <p:spPr>
          <a:xfrm>
            <a:off x="6778318" y="6375336"/>
            <a:ext cx="311693" cy="338554"/>
          </a:xfrm>
          <a:prstGeom prst="rect">
            <a:avLst/>
          </a:prstGeom>
          <a:noFill/>
        </p:spPr>
        <p:txBody>
          <a:bodyPr wrap="square" rtlCol="0">
            <a:spAutoFit/>
          </a:bodyPr>
          <a:lstStyle/>
          <a:p>
            <a:r>
              <a:rPr lang="en-US" altLang="zh-TW" sz="1600" dirty="0">
                <a:latin typeface="微軟正黑體" panose="020B0604030504040204" pitchFamily="34" charset="-120"/>
                <a:ea typeface="微軟正黑體" panose="020B0604030504040204" pitchFamily="34" charset="-120"/>
              </a:rPr>
              <a:t>z</a:t>
            </a:r>
            <a:endParaRPr lang="en-US" altLang="zh-TW" sz="1600" dirty="0" smtClean="0">
              <a:latin typeface="微軟正黑體" panose="020B0604030504040204" pitchFamily="34" charset="-120"/>
              <a:ea typeface="微軟正黑體" panose="020B0604030504040204" pitchFamily="34" charset="-120"/>
            </a:endParaRPr>
          </a:p>
        </p:txBody>
      </p:sp>
      <p:cxnSp>
        <p:nvCxnSpPr>
          <p:cNvPr id="86" name="直線單箭頭接點 85"/>
          <p:cNvCxnSpPr>
            <a:stCxn id="87" idx="0"/>
          </p:cNvCxnSpPr>
          <p:nvPr/>
        </p:nvCxnSpPr>
        <p:spPr>
          <a:xfrm flipV="1">
            <a:off x="8169232" y="6170568"/>
            <a:ext cx="13855" cy="18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文字方塊 86"/>
          <p:cNvSpPr txBox="1"/>
          <p:nvPr/>
        </p:nvSpPr>
        <p:spPr>
          <a:xfrm>
            <a:off x="7967607" y="6357902"/>
            <a:ext cx="403250"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f()</a:t>
            </a:r>
          </a:p>
        </p:txBody>
      </p:sp>
      <p:cxnSp>
        <p:nvCxnSpPr>
          <p:cNvPr id="93" name="直線單箭頭接點 92"/>
          <p:cNvCxnSpPr/>
          <p:nvPr/>
        </p:nvCxnSpPr>
        <p:spPr>
          <a:xfrm flipH="1" flipV="1">
            <a:off x="8626195" y="6153134"/>
            <a:ext cx="157586" cy="20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字方塊 93"/>
          <p:cNvSpPr txBox="1"/>
          <p:nvPr/>
        </p:nvSpPr>
        <p:spPr>
          <a:xfrm>
            <a:off x="8470347" y="6357902"/>
            <a:ext cx="2363907" cy="338554"/>
          </a:xfrm>
          <a:prstGeom prst="rect">
            <a:avLst/>
          </a:prstGeom>
          <a:noFill/>
        </p:spPr>
        <p:txBody>
          <a:bodyPr wrap="square" rtlCol="0">
            <a:spAutoFit/>
          </a:bodyPr>
          <a:lstStyle/>
          <a:p>
            <a:r>
              <a:rPr lang="en-US" altLang="zh-TW" sz="1600" dirty="0" smtClean="0">
                <a:latin typeface="微軟正黑體" panose="020B0604030504040204" pitchFamily="34" charset="-120"/>
                <a:ea typeface="微軟正黑體" panose="020B0604030504040204" pitchFamily="34" charset="-120"/>
              </a:rPr>
              <a:t>Domain </a:t>
            </a:r>
            <a:r>
              <a:rPr lang="en-US" altLang="zh-TW" sz="1600" dirty="0" err="1" smtClean="0">
                <a:latin typeface="微軟正黑體" panose="020B0604030504040204" pitchFamily="34" charset="-120"/>
                <a:ea typeface="微軟正黑體" panose="020B0604030504040204" pitchFamily="34" charset="-120"/>
              </a:rPr>
              <a:t>knoledge</a:t>
            </a:r>
            <a:endParaRPr lang="en-US" altLang="zh-TW" sz="1600" dirty="0" smtClean="0">
              <a:latin typeface="微軟正黑體" panose="020B0604030504040204" pitchFamily="34" charset="-120"/>
              <a:ea typeface="微軟正黑體" panose="020B0604030504040204" pitchFamily="34" charset="-120"/>
            </a:endParaRPr>
          </a:p>
        </p:txBody>
      </p:sp>
      <p:sp>
        <p:nvSpPr>
          <p:cNvPr id="97" name="矩形 96"/>
          <p:cNvSpPr/>
          <p:nvPr/>
        </p:nvSpPr>
        <p:spPr>
          <a:xfrm>
            <a:off x="277090" y="3255818"/>
            <a:ext cx="10655369" cy="345807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45" name="文字方塊 44"/>
          <p:cNvSpPr txBox="1"/>
          <p:nvPr/>
        </p:nvSpPr>
        <p:spPr>
          <a:xfrm>
            <a:off x="7967607" y="529139"/>
            <a:ext cx="3420713" cy="830997"/>
          </a:xfrm>
          <a:prstGeom prst="rect">
            <a:avLst/>
          </a:prstGeom>
          <a:noFill/>
        </p:spPr>
        <p:txBody>
          <a:bodyPr wrap="square" rtlCol="0">
            <a:spAutoFit/>
          </a:bodyPr>
          <a:lstStyle/>
          <a:p>
            <a:r>
              <a:rPr lang="zh-TW" altLang="en-US" sz="1600" dirty="0" smtClean="0">
                <a:latin typeface="微軟正黑體" panose="020B0604030504040204" pitchFamily="34" charset="-120"/>
                <a:ea typeface="微軟正黑體" panose="020B0604030504040204" pitchFamily="34" charset="-120"/>
              </a:rPr>
              <a:t>分為動態規劃</a:t>
            </a:r>
            <a:r>
              <a:rPr lang="en-US" altLang="zh-TW" sz="1600" dirty="0" smtClean="0">
                <a:latin typeface="微軟正黑體" panose="020B0604030504040204" pitchFamily="34" charset="-120"/>
                <a:ea typeface="微軟正黑體" panose="020B0604030504040204" pitchFamily="34" charset="-120"/>
              </a:rPr>
              <a:t>(bootstrapping method)</a:t>
            </a:r>
            <a:r>
              <a:rPr lang="zh-TW" altLang="en-US" sz="1600" dirty="0" smtClean="0">
                <a:latin typeface="微軟正黑體" panose="020B0604030504040204" pitchFamily="34" charset="-120"/>
                <a:ea typeface="微軟正黑體" panose="020B0604030504040204" pitchFamily="34" charset="-120"/>
              </a:rPr>
              <a:t>、蒙地卡羅法、時間差分法</a:t>
            </a:r>
            <a:r>
              <a:rPr lang="en-US" altLang="zh-TW" sz="1600" dirty="0">
                <a:latin typeface="微軟正黑體" panose="020B0604030504040204" pitchFamily="34" charset="-120"/>
                <a:ea typeface="微軟正黑體" panose="020B0604030504040204" pitchFamily="34" charset="-120"/>
              </a:rPr>
              <a:t>(bootstrapping method)</a:t>
            </a:r>
            <a:r>
              <a:rPr lang="zh-TW" altLang="en-US" sz="1600" dirty="0" smtClean="0">
                <a:latin typeface="微軟正黑體" panose="020B0604030504040204" pitchFamily="34" charset="-120"/>
                <a:ea typeface="微軟正黑體" panose="020B0604030504040204" pitchFamily="34" charset="-120"/>
              </a:rPr>
              <a:t>三類。</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823221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RL – Value Iteration, Policy Iteration, Q learning</a:t>
            </a:r>
            <a:endParaRPr lang="zh-TW" altLang="en-US" dirty="0"/>
          </a:p>
        </p:txBody>
      </p:sp>
      <p:sp>
        <p:nvSpPr>
          <p:cNvPr id="6" name="文字方塊 5"/>
          <p:cNvSpPr txBox="1"/>
          <p:nvPr/>
        </p:nvSpPr>
        <p:spPr>
          <a:xfrm>
            <a:off x="166255" y="858983"/>
            <a:ext cx="11804072" cy="2585323"/>
          </a:xfrm>
          <a:prstGeom prst="rect">
            <a:avLst/>
          </a:prstGeom>
          <a:noFill/>
        </p:spPr>
        <p:txBody>
          <a:bodyPr wrap="square" rtlCol="0">
            <a:spAutoFit/>
          </a:bodyPr>
          <a:lstStyle/>
          <a:p>
            <a:r>
              <a:rPr lang="en-US" altLang="zh-TW" dirty="0" smtClean="0"/>
              <a:t>Value Iteration</a:t>
            </a:r>
          </a:p>
          <a:p>
            <a:r>
              <a:rPr lang="en-US" altLang="zh-TW" dirty="0" smtClean="0"/>
              <a:t>    The </a:t>
            </a:r>
            <a:r>
              <a:rPr lang="en-US" altLang="zh-TW" dirty="0"/>
              <a:t>essential idea </a:t>
            </a:r>
            <a:r>
              <a:rPr lang="en-US" altLang="zh-TW" dirty="0" err="1" smtClean="0"/>
              <a:t>behindvalue</a:t>
            </a:r>
            <a:r>
              <a:rPr lang="en-US" altLang="zh-TW" dirty="0" smtClean="0"/>
              <a:t> </a:t>
            </a:r>
            <a:r>
              <a:rPr lang="en-US" altLang="zh-TW" dirty="0"/>
              <a:t>iteration is this: if we knew the true value of each state, our decision </a:t>
            </a:r>
            <a:r>
              <a:rPr lang="en-US" altLang="zh-TW" dirty="0" smtClean="0"/>
              <a:t>would be </a:t>
            </a:r>
            <a:r>
              <a:rPr lang="en-US" altLang="zh-TW" dirty="0"/>
              <a:t>simple: always choose the action that maximizes expected utility. But we </a:t>
            </a:r>
            <a:r>
              <a:rPr lang="en-US" altLang="zh-TW" dirty="0" smtClean="0"/>
              <a:t>don’t </a:t>
            </a:r>
            <a:r>
              <a:rPr lang="en-US" altLang="zh-TW" dirty="0" err="1" smtClean="0"/>
              <a:t>itinially</a:t>
            </a:r>
            <a:r>
              <a:rPr lang="en-US" altLang="zh-TW" dirty="0" smtClean="0"/>
              <a:t> </a:t>
            </a:r>
            <a:r>
              <a:rPr lang="en-US" altLang="zh-TW" dirty="0"/>
              <a:t>know a state’s true value; we only know its </a:t>
            </a:r>
            <a:r>
              <a:rPr lang="en-US" altLang="zh-TW" dirty="0" smtClean="0"/>
              <a:t>immediate </a:t>
            </a:r>
            <a:r>
              <a:rPr lang="en-US" altLang="zh-TW" dirty="0"/>
              <a:t>reward. But, </a:t>
            </a:r>
            <a:r>
              <a:rPr lang="en-US" altLang="zh-TW" dirty="0" smtClean="0"/>
              <a:t>for example</a:t>
            </a:r>
            <a:r>
              <a:rPr lang="en-US" altLang="zh-TW" dirty="0"/>
              <a:t>, a state might have low initial reward but be on the path to a </a:t>
            </a:r>
            <a:r>
              <a:rPr lang="en-US" altLang="zh-TW" dirty="0" smtClean="0"/>
              <a:t>high-reward state</a:t>
            </a:r>
            <a:r>
              <a:rPr lang="en-US" altLang="zh-TW" dirty="0"/>
              <a:t>.</a:t>
            </a:r>
          </a:p>
          <a:p>
            <a:r>
              <a:rPr lang="en-US" altLang="zh-TW" dirty="0"/>
              <a:t>The true value (or utility) of a state is the immediate reward for that state, </a:t>
            </a:r>
            <a:r>
              <a:rPr lang="en-US" altLang="zh-TW" dirty="0" smtClean="0"/>
              <a:t>plus the </a:t>
            </a:r>
            <a:r>
              <a:rPr lang="en-US" altLang="zh-TW" dirty="0"/>
              <a:t>expected discounted reward if the agent acted optimally from that point on:</a:t>
            </a:r>
          </a:p>
          <a:p>
            <a:r>
              <a:rPr lang="en-US" altLang="zh-TW" dirty="0"/>
              <a:t>U(s) = R(s) + </a:t>
            </a:r>
            <a:r>
              <a:rPr lang="en-US" altLang="zh-TW" dirty="0" smtClean="0"/>
              <a:t>γmaxaPs0 </a:t>
            </a:r>
            <a:r>
              <a:rPr lang="en-US" altLang="zh-TW" dirty="0"/>
              <a:t>T(s, a, </a:t>
            </a:r>
            <a:r>
              <a:rPr lang="en-US" altLang="zh-TW" dirty="0" smtClean="0"/>
              <a:t>s0)U(s0)</a:t>
            </a:r>
            <a:endParaRPr lang="en-US" altLang="zh-TW" dirty="0"/>
          </a:p>
          <a:p>
            <a:r>
              <a:rPr lang="en-US" altLang="zh-TW" dirty="0"/>
              <a:t>Note that the value for each state can potentially depend on all of its neighbors</a:t>
            </a:r>
            <a:r>
              <a:rPr lang="en-US" altLang="zh-TW" dirty="0" smtClean="0"/>
              <a:t>’ values</a:t>
            </a:r>
            <a:r>
              <a:rPr lang="en-US" altLang="zh-TW" dirty="0"/>
              <a:t>. If our state space is acyclic, we can use dynamic programming </a:t>
            </a:r>
            <a:r>
              <a:rPr lang="en-US" altLang="zh-TW" dirty="0" smtClean="0"/>
              <a:t>to solve </a:t>
            </a:r>
            <a:r>
              <a:rPr lang="en-US" altLang="zh-TW" dirty="0"/>
              <a:t>this. Otherwise, we use value iteration.</a:t>
            </a:r>
            <a:endParaRPr lang="zh-TW" altLang="en-US" dirty="0"/>
          </a:p>
        </p:txBody>
      </p:sp>
    </p:spTree>
    <p:extLst>
      <p:ext uri="{BB962C8B-B14F-4D97-AF65-F5344CB8AC3E}">
        <p14:creationId xmlns:p14="http://schemas.microsoft.com/office/powerpoint/2010/main" val="24468276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Reinforcement Learning – Q Learning</a:t>
            </a:r>
            <a:endParaRPr lang="zh-TW" altLang="en-US" dirty="0"/>
          </a:p>
        </p:txBody>
      </p:sp>
      <p:sp>
        <p:nvSpPr>
          <p:cNvPr id="2" name="文字方塊 1"/>
          <p:cNvSpPr txBox="1"/>
          <p:nvPr/>
        </p:nvSpPr>
        <p:spPr>
          <a:xfrm>
            <a:off x="4153891" y="4988291"/>
            <a:ext cx="1852550" cy="1077218"/>
          </a:xfrm>
          <a:prstGeom prst="rect">
            <a:avLst/>
          </a:prstGeom>
          <a:noFill/>
          <a:ln>
            <a:solidFill>
              <a:schemeClr val="tx1"/>
            </a:solidFill>
          </a:ln>
        </p:spPr>
        <p:txBody>
          <a:bodyPr wrap="square" rtlCol="0">
            <a:spAutoFit/>
          </a:bodyPr>
          <a:lstStyle/>
          <a:p>
            <a:r>
              <a:rPr lang="en-US" altLang="zh-TW" sz="1600" dirty="0"/>
              <a:t>u</a:t>
            </a:r>
            <a:r>
              <a:rPr lang="en-US" altLang="zh-TW" sz="1600" dirty="0" smtClean="0"/>
              <a:t>pdate:</a:t>
            </a:r>
          </a:p>
          <a:p>
            <a:pPr marL="285750" indent="-285750">
              <a:buFontTx/>
              <a:buChar char="-"/>
            </a:pPr>
            <a:r>
              <a:rPr lang="en-US" altLang="zh-TW" sz="1600" dirty="0" smtClean="0"/>
              <a:t>State currently</a:t>
            </a:r>
          </a:p>
          <a:p>
            <a:pPr marL="285750" indent="-285750">
              <a:buFontTx/>
              <a:buChar char="-"/>
            </a:pPr>
            <a:r>
              <a:rPr lang="en-US" altLang="zh-TW" sz="1600" dirty="0" smtClean="0"/>
              <a:t>Action I choose</a:t>
            </a:r>
          </a:p>
          <a:p>
            <a:pPr marL="285750" indent="-285750">
              <a:buFontTx/>
              <a:buChar char="-"/>
            </a:pPr>
            <a:r>
              <a:rPr lang="en-US" altLang="zh-TW" sz="1600" dirty="0" smtClean="0"/>
              <a:t>Reward I receive</a:t>
            </a:r>
          </a:p>
        </p:txBody>
      </p:sp>
      <p:sp>
        <p:nvSpPr>
          <p:cNvPr id="3" name="文字方塊 2"/>
          <p:cNvSpPr txBox="1"/>
          <p:nvPr/>
        </p:nvSpPr>
        <p:spPr>
          <a:xfrm>
            <a:off x="9725890" y="3535247"/>
            <a:ext cx="2256312" cy="2339102"/>
          </a:xfrm>
          <a:prstGeom prst="rect">
            <a:avLst/>
          </a:prstGeom>
          <a:solidFill>
            <a:schemeClr val="accent2">
              <a:lumMod val="20000"/>
              <a:lumOff val="80000"/>
            </a:schemeClr>
          </a:solidFill>
          <a:ln>
            <a:solidFill>
              <a:schemeClr val="tx1"/>
            </a:solidFill>
          </a:ln>
        </p:spPr>
        <p:txBody>
          <a:bodyPr wrap="square" rtlCol="0">
            <a:spAutoFit/>
          </a:bodyPr>
          <a:lstStyle/>
          <a:p>
            <a:r>
              <a:rPr lang="en-US" altLang="zh-TW" sz="1600" dirty="0" smtClean="0"/>
              <a:t>Q-table:</a:t>
            </a:r>
          </a:p>
          <a:p>
            <a:r>
              <a:rPr lang="en-US" altLang="zh-TW" sz="1600" dirty="0" smtClean="0"/>
              <a:t>State 1 :</a:t>
            </a:r>
          </a:p>
          <a:p>
            <a:r>
              <a:rPr lang="en-US" altLang="zh-TW" sz="1600" dirty="0"/>
              <a:t> </a:t>
            </a:r>
            <a:r>
              <a:rPr lang="en-US" altLang="zh-TW" sz="1600" dirty="0" smtClean="0"/>
              <a:t>   action 1: Q-value 1</a:t>
            </a:r>
          </a:p>
          <a:p>
            <a:r>
              <a:rPr lang="en-US" altLang="zh-TW" sz="1600" dirty="0"/>
              <a:t> </a:t>
            </a:r>
            <a:r>
              <a:rPr lang="en-US" altLang="zh-TW" sz="1600" dirty="0" smtClean="0"/>
              <a:t>   action 2 : Q-value 2</a:t>
            </a:r>
            <a:endParaRPr lang="en-US" altLang="zh-TW" sz="1600" dirty="0"/>
          </a:p>
          <a:p>
            <a:r>
              <a:rPr lang="en-US" altLang="zh-TW" sz="1600" dirty="0" smtClean="0"/>
              <a:t>    …</a:t>
            </a:r>
          </a:p>
          <a:p>
            <a:r>
              <a:rPr lang="en-US" altLang="zh-TW" sz="1600" dirty="0" smtClean="0"/>
              <a:t>State 2:</a:t>
            </a:r>
          </a:p>
          <a:p>
            <a:r>
              <a:rPr lang="en-US" altLang="zh-TW" sz="1600" dirty="0"/>
              <a:t> </a:t>
            </a:r>
            <a:r>
              <a:rPr lang="en-US" altLang="zh-TW" sz="1600" dirty="0" smtClean="0"/>
              <a:t>   action 1: Q-</a:t>
            </a:r>
            <a:r>
              <a:rPr lang="en-US" altLang="zh-TW" sz="1600" dirty="0"/>
              <a:t>value 1</a:t>
            </a:r>
          </a:p>
          <a:p>
            <a:r>
              <a:rPr lang="en-US" altLang="zh-TW" sz="1600" dirty="0"/>
              <a:t>    action 2 : Q-value 2</a:t>
            </a:r>
          </a:p>
          <a:p>
            <a:r>
              <a:rPr lang="en-US" altLang="zh-TW" sz="1600" dirty="0" smtClean="0"/>
              <a:t>    …</a:t>
            </a:r>
          </a:p>
        </p:txBody>
      </p:sp>
      <p:sp>
        <p:nvSpPr>
          <p:cNvPr id="4" name="文字方塊 3"/>
          <p:cNvSpPr txBox="1"/>
          <p:nvPr/>
        </p:nvSpPr>
        <p:spPr>
          <a:xfrm>
            <a:off x="2788905" y="5263477"/>
            <a:ext cx="1235033" cy="338554"/>
          </a:xfrm>
          <a:prstGeom prst="rect">
            <a:avLst/>
          </a:prstGeom>
          <a:noFill/>
          <a:ln>
            <a:solidFill>
              <a:schemeClr val="tx1"/>
            </a:solidFill>
          </a:ln>
        </p:spPr>
        <p:txBody>
          <a:bodyPr wrap="square" rtlCol="0">
            <a:spAutoFit/>
          </a:bodyPr>
          <a:lstStyle/>
          <a:p>
            <a:r>
              <a:rPr lang="en-US" altLang="zh-TW" sz="1600" dirty="0" err="1" smtClean="0"/>
              <a:t>build_state</a:t>
            </a:r>
            <a:r>
              <a:rPr lang="en-US" altLang="zh-TW" sz="1600" dirty="0" smtClean="0"/>
              <a:t>:</a:t>
            </a:r>
            <a:endParaRPr lang="zh-TW" altLang="en-US" sz="1600" dirty="0"/>
          </a:p>
        </p:txBody>
      </p:sp>
      <p:sp>
        <p:nvSpPr>
          <p:cNvPr id="5" name="文字方塊 4"/>
          <p:cNvSpPr txBox="1"/>
          <p:nvPr/>
        </p:nvSpPr>
        <p:spPr>
          <a:xfrm>
            <a:off x="3547502" y="4338559"/>
            <a:ext cx="1199408" cy="338554"/>
          </a:xfrm>
          <a:prstGeom prst="rect">
            <a:avLst/>
          </a:prstGeom>
          <a:noFill/>
          <a:ln>
            <a:solidFill>
              <a:schemeClr val="tx1"/>
            </a:solidFill>
          </a:ln>
        </p:spPr>
        <p:txBody>
          <a:bodyPr wrap="square" rtlCol="0">
            <a:spAutoFit/>
          </a:bodyPr>
          <a:lstStyle/>
          <a:p>
            <a:r>
              <a:rPr lang="en-US" altLang="zh-TW" sz="1600" dirty="0" err="1" smtClean="0"/>
              <a:t>get_maxQ</a:t>
            </a:r>
            <a:r>
              <a:rPr lang="en-US" altLang="zh-TW" sz="1600" dirty="0" smtClean="0"/>
              <a:t>:</a:t>
            </a:r>
            <a:endParaRPr lang="zh-TW" altLang="en-US" sz="1600" dirty="0"/>
          </a:p>
        </p:txBody>
      </p:sp>
      <p:sp>
        <p:nvSpPr>
          <p:cNvPr id="8" name="文字方塊 7"/>
          <p:cNvSpPr txBox="1"/>
          <p:nvPr/>
        </p:nvSpPr>
        <p:spPr>
          <a:xfrm>
            <a:off x="4906489" y="3334645"/>
            <a:ext cx="4548249" cy="1569660"/>
          </a:xfrm>
          <a:prstGeom prst="rect">
            <a:avLst/>
          </a:prstGeom>
          <a:noFill/>
          <a:ln>
            <a:solidFill>
              <a:schemeClr val="tx1"/>
            </a:solidFill>
          </a:ln>
        </p:spPr>
        <p:txBody>
          <a:bodyPr wrap="square" rtlCol="0">
            <a:spAutoFit/>
          </a:bodyPr>
          <a:lstStyle/>
          <a:p>
            <a:r>
              <a:rPr lang="en-US" altLang="zh-TW" sz="1600" dirty="0" err="1" smtClean="0"/>
              <a:t>choose_action</a:t>
            </a:r>
            <a:r>
              <a:rPr lang="en-US" altLang="zh-TW" sz="1600" dirty="0" smtClean="0"/>
              <a:t>:</a:t>
            </a:r>
          </a:p>
          <a:p>
            <a:pPr marL="285750" indent="-285750">
              <a:buFontTx/>
              <a:buChar char="-"/>
            </a:pPr>
            <a:r>
              <a:rPr lang="en-US" altLang="zh-TW" sz="1600" dirty="0" smtClean="0"/>
              <a:t>Not learning: random</a:t>
            </a:r>
          </a:p>
          <a:p>
            <a:pPr marL="285750" indent="-285750">
              <a:buFontTx/>
              <a:buChar char="-"/>
            </a:pPr>
            <a:r>
              <a:rPr lang="en-US" altLang="zh-TW" sz="1600" dirty="0" smtClean="0"/>
              <a:t>Learning: </a:t>
            </a:r>
          </a:p>
          <a:p>
            <a:r>
              <a:rPr lang="en-US" altLang="zh-TW" sz="1600" dirty="0"/>
              <a:t> </a:t>
            </a:r>
            <a:r>
              <a:rPr lang="en-US" altLang="zh-TW" sz="1600" dirty="0" smtClean="0"/>
              <a:t>       random with epsilon</a:t>
            </a:r>
          </a:p>
          <a:p>
            <a:r>
              <a:rPr lang="en-US" altLang="zh-TW" sz="1600" dirty="0"/>
              <a:t> </a:t>
            </a:r>
            <a:r>
              <a:rPr lang="en-US" altLang="zh-TW" sz="1600" dirty="0" smtClean="0"/>
              <a:t>       highest Q-value (if more than 1 highest Q-value, choose it randomly.)</a:t>
            </a:r>
          </a:p>
        </p:txBody>
      </p:sp>
      <p:sp>
        <p:nvSpPr>
          <p:cNvPr id="9" name="文字方塊 8"/>
          <p:cNvSpPr txBox="1"/>
          <p:nvPr/>
        </p:nvSpPr>
        <p:spPr>
          <a:xfrm>
            <a:off x="6080166" y="5985780"/>
            <a:ext cx="4590802" cy="584775"/>
          </a:xfrm>
          <a:prstGeom prst="rect">
            <a:avLst/>
          </a:prstGeom>
          <a:noFill/>
          <a:ln>
            <a:solidFill>
              <a:schemeClr val="tx1"/>
            </a:solidFill>
          </a:ln>
        </p:spPr>
        <p:txBody>
          <a:bodyPr wrap="square" rtlCol="0">
            <a:spAutoFit/>
          </a:bodyPr>
          <a:lstStyle/>
          <a:p>
            <a:r>
              <a:rPr lang="en-US" altLang="zh-TW" sz="1600" dirty="0" smtClean="0"/>
              <a:t>learn:</a:t>
            </a:r>
          </a:p>
          <a:p>
            <a:r>
              <a:rPr lang="en-US" altLang="zh-TW" sz="1600" dirty="0" smtClean="0"/>
              <a:t>New Q-value = (1-alpha)*old Q-value + alpha*reward</a:t>
            </a:r>
            <a:endParaRPr lang="zh-TW" altLang="en-US" sz="1600" dirty="0"/>
          </a:p>
        </p:txBody>
      </p:sp>
      <p:sp>
        <p:nvSpPr>
          <p:cNvPr id="10" name="文字方塊 9"/>
          <p:cNvSpPr txBox="1"/>
          <p:nvPr/>
        </p:nvSpPr>
        <p:spPr>
          <a:xfrm>
            <a:off x="9725890" y="2242585"/>
            <a:ext cx="2275115" cy="1077218"/>
          </a:xfrm>
          <a:prstGeom prst="rect">
            <a:avLst/>
          </a:prstGeom>
          <a:noFill/>
          <a:ln>
            <a:solidFill>
              <a:schemeClr val="tx1"/>
            </a:solidFill>
          </a:ln>
        </p:spPr>
        <p:txBody>
          <a:bodyPr wrap="square" rtlCol="0">
            <a:spAutoFit/>
          </a:bodyPr>
          <a:lstStyle/>
          <a:p>
            <a:r>
              <a:rPr lang="en-US" altLang="zh-TW" sz="1600" dirty="0" err="1" smtClean="0"/>
              <a:t>createQ</a:t>
            </a:r>
            <a:r>
              <a:rPr lang="en-US" altLang="zh-TW" sz="1600" dirty="0" smtClean="0"/>
              <a:t>:</a:t>
            </a:r>
          </a:p>
          <a:p>
            <a:r>
              <a:rPr lang="en-US" altLang="zh-TW" sz="1600" dirty="0" smtClean="0"/>
              <a:t>If the state is not in Q-table, build it. (initial Q-value = 0)</a:t>
            </a:r>
            <a:endParaRPr lang="zh-TW" altLang="en-US" sz="1600" dirty="0"/>
          </a:p>
        </p:txBody>
      </p:sp>
      <p:sp>
        <p:nvSpPr>
          <p:cNvPr id="11" name="文字方塊 10"/>
          <p:cNvSpPr txBox="1"/>
          <p:nvPr/>
        </p:nvSpPr>
        <p:spPr>
          <a:xfrm>
            <a:off x="4023938" y="2166130"/>
            <a:ext cx="5430800" cy="1077218"/>
          </a:xfrm>
          <a:prstGeom prst="rect">
            <a:avLst/>
          </a:prstGeom>
          <a:noFill/>
          <a:ln>
            <a:solidFill>
              <a:schemeClr val="tx1"/>
            </a:solidFill>
          </a:ln>
        </p:spPr>
        <p:txBody>
          <a:bodyPr wrap="square" rtlCol="0">
            <a:spAutoFit/>
          </a:bodyPr>
          <a:lstStyle/>
          <a:p>
            <a:r>
              <a:rPr lang="en-US" altLang="zh-TW" sz="1600" dirty="0" smtClean="0"/>
              <a:t>reset:</a:t>
            </a:r>
          </a:p>
          <a:p>
            <a:pPr marL="285750" indent="-285750">
              <a:buFontTx/>
              <a:buChar char="-"/>
            </a:pPr>
            <a:r>
              <a:rPr lang="en-US" altLang="zh-TW" sz="1600" dirty="0" smtClean="0"/>
              <a:t>Set destination</a:t>
            </a:r>
          </a:p>
          <a:p>
            <a:pPr marL="285750" indent="-285750">
              <a:buFontTx/>
              <a:buChar char="-"/>
            </a:pPr>
            <a:r>
              <a:rPr lang="en-US" altLang="zh-TW" sz="1600" dirty="0" smtClean="0"/>
              <a:t>Alpha &amp; epsilon:</a:t>
            </a:r>
          </a:p>
          <a:p>
            <a:r>
              <a:rPr lang="en-US" altLang="zh-TW" sz="1600" dirty="0"/>
              <a:t> </a:t>
            </a:r>
            <a:r>
              <a:rPr lang="en-US" altLang="zh-TW" sz="1600" dirty="0" smtClean="0"/>
              <a:t>         if testing: =0, if not: update epsilon using a decay function</a:t>
            </a:r>
            <a:endParaRPr lang="zh-TW" altLang="en-US" sz="1600" dirty="0"/>
          </a:p>
        </p:txBody>
      </p:sp>
      <p:sp>
        <p:nvSpPr>
          <p:cNvPr id="12" name="文字方塊 11"/>
          <p:cNvSpPr txBox="1"/>
          <p:nvPr/>
        </p:nvSpPr>
        <p:spPr>
          <a:xfrm>
            <a:off x="6768712" y="1001486"/>
            <a:ext cx="1900051" cy="1077218"/>
          </a:xfrm>
          <a:prstGeom prst="rect">
            <a:avLst/>
          </a:prstGeom>
          <a:noFill/>
          <a:ln>
            <a:solidFill>
              <a:schemeClr val="tx1"/>
            </a:solidFill>
          </a:ln>
        </p:spPr>
        <p:txBody>
          <a:bodyPr wrap="square" rtlCol="0">
            <a:spAutoFit/>
          </a:bodyPr>
          <a:lstStyle/>
          <a:p>
            <a:r>
              <a:rPr lang="en-US" altLang="zh-TW" sz="1600" dirty="0" smtClean="0"/>
              <a:t>__</a:t>
            </a:r>
            <a:r>
              <a:rPr lang="en-US" altLang="zh-TW" sz="1600" dirty="0" err="1" smtClean="0"/>
              <a:t>init</a:t>
            </a:r>
            <a:r>
              <a:rPr lang="en-US" altLang="zh-TW" sz="1600" dirty="0" smtClean="0"/>
              <a:t>__:</a:t>
            </a:r>
          </a:p>
          <a:p>
            <a:pPr marL="285750" indent="-285750">
              <a:buFontTx/>
              <a:buChar char="-"/>
            </a:pPr>
            <a:r>
              <a:rPr lang="en-US" altLang="zh-TW" sz="1600" dirty="0" smtClean="0"/>
              <a:t>Environment</a:t>
            </a:r>
          </a:p>
          <a:p>
            <a:pPr marL="285750" indent="-285750">
              <a:buFontTx/>
              <a:buChar char="-"/>
            </a:pPr>
            <a:r>
              <a:rPr lang="en-US" altLang="zh-TW" sz="1600" dirty="0" smtClean="0"/>
              <a:t>Learning</a:t>
            </a:r>
          </a:p>
          <a:p>
            <a:pPr marL="285750" indent="-285750">
              <a:buFontTx/>
              <a:buChar char="-"/>
            </a:pPr>
            <a:r>
              <a:rPr lang="en-US" altLang="zh-TW" sz="1600" dirty="0" smtClean="0"/>
              <a:t>Alpha &amp; epsilon</a:t>
            </a:r>
            <a:endParaRPr lang="zh-TW" altLang="en-US" sz="1600" dirty="0"/>
          </a:p>
        </p:txBody>
      </p:sp>
      <p:cxnSp>
        <p:nvCxnSpPr>
          <p:cNvPr id="17" name="肘形接點 16"/>
          <p:cNvCxnSpPr>
            <a:stCxn id="2" idx="2"/>
            <a:endCxn id="9" idx="1"/>
          </p:cNvCxnSpPr>
          <p:nvPr/>
        </p:nvCxnSpPr>
        <p:spPr>
          <a:xfrm rot="16200000" flipH="1">
            <a:off x="5473837" y="5671838"/>
            <a:ext cx="212659" cy="10000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接點 18"/>
          <p:cNvCxnSpPr>
            <a:stCxn id="9" idx="3"/>
            <a:endCxn id="3" idx="2"/>
          </p:cNvCxnSpPr>
          <p:nvPr/>
        </p:nvCxnSpPr>
        <p:spPr>
          <a:xfrm flipV="1">
            <a:off x="10670968" y="5874349"/>
            <a:ext cx="183078" cy="40381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接點 20"/>
          <p:cNvCxnSpPr>
            <a:stCxn id="8" idx="2"/>
          </p:cNvCxnSpPr>
          <p:nvPr/>
        </p:nvCxnSpPr>
        <p:spPr>
          <a:xfrm rot="5400000">
            <a:off x="6146531" y="4624184"/>
            <a:ext cx="753963" cy="131420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2717651" y="887546"/>
            <a:ext cx="2921330" cy="338554"/>
          </a:xfrm>
          <a:prstGeom prst="rect">
            <a:avLst/>
          </a:prstGeom>
          <a:noFill/>
        </p:spPr>
        <p:txBody>
          <a:bodyPr wrap="square" rtlCol="0">
            <a:spAutoFit/>
          </a:bodyPr>
          <a:lstStyle/>
          <a:p>
            <a:r>
              <a:rPr lang="en-US" altLang="zh-TW" sz="1600" b="1" u="sng" dirty="0"/>
              <a:t>a</a:t>
            </a:r>
            <a:r>
              <a:rPr lang="en-US" altLang="zh-TW" sz="1600" b="1" u="sng" dirty="0" smtClean="0"/>
              <a:t>gent: &lt;Class&gt; </a:t>
            </a:r>
            <a:r>
              <a:rPr lang="en-US" altLang="zh-TW" sz="1600" b="1" u="sng" dirty="0" err="1" smtClean="0"/>
              <a:t>LearningAgent</a:t>
            </a:r>
            <a:endParaRPr lang="zh-TW" altLang="en-US" sz="1600" b="1" u="sng" dirty="0"/>
          </a:p>
        </p:txBody>
      </p:sp>
      <p:cxnSp>
        <p:nvCxnSpPr>
          <p:cNvPr id="36" name="直線單箭頭接點 35"/>
          <p:cNvCxnSpPr>
            <a:stCxn id="10" idx="2"/>
            <a:endCxn id="3" idx="0"/>
          </p:cNvCxnSpPr>
          <p:nvPr/>
        </p:nvCxnSpPr>
        <p:spPr>
          <a:xfrm flipH="1">
            <a:off x="10854046" y="3319803"/>
            <a:ext cx="9402" cy="215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93648" y="2648466"/>
            <a:ext cx="1057396" cy="338554"/>
          </a:xfrm>
          <a:prstGeom prst="rect">
            <a:avLst/>
          </a:prstGeom>
          <a:noFill/>
          <a:ln>
            <a:solidFill>
              <a:srgbClr val="FF0000"/>
            </a:solidFill>
          </a:ln>
        </p:spPr>
        <p:txBody>
          <a:bodyPr wrap="square" rtlCol="0">
            <a:spAutoFit/>
          </a:bodyPr>
          <a:lstStyle/>
          <a:p>
            <a:r>
              <a:rPr lang="en-US" altLang="zh-TW" sz="1600" b="1" u="sng" dirty="0"/>
              <a:t>s</a:t>
            </a:r>
            <a:r>
              <a:rPr lang="en-US" altLang="zh-TW" sz="1600" b="1" u="sng" dirty="0" smtClean="0"/>
              <a:t>imulator:</a:t>
            </a:r>
          </a:p>
        </p:txBody>
      </p:sp>
      <p:sp>
        <p:nvSpPr>
          <p:cNvPr id="41" name="文字方塊 40"/>
          <p:cNvSpPr txBox="1"/>
          <p:nvPr/>
        </p:nvSpPr>
        <p:spPr>
          <a:xfrm>
            <a:off x="1548233" y="2488806"/>
            <a:ext cx="2349584" cy="584775"/>
          </a:xfrm>
          <a:prstGeom prst="rect">
            <a:avLst/>
          </a:prstGeom>
          <a:noFill/>
        </p:spPr>
        <p:txBody>
          <a:bodyPr wrap="square" rtlCol="0">
            <a:spAutoFit/>
          </a:bodyPr>
          <a:lstStyle/>
          <a:p>
            <a:r>
              <a:rPr lang="en-US" altLang="zh-TW" sz="1600" dirty="0" smtClean="0"/>
              <a:t>When epsilon &lt; tolerance, start testing</a:t>
            </a:r>
            <a:endParaRPr lang="zh-TW" altLang="en-US" sz="1600" dirty="0"/>
          </a:p>
        </p:txBody>
      </p:sp>
      <p:sp>
        <p:nvSpPr>
          <p:cNvPr id="46" name="文字方塊 45"/>
          <p:cNvSpPr txBox="1"/>
          <p:nvPr/>
        </p:nvSpPr>
        <p:spPr>
          <a:xfrm>
            <a:off x="618994" y="1265964"/>
            <a:ext cx="1381497" cy="338554"/>
          </a:xfrm>
          <a:prstGeom prst="rect">
            <a:avLst/>
          </a:prstGeom>
          <a:noFill/>
          <a:ln>
            <a:solidFill>
              <a:srgbClr val="FF0000"/>
            </a:solidFill>
          </a:ln>
        </p:spPr>
        <p:txBody>
          <a:bodyPr wrap="square" rtlCol="0">
            <a:spAutoFit/>
          </a:bodyPr>
          <a:lstStyle/>
          <a:p>
            <a:r>
              <a:rPr lang="en-US" altLang="zh-TW" sz="1600" b="1" u="sng" dirty="0" smtClean="0"/>
              <a:t>environment:</a:t>
            </a:r>
          </a:p>
        </p:txBody>
      </p:sp>
      <p:cxnSp>
        <p:nvCxnSpPr>
          <p:cNvPr id="47" name="肘形接點 46"/>
          <p:cNvCxnSpPr>
            <a:stCxn id="46" idx="2"/>
          </p:cNvCxnSpPr>
          <p:nvPr/>
        </p:nvCxnSpPr>
        <p:spPr>
          <a:xfrm rot="16200000" flipH="1">
            <a:off x="703407" y="2210854"/>
            <a:ext cx="4310012" cy="3097340"/>
          </a:xfrm>
          <a:prstGeom prst="bentConnector3">
            <a:avLst>
              <a:gd name="adj1" fmla="val 998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46" idx="3"/>
          </p:cNvCxnSpPr>
          <p:nvPr/>
        </p:nvCxnSpPr>
        <p:spPr>
          <a:xfrm>
            <a:off x="2000491" y="1435241"/>
            <a:ext cx="5053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5" idx="3"/>
          </p:cNvCxnSpPr>
          <p:nvPr/>
        </p:nvCxnSpPr>
        <p:spPr>
          <a:xfrm flipV="1">
            <a:off x="4746910" y="4502352"/>
            <a:ext cx="492730" cy="54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線單箭頭接點 90"/>
          <p:cNvCxnSpPr>
            <a:stCxn id="4" idx="3"/>
          </p:cNvCxnSpPr>
          <p:nvPr/>
        </p:nvCxnSpPr>
        <p:spPr>
          <a:xfrm flipV="1">
            <a:off x="4023938" y="5415148"/>
            <a:ext cx="383145" cy="17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線單箭頭接點 93"/>
          <p:cNvCxnSpPr>
            <a:stCxn id="37" idx="3"/>
          </p:cNvCxnSpPr>
          <p:nvPr/>
        </p:nvCxnSpPr>
        <p:spPr>
          <a:xfrm>
            <a:off x="1151044" y="2817743"/>
            <a:ext cx="3143963" cy="9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2691239" y="858983"/>
            <a:ext cx="9397842" cy="58149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263846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Reinforcement Learning</a:t>
            </a:r>
            <a:endParaRPr lang="zh-TW" altLang="en-US" dirty="0"/>
          </a:p>
        </p:txBody>
      </p:sp>
      <p:sp>
        <p:nvSpPr>
          <p:cNvPr id="45" name="文字方塊 44"/>
          <p:cNvSpPr txBox="1"/>
          <p:nvPr/>
        </p:nvSpPr>
        <p:spPr>
          <a:xfrm>
            <a:off x="10415005" y="200161"/>
            <a:ext cx="1299016" cy="461665"/>
          </a:xfrm>
          <a:prstGeom prst="rect">
            <a:avLst/>
          </a:prstGeom>
          <a:noFill/>
          <a:ln>
            <a:solidFill>
              <a:schemeClr val="tx1"/>
            </a:solidFill>
          </a:ln>
        </p:spPr>
        <p:txBody>
          <a:bodyPr wrap="square" rtlCol="0">
            <a:spAutoFit/>
          </a:bodyPr>
          <a:lstStyle/>
          <a:p>
            <a:r>
              <a:rPr lang="en-US" altLang="zh-TW" sz="2400" dirty="0" smtClean="0">
                <a:latin typeface="微軟正黑體" panose="020B0604030504040204" pitchFamily="34" charset="-120"/>
                <a:ea typeface="微軟正黑體" panose="020B0604030504040204" pitchFamily="34" charset="-120"/>
              </a:rPr>
              <a:t>Python</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629762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a:bodyPr>
          <a:lstStyle/>
          <a:p>
            <a:pPr algn="ctr"/>
            <a:r>
              <a:rPr lang="en-US" altLang="zh-TW" sz="6600" dirty="0" smtClean="0"/>
              <a:t>Regularization</a:t>
            </a:r>
            <a:endParaRPr lang="zh-TW" altLang="en-US" sz="6600" dirty="0"/>
          </a:p>
        </p:txBody>
      </p:sp>
    </p:spTree>
    <p:extLst>
      <p:ext uri="{BB962C8B-B14F-4D97-AF65-F5344CB8AC3E}">
        <p14:creationId xmlns:p14="http://schemas.microsoft.com/office/powerpoint/2010/main" val="197411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6255" y="129599"/>
            <a:ext cx="11804072" cy="729384"/>
          </a:xfrm>
        </p:spPr>
        <p:txBody>
          <a:bodyPr/>
          <a:lstStyle/>
          <a:p>
            <a:r>
              <a:rPr lang="en-US" altLang="zh-TW" dirty="0" smtClean="0"/>
              <a:t>MLND Project_2: Finding Donors for </a:t>
            </a:r>
            <a:r>
              <a:rPr lang="en-US" altLang="zh-TW" dirty="0" err="1" smtClean="0"/>
              <a:t>CharityML</a:t>
            </a:r>
            <a:r>
              <a:rPr lang="en-US" altLang="zh-TW" dirty="0" smtClean="0"/>
              <a:t> </a:t>
            </a:r>
            <a:endParaRPr lang="zh-TW" altLang="en-US" dirty="0"/>
          </a:p>
        </p:txBody>
      </p:sp>
      <p:sp>
        <p:nvSpPr>
          <p:cNvPr id="11" name="文字方塊 10"/>
          <p:cNvSpPr txBox="1"/>
          <p:nvPr/>
        </p:nvSpPr>
        <p:spPr>
          <a:xfrm>
            <a:off x="166255" y="960720"/>
            <a:ext cx="7112138" cy="2308324"/>
          </a:xfrm>
          <a:prstGeom prst="rect">
            <a:avLst/>
          </a:prstGeom>
          <a:noFill/>
          <a:ln>
            <a:solidFill>
              <a:schemeClr val="tx1"/>
            </a:solidFill>
          </a:ln>
        </p:spPr>
        <p:txBody>
          <a:bodyPr wrap="square" rtlCol="0">
            <a:spAutoFit/>
          </a:bodyPr>
          <a:lstStyle/>
          <a:p>
            <a:pPr algn="ctr"/>
            <a:r>
              <a:rPr lang="en-US" altLang="zh-TW" dirty="0" smtClean="0"/>
              <a:t>Data Exploration (Feature Observation)</a:t>
            </a:r>
          </a:p>
          <a:p>
            <a:pPr marL="285750" indent="-285750">
              <a:buFontTx/>
              <a:buChar char="-"/>
            </a:pPr>
            <a:r>
              <a:rPr lang="en-US" altLang="zh-TW" dirty="0" smtClean="0"/>
              <a:t>Split the date into inputs and outputs</a:t>
            </a:r>
          </a:p>
          <a:p>
            <a:pPr marL="285750" indent="-285750">
              <a:buFontTx/>
              <a:buChar char="-"/>
            </a:pPr>
            <a:r>
              <a:rPr lang="en-US" altLang="zh-TW" dirty="0" smtClean="0"/>
              <a:t>Calculate descriptive statistics</a:t>
            </a:r>
          </a:p>
          <a:p>
            <a:pPr marL="285750" indent="-285750">
              <a:buFontTx/>
              <a:buChar char="-"/>
            </a:pPr>
            <a:r>
              <a:rPr lang="en-US" altLang="zh-TW" dirty="0">
                <a:solidFill>
                  <a:srgbClr val="FF0000"/>
                </a:solidFill>
              </a:rPr>
              <a:t>Preprocess the data</a:t>
            </a:r>
          </a:p>
          <a:p>
            <a:r>
              <a:rPr lang="en-US" altLang="zh-TW" dirty="0">
                <a:solidFill>
                  <a:srgbClr val="FF0000"/>
                </a:solidFill>
              </a:rPr>
              <a:t>     * Transforming skewed continuous features: logarithmic transformation</a:t>
            </a:r>
          </a:p>
          <a:p>
            <a:r>
              <a:rPr lang="en-US" altLang="zh-TW" dirty="0">
                <a:solidFill>
                  <a:srgbClr val="FF0000"/>
                </a:solidFill>
              </a:rPr>
              <a:t>     * Normalizing numerical features</a:t>
            </a:r>
          </a:p>
          <a:p>
            <a:r>
              <a:rPr lang="en-US" altLang="zh-TW" dirty="0">
                <a:solidFill>
                  <a:srgbClr val="FF0000"/>
                </a:solidFill>
              </a:rPr>
              <a:t>     * Converting categorical variables: one hot coding</a:t>
            </a:r>
          </a:p>
          <a:p>
            <a:pPr marL="285750" indent="-285750">
              <a:buFontTx/>
              <a:buChar char="-"/>
            </a:pPr>
            <a:r>
              <a:rPr lang="en-US" altLang="zh-TW" dirty="0"/>
              <a:t>Split the data into training and testing </a:t>
            </a:r>
            <a:r>
              <a:rPr lang="en-US" altLang="zh-TW" dirty="0" smtClean="0"/>
              <a:t>sets</a:t>
            </a:r>
            <a:endParaRPr lang="en-US" altLang="zh-TW" dirty="0"/>
          </a:p>
        </p:txBody>
      </p:sp>
      <p:cxnSp>
        <p:nvCxnSpPr>
          <p:cNvPr id="26" name="直線單箭頭接點 25"/>
          <p:cNvCxnSpPr>
            <a:stCxn id="11" idx="2"/>
            <a:endCxn id="30" idx="0"/>
          </p:cNvCxnSpPr>
          <p:nvPr/>
        </p:nvCxnSpPr>
        <p:spPr>
          <a:xfrm>
            <a:off x="3722324" y="3269044"/>
            <a:ext cx="0" cy="253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字方塊 29"/>
          <p:cNvSpPr txBox="1"/>
          <p:nvPr/>
        </p:nvSpPr>
        <p:spPr>
          <a:xfrm>
            <a:off x="166255" y="3522217"/>
            <a:ext cx="7112138" cy="923330"/>
          </a:xfrm>
          <a:prstGeom prst="rect">
            <a:avLst/>
          </a:prstGeom>
          <a:noFill/>
          <a:ln>
            <a:solidFill>
              <a:schemeClr val="tx1"/>
            </a:solidFill>
          </a:ln>
        </p:spPr>
        <p:txBody>
          <a:bodyPr wrap="square" rtlCol="0">
            <a:spAutoFit/>
          </a:bodyPr>
          <a:lstStyle/>
          <a:p>
            <a:pPr algn="ctr"/>
            <a:r>
              <a:rPr lang="en-US" altLang="zh-TW" dirty="0" smtClean="0"/>
              <a:t>Evaluating Model Performance</a:t>
            </a:r>
          </a:p>
          <a:p>
            <a:pPr marL="285750" indent="-285750">
              <a:buFontTx/>
              <a:buChar char="-"/>
            </a:pPr>
            <a:r>
              <a:rPr lang="en-US" altLang="zh-TW" dirty="0" smtClean="0"/>
              <a:t>Define a performance metric: </a:t>
            </a:r>
            <a:r>
              <a:rPr lang="en-US" altLang="zh-TW" dirty="0" smtClean="0">
                <a:solidFill>
                  <a:srgbClr val="FF0000"/>
                </a:solidFill>
              </a:rPr>
              <a:t>Accuracy, Precision, Recall, F-score</a:t>
            </a:r>
          </a:p>
          <a:p>
            <a:pPr marL="285750" indent="-285750">
              <a:buFontTx/>
              <a:buChar char="-"/>
            </a:pPr>
            <a:r>
              <a:rPr lang="en-US" altLang="zh-TW" dirty="0" smtClean="0"/>
              <a:t>Apply multiple learning algorithm + </a:t>
            </a:r>
            <a:r>
              <a:rPr lang="en-US" altLang="zh-TW" dirty="0"/>
              <a:t>n</a:t>
            </a:r>
            <a:r>
              <a:rPr lang="en-US" altLang="zh-TW" dirty="0" smtClean="0"/>
              <a:t>aive predictor (benchmark)</a:t>
            </a:r>
          </a:p>
        </p:txBody>
      </p:sp>
      <p:sp>
        <p:nvSpPr>
          <p:cNvPr id="37" name="文字方塊 36"/>
          <p:cNvSpPr txBox="1"/>
          <p:nvPr/>
        </p:nvSpPr>
        <p:spPr>
          <a:xfrm>
            <a:off x="166255" y="4765337"/>
            <a:ext cx="7112138" cy="923330"/>
          </a:xfrm>
          <a:prstGeom prst="rect">
            <a:avLst/>
          </a:prstGeom>
          <a:noFill/>
          <a:ln>
            <a:solidFill>
              <a:schemeClr val="tx1"/>
            </a:solidFill>
          </a:ln>
        </p:spPr>
        <p:txBody>
          <a:bodyPr wrap="square" rtlCol="0">
            <a:spAutoFit/>
          </a:bodyPr>
          <a:lstStyle/>
          <a:p>
            <a:pPr algn="ctr"/>
            <a:r>
              <a:rPr lang="en-US" altLang="zh-TW" dirty="0" smtClean="0"/>
              <a:t>Improving Results</a:t>
            </a:r>
          </a:p>
          <a:p>
            <a:pPr marL="285750" indent="-285750">
              <a:buFontTx/>
              <a:buChar char="-"/>
            </a:pPr>
            <a:r>
              <a:rPr lang="en-US" altLang="zh-TW" dirty="0" smtClean="0"/>
              <a:t>Choosing the best model</a:t>
            </a:r>
          </a:p>
          <a:p>
            <a:pPr marL="285750" indent="-285750">
              <a:buFontTx/>
              <a:buChar char="-"/>
            </a:pPr>
            <a:r>
              <a:rPr lang="en-US" altLang="zh-TW" dirty="0" smtClean="0"/>
              <a:t>Tuning the model</a:t>
            </a:r>
          </a:p>
        </p:txBody>
      </p:sp>
      <p:cxnSp>
        <p:nvCxnSpPr>
          <p:cNvPr id="40" name="直線單箭頭接點 39"/>
          <p:cNvCxnSpPr>
            <a:stCxn id="30" idx="2"/>
            <a:endCxn id="37" idx="0"/>
          </p:cNvCxnSpPr>
          <p:nvPr/>
        </p:nvCxnSpPr>
        <p:spPr>
          <a:xfrm>
            <a:off x="3722324" y="4445547"/>
            <a:ext cx="0" cy="319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肘形接點 43"/>
          <p:cNvCxnSpPr>
            <a:stCxn id="37" idx="3"/>
            <a:endCxn id="30" idx="3"/>
          </p:cNvCxnSpPr>
          <p:nvPr/>
        </p:nvCxnSpPr>
        <p:spPr>
          <a:xfrm flipV="1">
            <a:off x="7278393" y="3983882"/>
            <a:ext cx="12700" cy="1243120"/>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48" name="文字方塊 47"/>
          <p:cNvSpPr txBox="1"/>
          <p:nvPr/>
        </p:nvSpPr>
        <p:spPr>
          <a:xfrm>
            <a:off x="166255" y="5856011"/>
            <a:ext cx="7112138" cy="923330"/>
          </a:xfrm>
          <a:prstGeom prst="rect">
            <a:avLst/>
          </a:prstGeom>
          <a:noFill/>
          <a:ln>
            <a:solidFill>
              <a:schemeClr val="tx1"/>
            </a:solidFill>
          </a:ln>
        </p:spPr>
        <p:txBody>
          <a:bodyPr wrap="square" rtlCol="0">
            <a:spAutoFit/>
          </a:bodyPr>
          <a:lstStyle/>
          <a:p>
            <a:pPr algn="ctr"/>
            <a:r>
              <a:rPr lang="en-US" altLang="zh-TW" dirty="0" smtClean="0"/>
              <a:t>Feature Selection</a:t>
            </a:r>
          </a:p>
          <a:p>
            <a:pPr marL="285750" indent="-285750">
              <a:buFontTx/>
              <a:buChar char="-"/>
            </a:pPr>
            <a:r>
              <a:rPr lang="en-US" altLang="zh-TW" dirty="0" smtClean="0"/>
              <a:t>Extracting feature importance</a:t>
            </a:r>
          </a:p>
          <a:p>
            <a:pPr marL="285750" indent="-285750">
              <a:buFontTx/>
              <a:buChar char="-"/>
            </a:pPr>
            <a:r>
              <a:rPr lang="en-US" altLang="zh-TW" dirty="0" smtClean="0"/>
              <a:t>Feature Selection</a:t>
            </a:r>
          </a:p>
        </p:txBody>
      </p:sp>
      <p:cxnSp>
        <p:nvCxnSpPr>
          <p:cNvPr id="49" name="肘形接點 48"/>
          <p:cNvCxnSpPr>
            <a:stCxn id="48" idx="3"/>
            <a:endCxn id="30" idx="3"/>
          </p:cNvCxnSpPr>
          <p:nvPr/>
        </p:nvCxnSpPr>
        <p:spPr>
          <a:xfrm flipV="1">
            <a:off x="7278393" y="3983882"/>
            <a:ext cx="12700" cy="2333794"/>
          </a:xfrm>
          <a:prstGeom prst="bentConnector3">
            <a:avLst>
              <a:gd name="adj1" fmla="val 3763638"/>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線單箭頭接點 51"/>
          <p:cNvCxnSpPr>
            <a:stCxn id="37" idx="2"/>
            <a:endCxn id="48" idx="0"/>
          </p:cNvCxnSpPr>
          <p:nvPr/>
        </p:nvCxnSpPr>
        <p:spPr>
          <a:xfrm>
            <a:off x="3722324" y="5688667"/>
            <a:ext cx="0" cy="167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79092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Regularization (L2 Regularization)</a:t>
            </a:r>
            <a:endParaRPr lang="zh-TW" altLang="en-US" dirty="0"/>
          </a:p>
        </p:txBody>
      </p:sp>
      <p:sp>
        <p:nvSpPr>
          <p:cNvPr id="2" name="文字方塊 1"/>
          <p:cNvSpPr txBox="1"/>
          <p:nvPr/>
        </p:nvSpPr>
        <p:spPr>
          <a:xfrm>
            <a:off x="166255" y="1341912"/>
            <a:ext cx="2671948" cy="646331"/>
          </a:xfrm>
          <a:prstGeom prst="rect">
            <a:avLst/>
          </a:prstGeom>
          <a:noFill/>
        </p:spPr>
        <p:txBody>
          <a:bodyPr wrap="square" rtlCol="0">
            <a:spAutoFit/>
          </a:bodyPr>
          <a:lstStyle/>
          <a:p>
            <a:pPr marL="285750" indent="-285750">
              <a:buFontTx/>
              <a:buChar char="-"/>
            </a:pPr>
            <a:r>
              <a:rPr lang="en-US" altLang="zh-TW" dirty="0" smtClean="0"/>
              <a:t>Prevent </a:t>
            </a:r>
            <a:r>
              <a:rPr lang="en-US" altLang="zh-TW" dirty="0" err="1" smtClean="0"/>
              <a:t>overfitting</a:t>
            </a:r>
            <a:endParaRPr lang="en-US" altLang="zh-TW" dirty="0" smtClean="0"/>
          </a:p>
          <a:p>
            <a:pPr marL="285750" indent="-285750">
              <a:buFontTx/>
              <a:buChar char="-"/>
            </a:pPr>
            <a:r>
              <a:rPr lang="en-US" altLang="zh-TW" dirty="0" smtClean="0"/>
              <a:t>Add penalty to loss??</a:t>
            </a:r>
            <a:endParaRPr lang="zh-TW" altLang="en-US" dirty="0"/>
          </a:p>
        </p:txBody>
      </p:sp>
    </p:spTree>
    <p:extLst>
      <p:ext uri="{BB962C8B-B14F-4D97-AF65-F5344CB8AC3E}">
        <p14:creationId xmlns:p14="http://schemas.microsoft.com/office/powerpoint/2010/main" val="10874731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Dropout</a:t>
            </a:r>
            <a:endParaRPr lang="zh-TW" altLang="en-US" dirty="0"/>
          </a:p>
        </p:txBody>
      </p:sp>
      <p:sp>
        <p:nvSpPr>
          <p:cNvPr id="2" name="文字方塊 1"/>
          <p:cNvSpPr txBox="1"/>
          <p:nvPr/>
        </p:nvSpPr>
        <p:spPr>
          <a:xfrm>
            <a:off x="166254" y="1341912"/>
            <a:ext cx="5107503" cy="1477328"/>
          </a:xfrm>
          <a:prstGeom prst="rect">
            <a:avLst/>
          </a:prstGeom>
          <a:noFill/>
        </p:spPr>
        <p:txBody>
          <a:bodyPr wrap="square" rtlCol="0">
            <a:spAutoFit/>
          </a:bodyPr>
          <a:lstStyle/>
          <a:p>
            <a:pPr marL="285750" indent="-285750">
              <a:buFontTx/>
              <a:buChar char="-"/>
            </a:pPr>
            <a:r>
              <a:rPr lang="en-US" altLang="zh-TW" dirty="0" smtClean="0"/>
              <a:t>regularization </a:t>
            </a:r>
            <a:r>
              <a:rPr lang="en-US" altLang="zh-TW" dirty="0"/>
              <a:t>technique for reducing </a:t>
            </a:r>
            <a:r>
              <a:rPr lang="en-US" altLang="zh-TW" dirty="0" err="1"/>
              <a:t>overfitting</a:t>
            </a:r>
            <a:r>
              <a:rPr lang="en-US" altLang="zh-TW" dirty="0" smtClean="0"/>
              <a:t>.</a:t>
            </a:r>
          </a:p>
          <a:p>
            <a:pPr marL="285750" indent="-285750">
              <a:buFontTx/>
              <a:buChar char="-"/>
            </a:pPr>
            <a:r>
              <a:rPr lang="en-US" altLang="zh-TW" dirty="0"/>
              <a:t>The technique temporarily drops units (</a:t>
            </a:r>
            <a:r>
              <a:rPr lang="en-US" altLang="zh-TW" dirty="0">
                <a:hlinkClick r:id="rId2"/>
              </a:rPr>
              <a:t>artificial neurons</a:t>
            </a:r>
            <a:r>
              <a:rPr lang="en-US" altLang="zh-TW" dirty="0"/>
              <a:t>) from the network, along with all of those units' incoming and outgoing connections.</a:t>
            </a:r>
            <a:endParaRPr lang="en-US" altLang="zh-TW" dirty="0" smtClean="0"/>
          </a:p>
          <a:p>
            <a:pPr marL="285750" indent="-285750">
              <a:buFontTx/>
              <a:buChar char="-"/>
            </a:pPr>
            <a:r>
              <a:rPr lang="en-US" altLang="zh-TW" dirty="0" smtClean="0"/>
              <a:t>Randomly dropout samples??</a:t>
            </a:r>
            <a:endParaRPr lang="zh-TW" altLang="en-US"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758" y="1341912"/>
            <a:ext cx="5848350" cy="3124200"/>
          </a:xfrm>
          <a:prstGeom prst="rect">
            <a:avLst/>
          </a:prstGeom>
        </p:spPr>
      </p:pic>
    </p:spTree>
    <p:extLst>
      <p:ext uri="{BB962C8B-B14F-4D97-AF65-F5344CB8AC3E}">
        <p14:creationId xmlns:p14="http://schemas.microsoft.com/office/powerpoint/2010/main" val="21107812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968829" y="2823318"/>
            <a:ext cx="10515600" cy="1325563"/>
          </a:xfrm>
        </p:spPr>
        <p:txBody>
          <a:bodyPr>
            <a:normAutofit/>
          </a:bodyPr>
          <a:lstStyle/>
          <a:p>
            <a:pPr algn="ctr"/>
            <a:r>
              <a:rPr lang="en-US" altLang="zh-TW" sz="6600" dirty="0" smtClean="0"/>
              <a:t>Evaluation</a:t>
            </a:r>
            <a:endParaRPr lang="zh-TW" altLang="en-US" sz="6600" dirty="0"/>
          </a:p>
        </p:txBody>
      </p:sp>
    </p:spTree>
    <p:extLst>
      <p:ext uri="{BB962C8B-B14F-4D97-AF65-F5344CB8AC3E}">
        <p14:creationId xmlns:p14="http://schemas.microsoft.com/office/powerpoint/2010/main" val="20319711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標題 1"/>
          <p:cNvSpPr>
            <a:spLocks noGrp="1"/>
          </p:cNvSpPr>
          <p:nvPr>
            <p:ph type="title"/>
          </p:nvPr>
        </p:nvSpPr>
        <p:spPr>
          <a:xfrm>
            <a:off x="166255" y="129599"/>
            <a:ext cx="11804072" cy="729384"/>
          </a:xfrm>
        </p:spPr>
        <p:txBody>
          <a:bodyPr>
            <a:normAutofit/>
          </a:bodyPr>
          <a:lstStyle/>
          <a:p>
            <a:r>
              <a:rPr lang="en-US" altLang="zh-TW" dirty="0" smtClean="0"/>
              <a:t>Evaluation</a:t>
            </a:r>
            <a:endParaRPr lang="zh-TW" altLang="en-US" dirty="0"/>
          </a:p>
        </p:txBody>
      </p:sp>
      <p:sp>
        <p:nvSpPr>
          <p:cNvPr id="5" name="文字方塊 4"/>
          <p:cNvSpPr txBox="1"/>
          <p:nvPr/>
        </p:nvSpPr>
        <p:spPr>
          <a:xfrm>
            <a:off x="609600" y="858983"/>
            <a:ext cx="7398327" cy="369332"/>
          </a:xfrm>
          <a:prstGeom prst="rect">
            <a:avLst/>
          </a:prstGeom>
          <a:noFill/>
        </p:spPr>
        <p:txBody>
          <a:bodyPr wrap="square" rtlCol="0">
            <a:spAutoFit/>
          </a:bodyPr>
          <a:lstStyle/>
          <a:p>
            <a:r>
              <a:rPr lang="en-US" altLang="zh-TW" dirty="0" smtClean="0"/>
              <a:t>How validation let us compare different models against one another.</a:t>
            </a:r>
            <a:endParaRPr lang="zh-TW" altLang="en-US" dirty="0"/>
          </a:p>
        </p:txBody>
      </p:sp>
      <p:sp>
        <p:nvSpPr>
          <p:cNvPr id="7" name="文字方塊 6"/>
          <p:cNvSpPr txBox="1"/>
          <p:nvPr/>
        </p:nvSpPr>
        <p:spPr>
          <a:xfrm>
            <a:off x="166255" y="1468583"/>
            <a:ext cx="7536873" cy="646331"/>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The problem at hand will determine how we choose to evaluate a model.</a:t>
            </a:r>
          </a:p>
          <a:p>
            <a:pPr marL="285750" indent="-285750">
              <a:buFont typeface="Arial" panose="020B0604020202020204" pitchFamily="34" charset="0"/>
              <a:buChar char="•"/>
            </a:pPr>
            <a:r>
              <a:rPr lang="en-US" altLang="zh-TW" dirty="0" smtClean="0"/>
              <a:t>Classification metrics: Accuracy, Confusion </a:t>
            </a:r>
            <a:r>
              <a:rPr lang="en-US" altLang="zh-TW" dirty="0" err="1" smtClean="0"/>
              <a:t>metrix</a:t>
            </a:r>
            <a:endParaRPr lang="zh-TW" altLang="en-US" dirty="0"/>
          </a:p>
        </p:txBody>
      </p:sp>
      <p:sp>
        <p:nvSpPr>
          <p:cNvPr id="10" name="文字方塊 9"/>
          <p:cNvSpPr txBox="1"/>
          <p:nvPr/>
        </p:nvSpPr>
        <p:spPr>
          <a:xfrm>
            <a:off x="166255" y="2359737"/>
            <a:ext cx="1432264" cy="369332"/>
          </a:xfrm>
          <a:prstGeom prst="rect">
            <a:avLst/>
          </a:prstGeom>
          <a:noFill/>
        </p:spPr>
        <p:txBody>
          <a:bodyPr wrap="square" rtlCol="0">
            <a:spAutoFit/>
          </a:bodyPr>
          <a:lstStyle/>
          <a:p>
            <a:r>
              <a:rPr lang="en-US" altLang="zh-TW" u="sng" dirty="0" smtClean="0"/>
              <a:t>Accuracy</a:t>
            </a:r>
            <a:endParaRPr lang="zh-TW" altLang="en-US" u="sng" dirty="0"/>
          </a:p>
        </p:txBody>
      </p:sp>
      <p:sp>
        <p:nvSpPr>
          <p:cNvPr id="37" name="文字方塊 36"/>
          <p:cNvSpPr txBox="1"/>
          <p:nvPr/>
        </p:nvSpPr>
        <p:spPr>
          <a:xfrm>
            <a:off x="346364" y="2798251"/>
            <a:ext cx="5624945"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Score() method for classifier in </a:t>
            </a:r>
            <a:r>
              <a:rPr lang="en-US" altLang="zh-TW" dirty="0" err="1" smtClean="0"/>
              <a:t>sklearn</a:t>
            </a:r>
            <a:r>
              <a:rPr lang="en-US" altLang="zh-TW" dirty="0" smtClean="0"/>
              <a:t>.</a:t>
            </a:r>
          </a:p>
          <a:p>
            <a:pPr marL="285750" indent="-285750">
              <a:buFont typeface="Arial" panose="020B0604020202020204" pitchFamily="34" charset="0"/>
              <a:buChar char="•"/>
            </a:pPr>
            <a:r>
              <a:rPr lang="en-US" altLang="zh-TW" dirty="0" smtClean="0"/>
              <a:t>Shortcomings of accuracy:</a:t>
            </a:r>
          </a:p>
          <a:p>
            <a:r>
              <a:rPr lang="en-US" altLang="zh-TW" dirty="0"/>
              <a:t> </a:t>
            </a:r>
            <a:r>
              <a:rPr lang="en-US" altLang="zh-TW" dirty="0" smtClean="0"/>
              <a:t>     1. not ideal for skewed classes.</a:t>
            </a:r>
          </a:p>
          <a:p>
            <a:r>
              <a:rPr lang="en-US" altLang="zh-TW" dirty="0"/>
              <a:t> </a:t>
            </a:r>
            <a:r>
              <a:rPr lang="en-US" altLang="zh-TW" dirty="0" smtClean="0"/>
              <a:t>     2. may want to err on side of guessing innocent/</a:t>
            </a:r>
            <a:r>
              <a:rPr lang="en-US" altLang="zh-TW" dirty="0"/>
              <a:t>g</a:t>
            </a:r>
            <a:r>
              <a:rPr lang="en-US" altLang="zh-TW" dirty="0" smtClean="0"/>
              <a:t>uilty.</a:t>
            </a:r>
            <a:endParaRPr lang="zh-TW" altLang="en-US" dirty="0"/>
          </a:p>
        </p:txBody>
      </p:sp>
      <p:sp>
        <p:nvSpPr>
          <p:cNvPr id="38" name="文字方塊 37"/>
          <p:cNvSpPr txBox="1"/>
          <p:nvPr/>
        </p:nvSpPr>
        <p:spPr>
          <a:xfrm>
            <a:off x="166254" y="4289895"/>
            <a:ext cx="1856509" cy="369332"/>
          </a:xfrm>
          <a:prstGeom prst="rect">
            <a:avLst/>
          </a:prstGeom>
          <a:noFill/>
        </p:spPr>
        <p:txBody>
          <a:bodyPr wrap="square" rtlCol="0">
            <a:spAutoFit/>
          </a:bodyPr>
          <a:lstStyle/>
          <a:p>
            <a:r>
              <a:rPr lang="en-US" altLang="zh-TW" u="sng" dirty="0" smtClean="0"/>
              <a:t>Confusion </a:t>
            </a:r>
            <a:r>
              <a:rPr lang="en-US" altLang="zh-TW" u="sng" dirty="0" err="1" smtClean="0"/>
              <a:t>metrix</a:t>
            </a:r>
            <a:endParaRPr lang="zh-TW" altLang="en-US" u="sng" dirty="0"/>
          </a:p>
        </p:txBody>
      </p:sp>
      <p:sp>
        <p:nvSpPr>
          <p:cNvPr id="11" name="矩形 10"/>
          <p:cNvSpPr/>
          <p:nvPr/>
        </p:nvSpPr>
        <p:spPr>
          <a:xfrm>
            <a:off x="2092035" y="5056633"/>
            <a:ext cx="2341419" cy="1694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2590800" y="4474561"/>
            <a:ext cx="1343891" cy="369332"/>
          </a:xfrm>
          <a:prstGeom prst="rect">
            <a:avLst/>
          </a:prstGeom>
          <a:noFill/>
        </p:spPr>
        <p:txBody>
          <a:bodyPr wrap="square" rtlCol="0">
            <a:spAutoFit/>
          </a:bodyPr>
          <a:lstStyle/>
          <a:p>
            <a:r>
              <a:rPr lang="en-US" altLang="zh-TW" dirty="0" smtClean="0"/>
              <a:t>Actual class</a:t>
            </a:r>
            <a:endParaRPr lang="zh-TW" altLang="en-US" dirty="0"/>
          </a:p>
        </p:txBody>
      </p:sp>
      <p:sp>
        <p:nvSpPr>
          <p:cNvPr id="47" name="文字方塊 46"/>
          <p:cNvSpPr txBox="1"/>
          <p:nvPr/>
        </p:nvSpPr>
        <p:spPr>
          <a:xfrm rot="16200000">
            <a:off x="711530" y="5674891"/>
            <a:ext cx="1634836" cy="369332"/>
          </a:xfrm>
          <a:prstGeom prst="rect">
            <a:avLst/>
          </a:prstGeom>
          <a:noFill/>
        </p:spPr>
        <p:txBody>
          <a:bodyPr wrap="square" rtlCol="0">
            <a:spAutoFit/>
          </a:bodyPr>
          <a:lstStyle/>
          <a:p>
            <a:r>
              <a:rPr lang="en-US" altLang="zh-TW" dirty="0" smtClean="0"/>
              <a:t>Predicted class</a:t>
            </a:r>
            <a:endParaRPr lang="zh-TW" altLang="en-US" dirty="0"/>
          </a:p>
        </p:txBody>
      </p:sp>
      <p:cxnSp>
        <p:nvCxnSpPr>
          <p:cNvPr id="14" name="直線接點 13"/>
          <p:cNvCxnSpPr>
            <a:stCxn id="11" idx="1"/>
            <a:endCxn id="11" idx="3"/>
          </p:cNvCxnSpPr>
          <p:nvPr/>
        </p:nvCxnSpPr>
        <p:spPr>
          <a:xfrm>
            <a:off x="2092035" y="5903672"/>
            <a:ext cx="2341419" cy="0"/>
          </a:xfrm>
          <a:prstGeom prst="line">
            <a:avLst/>
          </a:prstGeom>
        </p:spPr>
        <p:style>
          <a:lnRef idx="1">
            <a:schemeClr val="dk1"/>
          </a:lnRef>
          <a:fillRef idx="0">
            <a:schemeClr val="dk1"/>
          </a:fillRef>
          <a:effectRef idx="0">
            <a:schemeClr val="dk1"/>
          </a:effectRef>
          <a:fontRef idx="minor">
            <a:schemeClr val="tx1"/>
          </a:fontRef>
        </p:style>
      </p:cxnSp>
      <p:cxnSp>
        <p:nvCxnSpPr>
          <p:cNvPr id="16" name="直線接點 15"/>
          <p:cNvCxnSpPr>
            <a:stCxn id="11" idx="0"/>
            <a:endCxn id="11" idx="2"/>
          </p:cNvCxnSpPr>
          <p:nvPr/>
        </p:nvCxnSpPr>
        <p:spPr>
          <a:xfrm>
            <a:off x="3262745" y="5056633"/>
            <a:ext cx="0" cy="1694078"/>
          </a:xfrm>
          <a:prstGeom prst="line">
            <a:avLst/>
          </a:prstGeom>
        </p:spPr>
        <p:style>
          <a:lnRef idx="1">
            <a:schemeClr val="dk1"/>
          </a:lnRef>
          <a:fillRef idx="0">
            <a:schemeClr val="dk1"/>
          </a:fillRef>
          <a:effectRef idx="0">
            <a:schemeClr val="dk1"/>
          </a:effectRef>
          <a:fontRef idx="minor">
            <a:schemeClr val="tx1"/>
          </a:fontRef>
        </p:style>
      </p:cxnSp>
      <p:sp>
        <p:nvSpPr>
          <p:cNvPr id="18" name="文字方塊 17"/>
          <p:cNvSpPr txBox="1"/>
          <p:nvPr/>
        </p:nvSpPr>
        <p:spPr>
          <a:xfrm>
            <a:off x="2199411" y="4724032"/>
            <a:ext cx="928254" cy="369332"/>
          </a:xfrm>
          <a:prstGeom prst="rect">
            <a:avLst/>
          </a:prstGeom>
          <a:noFill/>
        </p:spPr>
        <p:txBody>
          <a:bodyPr wrap="square" rtlCol="0">
            <a:spAutoFit/>
          </a:bodyPr>
          <a:lstStyle/>
          <a:p>
            <a:r>
              <a:rPr lang="en-US" altLang="zh-TW" dirty="0" smtClean="0"/>
              <a:t>Positive</a:t>
            </a:r>
            <a:endParaRPr lang="zh-TW" altLang="en-US" dirty="0"/>
          </a:p>
        </p:txBody>
      </p:sp>
      <p:sp>
        <p:nvSpPr>
          <p:cNvPr id="48" name="文字方塊 47"/>
          <p:cNvSpPr txBox="1"/>
          <p:nvPr/>
        </p:nvSpPr>
        <p:spPr>
          <a:xfrm rot="16200000">
            <a:off x="1483078" y="5238470"/>
            <a:ext cx="928254" cy="369332"/>
          </a:xfrm>
          <a:prstGeom prst="rect">
            <a:avLst/>
          </a:prstGeom>
          <a:noFill/>
        </p:spPr>
        <p:txBody>
          <a:bodyPr wrap="square" rtlCol="0">
            <a:spAutoFit/>
          </a:bodyPr>
          <a:lstStyle/>
          <a:p>
            <a:r>
              <a:rPr lang="en-US" altLang="zh-TW" dirty="0" smtClean="0"/>
              <a:t>Positive</a:t>
            </a:r>
            <a:endParaRPr lang="zh-TW" altLang="en-US" dirty="0"/>
          </a:p>
        </p:txBody>
      </p:sp>
      <p:sp>
        <p:nvSpPr>
          <p:cNvPr id="54" name="文字方塊 53"/>
          <p:cNvSpPr txBox="1"/>
          <p:nvPr/>
        </p:nvSpPr>
        <p:spPr>
          <a:xfrm rot="16200000">
            <a:off x="1380033" y="6101369"/>
            <a:ext cx="1094508" cy="369332"/>
          </a:xfrm>
          <a:prstGeom prst="rect">
            <a:avLst/>
          </a:prstGeom>
          <a:noFill/>
        </p:spPr>
        <p:txBody>
          <a:bodyPr wrap="square" rtlCol="0">
            <a:spAutoFit/>
          </a:bodyPr>
          <a:lstStyle/>
          <a:p>
            <a:r>
              <a:rPr lang="en-US" altLang="zh-TW" dirty="0" smtClean="0"/>
              <a:t>Negative</a:t>
            </a:r>
            <a:endParaRPr lang="zh-TW" altLang="en-US" dirty="0"/>
          </a:p>
        </p:txBody>
      </p:sp>
      <p:sp>
        <p:nvSpPr>
          <p:cNvPr id="55" name="文字方塊 54"/>
          <p:cNvSpPr txBox="1"/>
          <p:nvPr/>
        </p:nvSpPr>
        <p:spPr>
          <a:xfrm>
            <a:off x="3377046" y="4737154"/>
            <a:ext cx="1094508" cy="369332"/>
          </a:xfrm>
          <a:prstGeom prst="rect">
            <a:avLst/>
          </a:prstGeom>
          <a:noFill/>
        </p:spPr>
        <p:txBody>
          <a:bodyPr wrap="square" rtlCol="0">
            <a:spAutoFit/>
          </a:bodyPr>
          <a:lstStyle/>
          <a:p>
            <a:r>
              <a:rPr lang="en-US" altLang="zh-TW" dirty="0" smtClean="0"/>
              <a:t>Negative</a:t>
            </a:r>
            <a:endParaRPr lang="zh-TW" altLang="en-US" dirty="0"/>
          </a:p>
        </p:txBody>
      </p:sp>
      <p:sp>
        <p:nvSpPr>
          <p:cNvPr id="21" name="文字方塊 20"/>
          <p:cNvSpPr txBox="1"/>
          <p:nvPr/>
        </p:nvSpPr>
        <p:spPr>
          <a:xfrm>
            <a:off x="4614428" y="5259392"/>
            <a:ext cx="1939636" cy="1200329"/>
          </a:xfrm>
          <a:prstGeom prst="rect">
            <a:avLst/>
          </a:prstGeom>
          <a:noFill/>
        </p:spPr>
        <p:txBody>
          <a:bodyPr wrap="square" rtlCol="0">
            <a:spAutoFit/>
          </a:bodyPr>
          <a:lstStyle/>
          <a:p>
            <a:r>
              <a:rPr lang="en-US" altLang="zh-TW" dirty="0" smtClean="0"/>
              <a:t>TP: True Positive</a:t>
            </a:r>
          </a:p>
          <a:p>
            <a:r>
              <a:rPr lang="en-US" altLang="zh-TW" dirty="0" smtClean="0"/>
              <a:t>TN: True Negative</a:t>
            </a:r>
          </a:p>
          <a:p>
            <a:r>
              <a:rPr lang="en-US" altLang="zh-TW" dirty="0" smtClean="0"/>
              <a:t>FP: False Positive</a:t>
            </a:r>
          </a:p>
          <a:p>
            <a:r>
              <a:rPr lang="en-US" altLang="zh-TW" dirty="0" smtClean="0"/>
              <a:t>FN: False Negative</a:t>
            </a:r>
          </a:p>
        </p:txBody>
      </p:sp>
      <p:sp>
        <p:nvSpPr>
          <p:cNvPr id="22" name="文字方塊 21"/>
          <p:cNvSpPr txBox="1"/>
          <p:nvPr/>
        </p:nvSpPr>
        <p:spPr>
          <a:xfrm>
            <a:off x="2424112" y="5288696"/>
            <a:ext cx="498764" cy="382913"/>
          </a:xfrm>
          <a:prstGeom prst="rect">
            <a:avLst/>
          </a:prstGeom>
          <a:noFill/>
        </p:spPr>
        <p:txBody>
          <a:bodyPr wrap="square" rtlCol="0">
            <a:spAutoFit/>
          </a:bodyPr>
          <a:lstStyle/>
          <a:p>
            <a:r>
              <a:rPr lang="en-US" altLang="zh-TW" dirty="0" smtClean="0"/>
              <a:t>TP</a:t>
            </a:r>
            <a:endParaRPr lang="zh-TW" altLang="en-US" dirty="0"/>
          </a:p>
        </p:txBody>
      </p:sp>
      <p:sp>
        <p:nvSpPr>
          <p:cNvPr id="58" name="文字方塊 57"/>
          <p:cNvSpPr txBox="1"/>
          <p:nvPr/>
        </p:nvSpPr>
        <p:spPr>
          <a:xfrm>
            <a:off x="3554986" y="5288696"/>
            <a:ext cx="498764" cy="382913"/>
          </a:xfrm>
          <a:prstGeom prst="rect">
            <a:avLst/>
          </a:prstGeom>
          <a:noFill/>
        </p:spPr>
        <p:txBody>
          <a:bodyPr wrap="square" rtlCol="0">
            <a:spAutoFit/>
          </a:bodyPr>
          <a:lstStyle/>
          <a:p>
            <a:r>
              <a:rPr lang="en-US" altLang="zh-TW" dirty="0"/>
              <a:t>F</a:t>
            </a:r>
            <a:r>
              <a:rPr lang="en-US" altLang="zh-TW" dirty="0" smtClean="0"/>
              <a:t>P</a:t>
            </a:r>
            <a:endParaRPr lang="zh-TW" altLang="en-US" dirty="0"/>
          </a:p>
        </p:txBody>
      </p:sp>
      <p:sp>
        <p:nvSpPr>
          <p:cNvPr id="64" name="文字方塊 63"/>
          <p:cNvSpPr txBox="1"/>
          <p:nvPr/>
        </p:nvSpPr>
        <p:spPr>
          <a:xfrm>
            <a:off x="2424112" y="6099004"/>
            <a:ext cx="498764" cy="382913"/>
          </a:xfrm>
          <a:prstGeom prst="rect">
            <a:avLst/>
          </a:prstGeom>
          <a:noFill/>
        </p:spPr>
        <p:txBody>
          <a:bodyPr wrap="square" rtlCol="0">
            <a:spAutoFit/>
          </a:bodyPr>
          <a:lstStyle/>
          <a:p>
            <a:r>
              <a:rPr lang="en-US" altLang="zh-TW" dirty="0" smtClean="0"/>
              <a:t>FN</a:t>
            </a:r>
            <a:endParaRPr lang="zh-TW" altLang="en-US" dirty="0"/>
          </a:p>
        </p:txBody>
      </p:sp>
      <p:sp>
        <p:nvSpPr>
          <p:cNvPr id="65" name="文字方塊 64"/>
          <p:cNvSpPr txBox="1"/>
          <p:nvPr/>
        </p:nvSpPr>
        <p:spPr>
          <a:xfrm>
            <a:off x="3554986" y="6099004"/>
            <a:ext cx="498764" cy="382913"/>
          </a:xfrm>
          <a:prstGeom prst="rect">
            <a:avLst/>
          </a:prstGeom>
          <a:noFill/>
        </p:spPr>
        <p:txBody>
          <a:bodyPr wrap="square" rtlCol="0">
            <a:spAutoFit/>
          </a:bodyPr>
          <a:lstStyle/>
          <a:p>
            <a:r>
              <a:rPr lang="en-US" altLang="zh-TW" dirty="0" smtClean="0"/>
              <a:t>TN</a:t>
            </a:r>
            <a:endParaRPr lang="zh-TW" altLang="en-US" dirty="0"/>
          </a:p>
        </p:txBody>
      </p:sp>
      <p:sp>
        <p:nvSpPr>
          <p:cNvPr id="23" name="向右箭號 22"/>
          <p:cNvSpPr/>
          <p:nvPr/>
        </p:nvSpPr>
        <p:spPr>
          <a:xfrm>
            <a:off x="6124572" y="3992967"/>
            <a:ext cx="678009" cy="29692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文字方塊 23"/>
          <p:cNvSpPr txBox="1"/>
          <p:nvPr/>
        </p:nvSpPr>
        <p:spPr>
          <a:xfrm>
            <a:off x="7052827" y="3320399"/>
            <a:ext cx="5139173" cy="1754326"/>
          </a:xfrm>
          <a:prstGeom prst="rect">
            <a:avLst/>
          </a:prstGeom>
          <a:noFill/>
        </p:spPr>
        <p:txBody>
          <a:bodyPr wrap="square" rtlCol="0">
            <a:spAutoFit/>
          </a:bodyPr>
          <a:lstStyle/>
          <a:p>
            <a:pPr marL="285750" indent="-285750">
              <a:buFont typeface="Arial" panose="020B0604020202020204" pitchFamily="34" charset="0"/>
              <a:buChar char="•"/>
            </a:pPr>
            <a:r>
              <a:rPr lang="en-US" altLang="zh-TW" dirty="0" smtClean="0"/>
              <a:t>Recall = (</a:t>
            </a:r>
            <a:r>
              <a:rPr lang="zh-TW" altLang="en-US" dirty="0" smtClean="0"/>
              <a:t>被預測到正確的個數</a:t>
            </a:r>
            <a:r>
              <a:rPr lang="en-US" altLang="zh-TW" dirty="0" smtClean="0"/>
              <a:t>)/(</a:t>
            </a:r>
            <a:r>
              <a:rPr lang="zh-TW" altLang="en-US" dirty="0" smtClean="0"/>
              <a:t>總共真實個數</a:t>
            </a:r>
            <a:r>
              <a:rPr lang="en-US" altLang="zh-TW" dirty="0" smtClean="0"/>
              <a:t>)</a:t>
            </a:r>
          </a:p>
          <a:p>
            <a:r>
              <a:rPr lang="en-US" altLang="zh-TW" dirty="0"/>
              <a:t> </a:t>
            </a:r>
            <a:r>
              <a:rPr lang="en-US" altLang="zh-TW" dirty="0" smtClean="0"/>
              <a:t>               </a:t>
            </a:r>
            <a:r>
              <a:rPr lang="en-US" altLang="zh-TW" dirty="0"/>
              <a:t> = TP/(TP+FN</a:t>
            </a:r>
            <a:r>
              <a:rPr lang="en-US" altLang="zh-TW" dirty="0" smtClean="0"/>
              <a:t>)</a:t>
            </a:r>
          </a:p>
          <a:p>
            <a:pPr marL="285750" indent="-285750">
              <a:buFont typeface="Arial" panose="020B0604020202020204" pitchFamily="34" charset="0"/>
              <a:buChar char="•"/>
            </a:pPr>
            <a:r>
              <a:rPr lang="en-US" altLang="zh-TW" dirty="0"/>
              <a:t>Precision = (</a:t>
            </a:r>
            <a:r>
              <a:rPr lang="zh-TW" altLang="en-US" dirty="0"/>
              <a:t>預測正確的個數</a:t>
            </a:r>
            <a:r>
              <a:rPr lang="en-US" altLang="zh-TW" dirty="0"/>
              <a:t>)/(</a:t>
            </a:r>
            <a:r>
              <a:rPr lang="zh-TW" altLang="en-US" dirty="0"/>
              <a:t>總共預測個數</a:t>
            </a:r>
            <a:r>
              <a:rPr lang="en-US" altLang="zh-TW" dirty="0" smtClean="0"/>
              <a:t>)</a:t>
            </a:r>
          </a:p>
          <a:p>
            <a:r>
              <a:rPr lang="en-US" altLang="zh-TW" dirty="0"/>
              <a:t> </a:t>
            </a:r>
            <a:r>
              <a:rPr lang="en-US" altLang="zh-TW" dirty="0" smtClean="0"/>
              <a:t>                      =</a:t>
            </a:r>
            <a:r>
              <a:rPr lang="zh-TW" altLang="en-US" dirty="0" smtClean="0"/>
              <a:t> </a:t>
            </a:r>
            <a:r>
              <a:rPr lang="en-US" altLang="zh-TW" dirty="0"/>
              <a:t>TP/(TP+FP</a:t>
            </a:r>
            <a:r>
              <a:rPr lang="en-US" altLang="zh-TW" dirty="0" smtClean="0"/>
              <a:t>)</a:t>
            </a:r>
          </a:p>
          <a:p>
            <a:pPr marL="285750" indent="-285750">
              <a:buFont typeface="Arial" panose="020B0604020202020204" pitchFamily="34" charset="0"/>
              <a:buChar char="•"/>
            </a:pPr>
            <a:r>
              <a:rPr lang="en-US" altLang="zh-TW" dirty="0" smtClean="0"/>
              <a:t>F1-score:</a:t>
            </a:r>
          </a:p>
          <a:p>
            <a:r>
              <a:rPr lang="en-US" altLang="zh-TW" dirty="0" smtClean="0"/>
              <a:t>0 &lt;= F1 = 2*(precision*recall)/(precision + recall) &lt;=1</a:t>
            </a:r>
            <a:endParaRPr lang="en-US" altLang="zh-TW" dirty="0"/>
          </a:p>
        </p:txBody>
      </p:sp>
    </p:spTree>
    <p:extLst>
      <p:ext uri="{BB962C8B-B14F-4D97-AF65-F5344CB8AC3E}">
        <p14:creationId xmlns:p14="http://schemas.microsoft.com/office/powerpoint/2010/main" val="6182231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標題 1"/>
          <p:cNvSpPr>
            <a:spLocks noGrp="1"/>
          </p:cNvSpPr>
          <p:nvPr>
            <p:ph type="title"/>
          </p:nvPr>
        </p:nvSpPr>
        <p:spPr>
          <a:xfrm>
            <a:off x="166255" y="129599"/>
            <a:ext cx="11804072" cy="729384"/>
          </a:xfrm>
        </p:spPr>
        <p:txBody>
          <a:bodyPr/>
          <a:lstStyle/>
          <a:p>
            <a:r>
              <a:rPr lang="en-US" altLang="zh-TW" dirty="0" smtClean="0"/>
              <a:t>Improve the results</a:t>
            </a:r>
            <a:endParaRPr lang="zh-TW" altLang="en-US" dirty="0"/>
          </a:p>
        </p:txBody>
      </p:sp>
      <p:sp>
        <p:nvSpPr>
          <p:cNvPr id="32" name="文字方塊 31"/>
          <p:cNvSpPr txBox="1"/>
          <p:nvPr/>
        </p:nvSpPr>
        <p:spPr>
          <a:xfrm>
            <a:off x="206136" y="1197814"/>
            <a:ext cx="4324297" cy="2585323"/>
          </a:xfrm>
          <a:prstGeom prst="rect">
            <a:avLst/>
          </a:prstGeom>
          <a:noFill/>
        </p:spPr>
        <p:txBody>
          <a:bodyPr wrap="square" rtlCol="0">
            <a:spAutoFit/>
          </a:bodyPr>
          <a:lstStyle/>
          <a:p>
            <a:r>
              <a:rPr lang="en-US" altLang="zh-TW" u="sng" dirty="0" smtClean="0"/>
              <a:t>Try to improve</a:t>
            </a:r>
            <a:r>
              <a:rPr lang="en-US" altLang="zh-TW" dirty="0" smtClean="0"/>
              <a:t>:</a:t>
            </a:r>
          </a:p>
          <a:p>
            <a:pPr marL="285750" indent="-285750">
              <a:buFont typeface="Arial" panose="020B0604020202020204" pitchFamily="34" charset="0"/>
              <a:buChar char="•"/>
            </a:pPr>
            <a:r>
              <a:rPr lang="en-US" altLang="zh-TW" dirty="0" smtClean="0"/>
              <a:t>Getting more training examples</a:t>
            </a:r>
            <a:endParaRPr lang="en-US" altLang="zh-TW" dirty="0" smtClean="0">
              <a:solidFill>
                <a:srgbClr val="FF0000"/>
              </a:solidFill>
            </a:endParaRPr>
          </a:p>
          <a:p>
            <a:pPr marL="285750" indent="-285750">
              <a:buFont typeface="Arial" panose="020B0604020202020204" pitchFamily="34" charset="0"/>
              <a:buChar char="•"/>
            </a:pPr>
            <a:r>
              <a:rPr lang="en-US" altLang="zh-TW" dirty="0" smtClean="0"/>
              <a:t>A smaller set of features</a:t>
            </a:r>
          </a:p>
          <a:p>
            <a:pPr marL="285750" indent="-285750">
              <a:buFont typeface="Arial" panose="020B0604020202020204" pitchFamily="34" charset="0"/>
              <a:buChar char="•"/>
            </a:pPr>
            <a:r>
              <a:rPr lang="en-US" altLang="zh-TW" dirty="0" smtClean="0"/>
              <a:t>A larger set of features</a:t>
            </a:r>
          </a:p>
          <a:p>
            <a:pPr marL="285750" indent="-285750">
              <a:buFont typeface="Arial" panose="020B0604020202020204" pitchFamily="34" charset="0"/>
              <a:buChar char="•"/>
            </a:pPr>
            <a:r>
              <a:rPr lang="en-US" altLang="zh-TW" dirty="0" smtClean="0"/>
              <a:t>Change the features</a:t>
            </a:r>
          </a:p>
          <a:p>
            <a:pPr marL="285750" indent="-285750">
              <a:buFont typeface="Arial" panose="020B0604020202020204" pitchFamily="34" charset="0"/>
              <a:buChar char="•"/>
            </a:pPr>
            <a:r>
              <a:rPr lang="en-US" altLang="zh-TW" dirty="0" smtClean="0"/>
              <a:t>Run gradient descent for more iterations</a:t>
            </a:r>
          </a:p>
          <a:p>
            <a:pPr marL="285750" indent="-285750">
              <a:buFont typeface="Arial" panose="020B0604020202020204" pitchFamily="34" charset="0"/>
              <a:buChar char="•"/>
            </a:pPr>
            <a:r>
              <a:rPr lang="en-US" altLang="zh-TW" dirty="0" smtClean="0"/>
              <a:t>Other optimization algorithms</a:t>
            </a:r>
          </a:p>
          <a:p>
            <a:pPr marL="285750" indent="-285750">
              <a:buFont typeface="Arial" panose="020B0604020202020204" pitchFamily="34" charset="0"/>
              <a:buChar char="•"/>
            </a:pPr>
            <a:r>
              <a:rPr lang="en-US" altLang="zh-TW" dirty="0" smtClean="0"/>
              <a:t>Different value for </a:t>
            </a:r>
            <a:r>
              <a:rPr lang="el-GR" altLang="zh-TW" dirty="0" smtClean="0"/>
              <a:t>λ</a:t>
            </a:r>
            <a:endParaRPr lang="en-US" altLang="zh-TW" dirty="0" smtClean="0"/>
          </a:p>
          <a:p>
            <a:pPr marL="285750" indent="-285750">
              <a:buFont typeface="Arial" panose="020B0604020202020204" pitchFamily="34" charset="0"/>
              <a:buChar char="•"/>
            </a:pPr>
            <a:r>
              <a:rPr lang="en-US" altLang="zh-TW" dirty="0" smtClean="0"/>
              <a:t>Other learning algorithms</a:t>
            </a:r>
            <a:endParaRPr lang="zh-TW" altLang="en-US" dirty="0"/>
          </a:p>
        </p:txBody>
      </p:sp>
      <p:sp>
        <p:nvSpPr>
          <p:cNvPr id="33" name="文字方塊 32"/>
          <p:cNvSpPr txBox="1"/>
          <p:nvPr/>
        </p:nvSpPr>
        <p:spPr>
          <a:xfrm>
            <a:off x="2423943" y="5562919"/>
            <a:ext cx="3782290" cy="830997"/>
          </a:xfrm>
          <a:prstGeom prst="rect">
            <a:avLst/>
          </a:prstGeom>
          <a:noFill/>
        </p:spPr>
        <p:txBody>
          <a:bodyPr wrap="square" rtlCol="0">
            <a:spAutoFit/>
          </a:bodyPr>
          <a:lstStyle/>
          <a:p>
            <a:r>
              <a:rPr lang="en-US" altLang="zh-TW" sz="1600" dirty="0" smtClean="0"/>
              <a:t>Error arise</a:t>
            </a:r>
          </a:p>
          <a:p>
            <a:pPr marL="285750" indent="-285750">
              <a:buFont typeface="Arial" panose="020B0604020202020204" pitchFamily="34" charset="0"/>
              <a:buChar char="•"/>
            </a:pPr>
            <a:r>
              <a:rPr lang="en-US" altLang="zh-TW" sz="1600" dirty="0"/>
              <a:t>Generalization </a:t>
            </a:r>
            <a:r>
              <a:rPr lang="en-US" altLang="zh-TW" sz="1600" dirty="0" smtClean="0"/>
              <a:t>error</a:t>
            </a:r>
          </a:p>
          <a:p>
            <a:r>
              <a:rPr lang="en-US" altLang="zh-TW" sz="1600" dirty="0" err="1" smtClean="0"/>
              <a:t>Underfitting</a:t>
            </a:r>
            <a:r>
              <a:rPr lang="en-US" altLang="zh-TW" sz="1600" dirty="0" smtClean="0"/>
              <a:t> </a:t>
            </a:r>
            <a:r>
              <a:rPr lang="en-US" altLang="zh-TW" sz="1600" dirty="0"/>
              <a:t>(bias</a:t>
            </a:r>
            <a:r>
              <a:rPr lang="en-US" altLang="zh-TW" sz="1600" dirty="0" smtClean="0"/>
              <a:t>)/</a:t>
            </a:r>
            <a:r>
              <a:rPr lang="en-US" altLang="zh-TW" sz="1600" dirty="0" err="1" smtClean="0"/>
              <a:t>Overfitting</a:t>
            </a:r>
            <a:r>
              <a:rPr lang="en-US" altLang="zh-TW" sz="1600" dirty="0" smtClean="0"/>
              <a:t> </a:t>
            </a:r>
            <a:r>
              <a:rPr lang="en-US" altLang="zh-TW" sz="1600" dirty="0"/>
              <a:t>(variance</a:t>
            </a:r>
            <a:r>
              <a:rPr lang="en-US" altLang="zh-TW" sz="1600" dirty="0" smtClean="0"/>
              <a:t>)</a:t>
            </a:r>
            <a:endParaRPr lang="zh-TW" altLang="en-US" sz="1600" dirty="0"/>
          </a:p>
        </p:txBody>
      </p:sp>
      <p:cxnSp>
        <p:nvCxnSpPr>
          <p:cNvPr id="40" name="直線單箭頭接點 39"/>
          <p:cNvCxnSpPr/>
          <p:nvPr/>
        </p:nvCxnSpPr>
        <p:spPr>
          <a:xfrm>
            <a:off x="5009996" y="5660703"/>
            <a:ext cx="1196237" cy="5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字方塊 40"/>
          <p:cNvSpPr txBox="1"/>
          <p:nvPr/>
        </p:nvSpPr>
        <p:spPr>
          <a:xfrm>
            <a:off x="6206233" y="5375313"/>
            <a:ext cx="2750131" cy="584775"/>
          </a:xfrm>
          <a:prstGeom prst="rect">
            <a:avLst/>
          </a:prstGeom>
          <a:noFill/>
          <a:ln>
            <a:solidFill>
              <a:schemeClr val="tx1"/>
            </a:solidFill>
          </a:ln>
        </p:spPr>
        <p:txBody>
          <a:bodyPr wrap="square" rtlCol="0">
            <a:spAutoFit/>
          </a:bodyPr>
          <a:lstStyle/>
          <a:p>
            <a:r>
              <a:rPr lang="en-US" altLang="zh-TW" sz="1600" dirty="0" smtClean="0"/>
              <a:t>Locally Weighted Linear Regression Algorithm (LWR)</a:t>
            </a:r>
            <a:endParaRPr lang="zh-TW" altLang="en-US" sz="1600" dirty="0"/>
          </a:p>
        </p:txBody>
      </p:sp>
      <p:sp>
        <p:nvSpPr>
          <p:cNvPr id="42" name="文字方塊 41"/>
          <p:cNvSpPr txBox="1"/>
          <p:nvPr/>
        </p:nvSpPr>
        <p:spPr>
          <a:xfrm>
            <a:off x="8937293" y="5364293"/>
            <a:ext cx="2140524" cy="584775"/>
          </a:xfrm>
          <a:prstGeom prst="rect">
            <a:avLst/>
          </a:prstGeom>
          <a:noFill/>
        </p:spPr>
        <p:txBody>
          <a:bodyPr wrap="square" rtlCol="0">
            <a:spAutoFit/>
          </a:bodyPr>
          <a:lstStyle/>
          <a:p>
            <a:r>
              <a:rPr lang="en-US" altLang="zh-TW" sz="1600" dirty="0" smtClean="0"/>
              <a:t>Makes the choice of features less critical.</a:t>
            </a:r>
            <a:endParaRPr lang="zh-TW" altLang="en-US" sz="1600" dirty="0"/>
          </a:p>
        </p:txBody>
      </p:sp>
      <p:sp>
        <p:nvSpPr>
          <p:cNvPr id="4" name="向右箭號 3"/>
          <p:cNvSpPr/>
          <p:nvPr/>
        </p:nvSpPr>
        <p:spPr>
          <a:xfrm rot="9077575">
            <a:off x="3765304" y="1422912"/>
            <a:ext cx="1626049" cy="23103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206853" y="828754"/>
            <a:ext cx="1828800" cy="646331"/>
          </a:xfrm>
          <a:prstGeom prst="rect">
            <a:avLst/>
          </a:prstGeom>
          <a:noFill/>
        </p:spPr>
        <p:txBody>
          <a:bodyPr wrap="square" rtlCol="0">
            <a:spAutoFit/>
          </a:bodyPr>
          <a:lstStyle/>
          <a:p>
            <a:r>
              <a:rPr lang="en-US" altLang="zh-TW" dirty="0" smtClean="0">
                <a:solidFill>
                  <a:srgbClr val="FF0000"/>
                </a:solidFill>
              </a:rPr>
              <a:t>Time-consuming, a matter of luck</a:t>
            </a:r>
            <a:endParaRPr lang="zh-TW" altLang="en-US" dirty="0">
              <a:solidFill>
                <a:srgbClr val="FF0000"/>
              </a:solidFill>
            </a:endParaRPr>
          </a:p>
        </p:txBody>
      </p:sp>
      <p:sp>
        <p:nvSpPr>
          <p:cNvPr id="21" name="向右箭號 20"/>
          <p:cNvSpPr/>
          <p:nvPr/>
        </p:nvSpPr>
        <p:spPr>
          <a:xfrm>
            <a:off x="4734636" y="2174210"/>
            <a:ext cx="1343291" cy="291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6537709" y="1197814"/>
            <a:ext cx="5418163" cy="3693319"/>
          </a:xfrm>
          <a:prstGeom prst="rect">
            <a:avLst/>
          </a:prstGeom>
          <a:noFill/>
        </p:spPr>
        <p:txBody>
          <a:bodyPr wrap="square" rtlCol="0">
            <a:spAutoFit/>
          </a:bodyPr>
          <a:lstStyle/>
          <a:p>
            <a:r>
              <a:rPr lang="en-US" altLang="zh-TW" u="sng" dirty="0" smtClean="0"/>
              <a:t>Run diagnostic to figure out what the problem is</a:t>
            </a:r>
            <a:r>
              <a:rPr lang="en-US" altLang="zh-TW" dirty="0" smtClean="0"/>
              <a:t>:</a:t>
            </a:r>
          </a:p>
          <a:p>
            <a:r>
              <a:rPr lang="en-US" altLang="zh-TW" dirty="0">
                <a:solidFill>
                  <a:srgbClr val="FF0000"/>
                </a:solidFill>
              </a:rPr>
              <a:t>(Fixes high variance</a:t>
            </a:r>
            <a:r>
              <a:rPr lang="en-US" altLang="zh-TW" dirty="0" smtClean="0">
                <a:solidFill>
                  <a:srgbClr val="FF0000"/>
                </a:solidFill>
              </a:rPr>
              <a:t>)</a:t>
            </a:r>
            <a:endParaRPr lang="en-US" altLang="zh-TW" dirty="0" smtClean="0"/>
          </a:p>
          <a:p>
            <a:pPr marL="285750" indent="-285750">
              <a:buFont typeface="Arial" panose="020B0604020202020204" pitchFamily="34" charset="0"/>
              <a:buChar char="•"/>
            </a:pPr>
            <a:r>
              <a:rPr lang="en-US" altLang="zh-TW" dirty="0" smtClean="0"/>
              <a:t>Getting more training examples</a:t>
            </a:r>
            <a:endParaRPr lang="en-US" altLang="zh-TW" dirty="0" smtClean="0">
              <a:solidFill>
                <a:srgbClr val="FF0000"/>
              </a:solidFill>
            </a:endParaRPr>
          </a:p>
          <a:p>
            <a:pPr marL="285750" indent="-285750">
              <a:buFont typeface="Arial" panose="020B0604020202020204" pitchFamily="34" charset="0"/>
              <a:buChar char="•"/>
            </a:pPr>
            <a:r>
              <a:rPr lang="en-US" altLang="zh-TW" dirty="0" smtClean="0"/>
              <a:t>A smaller set of features</a:t>
            </a:r>
          </a:p>
          <a:p>
            <a:r>
              <a:rPr lang="en-US" altLang="zh-TW" dirty="0" smtClean="0">
                <a:solidFill>
                  <a:srgbClr val="FF0000"/>
                </a:solidFill>
              </a:rPr>
              <a:t>(Fixes </a:t>
            </a:r>
            <a:r>
              <a:rPr lang="en-US" altLang="zh-TW" dirty="0">
                <a:solidFill>
                  <a:srgbClr val="FF0000"/>
                </a:solidFill>
              </a:rPr>
              <a:t>high bias</a:t>
            </a:r>
            <a:r>
              <a:rPr lang="en-US" altLang="zh-TW" dirty="0" smtClean="0">
                <a:solidFill>
                  <a:srgbClr val="FF0000"/>
                </a:solidFill>
              </a:rPr>
              <a:t>)</a:t>
            </a:r>
          </a:p>
          <a:p>
            <a:pPr marL="285750" indent="-285750">
              <a:buFont typeface="Arial" panose="020B0604020202020204" pitchFamily="34" charset="0"/>
              <a:buChar char="•"/>
            </a:pPr>
            <a:r>
              <a:rPr lang="en-US" altLang="zh-TW" dirty="0" smtClean="0"/>
              <a:t>A larger set of features </a:t>
            </a:r>
          </a:p>
          <a:p>
            <a:pPr marL="285750" indent="-285750">
              <a:buFont typeface="Arial" panose="020B0604020202020204" pitchFamily="34" charset="0"/>
              <a:buChar char="•"/>
            </a:pPr>
            <a:r>
              <a:rPr lang="en-US" altLang="zh-TW" dirty="0" smtClean="0"/>
              <a:t>Change the features </a:t>
            </a:r>
            <a:endParaRPr lang="en-US" altLang="zh-TW" dirty="0">
              <a:solidFill>
                <a:srgbClr val="FF0000"/>
              </a:solidFill>
            </a:endParaRPr>
          </a:p>
          <a:p>
            <a:r>
              <a:rPr lang="en-US" altLang="zh-TW" dirty="0" smtClean="0">
                <a:solidFill>
                  <a:srgbClr val="FF0000"/>
                </a:solidFill>
              </a:rPr>
              <a:t>(Fixes optimization algorithm)</a:t>
            </a:r>
          </a:p>
          <a:p>
            <a:pPr marL="285750" indent="-285750">
              <a:buFont typeface="Arial" panose="020B0604020202020204" pitchFamily="34" charset="0"/>
              <a:buChar char="•"/>
            </a:pPr>
            <a:r>
              <a:rPr lang="en-US" altLang="zh-TW" dirty="0" smtClean="0"/>
              <a:t>Run gradient descent for more iterations</a:t>
            </a:r>
          </a:p>
          <a:p>
            <a:pPr marL="285750" indent="-285750">
              <a:buFont typeface="Arial" panose="020B0604020202020204" pitchFamily="34" charset="0"/>
              <a:buChar char="•"/>
            </a:pPr>
            <a:r>
              <a:rPr lang="en-US" altLang="zh-TW" dirty="0" smtClean="0"/>
              <a:t>Other optimization algorithms</a:t>
            </a:r>
          </a:p>
          <a:p>
            <a:r>
              <a:rPr lang="en-US" altLang="zh-TW" dirty="0" smtClean="0">
                <a:solidFill>
                  <a:srgbClr val="FF0000"/>
                </a:solidFill>
              </a:rPr>
              <a:t>(Fixes optimization objective)</a:t>
            </a:r>
          </a:p>
          <a:p>
            <a:pPr marL="285750" indent="-285750">
              <a:buFont typeface="Arial" panose="020B0604020202020204" pitchFamily="34" charset="0"/>
              <a:buChar char="•"/>
            </a:pPr>
            <a:r>
              <a:rPr lang="en-US" altLang="zh-TW" dirty="0" smtClean="0"/>
              <a:t>Different value for </a:t>
            </a:r>
            <a:r>
              <a:rPr lang="el-GR" altLang="zh-TW" dirty="0" smtClean="0"/>
              <a:t>λ</a:t>
            </a:r>
            <a:endParaRPr lang="en-US" altLang="zh-TW" dirty="0" smtClean="0"/>
          </a:p>
          <a:p>
            <a:pPr marL="285750" indent="-285750">
              <a:buFont typeface="Arial" panose="020B0604020202020204" pitchFamily="34" charset="0"/>
              <a:buChar char="•"/>
            </a:pPr>
            <a:r>
              <a:rPr lang="en-US" altLang="zh-TW" dirty="0" smtClean="0"/>
              <a:t>Other learning algorithms</a:t>
            </a:r>
            <a:endParaRPr lang="zh-TW" altLang="en-US" dirty="0"/>
          </a:p>
        </p:txBody>
      </p:sp>
    </p:spTree>
    <p:extLst>
      <p:ext uri="{BB962C8B-B14F-4D97-AF65-F5344CB8AC3E}">
        <p14:creationId xmlns:p14="http://schemas.microsoft.com/office/powerpoint/2010/main" val="11515610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標題 1"/>
          <p:cNvSpPr>
            <a:spLocks noGrp="1"/>
          </p:cNvSpPr>
          <p:nvPr>
            <p:ph type="title"/>
          </p:nvPr>
        </p:nvSpPr>
        <p:spPr>
          <a:xfrm>
            <a:off x="166255" y="129599"/>
            <a:ext cx="11804072" cy="729384"/>
          </a:xfrm>
        </p:spPr>
        <p:txBody>
          <a:bodyPr/>
          <a:lstStyle/>
          <a:p>
            <a:r>
              <a:rPr lang="en-US" altLang="zh-TW" dirty="0" smtClean="0"/>
              <a:t>Improve the results</a:t>
            </a:r>
            <a:endParaRPr lang="zh-TW" altLang="en-US" dirty="0"/>
          </a:p>
        </p:txBody>
      </p:sp>
      <p:sp>
        <p:nvSpPr>
          <p:cNvPr id="2" name="文字方塊 1"/>
          <p:cNvSpPr txBox="1"/>
          <p:nvPr/>
        </p:nvSpPr>
        <p:spPr>
          <a:xfrm>
            <a:off x="540329" y="1648691"/>
            <a:ext cx="5555672" cy="1200329"/>
          </a:xfrm>
          <a:prstGeom prst="rect">
            <a:avLst/>
          </a:prstGeom>
          <a:noFill/>
        </p:spPr>
        <p:txBody>
          <a:bodyPr wrap="square" rtlCol="0">
            <a:spAutoFit/>
          </a:bodyPr>
          <a:lstStyle/>
          <a:p>
            <a:r>
              <a:rPr lang="en-US" altLang="zh-TW" u="sng" dirty="0" smtClean="0"/>
              <a:t>Error Analysis</a:t>
            </a:r>
          </a:p>
          <a:p>
            <a:pPr marL="285750" indent="-285750">
              <a:buFont typeface="Arial" panose="020B0604020202020204" pitchFamily="34" charset="0"/>
              <a:buChar char="•"/>
            </a:pPr>
            <a:r>
              <a:rPr lang="en-US" altLang="zh-TW" dirty="0" smtClean="0"/>
              <a:t>Try to understand what your sources of error are.</a:t>
            </a:r>
          </a:p>
          <a:p>
            <a:pPr marL="285750" indent="-285750">
              <a:buFont typeface="Arial" panose="020B0604020202020204" pitchFamily="34" charset="0"/>
              <a:buChar char="•"/>
            </a:pPr>
            <a:r>
              <a:rPr lang="en-US" altLang="zh-TW" dirty="0" smtClean="0"/>
              <a:t>Try to explain the difference between current performance and perfect performance.</a:t>
            </a:r>
          </a:p>
        </p:txBody>
      </p:sp>
      <p:sp>
        <p:nvSpPr>
          <p:cNvPr id="3" name="文字方塊 2"/>
          <p:cNvSpPr txBox="1"/>
          <p:nvPr/>
        </p:nvSpPr>
        <p:spPr>
          <a:xfrm>
            <a:off x="3491344" y="4954724"/>
            <a:ext cx="4045528" cy="646331"/>
          </a:xfrm>
          <a:prstGeom prst="rect">
            <a:avLst/>
          </a:prstGeom>
          <a:noFill/>
          <a:ln>
            <a:solidFill>
              <a:schemeClr val="tx1"/>
            </a:solidFill>
          </a:ln>
        </p:spPr>
        <p:txBody>
          <a:bodyPr wrap="square" rtlCol="0">
            <a:spAutoFit/>
          </a:bodyPr>
          <a:lstStyle/>
          <a:p>
            <a:r>
              <a:rPr lang="en-US" altLang="zh-TW" dirty="0" smtClean="0"/>
              <a:t>Plug in ground-truth for each component, and see how accuracy changes</a:t>
            </a:r>
            <a:endParaRPr lang="zh-TW" altLang="en-US" dirty="0"/>
          </a:p>
        </p:txBody>
      </p:sp>
      <p:sp>
        <p:nvSpPr>
          <p:cNvPr id="14" name="文字方塊 13"/>
          <p:cNvSpPr txBox="1"/>
          <p:nvPr/>
        </p:nvSpPr>
        <p:spPr>
          <a:xfrm>
            <a:off x="6096001" y="1648691"/>
            <a:ext cx="5555672" cy="1477328"/>
          </a:xfrm>
          <a:prstGeom prst="rect">
            <a:avLst/>
          </a:prstGeom>
          <a:noFill/>
        </p:spPr>
        <p:txBody>
          <a:bodyPr wrap="square" rtlCol="0">
            <a:spAutoFit/>
          </a:bodyPr>
          <a:lstStyle/>
          <a:p>
            <a:r>
              <a:rPr lang="en-US" altLang="zh-TW" u="sng" dirty="0" smtClean="0"/>
              <a:t>Ablative Analysis</a:t>
            </a:r>
          </a:p>
          <a:p>
            <a:pPr marL="285750" indent="-285750">
              <a:buFont typeface="Arial" panose="020B0604020202020204" pitchFamily="34" charset="0"/>
              <a:buChar char="•"/>
            </a:pPr>
            <a:r>
              <a:rPr lang="en-US" altLang="zh-TW" dirty="0" smtClean="0"/>
              <a:t>Try to explain the difference between some baseline (much poorer) performance and current performance.</a:t>
            </a:r>
          </a:p>
          <a:p>
            <a:pPr marL="285750" indent="-285750">
              <a:buFont typeface="Arial" panose="020B0604020202020204" pitchFamily="34" charset="0"/>
              <a:buChar char="•"/>
            </a:pPr>
            <a:r>
              <a:rPr lang="en-US" altLang="zh-TW" dirty="0" smtClean="0"/>
              <a:t>Remove components from your system one at a time, to see how it breaks.</a:t>
            </a:r>
          </a:p>
        </p:txBody>
      </p:sp>
      <p:sp>
        <p:nvSpPr>
          <p:cNvPr id="5" name="文字方塊 4"/>
          <p:cNvSpPr txBox="1"/>
          <p:nvPr/>
        </p:nvSpPr>
        <p:spPr>
          <a:xfrm>
            <a:off x="540329" y="3578707"/>
            <a:ext cx="4544289" cy="646331"/>
          </a:xfrm>
          <a:prstGeom prst="rect">
            <a:avLst/>
          </a:prstGeom>
          <a:noFill/>
        </p:spPr>
        <p:txBody>
          <a:bodyPr wrap="square" rtlCol="0">
            <a:spAutoFit/>
          </a:bodyPr>
          <a:lstStyle/>
          <a:p>
            <a:r>
              <a:rPr lang="en-US" altLang="zh-TW" dirty="0" smtClean="0"/>
              <a:t>How much error is attributable to each of the components?</a:t>
            </a:r>
            <a:endParaRPr lang="zh-TW" altLang="en-US" dirty="0"/>
          </a:p>
        </p:txBody>
      </p:sp>
      <p:sp>
        <p:nvSpPr>
          <p:cNvPr id="16" name="文字方塊 15"/>
          <p:cNvSpPr txBox="1"/>
          <p:nvPr/>
        </p:nvSpPr>
        <p:spPr>
          <a:xfrm>
            <a:off x="6096001" y="3578706"/>
            <a:ext cx="4544289" cy="646331"/>
          </a:xfrm>
          <a:prstGeom prst="rect">
            <a:avLst/>
          </a:prstGeom>
          <a:noFill/>
        </p:spPr>
        <p:txBody>
          <a:bodyPr wrap="square" rtlCol="0">
            <a:spAutoFit/>
          </a:bodyPr>
          <a:lstStyle/>
          <a:p>
            <a:r>
              <a:rPr lang="en-US" altLang="zh-TW" dirty="0" smtClean="0"/>
              <a:t>How much did each of these components really help?</a:t>
            </a:r>
            <a:endParaRPr lang="zh-TW" altLang="en-US" dirty="0"/>
          </a:p>
        </p:txBody>
      </p:sp>
      <p:cxnSp>
        <p:nvCxnSpPr>
          <p:cNvPr id="7" name="直線單箭頭接點 6"/>
          <p:cNvCxnSpPr>
            <a:endCxn id="5" idx="0"/>
          </p:cNvCxnSpPr>
          <p:nvPr/>
        </p:nvCxnSpPr>
        <p:spPr>
          <a:xfrm>
            <a:off x="2812473" y="3190872"/>
            <a:ext cx="1" cy="387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a:endCxn id="16" idx="0"/>
          </p:cNvCxnSpPr>
          <p:nvPr/>
        </p:nvCxnSpPr>
        <p:spPr>
          <a:xfrm>
            <a:off x="8368145" y="3190872"/>
            <a:ext cx="1" cy="387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p:cNvCxnSpPr>
            <a:stCxn id="5" idx="2"/>
            <a:endCxn id="3" idx="0"/>
          </p:cNvCxnSpPr>
          <p:nvPr/>
        </p:nvCxnSpPr>
        <p:spPr>
          <a:xfrm>
            <a:off x="2812474" y="4225038"/>
            <a:ext cx="2701634" cy="729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a:stCxn id="16" idx="2"/>
            <a:endCxn id="3" idx="0"/>
          </p:cNvCxnSpPr>
          <p:nvPr/>
        </p:nvCxnSpPr>
        <p:spPr>
          <a:xfrm flipH="1">
            <a:off x="5514108" y="4225037"/>
            <a:ext cx="2854038" cy="729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74364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6254" y="1"/>
            <a:ext cx="11859491" cy="1066800"/>
          </a:xfrm>
        </p:spPr>
        <p:txBody>
          <a:bodyPr>
            <a:normAutofit/>
          </a:bodyPr>
          <a:lstStyle/>
          <a:p>
            <a:r>
              <a:rPr lang="en-US" altLang="zh-TW" dirty="0" smtClean="0">
                <a:latin typeface="Arial" panose="020B0604020202020204" pitchFamily="34" charset="0"/>
                <a:cs typeface="Arial" panose="020B0604020202020204" pitchFamily="34" charset="0"/>
              </a:rPr>
              <a:t>Learning Theory</a:t>
            </a:r>
            <a:endParaRPr lang="zh-TW" altLang="en-US" dirty="0">
              <a:latin typeface="Arial" panose="020B0604020202020204" pitchFamily="34" charset="0"/>
              <a:cs typeface="Arial" panose="020B0604020202020204" pitchFamily="34" charset="0"/>
            </a:endParaRPr>
          </a:p>
        </p:txBody>
      </p:sp>
      <p:sp>
        <p:nvSpPr>
          <p:cNvPr id="43" name="矩形 42"/>
          <p:cNvSpPr/>
          <p:nvPr/>
        </p:nvSpPr>
        <p:spPr>
          <a:xfrm>
            <a:off x="768928" y="1066801"/>
            <a:ext cx="3138054" cy="454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Lemma 1. The union bound</a:t>
            </a:r>
            <a:endParaRPr lang="zh-TW" altLang="en-US" dirty="0"/>
          </a:p>
        </p:txBody>
      </p:sp>
      <p:sp>
        <p:nvSpPr>
          <p:cNvPr id="44" name="矩形 43"/>
          <p:cNvSpPr/>
          <p:nvPr/>
        </p:nvSpPr>
        <p:spPr>
          <a:xfrm>
            <a:off x="768927" y="1831174"/>
            <a:ext cx="3138055" cy="731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Lemma 2. </a:t>
            </a:r>
            <a:r>
              <a:rPr lang="en-US" altLang="zh-TW" dirty="0" err="1" smtClean="0"/>
              <a:t>Hoeffding</a:t>
            </a:r>
            <a:r>
              <a:rPr lang="en-US" altLang="zh-TW" dirty="0" smtClean="0"/>
              <a:t> inequality</a:t>
            </a:r>
          </a:p>
          <a:p>
            <a:pPr algn="ctr"/>
            <a:r>
              <a:rPr lang="en-US" altLang="zh-TW" dirty="0" smtClean="0"/>
              <a:t>(</a:t>
            </a:r>
            <a:r>
              <a:rPr lang="en-US" altLang="zh-TW" dirty="0" err="1" smtClean="0"/>
              <a:t>Chernoff</a:t>
            </a:r>
            <a:r>
              <a:rPr lang="en-US" altLang="zh-TW" dirty="0" smtClean="0"/>
              <a:t> bound)</a:t>
            </a:r>
            <a:endParaRPr lang="zh-TW" altLang="en-US" dirty="0"/>
          </a:p>
        </p:txBody>
      </p:sp>
      <p:sp>
        <p:nvSpPr>
          <p:cNvPr id="45" name="矩形 44"/>
          <p:cNvSpPr/>
          <p:nvPr/>
        </p:nvSpPr>
        <p:spPr>
          <a:xfrm>
            <a:off x="4329546" y="1521631"/>
            <a:ext cx="3442854" cy="454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ERM: Empirical Risk Minimization</a:t>
            </a:r>
            <a:endParaRPr lang="zh-TW" altLang="en-US" dirty="0"/>
          </a:p>
        </p:txBody>
      </p:sp>
      <p:sp>
        <p:nvSpPr>
          <p:cNvPr id="15" name="文字方塊 14"/>
          <p:cNvSpPr txBox="1"/>
          <p:nvPr/>
        </p:nvSpPr>
        <p:spPr>
          <a:xfrm>
            <a:off x="4675909" y="1976461"/>
            <a:ext cx="7017327" cy="646331"/>
          </a:xfrm>
          <a:prstGeom prst="rect">
            <a:avLst/>
          </a:prstGeom>
          <a:noFill/>
        </p:spPr>
        <p:txBody>
          <a:bodyPr wrap="square" rtlCol="0">
            <a:spAutoFit/>
          </a:bodyPr>
          <a:lstStyle/>
          <a:p>
            <a:r>
              <a:rPr lang="en-US" altLang="zh-TW" dirty="0" smtClean="0"/>
              <a:t>The most basic learning algorithm</a:t>
            </a:r>
          </a:p>
          <a:p>
            <a:r>
              <a:rPr lang="en-US" altLang="zh-TW" dirty="0" smtClean="0"/>
              <a:t>Select whichever of these k hypotheses has the smallest training error.</a:t>
            </a:r>
            <a:endParaRPr lang="zh-TW" altLang="en-US" dirty="0"/>
          </a:p>
        </p:txBody>
      </p:sp>
      <p:cxnSp>
        <p:nvCxnSpPr>
          <p:cNvPr id="4" name="直線接點 3"/>
          <p:cNvCxnSpPr/>
          <p:nvPr/>
        </p:nvCxnSpPr>
        <p:spPr>
          <a:xfrm>
            <a:off x="263236" y="2789047"/>
            <a:ext cx="79213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263236" y="3514995"/>
            <a:ext cx="2313709" cy="369332"/>
          </a:xfrm>
          <a:prstGeom prst="rect">
            <a:avLst/>
          </a:prstGeom>
          <a:noFill/>
        </p:spPr>
        <p:txBody>
          <a:bodyPr wrap="square" rtlCol="0">
            <a:spAutoFit/>
          </a:bodyPr>
          <a:lstStyle/>
          <a:p>
            <a:r>
              <a:rPr lang="en-US" altLang="zh-TW" dirty="0" smtClean="0"/>
              <a:t>Uniform Convergence</a:t>
            </a:r>
            <a:endParaRPr lang="zh-TW" altLang="en-US" dirty="0"/>
          </a:p>
        </p:txBody>
      </p:sp>
      <p:sp>
        <p:nvSpPr>
          <p:cNvPr id="8" name="文字方塊 7"/>
          <p:cNvSpPr txBox="1"/>
          <p:nvPr/>
        </p:nvSpPr>
        <p:spPr>
          <a:xfrm>
            <a:off x="263236" y="4118854"/>
            <a:ext cx="4533900" cy="646331"/>
          </a:xfrm>
          <a:prstGeom prst="rect">
            <a:avLst/>
          </a:prstGeom>
          <a:noFill/>
        </p:spPr>
        <p:txBody>
          <a:bodyPr wrap="square" rtlCol="0">
            <a:spAutoFit/>
          </a:bodyPr>
          <a:lstStyle/>
          <a:p>
            <a:r>
              <a:rPr lang="en-US" altLang="zh-TW" dirty="0" smtClean="0"/>
              <a:t>We can bound either m, gamma, and the probability of error in terms of the other two.</a:t>
            </a:r>
            <a:endParaRPr lang="zh-TW" altLang="en-US" dirty="0"/>
          </a:p>
        </p:txBody>
      </p:sp>
      <p:sp>
        <p:nvSpPr>
          <p:cNvPr id="9" name="文字方塊 8"/>
          <p:cNvSpPr txBox="1"/>
          <p:nvPr/>
        </p:nvSpPr>
        <p:spPr>
          <a:xfrm>
            <a:off x="263236" y="5702600"/>
            <a:ext cx="2570018" cy="923330"/>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smtClean="0"/>
              <a:t>Sample complexity</a:t>
            </a:r>
          </a:p>
          <a:p>
            <a:pPr marL="285750" indent="-285750">
              <a:buFont typeface="Wingdings" panose="05000000000000000000" pitchFamily="2" charset="2"/>
              <a:buChar char="l"/>
            </a:pPr>
            <a:r>
              <a:rPr lang="en-US" altLang="zh-TW" dirty="0"/>
              <a:t>Theorem</a:t>
            </a:r>
            <a:endParaRPr lang="zh-TW" altLang="en-US" dirty="0"/>
          </a:p>
          <a:p>
            <a:pPr marL="285750" indent="-285750">
              <a:buFont typeface="Wingdings" panose="05000000000000000000" pitchFamily="2" charset="2"/>
              <a:buChar char="l"/>
            </a:pPr>
            <a:r>
              <a:rPr lang="en-US" altLang="zh-TW" dirty="0" smtClean="0"/>
              <a:t>Corollary</a:t>
            </a:r>
            <a:endParaRPr lang="zh-TW" altLang="en-US" dirty="0"/>
          </a:p>
        </p:txBody>
      </p:sp>
      <p:sp>
        <p:nvSpPr>
          <p:cNvPr id="10" name="文字方塊 9"/>
          <p:cNvSpPr txBox="1"/>
          <p:nvPr/>
        </p:nvSpPr>
        <p:spPr>
          <a:xfrm>
            <a:off x="898812" y="4765185"/>
            <a:ext cx="5418861" cy="646331"/>
          </a:xfrm>
          <a:prstGeom prst="rect">
            <a:avLst/>
          </a:prstGeom>
          <a:noFill/>
        </p:spPr>
        <p:txBody>
          <a:bodyPr wrap="square" rtlCol="0">
            <a:spAutoFit/>
          </a:bodyPr>
          <a:lstStyle/>
          <a:p>
            <a:r>
              <a:rPr lang="en-US" altLang="zh-TW" u="sng" dirty="0" smtClean="0"/>
              <a:t>Key property</a:t>
            </a:r>
            <a:r>
              <a:rPr lang="en-US" altLang="zh-TW" dirty="0" smtClean="0"/>
              <a:t>: the number of training examples needed to make this guarantee is only logarithmic in k.</a:t>
            </a:r>
            <a:endParaRPr lang="zh-TW" altLang="en-US" dirty="0"/>
          </a:p>
        </p:txBody>
      </p:sp>
      <p:sp>
        <p:nvSpPr>
          <p:cNvPr id="11" name="文字方塊 10"/>
          <p:cNvSpPr txBox="1"/>
          <p:nvPr/>
        </p:nvSpPr>
        <p:spPr>
          <a:xfrm>
            <a:off x="263236" y="3015001"/>
            <a:ext cx="2570018"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smtClean="0"/>
              <a:t>The case of finite H</a:t>
            </a:r>
            <a:endParaRPr lang="zh-TW" altLang="en-US" dirty="0"/>
          </a:p>
        </p:txBody>
      </p:sp>
      <p:cxnSp>
        <p:nvCxnSpPr>
          <p:cNvPr id="13" name="直線單箭頭接點 12"/>
          <p:cNvCxnSpPr/>
          <p:nvPr/>
        </p:nvCxnSpPr>
        <p:spPr>
          <a:xfrm>
            <a:off x="898812" y="3884327"/>
            <a:ext cx="0" cy="234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898812" y="5402020"/>
            <a:ext cx="0" cy="234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6487391" y="3015001"/>
            <a:ext cx="2570018"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smtClean="0"/>
              <a:t>The case of infinite H</a:t>
            </a:r>
            <a:endParaRPr lang="zh-TW" altLang="en-US" dirty="0"/>
          </a:p>
        </p:txBody>
      </p:sp>
      <p:sp>
        <p:nvSpPr>
          <p:cNvPr id="21" name="矩形 20"/>
          <p:cNvSpPr/>
          <p:nvPr/>
        </p:nvSpPr>
        <p:spPr>
          <a:xfrm>
            <a:off x="6615544" y="3514995"/>
            <a:ext cx="3844638" cy="454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Vapnik-Chervonenkis</a:t>
            </a:r>
            <a:r>
              <a:rPr lang="en-US" altLang="zh-TW" dirty="0" smtClean="0"/>
              <a:t> dimension VC(H)</a:t>
            </a:r>
            <a:endParaRPr lang="zh-TW" altLang="en-US" dirty="0"/>
          </a:p>
        </p:txBody>
      </p:sp>
      <p:cxnSp>
        <p:nvCxnSpPr>
          <p:cNvPr id="22" name="直線單箭頭接點 21"/>
          <p:cNvCxnSpPr/>
          <p:nvPr/>
        </p:nvCxnSpPr>
        <p:spPr>
          <a:xfrm>
            <a:off x="6980957" y="4118854"/>
            <a:ext cx="0" cy="234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6615544" y="4478690"/>
            <a:ext cx="2570018" cy="646331"/>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smtClean="0"/>
              <a:t>Theorem</a:t>
            </a:r>
            <a:endParaRPr lang="zh-TW" altLang="en-US" dirty="0"/>
          </a:p>
          <a:p>
            <a:pPr marL="285750" indent="-285750">
              <a:buFont typeface="Wingdings" panose="05000000000000000000" pitchFamily="2" charset="2"/>
              <a:buChar char="l"/>
            </a:pPr>
            <a:r>
              <a:rPr lang="en-US" altLang="zh-TW" dirty="0" smtClean="0"/>
              <a:t>Corollary</a:t>
            </a:r>
            <a:endParaRPr lang="zh-TW" altLang="en-US" dirty="0"/>
          </a:p>
        </p:txBody>
      </p:sp>
    </p:spTree>
    <p:extLst>
      <p:ext uri="{BB962C8B-B14F-4D97-AF65-F5344CB8AC3E}">
        <p14:creationId xmlns:p14="http://schemas.microsoft.com/office/powerpoint/2010/main" val="25515675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49388" y="1095199"/>
            <a:ext cx="1676402" cy="457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Famous School</a:t>
            </a:r>
            <a:endParaRPr lang="zh-TW" altLang="en-US" dirty="0"/>
          </a:p>
        </p:txBody>
      </p:sp>
      <p:sp>
        <p:nvSpPr>
          <p:cNvPr id="5" name="矩形 4"/>
          <p:cNvSpPr/>
          <p:nvPr/>
        </p:nvSpPr>
        <p:spPr>
          <a:xfrm>
            <a:off x="8249388" y="2134297"/>
            <a:ext cx="1676402" cy="457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Famous job</a:t>
            </a:r>
            <a:endParaRPr lang="zh-TW" altLang="en-US" dirty="0"/>
          </a:p>
        </p:txBody>
      </p:sp>
      <p:sp>
        <p:nvSpPr>
          <p:cNvPr id="8" name="矩形 7"/>
          <p:cNvSpPr/>
          <p:nvPr/>
        </p:nvSpPr>
        <p:spPr>
          <a:xfrm>
            <a:off x="8249388" y="4523498"/>
            <a:ext cx="1676402" cy="457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Trading done</a:t>
            </a:r>
            <a:endParaRPr lang="zh-TW" altLang="en-US" dirty="0"/>
          </a:p>
        </p:txBody>
      </p:sp>
      <p:sp>
        <p:nvSpPr>
          <p:cNvPr id="9" name="矩形 8"/>
          <p:cNvSpPr/>
          <p:nvPr/>
        </p:nvSpPr>
        <p:spPr>
          <a:xfrm>
            <a:off x="10625443" y="2158529"/>
            <a:ext cx="1138048" cy="457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Goal</a:t>
            </a:r>
            <a:endParaRPr lang="zh-TW" altLang="en-US" dirty="0"/>
          </a:p>
        </p:txBody>
      </p:sp>
      <p:sp>
        <p:nvSpPr>
          <p:cNvPr id="10" name="文字方塊 9"/>
          <p:cNvSpPr txBox="1"/>
          <p:nvPr/>
        </p:nvSpPr>
        <p:spPr>
          <a:xfrm>
            <a:off x="8051961" y="386399"/>
            <a:ext cx="2071256" cy="461665"/>
          </a:xfrm>
          <a:prstGeom prst="rect">
            <a:avLst/>
          </a:prstGeom>
          <a:noFill/>
        </p:spPr>
        <p:txBody>
          <a:bodyPr wrap="square" rtlCol="0">
            <a:spAutoFit/>
          </a:bodyPr>
          <a:lstStyle/>
          <a:p>
            <a:pPr algn="ctr"/>
            <a:r>
              <a:rPr lang="en-US" altLang="zh-TW" sz="2400" dirty="0" smtClean="0"/>
              <a:t>Deadline: 30y</a:t>
            </a:r>
            <a:endParaRPr lang="zh-TW" altLang="en-US" sz="2400" dirty="0"/>
          </a:p>
        </p:txBody>
      </p:sp>
      <p:sp>
        <p:nvSpPr>
          <p:cNvPr id="11" name="矩形 10"/>
          <p:cNvSpPr/>
          <p:nvPr/>
        </p:nvSpPr>
        <p:spPr>
          <a:xfrm>
            <a:off x="5381500" y="2362898"/>
            <a:ext cx="1995054" cy="1246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Contest </a:t>
            </a:r>
          </a:p>
          <a:p>
            <a:pPr algn="ctr"/>
            <a:r>
              <a:rPr lang="en-US" altLang="zh-TW" dirty="0" smtClean="0"/>
              <a:t>(</a:t>
            </a:r>
            <a:r>
              <a:rPr lang="en-US" altLang="zh-TW" dirty="0" err="1" smtClean="0"/>
              <a:t>Hackthon</a:t>
            </a:r>
            <a:r>
              <a:rPr lang="en-US" altLang="zh-TW" dirty="0" smtClean="0"/>
              <a:t>, </a:t>
            </a:r>
            <a:r>
              <a:rPr lang="en-US" altLang="zh-TW" dirty="0" err="1" smtClean="0"/>
              <a:t>Kaggle</a:t>
            </a:r>
            <a:r>
              <a:rPr lang="en-US" altLang="zh-TW" dirty="0" smtClean="0"/>
              <a:t>, …)</a:t>
            </a:r>
            <a:endParaRPr lang="zh-TW" altLang="en-US" dirty="0"/>
          </a:p>
        </p:txBody>
      </p:sp>
      <p:cxnSp>
        <p:nvCxnSpPr>
          <p:cNvPr id="13" name="直線單箭頭接點 12"/>
          <p:cNvCxnSpPr>
            <a:stCxn id="16" idx="3"/>
            <a:endCxn id="4" idx="1"/>
          </p:cNvCxnSpPr>
          <p:nvPr/>
        </p:nvCxnSpPr>
        <p:spPr>
          <a:xfrm>
            <a:off x="7376554" y="1323800"/>
            <a:ext cx="87283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381500" y="998218"/>
            <a:ext cx="1995054" cy="651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TOEFL, GRE, GMAT</a:t>
            </a:r>
          </a:p>
          <a:p>
            <a:pPr algn="ctr"/>
            <a:r>
              <a:rPr lang="en-US" altLang="zh-TW" dirty="0" smtClean="0"/>
              <a:t>Other exam</a:t>
            </a:r>
            <a:endParaRPr lang="zh-TW" altLang="en-US" dirty="0"/>
          </a:p>
        </p:txBody>
      </p:sp>
      <p:sp>
        <p:nvSpPr>
          <p:cNvPr id="23" name="矩形 22"/>
          <p:cNvSpPr/>
          <p:nvPr/>
        </p:nvSpPr>
        <p:spPr>
          <a:xfrm>
            <a:off x="356261" y="1884901"/>
            <a:ext cx="2438401" cy="100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Machine Learning</a:t>
            </a:r>
          </a:p>
          <a:p>
            <a:pPr algn="ctr"/>
            <a:r>
              <a:rPr lang="en-US" altLang="zh-TW" dirty="0" smtClean="0"/>
              <a:t>Big Data</a:t>
            </a:r>
          </a:p>
          <a:p>
            <a:pPr algn="ctr"/>
            <a:r>
              <a:rPr lang="en-US" altLang="zh-TW" dirty="0" smtClean="0"/>
              <a:t>Artificial Intelligence</a:t>
            </a:r>
            <a:endParaRPr lang="zh-TW" altLang="en-US" dirty="0"/>
          </a:p>
        </p:txBody>
      </p:sp>
      <p:sp>
        <p:nvSpPr>
          <p:cNvPr id="24" name="矩形 23"/>
          <p:cNvSpPr/>
          <p:nvPr/>
        </p:nvSpPr>
        <p:spPr>
          <a:xfrm>
            <a:off x="356261" y="3069467"/>
            <a:ext cx="2438401" cy="1017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Programming</a:t>
            </a:r>
          </a:p>
          <a:p>
            <a:pPr algn="ctr"/>
            <a:r>
              <a:rPr lang="en-US" altLang="zh-TW" dirty="0" smtClean="0"/>
              <a:t>(Python, R, C-</a:t>
            </a:r>
            <a:r>
              <a:rPr lang="en-US" altLang="zh-TW" dirty="0" err="1" smtClean="0"/>
              <a:t>lang</a:t>
            </a:r>
            <a:r>
              <a:rPr lang="en-US" altLang="zh-TW" dirty="0" smtClean="0"/>
              <a:t>, </a:t>
            </a:r>
            <a:r>
              <a:rPr lang="en-US" altLang="zh-TW" dirty="0" err="1" smtClean="0"/>
              <a:t>Matlab</a:t>
            </a:r>
            <a:r>
              <a:rPr lang="en-US" altLang="zh-TW" dirty="0" smtClean="0"/>
              <a:t>, etc.)</a:t>
            </a:r>
          </a:p>
        </p:txBody>
      </p:sp>
      <p:sp>
        <p:nvSpPr>
          <p:cNvPr id="25" name="矩形 24"/>
          <p:cNvSpPr/>
          <p:nvPr/>
        </p:nvSpPr>
        <p:spPr>
          <a:xfrm>
            <a:off x="356260" y="4308746"/>
            <a:ext cx="2438401" cy="886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Finance</a:t>
            </a:r>
          </a:p>
          <a:p>
            <a:pPr algn="ctr"/>
            <a:r>
              <a:rPr lang="en-US" altLang="zh-TW" dirty="0" smtClean="0"/>
              <a:t>(Financial Engineering, Trading)</a:t>
            </a:r>
          </a:p>
        </p:txBody>
      </p:sp>
      <p:sp>
        <p:nvSpPr>
          <p:cNvPr id="26" name="矩形 25"/>
          <p:cNvSpPr/>
          <p:nvPr/>
        </p:nvSpPr>
        <p:spPr>
          <a:xfrm>
            <a:off x="356259" y="998218"/>
            <a:ext cx="2438401" cy="651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Language</a:t>
            </a:r>
          </a:p>
          <a:p>
            <a:pPr algn="ctr"/>
            <a:r>
              <a:rPr lang="en-US" altLang="zh-TW" dirty="0" smtClean="0"/>
              <a:t>(English, German)</a:t>
            </a:r>
          </a:p>
        </p:txBody>
      </p:sp>
      <p:cxnSp>
        <p:nvCxnSpPr>
          <p:cNvPr id="29" name="直線單箭頭接點 28"/>
          <p:cNvCxnSpPr>
            <a:endCxn id="16" idx="1"/>
          </p:cNvCxnSpPr>
          <p:nvPr/>
        </p:nvCxnSpPr>
        <p:spPr>
          <a:xfrm>
            <a:off x="4833256" y="1323800"/>
            <a:ext cx="5482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539831" y="386399"/>
            <a:ext cx="2071256" cy="461665"/>
          </a:xfrm>
          <a:prstGeom prst="rect">
            <a:avLst/>
          </a:prstGeom>
          <a:noFill/>
        </p:spPr>
        <p:txBody>
          <a:bodyPr wrap="square" rtlCol="0">
            <a:spAutoFit/>
          </a:bodyPr>
          <a:lstStyle/>
          <a:p>
            <a:pPr algn="ctr"/>
            <a:r>
              <a:rPr lang="en-US" altLang="zh-TW" sz="2400" dirty="0" err="1" smtClean="0"/>
              <a:t>Foundamation</a:t>
            </a:r>
            <a:endParaRPr lang="zh-TW" altLang="en-US" sz="2400" dirty="0"/>
          </a:p>
        </p:txBody>
      </p:sp>
      <p:sp>
        <p:nvSpPr>
          <p:cNvPr id="18" name="文字方塊 17"/>
          <p:cNvSpPr txBox="1"/>
          <p:nvPr/>
        </p:nvSpPr>
        <p:spPr>
          <a:xfrm>
            <a:off x="10625443" y="386399"/>
            <a:ext cx="914398" cy="461665"/>
          </a:xfrm>
          <a:prstGeom prst="rect">
            <a:avLst/>
          </a:prstGeom>
          <a:noFill/>
        </p:spPr>
        <p:txBody>
          <a:bodyPr wrap="square" rtlCol="0">
            <a:spAutoFit/>
          </a:bodyPr>
          <a:lstStyle/>
          <a:p>
            <a:pPr algn="ctr"/>
            <a:r>
              <a:rPr lang="en-US" altLang="zh-TW" sz="2400" dirty="0" smtClean="0"/>
              <a:t>Goal</a:t>
            </a:r>
            <a:endParaRPr lang="zh-TW" altLang="en-US" sz="2400" dirty="0"/>
          </a:p>
        </p:txBody>
      </p:sp>
      <p:sp>
        <p:nvSpPr>
          <p:cNvPr id="3" name="文字方塊 2"/>
          <p:cNvSpPr txBox="1"/>
          <p:nvPr/>
        </p:nvSpPr>
        <p:spPr>
          <a:xfrm>
            <a:off x="2998024" y="3069467"/>
            <a:ext cx="1421082"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TW" dirty="0" smtClean="0"/>
              <a:t>Examples</a:t>
            </a:r>
            <a:endParaRPr lang="zh-TW" altLang="en-US" dirty="0"/>
          </a:p>
        </p:txBody>
      </p:sp>
    </p:spTree>
    <p:extLst>
      <p:ext uri="{BB962C8B-B14F-4D97-AF65-F5344CB8AC3E}">
        <p14:creationId xmlns:p14="http://schemas.microsoft.com/office/powerpoint/2010/main" val="340751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6255" y="129599"/>
            <a:ext cx="11804072" cy="729384"/>
          </a:xfrm>
        </p:spPr>
        <p:txBody>
          <a:bodyPr/>
          <a:lstStyle/>
          <a:p>
            <a:r>
              <a:rPr lang="en-US" altLang="zh-TW" dirty="0" smtClean="0"/>
              <a:t>MLND Project_3: Creating Customer Segments </a:t>
            </a:r>
            <a:endParaRPr lang="zh-TW" altLang="en-US" dirty="0"/>
          </a:p>
        </p:txBody>
      </p:sp>
      <p:sp>
        <p:nvSpPr>
          <p:cNvPr id="11" name="文字方塊 10"/>
          <p:cNvSpPr txBox="1"/>
          <p:nvPr/>
        </p:nvSpPr>
        <p:spPr>
          <a:xfrm>
            <a:off x="166254" y="1233851"/>
            <a:ext cx="7112139" cy="2585323"/>
          </a:xfrm>
          <a:prstGeom prst="rect">
            <a:avLst/>
          </a:prstGeom>
          <a:noFill/>
          <a:ln>
            <a:solidFill>
              <a:schemeClr val="tx1"/>
            </a:solidFill>
          </a:ln>
        </p:spPr>
        <p:txBody>
          <a:bodyPr wrap="square" rtlCol="0">
            <a:spAutoFit/>
          </a:bodyPr>
          <a:lstStyle/>
          <a:p>
            <a:pPr algn="ctr"/>
            <a:r>
              <a:rPr lang="en-US" altLang="zh-TW" dirty="0" smtClean="0"/>
              <a:t>Data Exploration (Feature Observation)</a:t>
            </a:r>
          </a:p>
          <a:p>
            <a:pPr marL="285750" indent="-285750">
              <a:buFontTx/>
              <a:buChar char="-"/>
            </a:pPr>
            <a:r>
              <a:rPr lang="en-US" altLang="zh-TW" dirty="0" smtClean="0"/>
              <a:t>Split the date into inputs and outputs</a:t>
            </a:r>
          </a:p>
          <a:p>
            <a:pPr marL="285750" indent="-285750">
              <a:buFontTx/>
              <a:buChar char="-"/>
            </a:pPr>
            <a:r>
              <a:rPr lang="en-US" altLang="zh-TW" dirty="0" smtClean="0"/>
              <a:t>Calculate descriptive statistics: </a:t>
            </a:r>
            <a:r>
              <a:rPr lang="en-US" altLang="zh-TW" dirty="0" smtClean="0">
                <a:solidFill>
                  <a:srgbClr val="FF0000"/>
                </a:solidFill>
              </a:rPr>
              <a:t>describe()</a:t>
            </a:r>
          </a:p>
          <a:p>
            <a:pPr marL="285750" indent="-285750">
              <a:buFontTx/>
              <a:buChar char="-"/>
            </a:pPr>
            <a:r>
              <a:rPr lang="en-US" altLang="zh-TW" dirty="0"/>
              <a:t>Preprocess the data</a:t>
            </a:r>
          </a:p>
          <a:p>
            <a:r>
              <a:rPr lang="en-US" altLang="zh-TW" dirty="0"/>
              <a:t>     * Transforming skewed continuous </a:t>
            </a:r>
            <a:r>
              <a:rPr lang="en-US" altLang="zh-TW" dirty="0" smtClean="0"/>
              <a:t>features (</a:t>
            </a:r>
            <a:r>
              <a:rPr lang="en-US" altLang="zh-TW" dirty="0" smtClean="0">
                <a:solidFill>
                  <a:srgbClr val="FF0000"/>
                </a:solidFill>
              </a:rPr>
              <a:t>Feature Scaling</a:t>
            </a:r>
            <a:r>
              <a:rPr lang="en-US" altLang="zh-TW" dirty="0" smtClean="0"/>
              <a:t>): </a:t>
            </a:r>
          </a:p>
          <a:p>
            <a:r>
              <a:rPr lang="en-US" altLang="zh-TW" dirty="0"/>
              <a:t> </a:t>
            </a:r>
            <a:r>
              <a:rPr lang="en-US" altLang="zh-TW" dirty="0" smtClean="0"/>
              <a:t>          logarithmic </a:t>
            </a:r>
            <a:r>
              <a:rPr lang="en-US" altLang="zh-TW" dirty="0"/>
              <a:t>transformation</a:t>
            </a:r>
            <a:r>
              <a:rPr lang="en-US" altLang="zh-TW" dirty="0" smtClean="0"/>
              <a:t> </a:t>
            </a:r>
            <a:r>
              <a:rPr lang="en-US" altLang="zh-TW" dirty="0" smtClean="0">
                <a:solidFill>
                  <a:srgbClr val="FF0000"/>
                </a:solidFill>
              </a:rPr>
              <a:t>(Box-Cox test)</a:t>
            </a:r>
            <a:endParaRPr lang="en-US" altLang="zh-TW" dirty="0">
              <a:solidFill>
                <a:srgbClr val="FF0000"/>
              </a:solidFill>
            </a:endParaRPr>
          </a:p>
          <a:p>
            <a:r>
              <a:rPr lang="en-US" altLang="zh-TW" dirty="0" smtClean="0">
                <a:solidFill>
                  <a:srgbClr val="FF0000"/>
                </a:solidFill>
              </a:rPr>
              <a:t>     *</a:t>
            </a:r>
            <a:r>
              <a:rPr lang="en-US" altLang="zh-TW" dirty="0" smtClean="0"/>
              <a:t> </a:t>
            </a:r>
            <a:r>
              <a:rPr lang="en-US" altLang="zh-TW" dirty="0" smtClean="0">
                <a:solidFill>
                  <a:srgbClr val="FF0000"/>
                </a:solidFill>
              </a:rPr>
              <a:t>Outlier Detecting (1.5*IQR)</a:t>
            </a:r>
          </a:p>
          <a:p>
            <a:pPr marL="285750" indent="-285750">
              <a:buFontTx/>
              <a:buChar char="-"/>
            </a:pPr>
            <a:r>
              <a:rPr lang="en-US" altLang="zh-TW" dirty="0" smtClean="0"/>
              <a:t>Split </a:t>
            </a:r>
            <a:r>
              <a:rPr lang="en-US" altLang="zh-TW" dirty="0"/>
              <a:t>the data into training and testing </a:t>
            </a:r>
            <a:r>
              <a:rPr lang="en-US" altLang="zh-TW" dirty="0" smtClean="0"/>
              <a:t>sets</a:t>
            </a:r>
          </a:p>
          <a:p>
            <a:pPr marL="285750" indent="-285750">
              <a:buFontTx/>
              <a:buChar char="-"/>
            </a:pPr>
            <a:r>
              <a:rPr lang="en-US" altLang="zh-TW" dirty="0" smtClean="0">
                <a:solidFill>
                  <a:srgbClr val="FF0000"/>
                </a:solidFill>
              </a:rPr>
              <a:t>Feature Relevance</a:t>
            </a:r>
          </a:p>
        </p:txBody>
      </p:sp>
      <p:cxnSp>
        <p:nvCxnSpPr>
          <p:cNvPr id="26" name="直線單箭頭接點 25"/>
          <p:cNvCxnSpPr>
            <a:stCxn id="21" idx="2"/>
            <a:endCxn id="30" idx="0"/>
          </p:cNvCxnSpPr>
          <p:nvPr/>
        </p:nvCxnSpPr>
        <p:spPr>
          <a:xfrm flipH="1">
            <a:off x="3722323" y="4711894"/>
            <a:ext cx="1" cy="2445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字方塊 29"/>
          <p:cNvSpPr txBox="1"/>
          <p:nvPr/>
        </p:nvSpPr>
        <p:spPr>
          <a:xfrm>
            <a:off x="166254" y="4956427"/>
            <a:ext cx="7112138" cy="923330"/>
          </a:xfrm>
          <a:prstGeom prst="rect">
            <a:avLst/>
          </a:prstGeom>
          <a:noFill/>
          <a:ln>
            <a:solidFill>
              <a:schemeClr val="tx1"/>
            </a:solidFill>
          </a:ln>
        </p:spPr>
        <p:txBody>
          <a:bodyPr wrap="square" rtlCol="0">
            <a:spAutoFit/>
          </a:bodyPr>
          <a:lstStyle/>
          <a:p>
            <a:pPr algn="ctr"/>
            <a:r>
              <a:rPr lang="en-US" altLang="zh-TW" dirty="0" smtClean="0"/>
              <a:t>Evaluating Model Performance</a:t>
            </a:r>
          </a:p>
          <a:p>
            <a:pPr marL="285750" indent="-285750">
              <a:buFontTx/>
              <a:buChar char="-"/>
            </a:pPr>
            <a:r>
              <a:rPr lang="en-US" altLang="zh-TW" dirty="0" smtClean="0"/>
              <a:t>Define a performance metric: </a:t>
            </a:r>
            <a:r>
              <a:rPr lang="en-US" altLang="zh-TW" dirty="0" smtClean="0">
                <a:solidFill>
                  <a:srgbClr val="FF0000"/>
                </a:solidFill>
              </a:rPr>
              <a:t>Silhouette Coefficient</a:t>
            </a:r>
          </a:p>
          <a:p>
            <a:pPr marL="285750" indent="-285750">
              <a:buFontTx/>
              <a:buChar char="-"/>
            </a:pPr>
            <a:r>
              <a:rPr lang="en-US" altLang="zh-TW" dirty="0" smtClean="0"/>
              <a:t>Apply k-means/Gaussian mixture model cluster</a:t>
            </a:r>
          </a:p>
        </p:txBody>
      </p:sp>
      <p:sp>
        <p:nvSpPr>
          <p:cNvPr id="37" name="文字方塊 36"/>
          <p:cNvSpPr txBox="1"/>
          <p:nvPr/>
        </p:nvSpPr>
        <p:spPr>
          <a:xfrm>
            <a:off x="166254" y="6124291"/>
            <a:ext cx="7112138" cy="369332"/>
          </a:xfrm>
          <a:prstGeom prst="rect">
            <a:avLst/>
          </a:prstGeom>
          <a:noFill/>
          <a:ln>
            <a:solidFill>
              <a:schemeClr val="tx1"/>
            </a:solidFill>
          </a:ln>
        </p:spPr>
        <p:txBody>
          <a:bodyPr wrap="square" rtlCol="0">
            <a:spAutoFit/>
          </a:bodyPr>
          <a:lstStyle/>
          <a:p>
            <a:pPr algn="ctr"/>
            <a:r>
              <a:rPr lang="en-US" altLang="zh-TW" dirty="0" smtClean="0"/>
              <a:t>Data Recovery</a:t>
            </a:r>
          </a:p>
        </p:txBody>
      </p:sp>
      <p:cxnSp>
        <p:nvCxnSpPr>
          <p:cNvPr id="40" name="直線單箭頭接點 39"/>
          <p:cNvCxnSpPr>
            <a:stCxn id="30" idx="2"/>
            <a:endCxn id="37" idx="0"/>
          </p:cNvCxnSpPr>
          <p:nvPr/>
        </p:nvCxnSpPr>
        <p:spPr>
          <a:xfrm>
            <a:off x="3722323" y="5879757"/>
            <a:ext cx="0" cy="244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字方塊 20"/>
          <p:cNvSpPr txBox="1"/>
          <p:nvPr/>
        </p:nvSpPr>
        <p:spPr>
          <a:xfrm>
            <a:off x="166255" y="4065563"/>
            <a:ext cx="7112138" cy="646331"/>
          </a:xfrm>
          <a:prstGeom prst="rect">
            <a:avLst/>
          </a:prstGeom>
          <a:noFill/>
          <a:ln>
            <a:solidFill>
              <a:schemeClr val="tx1"/>
            </a:solidFill>
          </a:ln>
        </p:spPr>
        <p:txBody>
          <a:bodyPr wrap="square" rtlCol="0">
            <a:spAutoFit/>
          </a:bodyPr>
          <a:lstStyle/>
          <a:p>
            <a:pPr algn="ctr"/>
            <a:r>
              <a:rPr lang="en-US" altLang="zh-TW" dirty="0" smtClean="0"/>
              <a:t>Feature Transformation</a:t>
            </a:r>
          </a:p>
          <a:p>
            <a:pPr marL="285750" indent="-285750">
              <a:buFontTx/>
              <a:buChar char="-"/>
            </a:pPr>
            <a:r>
              <a:rPr lang="en-US" altLang="zh-TW" dirty="0" smtClean="0"/>
              <a:t>PCA, Dimensionality Reduction</a:t>
            </a:r>
            <a:endParaRPr lang="en-US" altLang="zh-TW" dirty="0" smtClean="0">
              <a:solidFill>
                <a:srgbClr val="FF0000"/>
              </a:solidFill>
            </a:endParaRPr>
          </a:p>
        </p:txBody>
      </p:sp>
      <p:cxnSp>
        <p:nvCxnSpPr>
          <p:cNvPr id="13" name="直線單箭頭接點 12"/>
          <p:cNvCxnSpPr>
            <a:stCxn id="11" idx="2"/>
            <a:endCxn id="21" idx="0"/>
          </p:cNvCxnSpPr>
          <p:nvPr/>
        </p:nvCxnSpPr>
        <p:spPr>
          <a:xfrm>
            <a:off x="3722324" y="3819174"/>
            <a:ext cx="0" cy="246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文字方塊 30"/>
          <p:cNvSpPr txBox="1"/>
          <p:nvPr/>
        </p:nvSpPr>
        <p:spPr>
          <a:xfrm>
            <a:off x="699654" y="768060"/>
            <a:ext cx="7626928" cy="369332"/>
          </a:xfrm>
          <a:prstGeom prst="rect">
            <a:avLst/>
          </a:prstGeom>
          <a:noFill/>
        </p:spPr>
        <p:txBody>
          <a:bodyPr wrap="square" rtlCol="0">
            <a:spAutoFit/>
          </a:bodyPr>
          <a:lstStyle/>
          <a:p>
            <a:r>
              <a:rPr lang="en-US" altLang="zh-TW" dirty="0" smtClean="0"/>
              <a:t>PCA + Cluster</a:t>
            </a:r>
            <a:endParaRPr lang="zh-TW" altLang="en-US" dirty="0"/>
          </a:p>
        </p:txBody>
      </p:sp>
    </p:spTree>
    <p:extLst>
      <p:ext uri="{BB962C8B-B14F-4D97-AF65-F5344CB8AC3E}">
        <p14:creationId xmlns:p14="http://schemas.microsoft.com/office/powerpoint/2010/main" val="62236198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12109</TotalTime>
  <Words>6405</Words>
  <Application>Microsoft Office PowerPoint</Application>
  <PresentationFormat>寬螢幕</PresentationFormat>
  <Paragraphs>1200</Paragraphs>
  <Slides>87</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87</vt:i4>
      </vt:variant>
    </vt:vector>
  </HeadingPairs>
  <TitlesOfParts>
    <vt:vector size="95" baseType="lpstr">
      <vt:lpstr>微軟正黑體</vt:lpstr>
      <vt:lpstr>新細明體</vt:lpstr>
      <vt:lpstr>Arial</vt:lpstr>
      <vt:lpstr>Calibri</vt:lpstr>
      <vt:lpstr>Calibri Light</vt:lpstr>
      <vt:lpstr>Cambria Math</vt:lpstr>
      <vt:lpstr>Wingdings</vt:lpstr>
      <vt:lpstr>Office 佈景主題</vt:lpstr>
      <vt:lpstr>PowerPoint 簡報</vt:lpstr>
      <vt:lpstr>References</vt:lpstr>
      <vt:lpstr>Principle</vt:lpstr>
      <vt:lpstr>Principle - Python</vt:lpstr>
      <vt:lpstr>Principle - Python</vt:lpstr>
      <vt:lpstr>MLND Project_0: Titanic Survival Exploration</vt:lpstr>
      <vt:lpstr>MLND Project_1: Predicting Boston Housing Prices </vt:lpstr>
      <vt:lpstr>MLND Project_2: Finding Donors for CharityML </vt:lpstr>
      <vt:lpstr>MLND Project_3: Creating Customer Segments </vt:lpstr>
      <vt:lpstr>MLND Project_4: Train a Smartcab to Drive </vt:lpstr>
      <vt:lpstr>MLND Project_5: Classify Images Using a Neural Network</vt:lpstr>
      <vt:lpstr>MLND Project_6: Capstone Project</vt:lpstr>
      <vt:lpstr>Data Exploration</vt:lpstr>
      <vt:lpstr>Data</vt:lpstr>
      <vt:lpstr>Split The Data Into Training Set and Testing Set</vt:lpstr>
      <vt:lpstr>Cross Validation – Hold-out (simple)</vt:lpstr>
      <vt:lpstr>Cross Validation – K-Fold</vt:lpstr>
      <vt:lpstr>Regularization and Model Selection</vt:lpstr>
      <vt:lpstr>Feature Transformation</vt:lpstr>
      <vt:lpstr>Feature Transformation</vt:lpstr>
      <vt:lpstr>Preprocessing</vt:lpstr>
      <vt:lpstr>Feature Selection The objective of feature selection when training a model is to choose the most relevant variables while keeping the model as simple as possible, thus reducing training time.</vt:lpstr>
      <vt:lpstr>Principal Component Analysis, PCA</vt:lpstr>
      <vt:lpstr>Principal Component Analysis, PCA</vt:lpstr>
      <vt:lpstr>Learning Algorithm</vt:lpstr>
      <vt:lpstr>Learning Algorithm</vt:lpstr>
      <vt:lpstr>Implementation</vt:lpstr>
      <vt:lpstr>Gradient Descent</vt:lpstr>
      <vt:lpstr>Supervised Learning</vt:lpstr>
      <vt:lpstr>PowerPoint 簡報</vt:lpstr>
      <vt:lpstr>Three method to establish a classifier</vt:lpstr>
      <vt:lpstr>Learning Algorithm - Supervised Learning</vt:lpstr>
      <vt:lpstr>PowerPoint 簡報</vt:lpstr>
      <vt:lpstr>Learning Algorithm - Supervised Learning</vt:lpstr>
      <vt:lpstr>Naïve Bayes</vt:lpstr>
      <vt:lpstr>Naïve Bayes - Gaussian Naïve Bayes</vt:lpstr>
      <vt:lpstr>Decision Tree</vt:lpstr>
      <vt:lpstr>Decision Tree</vt:lpstr>
      <vt:lpstr>Stochastic Gradient Descent Classifier, SGDC</vt:lpstr>
      <vt:lpstr>Stochastic Gradient Descent Classifier, SGDC</vt:lpstr>
      <vt:lpstr>Support Vector Machine, SVM</vt:lpstr>
      <vt:lpstr>SVM + Kernel Trick</vt:lpstr>
      <vt:lpstr>SVM (+ Kernel Trick)</vt:lpstr>
      <vt:lpstr>Support Vector Machines (SVM)</vt:lpstr>
      <vt:lpstr>K-Nearest Neighbors, KNN</vt:lpstr>
      <vt:lpstr>K-Nearest Neighbors, KNN</vt:lpstr>
      <vt:lpstr>Ensemble Learning - Bagging</vt:lpstr>
      <vt:lpstr>Ensemble Learning – Random Forest</vt:lpstr>
      <vt:lpstr>Ensemble Learning - Boosting</vt:lpstr>
      <vt:lpstr>Ensemble Learning - Stacking</vt:lpstr>
      <vt:lpstr>Ensemble Learning</vt:lpstr>
      <vt:lpstr>Logistic Regression</vt:lpstr>
      <vt:lpstr>Perceptron Learning</vt:lpstr>
      <vt:lpstr>Logistic Regression</vt:lpstr>
      <vt:lpstr>Neural Network</vt:lpstr>
      <vt:lpstr>Neural Network</vt:lpstr>
      <vt:lpstr>Neural Network</vt:lpstr>
      <vt:lpstr>Perceptron Learning</vt:lpstr>
      <vt:lpstr>Deep Learning</vt:lpstr>
      <vt:lpstr>Deep Learning – Concepts</vt:lpstr>
      <vt:lpstr>Deep Learning – Basic, Deep Neural Network, DNN</vt:lpstr>
      <vt:lpstr>Deep Learning – Convolutional Neural Network, CNN</vt:lpstr>
      <vt:lpstr>Deep Learning – Convolutional Neural Network, CNN</vt:lpstr>
      <vt:lpstr>Deep Learning – Convolutional Neural Network, CNN</vt:lpstr>
      <vt:lpstr>Deep Learning – Recurrent Neural Network, RNN</vt:lpstr>
      <vt:lpstr>Deep Learning – Sequence Learning</vt:lpstr>
      <vt:lpstr>Deep Learning</vt:lpstr>
      <vt:lpstr>Unsupervised Learning</vt:lpstr>
      <vt:lpstr>Learning Algorithm - Unsupervised Learning</vt:lpstr>
      <vt:lpstr>Clustering – K-Means</vt:lpstr>
      <vt:lpstr>Clustering - Hierarchicical</vt:lpstr>
      <vt:lpstr>Clustering - Others</vt:lpstr>
      <vt:lpstr>Clustering</vt:lpstr>
      <vt:lpstr>Reinforcement Learning</vt:lpstr>
      <vt:lpstr>Reinforcement Learning</vt:lpstr>
      <vt:lpstr>RL – Value Iteration, Policy Iteration, Q learning</vt:lpstr>
      <vt:lpstr>Reinforcement Learning – Q Learning</vt:lpstr>
      <vt:lpstr>Reinforcement Learning</vt:lpstr>
      <vt:lpstr>Regularization</vt:lpstr>
      <vt:lpstr>Regularization (L2 Regularization)</vt:lpstr>
      <vt:lpstr>Dropout</vt:lpstr>
      <vt:lpstr>Evaluation</vt:lpstr>
      <vt:lpstr>Evaluation</vt:lpstr>
      <vt:lpstr>Improve the results</vt:lpstr>
      <vt:lpstr>Improve the results</vt:lpstr>
      <vt:lpstr>Learning Theory</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鍾凱至</dc:creator>
  <cp:lastModifiedBy>鍾凱至</cp:lastModifiedBy>
  <cp:revision>435</cp:revision>
  <dcterms:created xsi:type="dcterms:W3CDTF">2016-06-14T03:25:26Z</dcterms:created>
  <dcterms:modified xsi:type="dcterms:W3CDTF">2017-07-04T01:57:32Z</dcterms:modified>
</cp:coreProperties>
</file>