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9" r:id="rId4"/>
    <p:sldId id="260" r:id="rId5"/>
    <p:sldId id="270" r:id="rId6"/>
    <p:sldId id="275" r:id="rId7"/>
    <p:sldId id="261" r:id="rId8"/>
    <p:sldId id="268" r:id="rId9"/>
    <p:sldId id="265" r:id="rId10"/>
    <p:sldId id="262" r:id="rId11"/>
    <p:sldId id="263" r:id="rId12"/>
    <p:sldId id="274" r:id="rId13"/>
    <p:sldId id="290" r:id="rId14"/>
    <p:sldId id="278" r:id="rId15"/>
    <p:sldId id="279" r:id="rId16"/>
    <p:sldId id="282" r:id="rId17"/>
    <p:sldId id="283" r:id="rId18"/>
    <p:sldId id="269" r:id="rId19"/>
    <p:sldId id="267" r:id="rId20"/>
    <p:sldId id="271" r:id="rId21"/>
    <p:sldId id="266" r:id="rId22"/>
    <p:sldId id="281" r:id="rId23"/>
    <p:sldId id="272" r:id="rId24"/>
    <p:sldId id="276" r:id="rId25"/>
    <p:sldId id="294" r:id="rId26"/>
    <p:sldId id="284" r:id="rId27"/>
    <p:sldId id="277" r:id="rId28"/>
    <p:sldId id="296" r:id="rId29"/>
    <p:sldId id="280" r:id="rId30"/>
    <p:sldId id="295" r:id="rId31"/>
    <p:sldId id="286" r:id="rId32"/>
    <p:sldId id="285" r:id="rId33"/>
    <p:sldId id="291" r:id="rId34"/>
    <p:sldId id="293" r:id="rId35"/>
    <p:sldId id="287" r:id="rId36"/>
    <p:sldId id="292" r:id="rId37"/>
    <p:sldId id="288" r:id="rId38"/>
    <p:sldId id="289"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43387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241369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941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315951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86755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58642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60985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91953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365222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13889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98D158A-3AE3-4042-A0F9-AE1EAFA581CC}" type="datetimeFigureOut">
              <a:rPr lang="zh-TW" altLang="en-US" smtClean="0"/>
              <a:t>2017/5/23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17346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D158A-3AE3-4042-A0F9-AE1EAFA581CC}" type="datetimeFigureOut">
              <a:rPr lang="zh-TW" altLang="en-US" smtClean="0"/>
              <a:t>2017/5/23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01762-1349-4582-964D-97092157C909}" type="slidenum">
              <a:rPr lang="zh-TW" altLang="en-US" smtClean="0"/>
              <a:t>‹#›</a:t>
            </a:fld>
            <a:endParaRPr lang="zh-TW" altLang="en-US"/>
          </a:p>
        </p:txBody>
      </p:sp>
    </p:spTree>
    <p:extLst>
      <p:ext uri="{BB962C8B-B14F-4D97-AF65-F5344CB8AC3E}">
        <p14:creationId xmlns:p14="http://schemas.microsoft.com/office/powerpoint/2010/main" val="50283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AIND </a:t>
            </a:r>
            <a:r>
              <a:rPr lang="en-US" altLang="zh-TW" dirty="0" err="1" smtClean="0"/>
              <a:t>Udacity</a:t>
            </a:r>
            <a:endParaRPr lang="zh-TW" altLang="en-US" dirty="0"/>
          </a:p>
        </p:txBody>
      </p:sp>
    </p:spTree>
    <p:extLst>
      <p:ext uri="{BB962C8B-B14F-4D97-AF65-F5344CB8AC3E}">
        <p14:creationId xmlns:p14="http://schemas.microsoft.com/office/powerpoint/2010/main" val="340861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p>
        </p:txBody>
      </p:sp>
      <p:sp>
        <p:nvSpPr>
          <p:cNvPr id="3" name="內容版面配置區 2"/>
          <p:cNvSpPr>
            <a:spLocks noGrp="1"/>
          </p:cNvSpPr>
          <p:nvPr>
            <p:ph idx="1"/>
          </p:nvPr>
        </p:nvSpPr>
        <p:spPr>
          <a:xfrm>
            <a:off x="166255" y="977900"/>
            <a:ext cx="11804072" cy="5664200"/>
          </a:xfrm>
        </p:spPr>
        <p:txBody>
          <a:bodyPr>
            <a:normAutofit fontScale="92500" lnSpcReduction="10000"/>
          </a:bodyPr>
          <a:lstStyle/>
          <a:p>
            <a:r>
              <a:rPr lang="en-US" altLang="zh-TW" dirty="0" smtClean="0"/>
              <a:t>Horizon Effect: </a:t>
            </a:r>
          </a:p>
          <a:p>
            <a:pPr>
              <a:buFontTx/>
              <a:buChar char="-"/>
            </a:pPr>
            <a:r>
              <a:rPr lang="en-US" altLang="zh-TW" dirty="0" smtClean="0"/>
              <a:t>The game will be decided in the next move, but that the computer player cannot search far enough into the future to figure out the problem.</a:t>
            </a:r>
          </a:p>
          <a:p>
            <a:pPr>
              <a:buFontTx/>
              <a:buChar char="-"/>
            </a:pPr>
            <a:endParaRPr lang="en-US" altLang="zh-TW" dirty="0" smtClean="0"/>
          </a:p>
          <a:p>
            <a:r>
              <a:rPr lang="en-US" altLang="zh-TW" dirty="0" smtClean="0"/>
              <a:t>Alpha-beta pruning</a:t>
            </a:r>
          </a:p>
          <a:p>
            <a:pPr>
              <a:buFontTx/>
              <a:buChar char="-"/>
            </a:pPr>
            <a:r>
              <a:rPr lang="en-US" altLang="zh-TW" dirty="0" smtClean="0"/>
              <a:t>A pruning technique that allows us to ignore whole sections of the game tree, but still get the same answer as with </a:t>
            </a:r>
            <a:r>
              <a:rPr lang="en-US" altLang="zh-TW" dirty="0" err="1" smtClean="0"/>
              <a:t>minimax</a:t>
            </a:r>
            <a:r>
              <a:rPr lang="en-US" altLang="zh-TW" dirty="0" smtClean="0"/>
              <a:t>.</a:t>
            </a:r>
          </a:p>
          <a:p>
            <a:pPr>
              <a:buFontTx/>
              <a:buChar char="-"/>
            </a:pPr>
            <a:r>
              <a:rPr lang="en-US" altLang="zh-TW" dirty="0" smtClean="0"/>
              <a:t>Never change the answer, but much more efficient than </a:t>
            </a:r>
            <a:r>
              <a:rPr lang="en-US" altLang="zh-TW" dirty="0" err="1" smtClean="0"/>
              <a:t>minimax</a:t>
            </a:r>
            <a:r>
              <a:rPr lang="en-US" altLang="zh-TW" dirty="0" smtClean="0"/>
              <a:t>.</a:t>
            </a:r>
          </a:p>
          <a:p>
            <a:pPr>
              <a:buFontTx/>
              <a:buChar char="-"/>
            </a:pPr>
            <a:endParaRPr lang="en-US" altLang="zh-TW" dirty="0" smtClean="0"/>
          </a:p>
          <a:p>
            <a:r>
              <a:rPr lang="en-US" altLang="zh-TW" dirty="0" smtClean="0"/>
              <a:t>Others</a:t>
            </a:r>
          </a:p>
          <a:p>
            <a:pPr>
              <a:buFontTx/>
              <a:buChar char="-"/>
            </a:pPr>
            <a:r>
              <a:rPr lang="en-US" altLang="zh-TW" dirty="0" smtClean="0"/>
              <a:t>Partition + alpha-beta + symmetry</a:t>
            </a:r>
          </a:p>
          <a:p>
            <a:pPr>
              <a:buFontTx/>
              <a:buChar char="-"/>
            </a:pPr>
            <a:r>
              <a:rPr lang="en-US" altLang="zh-TW" dirty="0" smtClean="0"/>
              <a:t>When player1 first move is center, and then can always reflect player 2’s move, then player1 will always win</a:t>
            </a:r>
          </a:p>
          <a:p>
            <a:endParaRPr lang="en-US" altLang="zh-TW" dirty="0" smtClean="0"/>
          </a:p>
        </p:txBody>
      </p:sp>
    </p:spTree>
    <p:extLst>
      <p:ext uri="{BB962C8B-B14F-4D97-AF65-F5344CB8AC3E}">
        <p14:creationId xmlns:p14="http://schemas.microsoft.com/office/powerpoint/2010/main" val="420550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Other Isolations</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Multiple Players Isolation:</a:t>
            </a:r>
          </a:p>
          <a:p>
            <a:pPr>
              <a:buFontTx/>
              <a:buChar char="-"/>
            </a:pPr>
            <a:r>
              <a:rPr lang="en-US" altLang="zh-TW" dirty="0" smtClean="0"/>
              <a:t>Max </a:t>
            </a:r>
            <a:r>
              <a:rPr lang="en-US" altLang="zh-TW" dirty="0"/>
              <a:t>N: can work for multiple games with any numbers of players</a:t>
            </a:r>
            <a:r>
              <a:rPr lang="en-US" altLang="zh-TW" dirty="0" smtClean="0"/>
              <a:t>.</a:t>
            </a:r>
          </a:p>
          <a:p>
            <a:pPr>
              <a:buFontTx/>
              <a:buChar char="-"/>
            </a:pPr>
            <a:endParaRPr lang="en-US" altLang="zh-TW" dirty="0"/>
          </a:p>
          <a:p>
            <a:r>
              <a:rPr lang="en-US" altLang="zh-TW" dirty="0" smtClean="0"/>
              <a:t>Sloppy Isolation:</a:t>
            </a:r>
          </a:p>
          <a:p>
            <a:pPr marL="0" indent="0">
              <a:buNone/>
            </a:pPr>
            <a:r>
              <a:rPr lang="en-US" altLang="zh-TW" dirty="0" smtClean="0"/>
              <a:t>- </a:t>
            </a:r>
            <a:r>
              <a:rPr lang="en-US" altLang="zh-TW" dirty="0" err="1" smtClean="0"/>
              <a:t>Expectimax</a:t>
            </a:r>
            <a:r>
              <a:rPr lang="en-US" altLang="zh-TW" dirty="0" smtClean="0"/>
              <a:t>: In </a:t>
            </a:r>
            <a:r>
              <a:rPr lang="en-US" altLang="zh-TW" dirty="0"/>
              <a:t>general, with </a:t>
            </a:r>
            <a:r>
              <a:rPr lang="en-US" altLang="zh-TW" dirty="0" err="1"/>
              <a:t>Expectimax</a:t>
            </a:r>
            <a:r>
              <a:rPr lang="en-US" altLang="zh-TW" dirty="0"/>
              <a:t>, you can only prune when you have know bounds on the values that will be returned by the </a:t>
            </a:r>
            <a:r>
              <a:rPr lang="en-US" altLang="zh-TW" dirty="0" err="1"/>
              <a:t>Expectimax</a:t>
            </a:r>
            <a:r>
              <a:rPr lang="en-US" altLang="zh-TW" dirty="0"/>
              <a:t> function.</a:t>
            </a:r>
          </a:p>
          <a:p>
            <a:pPr marL="0" indent="0">
              <a:buNone/>
            </a:pPr>
            <a:endParaRPr lang="en-US" altLang="zh-TW" dirty="0"/>
          </a:p>
          <a:p>
            <a:pPr marL="0" indent="0">
              <a:buNone/>
            </a:pPr>
            <a:endParaRPr lang="en-US" altLang="zh-TW" dirty="0"/>
          </a:p>
          <a:p>
            <a:endParaRPr lang="en-US" altLang="zh-TW" dirty="0" smtClean="0"/>
          </a:p>
        </p:txBody>
      </p:sp>
    </p:spTree>
    <p:extLst>
      <p:ext uri="{BB962C8B-B14F-4D97-AF65-F5344CB8AC3E}">
        <p14:creationId xmlns:p14="http://schemas.microsoft.com/office/powerpoint/2010/main" val="115725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a:t>n</a:t>
            </a:r>
            <a:r>
              <a:rPr lang="en-US" altLang="zh-TW" sz="8800" dirty="0" smtClean="0"/>
              <a:t> - Queens</a:t>
            </a:r>
          </a:p>
        </p:txBody>
      </p:sp>
    </p:spTree>
    <p:extLst>
      <p:ext uri="{BB962C8B-B14F-4D97-AF65-F5344CB8AC3E}">
        <p14:creationId xmlns:p14="http://schemas.microsoft.com/office/powerpoint/2010/main" val="26820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n-Queens</a:t>
            </a:r>
            <a:endParaRPr lang="en-US" altLang="zh-TW" dirty="0" smtClean="0"/>
          </a:p>
        </p:txBody>
      </p:sp>
      <p:sp>
        <p:nvSpPr>
          <p:cNvPr id="3" name="內容版面配置區 2"/>
          <p:cNvSpPr>
            <a:spLocks noGrp="1"/>
          </p:cNvSpPr>
          <p:nvPr>
            <p:ph idx="1"/>
          </p:nvPr>
        </p:nvSpPr>
        <p:spPr>
          <a:xfrm>
            <a:off x="166255" y="977900"/>
            <a:ext cx="11804072" cy="5664200"/>
          </a:xfrm>
        </p:spPr>
        <p:txBody>
          <a:bodyPr>
            <a:normAutofit/>
          </a:bodyPr>
          <a:lstStyle/>
          <a:p>
            <a:pPr marL="0" indent="0">
              <a:buNone/>
            </a:pPr>
            <a:r>
              <a:rPr lang="en-US" altLang="zh-TW" dirty="0" smtClean="0"/>
              <a:t>Simulated annealing to solve</a:t>
            </a:r>
            <a:endParaRPr lang="en-US" altLang="zh-TW" dirty="0" smtClean="0"/>
          </a:p>
        </p:txBody>
      </p:sp>
    </p:spTree>
    <p:extLst>
      <p:ext uri="{BB962C8B-B14F-4D97-AF65-F5344CB8AC3E}">
        <p14:creationId xmlns:p14="http://schemas.microsoft.com/office/powerpoint/2010/main" val="394836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Sliding Blocks Puzzle</a:t>
            </a:r>
            <a:endParaRPr lang="en-US" altLang="zh-TW" sz="8800" dirty="0" smtClean="0"/>
          </a:p>
        </p:txBody>
      </p:sp>
    </p:spTree>
    <p:extLst>
      <p:ext uri="{BB962C8B-B14F-4D97-AF65-F5344CB8AC3E}">
        <p14:creationId xmlns:p14="http://schemas.microsoft.com/office/powerpoint/2010/main" val="404329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Sliding Blocks Puzzle</a:t>
            </a:r>
            <a:endParaRPr lang="en-US" altLang="zh-TW" dirty="0" smtClean="0"/>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h</a:t>
            </a:r>
            <a:r>
              <a:rPr lang="en-US" altLang="zh-TW" dirty="0" smtClean="0"/>
              <a:t>1: # of misplaced blocks</a:t>
            </a:r>
          </a:p>
          <a:p>
            <a:r>
              <a:rPr lang="en-US" altLang="zh-TW" dirty="0"/>
              <a:t>h</a:t>
            </a:r>
            <a:r>
              <a:rPr lang="en-US" altLang="zh-TW" dirty="0" smtClean="0"/>
              <a:t>2: sum(distance of blocks)</a:t>
            </a:r>
          </a:p>
          <a:p>
            <a:r>
              <a:rPr lang="en-US" altLang="zh-TW" dirty="0" smtClean="0"/>
              <a:t>h1 is admissible: every tile in the wrong position must be moved at least once to get in the right position.</a:t>
            </a:r>
          </a:p>
          <a:p>
            <a:r>
              <a:rPr lang="en-US" altLang="zh-TW" dirty="0" smtClean="0"/>
              <a:t>h</a:t>
            </a:r>
            <a:r>
              <a:rPr lang="en-US" altLang="zh-TW" dirty="0"/>
              <a:t>2</a:t>
            </a:r>
            <a:r>
              <a:rPr lang="en-US" altLang="zh-TW" dirty="0" smtClean="0"/>
              <a:t> is admissible: every tile in the wrong position can be moved at least once to get in the right position. No faster than one space per move.</a:t>
            </a:r>
          </a:p>
          <a:p>
            <a:r>
              <a:rPr lang="en-US" altLang="zh-TW" dirty="0" smtClean="0"/>
              <a:t>h2 always &gt;= h1.</a:t>
            </a:r>
            <a:endParaRPr lang="en-US" altLang="zh-TW" dirty="0" smtClean="0"/>
          </a:p>
          <a:p>
            <a:pPr marL="0" indent="0">
              <a:buNone/>
            </a:pPr>
            <a:endParaRPr lang="en-US" altLang="zh-TW" dirty="0" smtClean="0"/>
          </a:p>
        </p:txBody>
      </p:sp>
    </p:spTree>
    <p:extLst>
      <p:ext uri="{BB962C8B-B14F-4D97-AF65-F5344CB8AC3E}">
        <p14:creationId xmlns:p14="http://schemas.microsoft.com/office/powerpoint/2010/main" val="245070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Rubik’s Cube</a:t>
            </a:r>
            <a:endParaRPr lang="en-US" altLang="zh-TW" sz="8800" dirty="0" smtClean="0"/>
          </a:p>
        </p:txBody>
      </p:sp>
    </p:spTree>
    <p:extLst>
      <p:ext uri="{BB962C8B-B14F-4D97-AF65-F5344CB8AC3E}">
        <p14:creationId xmlns:p14="http://schemas.microsoft.com/office/powerpoint/2010/main" val="216990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Rubik’s Cube</a:t>
            </a:r>
            <a:endParaRPr lang="en-US" altLang="zh-TW" dirty="0" smtClean="0"/>
          </a:p>
        </p:txBody>
      </p:sp>
      <p:sp>
        <p:nvSpPr>
          <p:cNvPr id="3" name="內容版面配置區 2"/>
          <p:cNvSpPr>
            <a:spLocks noGrp="1"/>
          </p:cNvSpPr>
          <p:nvPr>
            <p:ph idx="1"/>
          </p:nvPr>
        </p:nvSpPr>
        <p:spPr>
          <a:xfrm>
            <a:off x="166255" y="977900"/>
            <a:ext cx="11804072" cy="5664200"/>
          </a:xfrm>
        </p:spPr>
        <p:txBody>
          <a:bodyPr>
            <a:normAutofit/>
          </a:bodyPr>
          <a:lstStyle/>
          <a:p>
            <a:pPr marL="0" indent="0">
              <a:buNone/>
            </a:pPr>
            <a:r>
              <a:rPr lang="en-US" altLang="zh-TW" dirty="0" smtClean="0"/>
              <a:t>-&gt; Iterative deepening A*</a:t>
            </a:r>
            <a:endParaRPr lang="en-US" altLang="zh-TW" dirty="0" smtClean="0"/>
          </a:p>
        </p:txBody>
      </p:sp>
    </p:spTree>
    <p:extLst>
      <p:ext uri="{BB962C8B-B14F-4D97-AF65-F5344CB8AC3E}">
        <p14:creationId xmlns:p14="http://schemas.microsoft.com/office/powerpoint/2010/main" val="35552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Technique</a:t>
            </a:r>
          </a:p>
        </p:txBody>
      </p:sp>
    </p:spTree>
    <p:extLst>
      <p:ext uri="{BB962C8B-B14F-4D97-AF65-F5344CB8AC3E}">
        <p14:creationId xmlns:p14="http://schemas.microsoft.com/office/powerpoint/2010/main" val="1016285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Powerful technique in AI</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Search</a:t>
            </a:r>
          </a:p>
          <a:p>
            <a:pPr>
              <a:buFontTx/>
              <a:buChar char="-"/>
            </a:pPr>
            <a:r>
              <a:rPr lang="en-US" altLang="zh-TW" sz="2400" dirty="0" smtClean="0"/>
              <a:t>Pick a box with a minimal number of possible values. Try to solve each of the puzzles obtained by choosing each of these values, recursively.</a:t>
            </a:r>
          </a:p>
          <a:p>
            <a:pPr>
              <a:buFontTx/>
              <a:buChar char="-"/>
            </a:pPr>
            <a:r>
              <a:rPr lang="en-US" altLang="zh-TW" sz="2400" dirty="0" smtClean="0"/>
              <a:t>AI: Do what we do not know (traditional programming: do what we know), and Search is the key area to figure out.</a:t>
            </a:r>
          </a:p>
          <a:p>
            <a:pPr>
              <a:buFontTx/>
              <a:buChar char="-"/>
            </a:pPr>
            <a:endParaRPr lang="en-US" altLang="zh-TW" dirty="0" smtClean="0"/>
          </a:p>
          <a:p>
            <a:r>
              <a:rPr lang="en-US" altLang="zh-TW" dirty="0" smtClean="0"/>
              <a:t>Constraint Propagation</a:t>
            </a:r>
          </a:p>
          <a:p>
            <a:pPr>
              <a:buFontTx/>
              <a:buChar char="-"/>
            </a:pPr>
            <a:r>
              <a:rPr lang="en-US" altLang="zh-TW" sz="2400" dirty="0" smtClean="0"/>
              <a:t>All about using local constraints in a space to dramatically reduce the search space.</a:t>
            </a:r>
          </a:p>
          <a:p>
            <a:pPr>
              <a:buFontTx/>
              <a:buChar char="-"/>
            </a:pPr>
            <a:endParaRPr lang="en-US" altLang="zh-TW" dirty="0"/>
          </a:p>
          <a:p>
            <a:pPr marL="0" indent="0">
              <a:buNone/>
            </a:pPr>
            <a:endParaRPr lang="en-US" altLang="zh-TW" dirty="0" smtClean="0"/>
          </a:p>
        </p:txBody>
      </p:sp>
    </p:spTree>
    <p:extLst>
      <p:ext uri="{BB962C8B-B14F-4D97-AF65-F5344CB8AC3E}">
        <p14:creationId xmlns:p14="http://schemas.microsoft.com/office/powerpoint/2010/main" val="104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166255" y="1028700"/>
            <a:ext cx="11804072" cy="5613400"/>
          </a:xfrm>
        </p:spPr>
        <p:txBody>
          <a:bodyPr>
            <a:normAutofit/>
          </a:bodyPr>
          <a:lstStyle/>
          <a:p>
            <a:r>
              <a:rPr lang="en-US" altLang="zh-TW" dirty="0"/>
              <a:t>Artificial Intelligence – A Modern </a:t>
            </a:r>
            <a:r>
              <a:rPr lang="en-US" altLang="zh-TW" dirty="0" smtClean="0"/>
              <a:t>Approach</a:t>
            </a:r>
          </a:p>
          <a:p>
            <a:r>
              <a:rPr lang="en-US" altLang="zh-TW" dirty="0" err="1"/>
              <a:t>Korf</a:t>
            </a:r>
            <a:r>
              <a:rPr lang="en-US" altLang="zh-TW" dirty="0"/>
              <a:t>, 1991, Multi-player alpha-beta </a:t>
            </a:r>
            <a:r>
              <a:rPr lang="en-US" altLang="zh-TW" dirty="0" smtClean="0"/>
              <a:t>pruning (for multiple players isolation)</a:t>
            </a:r>
          </a:p>
          <a:p>
            <a:endParaRPr lang="zh-TW" altLang="en-US" dirty="0"/>
          </a:p>
        </p:txBody>
      </p:sp>
    </p:spTree>
    <p:extLst>
      <p:ext uri="{BB962C8B-B14F-4D97-AF65-F5344CB8AC3E}">
        <p14:creationId xmlns:p14="http://schemas.microsoft.com/office/powerpoint/2010/main" val="3960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Search</a:t>
            </a:r>
          </a:p>
        </p:txBody>
      </p:sp>
    </p:spTree>
    <p:extLst>
      <p:ext uri="{BB962C8B-B14F-4D97-AF65-F5344CB8AC3E}">
        <p14:creationId xmlns:p14="http://schemas.microsoft.com/office/powerpoint/2010/main" val="284638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Definition of a problem</a:t>
            </a:r>
          </a:p>
        </p:txBody>
      </p:sp>
      <mc:AlternateContent xmlns:mc="http://schemas.openxmlformats.org/markup-compatibility/2006">
        <mc:Choice xmlns:a14="http://schemas.microsoft.com/office/drawing/2010/main" Requires="a14">
          <p:sp>
            <p:nvSpPr>
              <p:cNvPr id="4" name="內容版面配置區 2"/>
              <p:cNvSpPr txBox="1">
                <a:spLocks/>
              </p:cNvSpPr>
              <p:nvPr/>
            </p:nvSpPr>
            <p:spPr>
              <a:xfrm>
                <a:off x="166255" y="858983"/>
                <a:ext cx="11804072" cy="5770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ltLang="zh-TW" sz="2400" dirty="0" smtClean="0"/>
                  <a:t>Initial </a:t>
                </a:r>
                <a:r>
                  <a:rPr lang="en-US" altLang="zh-TW" sz="2400" dirty="0"/>
                  <a:t>state: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𝑆</m:t>
                        </m:r>
                      </m:e>
                      <m:sub>
                        <m:r>
                          <a:rPr lang="en-US" altLang="zh-TW" sz="2400" i="1">
                            <a:latin typeface="Cambria Math" panose="02040503050406030204" pitchFamily="18" charset="0"/>
                          </a:rPr>
                          <m:t>0</m:t>
                        </m:r>
                      </m:sub>
                    </m:sSub>
                  </m:oMath>
                </a14:m>
                <a:endParaRPr lang="en-US" altLang="zh-TW" sz="2400" dirty="0"/>
              </a:p>
              <a:p>
                <a:pPr>
                  <a:buFontTx/>
                  <a:buChar char="-"/>
                </a:pPr>
                <a:r>
                  <a:rPr lang="en-US" altLang="zh-TW" sz="2400" dirty="0" smtClean="0"/>
                  <a:t>Actions (</a:t>
                </a:r>
                <a:r>
                  <a:rPr lang="en-US" altLang="zh-TW" sz="2400" dirty="0"/>
                  <a:t>S): </a:t>
                </a:r>
                <a14:m>
                  <m:oMath xmlns:m="http://schemas.openxmlformats.org/officeDocument/2006/math">
                    <m:d>
                      <m:dPr>
                        <m:begChr m:val="{"/>
                        <m:endChr m:val="}"/>
                        <m:ctrlPr>
                          <a:rPr lang="en-US" altLang="zh-TW" sz="2400" i="1" smtClean="0">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𝑎</m:t>
                            </m:r>
                          </m:e>
                          <m:sub>
                            <m:r>
                              <a:rPr lang="en-US" altLang="zh-TW" sz="2400" i="1" smtClean="0">
                                <a:latin typeface="Cambria Math" panose="02040503050406030204" pitchFamily="18" charset="0"/>
                              </a:rPr>
                              <m:t>1</m:t>
                            </m:r>
                          </m:sub>
                        </m:sSub>
                        <m:r>
                          <a:rPr lang="en-US" altLang="zh-TW" sz="2400" i="1"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𝑎</m:t>
                            </m:r>
                          </m:e>
                          <m:sub>
                            <m:r>
                              <a:rPr lang="en-US" altLang="zh-TW" sz="2400" i="1" smtClean="0">
                                <a:latin typeface="Cambria Math" panose="02040503050406030204" pitchFamily="18" charset="0"/>
                              </a:rPr>
                              <m:t>2</m:t>
                            </m:r>
                          </m:sub>
                        </m:sSub>
                        <m:r>
                          <a:rPr lang="en-US" altLang="zh-TW" sz="2400" i="1"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𝑎</m:t>
                            </m:r>
                          </m:e>
                          <m:sub>
                            <m:r>
                              <a:rPr lang="en-US" altLang="zh-TW" sz="2400" i="1" smtClean="0">
                                <a:latin typeface="Cambria Math" panose="02040503050406030204" pitchFamily="18" charset="0"/>
                              </a:rPr>
                              <m:t>3</m:t>
                            </m:r>
                          </m:sub>
                        </m:sSub>
                        <m:r>
                          <a:rPr lang="en-US" altLang="zh-TW" sz="2400" i="1" smtClean="0">
                            <a:latin typeface="Cambria Math" panose="02040503050406030204" pitchFamily="18" charset="0"/>
                          </a:rPr>
                          <m:t>, …</m:t>
                        </m:r>
                      </m:e>
                    </m:d>
                  </m:oMath>
                </a14:m>
                <a:endParaRPr lang="en-US" altLang="zh-TW" sz="2400" dirty="0" smtClean="0"/>
              </a:p>
              <a:p>
                <a:pPr>
                  <a:buFontTx/>
                  <a:buChar char="-"/>
                </a:pPr>
                <a:r>
                  <a:rPr lang="en-US" altLang="zh-TW" sz="2400" dirty="0" smtClean="0"/>
                  <a:t>Result (S, a):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smtClean="0">
                            <a:latin typeface="Cambria Math" panose="02040503050406030204" pitchFamily="18" charset="0"/>
                          </a:rPr>
                          <m:t>𝑆</m:t>
                        </m:r>
                      </m:e>
                      <m:sup>
                        <m:r>
                          <a:rPr lang="en-US" altLang="zh-TW" sz="2400" i="1" smtClean="0">
                            <a:latin typeface="Cambria Math" panose="02040503050406030204" pitchFamily="18" charset="0"/>
                          </a:rPr>
                          <m:t>′</m:t>
                        </m:r>
                      </m:sup>
                    </m:sSup>
                  </m:oMath>
                </a14:m>
                <a:endParaRPr lang="en-US" altLang="zh-TW" sz="2400" dirty="0" smtClean="0"/>
              </a:p>
              <a:p>
                <a:pPr>
                  <a:buFontTx/>
                  <a:buChar char="-"/>
                </a:pPr>
                <a:r>
                  <a:rPr lang="en-US" altLang="zh-TW" sz="2400" dirty="0" smtClean="0"/>
                  <a:t>Goal Test (S): True/False</a:t>
                </a:r>
              </a:p>
              <a:p>
                <a:pPr>
                  <a:buFontTx/>
                  <a:buChar char="-"/>
                </a:pPr>
                <a:r>
                  <a:rPr lang="en-US" altLang="zh-TW" sz="2400" dirty="0" smtClean="0"/>
                  <a:t>Step Cost (S, a, S’): n</a:t>
                </a:r>
              </a:p>
              <a:p>
                <a:pPr>
                  <a:buFontTx/>
                  <a:buChar char="-"/>
                </a:pPr>
                <a:r>
                  <a:rPr lang="en-US" altLang="zh-TW" sz="2400" dirty="0" smtClean="0"/>
                  <a:t>Path Cost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𝑆</m:t>
                        </m:r>
                      </m:e>
                      <m:sub>
                        <m:r>
                          <a:rPr lang="en-US" altLang="zh-TW" sz="240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smtClean="0">
                            <a:latin typeface="Cambria Math" panose="02040503050406030204" pitchFamily="18" charset="0"/>
                            <a:ea typeface="Cambria Math" panose="02040503050406030204" pitchFamily="18" charset="0"/>
                          </a:rPr>
                          <m:t>𝑎</m:t>
                        </m:r>
                      </m:e>
                      <m:sub>
                        <m:r>
                          <a:rPr lang="en-US" altLang="zh-TW" sz="2400" i="1" smtClean="0">
                            <a:latin typeface="Cambria Math" panose="02040503050406030204" pitchFamily="18" charset="0"/>
                            <a:ea typeface="Cambria Math" panose="02040503050406030204" pitchFamily="18" charset="0"/>
                          </a:rPr>
                          <m:t>𝑗</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smtClean="0">
                            <a:latin typeface="Cambria Math" panose="02040503050406030204" pitchFamily="18" charset="0"/>
                            <a:ea typeface="Cambria Math" panose="02040503050406030204" pitchFamily="18" charset="0"/>
                          </a:rPr>
                          <m:t>𝑆</m:t>
                        </m:r>
                      </m:e>
                      <m:sub>
                        <m:r>
                          <a:rPr lang="en-US" altLang="zh-TW" sz="2400" i="1" smtClean="0">
                            <a:latin typeface="Cambria Math" panose="02040503050406030204" pitchFamily="18" charset="0"/>
                            <a:ea typeface="Cambria Math" panose="02040503050406030204" pitchFamily="18" charset="0"/>
                          </a:rPr>
                          <m:t>𝑖</m:t>
                        </m:r>
                        <m:r>
                          <a:rPr lang="en-US" altLang="zh-TW" sz="2400" i="1" smtClean="0">
                            <a:latin typeface="Cambria Math" panose="02040503050406030204" pitchFamily="18" charset="0"/>
                            <a:ea typeface="Cambria Math" panose="02040503050406030204" pitchFamily="18" charset="0"/>
                          </a:rPr>
                          <m:t>+1</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smtClean="0">
                            <a:latin typeface="Cambria Math" panose="02040503050406030204" pitchFamily="18" charset="0"/>
                            <a:ea typeface="Cambria Math" panose="02040503050406030204" pitchFamily="18" charset="0"/>
                          </a:rPr>
                          <m:t>𝑎</m:t>
                        </m:r>
                      </m:e>
                      <m:sub>
                        <m:r>
                          <a:rPr lang="en-US" altLang="zh-TW" sz="2400" i="1" smtClean="0">
                            <a:latin typeface="Cambria Math" panose="02040503050406030204" pitchFamily="18" charset="0"/>
                            <a:ea typeface="Cambria Math" panose="02040503050406030204" pitchFamily="18" charset="0"/>
                          </a:rPr>
                          <m:t>𝑗</m:t>
                        </m:r>
                        <m:r>
                          <a:rPr lang="en-US" altLang="zh-TW" sz="2400" i="1" smtClean="0">
                            <a:latin typeface="Cambria Math" panose="02040503050406030204" pitchFamily="18" charset="0"/>
                            <a:ea typeface="Cambria Math" panose="02040503050406030204" pitchFamily="18" charset="0"/>
                          </a:rPr>
                          <m:t>+1</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smtClean="0">
                            <a:latin typeface="Cambria Math" panose="02040503050406030204" pitchFamily="18" charset="0"/>
                            <a:ea typeface="Cambria Math" panose="02040503050406030204" pitchFamily="18" charset="0"/>
                          </a:rPr>
                          <m:t>𝑆</m:t>
                        </m:r>
                      </m:e>
                      <m:sub>
                        <m:r>
                          <a:rPr lang="en-US" altLang="zh-TW" sz="2400" i="1" smtClean="0">
                            <a:latin typeface="Cambria Math" panose="02040503050406030204" pitchFamily="18" charset="0"/>
                            <a:ea typeface="Cambria Math" panose="02040503050406030204" pitchFamily="18" charset="0"/>
                          </a:rPr>
                          <m:t>𝑖</m:t>
                        </m:r>
                        <m:r>
                          <a:rPr lang="en-US" altLang="zh-TW" sz="2400" i="1" smtClean="0">
                            <a:latin typeface="Cambria Math" panose="02040503050406030204" pitchFamily="18" charset="0"/>
                            <a:ea typeface="Cambria Math" panose="02040503050406030204" pitchFamily="18" charset="0"/>
                          </a:rPr>
                          <m:t>+2</m:t>
                        </m:r>
                      </m:sub>
                    </m:sSub>
                    <m:r>
                      <a:rPr lang="en-US" altLang="zh-TW" sz="2400" i="1" smtClean="0">
                        <a:latin typeface="Cambria Math" panose="02040503050406030204" pitchFamily="18" charset="0"/>
                        <a:ea typeface="Cambria Math" panose="02040503050406030204" pitchFamily="18" charset="0"/>
                      </a:rPr>
                      <m:t>)</m:t>
                    </m:r>
                  </m:oMath>
                </a14:m>
                <a:r>
                  <a:rPr lang="en-US" altLang="zh-TW" sz="2400" dirty="0" smtClean="0"/>
                  <a:t>: Cost Value (n), where </a:t>
                </a:r>
                <a:r>
                  <a:rPr lang="en-US" altLang="zh-TW" sz="2400" dirty="0" err="1" smtClean="0"/>
                  <a:t>i</a:t>
                </a:r>
                <a:r>
                  <a:rPr lang="en-US" altLang="zh-TW" sz="2400" dirty="0" smtClean="0"/>
                  <a:t> = 0, 1, …, j = 1, 2, … = sum(Step Cost)</a:t>
                </a:r>
              </a:p>
              <a:p>
                <a:pPr>
                  <a:buFontTx/>
                  <a:buChar char="-"/>
                </a:pPr>
                <a:r>
                  <a:rPr lang="en-US" altLang="zh-TW" sz="2400" dirty="0" smtClean="0"/>
                  <a:t>Explored, Frontier, </a:t>
                </a:r>
                <a:r>
                  <a:rPr lang="en-US" altLang="zh-TW" sz="2400" dirty="0" smtClean="0"/>
                  <a:t>Unexplored</a:t>
                </a:r>
              </a:p>
              <a:p>
                <a:pPr>
                  <a:buFontTx/>
                  <a:buChar char="-"/>
                </a:pPr>
                <a:r>
                  <a:rPr lang="en-US" altLang="zh-TW" sz="2400" dirty="0" smtClean="0"/>
                  <a:t>State Space</a:t>
                </a:r>
              </a:p>
              <a:p>
                <a:pPr marL="457200" indent="-457200">
                  <a:buAutoNum type="arabicPeriod"/>
                </a:pPr>
                <a:r>
                  <a:rPr lang="en-US" altLang="zh-TW" sz="2400" dirty="0" smtClean="0"/>
                  <a:t>The Vacuum World (2 positions)</a:t>
                </a:r>
              </a:p>
              <a:p>
                <a:pPr marL="457200" indent="-457200">
                  <a:buAutoNum type="arabicPeriod"/>
                </a:pPr>
                <a:r>
                  <a:rPr lang="en-US" altLang="zh-TW" sz="2400" dirty="0" smtClean="0"/>
                  <a:t>The Romania State Space (many positions)</a:t>
                </a:r>
                <a:endParaRPr lang="en-US" altLang="zh-TW" sz="2400" dirty="0"/>
              </a:p>
              <a:p>
                <a:pPr>
                  <a:buFontTx/>
                  <a:buChar char="-"/>
                </a:pPr>
                <a:r>
                  <a:rPr lang="en-US" altLang="zh-TW" sz="2400" dirty="0" smtClean="0"/>
                  <a:t>Complete: guaranteed to find a goal state if one exists.</a:t>
                </a:r>
              </a:p>
            </p:txBody>
          </p:sp>
        </mc:Choice>
        <mc:Fallback>
          <p:sp>
            <p:nvSpPr>
              <p:cNvPr id="4" name="內容版面配置區 2"/>
              <p:cNvSpPr txBox="1">
                <a:spLocks noRot="1" noChangeAspect="1" noMove="1" noResize="1" noEditPoints="1" noAdjustHandles="1" noChangeArrowheads="1" noChangeShapeType="1" noTextEdit="1"/>
              </p:cNvSpPr>
              <p:nvPr/>
            </p:nvSpPr>
            <p:spPr>
              <a:xfrm>
                <a:off x="166255" y="858983"/>
                <a:ext cx="11804072" cy="5770417"/>
              </a:xfrm>
              <a:prstGeom prst="rect">
                <a:avLst/>
              </a:prstGeom>
              <a:blipFill rotWithShape="0">
                <a:blip r:embed="rId2"/>
                <a:stretch>
                  <a:fillRect l="-826" t="-158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5919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a:t>
            </a:r>
            <a:r>
              <a:rPr lang="en-US" altLang="zh-TW" dirty="0" smtClean="0"/>
              <a:t>Heuristic (</a:t>
            </a:r>
            <a:r>
              <a:rPr lang="zh-TW" altLang="en-US" dirty="0" smtClean="0"/>
              <a:t>啟發式</a:t>
            </a:r>
            <a:r>
              <a:rPr lang="en-US" altLang="zh-TW" dirty="0" smtClean="0"/>
              <a:t>)</a:t>
            </a:r>
            <a:endParaRPr lang="en-US" altLang="zh-TW" dirty="0" smtClean="0"/>
          </a:p>
        </p:txBody>
      </p:sp>
      <p:sp>
        <p:nvSpPr>
          <p:cNvPr id="3" name="內容版面配置區 2"/>
          <p:cNvSpPr>
            <a:spLocks noGrp="1"/>
          </p:cNvSpPr>
          <p:nvPr>
            <p:ph idx="1"/>
          </p:nvPr>
        </p:nvSpPr>
        <p:spPr>
          <a:xfrm>
            <a:off x="0" y="1270000"/>
            <a:ext cx="11804072" cy="2832100"/>
          </a:xfrm>
        </p:spPr>
        <p:txBody>
          <a:bodyPr>
            <a:normAutofit fontScale="92500" lnSpcReduction="10000"/>
          </a:bodyPr>
          <a:lstStyle/>
          <a:p>
            <a:pPr>
              <a:buFontTx/>
              <a:buChar char="-"/>
            </a:pPr>
            <a:r>
              <a:rPr lang="en-US" altLang="zh-TW" sz="3200" dirty="0" smtClean="0"/>
              <a:t>Some </a:t>
            </a:r>
            <a:r>
              <a:rPr lang="en-US" altLang="zh-TW" sz="3200" dirty="0"/>
              <a:t>additional piece of information – a rule, function or constraint – that informs an otherwise brute-force algorithm to act in a more optimal manner</a:t>
            </a:r>
            <a:r>
              <a:rPr lang="en-US" altLang="zh-TW" sz="3200" dirty="0" smtClean="0"/>
              <a:t>.</a:t>
            </a:r>
          </a:p>
          <a:p>
            <a:pPr>
              <a:buFontTx/>
              <a:buChar char="-"/>
            </a:pPr>
            <a:r>
              <a:rPr lang="en-US" altLang="zh-TW" sz="3200" dirty="0" smtClean="0"/>
              <a:t>A heuristic h(n) is admissible (</a:t>
            </a:r>
            <a:r>
              <a:rPr lang="zh-TW" altLang="en-US" sz="3200" dirty="0" smtClean="0"/>
              <a:t>可採納的</a:t>
            </a:r>
            <a:r>
              <a:rPr lang="en-US" altLang="zh-TW" sz="3200" dirty="0" smtClean="0"/>
              <a:t>) if for every node n, h(n) &lt;= h*(n), where h*(n) is the true cost to reach the goal state from n.</a:t>
            </a:r>
            <a:r>
              <a:rPr lang="zh-TW" altLang="en-US" sz="3200" dirty="0" smtClean="0"/>
              <a:t> </a:t>
            </a:r>
            <a:r>
              <a:rPr lang="en-US" altLang="zh-TW" sz="3200" dirty="0" smtClean="0"/>
              <a:t>-&gt; an admissible heuristic never overestimates the cost to reach the goal, i.e., it is optimistic.</a:t>
            </a:r>
            <a:r>
              <a:rPr lang="zh-TW" altLang="en-US" sz="3200" dirty="0" smtClean="0"/>
              <a:t> </a:t>
            </a:r>
            <a:r>
              <a:rPr lang="en-US" altLang="zh-TW" sz="3200" dirty="0" smtClean="0"/>
              <a:t>e.g. </a:t>
            </a:r>
            <a:endParaRPr lang="en-US" altLang="zh-TW" sz="3200" dirty="0"/>
          </a:p>
        </p:txBody>
      </p:sp>
    </p:spTree>
    <p:extLst>
      <p:ext uri="{BB962C8B-B14F-4D97-AF65-F5344CB8AC3E}">
        <p14:creationId xmlns:p14="http://schemas.microsoft.com/office/powerpoint/2010/main" val="234847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Type</a:t>
            </a:r>
            <a:endParaRPr lang="en-US" altLang="zh-TW" dirty="0" smtClean="0"/>
          </a:p>
        </p:txBody>
      </p:sp>
      <p:sp>
        <p:nvSpPr>
          <p:cNvPr id="4" name="文字方塊 3"/>
          <p:cNvSpPr txBox="1"/>
          <p:nvPr/>
        </p:nvSpPr>
        <p:spPr>
          <a:xfrm>
            <a:off x="8375650" y="977900"/>
            <a:ext cx="1574800" cy="369332"/>
          </a:xfrm>
          <a:prstGeom prst="rect">
            <a:avLst/>
          </a:prstGeom>
          <a:noFill/>
        </p:spPr>
        <p:txBody>
          <a:bodyPr wrap="square" rtlCol="0">
            <a:spAutoFit/>
          </a:bodyPr>
          <a:lstStyle/>
          <a:p>
            <a:r>
              <a:rPr lang="en-US" altLang="zh-TW" b="1" dirty="0" smtClean="0"/>
              <a:t>Graph Search</a:t>
            </a:r>
            <a:endParaRPr lang="zh-TW" altLang="en-US" b="1" dirty="0"/>
          </a:p>
        </p:txBody>
      </p:sp>
      <p:sp>
        <p:nvSpPr>
          <p:cNvPr id="5" name="文字方塊 4"/>
          <p:cNvSpPr txBox="1"/>
          <p:nvPr/>
        </p:nvSpPr>
        <p:spPr>
          <a:xfrm>
            <a:off x="178955" y="977900"/>
            <a:ext cx="1409700" cy="369332"/>
          </a:xfrm>
          <a:prstGeom prst="rect">
            <a:avLst/>
          </a:prstGeom>
          <a:noFill/>
        </p:spPr>
        <p:txBody>
          <a:bodyPr wrap="square" rtlCol="0">
            <a:spAutoFit/>
          </a:bodyPr>
          <a:lstStyle/>
          <a:p>
            <a:r>
              <a:rPr lang="en-US" altLang="zh-TW" b="1" dirty="0" smtClean="0"/>
              <a:t>Tree Search</a:t>
            </a:r>
            <a:endParaRPr lang="zh-TW" altLang="en-US" b="1" dirty="0"/>
          </a:p>
        </p:txBody>
      </p:sp>
      <p:sp>
        <p:nvSpPr>
          <p:cNvPr id="6" name="文字方塊 5"/>
          <p:cNvSpPr txBox="1"/>
          <p:nvPr/>
        </p:nvSpPr>
        <p:spPr>
          <a:xfrm>
            <a:off x="8735289" y="1269983"/>
            <a:ext cx="3063009" cy="369332"/>
          </a:xfrm>
          <a:prstGeom prst="rect">
            <a:avLst/>
          </a:prstGeom>
          <a:noFill/>
        </p:spPr>
        <p:txBody>
          <a:bodyPr wrap="square" rtlCol="0">
            <a:spAutoFit/>
          </a:bodyPr>
          <a:lstStyle/>
          <a:p>
            <a:r>
              <a:rPr lang="en-US" altLang="zh-TW" dirty="0" smtClean="0"/>
              <a:t>Hold a list of explored nodes.</a:t>
            </a:r>
            <a:endParaRPr lang="zh-TW" altLang="en-US" dirty="0"/>
          </a:p>
        </p:txBody>
      </p:sp>
      <p:sp>
        <p:nvSpPr>
          <p:cNvPr id="7" name="文字方塊 6"/>
          <p:cNvSpPr txBox="1"/>
          <p:nvPr/>
        </p:nvSpPr>
        <p:spPr>
          <a:xfrm>
            <a:off x="416790" y="1269983"/>
            <a:ext cx="3761510" cy="646331"/>
          </a:xfrm>
          <a:prstGeom prst="rect">
            <a:avLst/>
          </a:prstGeom>
          <a:noFill/>
        </p:spPr>
        <p:txBody>
          <a:bodyPr wrap="square" rtlCol="0">
            <a:spAutoFit/>
          </a:bodyPr>
          <a:lstStyle/>
          <a:p>
            <a:pPr marL="285750" indent="-285750">
              <a:buFontTx/>
              <a:buChar char="-"/>
            </a:pPr>
            <a:r>
              <a:rPr lang="en-US" altLang="zh-TW" dirty="0" smtClean="0"/>
              <a:t>Don’t hold a list of explored nodes.</a:t>
            </a:r>
          </a:p>
          <a:p>
            <a:pPr marL="285750" indent="-285750">
              <a:buFontTx/>
              <a:buChar char="-"/>
            </a:pPr>
            <a:r>
              <a:rPr lang="zh-TW" altLang="en-US" dirty="0" smtClean="0"/>
              <a:t>策略為挑選節點展開的順序</a:t>
            </a:r>
            <a:endParaRPr lang="zh-TW" altLang="en-US" dirty="0"/>
          </a:p>
        </p:txBody>
      </p:sp>
      <p:cxnSp>
        <p:nvCxnSpPr>
          <p:cNvPr id="9" name="直線單箭頭接點 8"/>
          <p:cNvCxnSpPr>
            <a:stCxn id="5" idx="3"/>
            <a:endCxn id="4" idx="1"/>
          </p:cNvCxnSpPr>
          <p:nvPr/>
        </p:nvCxnSpPr>
        <p:spPr>
          <a:xfrm>
            <a:off x="1588655" y="1162566"/>
            <a:ext cx="67869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2183245" y="793234"/>
            <a:ext cx="6066559" cy="369332"/>
          </a:xfrm>
          <a:prstGeom prst="rect">
            <a:avLst/>
          </a:prstGeom>
          <a:noFill/>
        </p:spPr>
        <p:txBody>
          <a:bodyPr wrap="square" rtlCol="0">
            <a:spAutoFit/>
          </a:bodyPr>
          <a:lstStyle/>
          <a:p>
            <a:r>
              <a:rPr lang="en-US" altLang="zh-TW" dirty="0" smtClean="0"/>
              <a:t>Avoid repeated path. (Don’t need to return to explored state)</a:t>
            </a:r>
            <a:endParaRPr lang="zh-TW" altLang="en-US" dirty="0"/>
          </a:p>
        </p:txBody>
      </p:sp>
      <p:sp>
        <p:nvSpPr>
          <p:cNvPr id="13" name="文字方塊 12"/>
          <p:cNvSpPr txBox="1"/>
          <p:nvPr/>
        </p:nvSpPr>
        <p:spPr>
          <a:xfrm>
            <a:off x="178956" y="2299559"/>
            <a:ext cx="3704934" cy="646331"/>
          </a:xfrm>
          <a:prstGeom prst="rect">
            <a:avLst/>
          </a:prstGeom>
          <a:noFill/>
        </p:spPr>
        <p:txBody>
          <a:bodyPr wrap="square" rtlCol="0">
            <a:spAutoFit/>
          </a:bodyPr>
          <a:lstStyle/>
          <a:p>
            <a:r>
              <a:rPr lang="en-US" altLang="zh-TW" b="1" dirty="0" smtClean="0"/>
              <a:t>Uninformed Search</a:t>
            </a:r>
            <a:r>
              <a:rPr lang="zh-TW" altLang="en-US" b="1" dirty="0" smtClean="0"/>
              <a:t> </a:t>
            </a:r>
            <a:endParaRPr lang="en-US" altLang="zh-TW" b="1" dirty="0" smtClean="0"/>
          </a:p>
          <a:p>
            <a:r>
              <a:rPr lang="en-US" altLang="zh-TW" b="1" dirty="0" smtClean="0"/>
              <a:t>(Blind Search, Brute Force Search)</a:t>
            </a:r>
          </a:p>
        </p:txBody>
      </p:sp>
      <p:sp>
        <p:nvSpPr>
          <p:cNvPr id="14" name="文字方塊 13"/>
          <p:cNvSpPr txBox="1"/>
          <p:nvPr/>
        </p:nvSpPr>
        <p:spPr>
          <a:xfrm>
            <a:off x="8470900" y="2299559"/>
            <a:ext cx="3124200" cy="646331"/>
          </a:xfrm>
          <a:prstGeom prst="rect">
            <a:avLst/>
          </a:prstGeom>
          <a:noFill/>
        </p:spPr>
        <p:txBody>
          <a:bodyPr wrap="square" rtlCol="0">
            <a:spAutoFit/>
          </a:bodyPr>
          <a:lstStyle/>
          <a:p>
            <a:r>
              <a:rPr lang="en-US" altLang="zh-TW" b="1" dirty="0" smtClean="0"/>
              <a:t>Informed Search </a:t>
            </a:r>
          </a:p>
          <a:p>
            <a:r>
              <a:rPr lang="en-US" altLang="zh-TW" b="1" dirty="0" smtClean="0"/>
              <a:t>(Heuristic Search)</a:t>
            </a:r>
          </a:p>
        </p:txBody>
      </p:sp>
      <p:sp>
        <p:nvSpPr>
          <p:cNvPr id="15" name="文字方塊 14"/>
          <p:cNvSpPr txBox="1"/>
          <p:nvPr/>
        </p:nvSpPr>
        <p:spPr>
          <a:xfrm>
            <a:off x="178956" y="2897491"/>
            <a:ext cx="3704934" cy="3693319"/>
          </a:xfrm>
          <a:prstGeom prst="rect">
            <a:avLst/>
          </a:prstGeom>
          <a:noFill/>
        </p:spPr>
        <p:txBody>
          <a:bodyPr wrap="square" rtlCol="0">
            <a:spAutoFit/>
          </a:bodyPr>
          <a:lstStyle/>
          <a:p>
            <a:pPr marL="285750" indent="-285750">
              <a:buFontTx/>
              <a:buChar char="-"/>
            </a:pPr>
            <a:r>
              <a:rPr lang="en-US" altLang="zh-TW" dirty="0" smtClean="0"/>
              <a:t>Use only the information available in the problem definition.</a:t>
            </a:r>
          </a:p>
          <a:p>
            <a:pPr marL="285750" indent="-285750">
              <a:buFontTx/>
              <a:buChar char="-"/>
            </a:pPr>
            <a:r>
              <a:rPr lang="en-US" altLang="zh-TW" dirty="0" smtClean="0"/>
              <a:t>Generates the search tree without using any domain specific knowledge.</a:t>
            </a:r>
          </a:p>
          <a:p>
            <a:pPr marL="285750" indent="-285750">
              <a:buFontTx/>
              <a:buChar char="-"/>
            </a:pPr>
            <a:r>
              <a:rPr lang="en-US" altLang="zh-TW" dirty="0" smtClean="0"/>
              <a:t>type</a:t>
            </a:r>
          </a:p>
          <a:p>
            <a:r>
              <a:rPr lang="en-US" altLang="zh-TW" dirty="0" smtClean="0"/>
              <a:t>1. Breadth First Search</a:t>
            </a:r>
          </a:p>
          <a:p>
            <a:r>
              <a:rPr lang="en-US" altLang="zh-TW" dirty="0" smtClean="0"/>
              <a:t>       (1) Uniform Cost Search</a:t>
            </a:r>
          </a:p>
          <a:p>
            <a:r>
              <a:rPr lang="en-US" altLang="zh-TW" dirty="0" smtClean="0"/>
              <a:t>2. Depth First Search</a:t>
            </a:r>
          </a:p>
          <a:p>
            <a:r>
              <a:rPr lang="en-US" altLang="zh-TW" dirty="0" smtClean="0"/>
              <a:t>       (1) Depth Limited Search</a:t>
            </a:r>
          </a:p>
          <a:p>
            <a:r>
              <a:rPr lang="en-US" altLang="zh-TW" dirty="0"/>
              <a:t> </a:t>
            </a:r>
            <a:r>
              <a:rPr lang="en-US" altLang="zh-TW" dirty="0" smtClean="0"/>
              <a:t>      (2) Iterative Deepening Search</a:t>
            </a:r>
          </a:p>
          <a:p>
            <a:r>
              <a:rPr lang="en-US" altLang="zh-TW" dirty="0" smtClean="0"/>
              <a:t>3. Backwards Chaining</a:t>
            </a:r>
          </a:p>
          <a:p>
            <a:r>
              <a:rPr lang="en-US" altLang="zh-TW" dirty="0" smtClean="0"/>
              <a:t>4. Bidirectional Search (</a:t>
            </a:r>
            <a:r>
              <a:rPr lang="zh-TW" altLang="en-US" dirty="0" smtClean="0"/>
              <a:t>雙向搜尋</a:t>
            </a:r>
            <a:r>
              <a:rPr lang="en-US" altLang="zh-TW" dirty="0" smtClean="0"/>
              <a:t>)</a:t>
            </a:r>
          </a:p>
        </p:txBody>
      </p:sp>
      <p:sp>
        <p:nvSpPr>
          <p:cNvPr id="16" name="文字方塊 15"/>
          <p:cNvSpPr txBox="1"/>
          <p:nvPr/>
        </p:nvSpPr>
        <p:spPr>
          <a:xfrm>
            <a:off x="7722175" y="2872091"/>
            <a:ext cx="4469825" cy="3970318"/>
          </a:xfrm>
          <a:prstGeom prst="rect">
            <a:avLst/>
          </a:prstGeom>
          <a:noFill/>
        </p:spPr>
        <p:txBody>
          <a:bodyPr wrap="square" rtlCol="0">
            <a:spAutoFit/>
          </a:bodyPr>
          <a:lstStyle/>
          <a:p>
            <a:pPr marL="285750" indent="-285750">
              <a:buFontTx/>
              <a:buChar char="-"/>
            </a:pPr>
            <a:r>
              <a:rPr lang="en-US" altLang="zh-TW" dirty="0" smtClean="0"/>
              <a:t>Be SMART about what path to try.</a:t>
            </a:r>
          </a:p>
          <a:p>
            <a:pPr marL="285750" indent="-285750">
              <a:buFontTx/>
              <a:buChar char="-"/>
            </a:pPr>
            <a:r>
              <a:rPr lang="en-US" altLang="zh-TW" dirty="0" smtClean="0"/>
              <a:t>Use an evaluation function f(n) for node n.</a:t>
            </a:r>
          </a:p>
          <a:p>
            <a:pPr marL="285750" indent="-285750">
              <a:buFontTx/>
              <a:buChar char="-"/>
            </a:pPr>
            <a:r>
              <a:rPr lang="zh-TW" altLang="en-US" dirty="0" smtClean="0"/>
              <a:t>不保證成功，但可大量節省時間</a:t>
            </a:r>
            <a:r>
              <a:rPr lang="zh-TW" altLang="en-US" dirty="0"/>
              <a:t>。</a:t>
            </a:r>
            <a:endParaRPr lang="en-US" altLang="zh-TW" dirty="0" smtClean="0"/>
          </a:p>
          <a:p>
            <a:pPr marL="285750" indent="-285750">
              <a:buFontTx/>
              <a:buChar char="-"/>
            </a:pPr>
            <a:r>
              <a:rPr lang="en-US" altLang="zh-TW" dirty="0" smtClean="0"/>
              <a:t>type</a:t>
            </a:r>
          </a:p>
          <a:p>
            <a:r>
              <a:rPr lang="en-US" altLang="zh-TW" dirty="0" smtClean="0"/>
              <a:t>1. Best First Search</a:t>
            </a:r>
          </a:p>
          <a:p>
            <a:r>
              <a:rPr lang="zh-TW" altLang="en-US" dirty="0"/>
              <a:t> </a:t>
            </a:r>
            <a:r>
              <a:rPr lang="zh-TW" altLang="en-US" dirty="0" smtClean="0"/>
              <a:t>      </a:t>
            </a:r>
            <a:r>
              <a:rPr lang="en-US" altLang="zh-TW" dirty="0" smtClean="0"/>
              <a:t>(1) Greedy Best First Search</a:t>
            </a:r>
          </a:p>
          <a:p>
            <a:r>
              <a:rPr lang="en-US" altLang="zh-TW" dirty="0"/>
              <a:t> </a:t>
            </a:r>
            <a:r>
              <a:rPr lang="en-US" altLang="zh-TW" dirty="0" smtClean="0"/>
              <a:t>      (2) A* Search</a:t>
            </a:r>
          </a:p>
          <a:p>
            <a:r>
              <a:rPr lang="en-US" altLang="zh-TW" dirty="0" smtClean="0"/>
              <a:t>2. Memory Bounded Search</a:t>
            </a:r>
          </a:p>
          <a:p>
            <a:r>
              <a:rPr lang="en-US" altLang="zh-TW" dirty="0"/>
              <a:t>     (1) Iterative deepening A</a:t>
            </a:r>
            <a:r>
              <a:rPr lang="en-US" altLang="zh-TW" dirty="0" smtClean="0"/>
              <a:t>* (IDA*)</a:t>
            </a:r>
          </a:p>
          <a:p>
            <a:r>
              <a:rPr lang="en-US" altLang="zh-TW" dirty="0"/>
              <a:t> </a:t>
            </a:r>
            <a:r>
              <a:rPr lang="en-US" altLang="zh-TW" dirty="0" smtClean="0"/>
              <a:t>    (2</a:t>
            </a:r>
            <a:r>
              <a:rPr lang="en-US" altLang="zh-TW" dirty="0"/>
              <a:t>) Recursive Best First </a:t>
            </a:r>
            <a:r>
              <a:rPr lang="en-US" altLang="zh-TW" dirty="0" smtClean="0"/>
              <a:t>Search</a:t>
            </a:r>
          </a:p>
          <a:p>
            <a:r>
              <a:rPr lang="en-US" altLang="zh-TW" dirty="0"/>
              <a:t> </a:t>
            </a:r>
            <a:r>
              <a:rPr lang="en-US" altLang="zh-TW" dirty="0" smtClean="0"/>
              <a:t>    (3</a:t>
            </a:r>
            <a:r>
              <a:rPr lang="en-US" altLang="zh-TW" dirty="0"/>
              <a:t>) Simplified Memory-Bounded A</a:t>
            </a:r>
            <a:r>
              <a:rPr lang="en-US" altLang="zh-TW" dirty="0" smtClean="0"/>
              <a:t>* (SMA*)</a:t>
            </a:r>
          </a:p>
          <a:p>
            <a:r>
              <a:rPr lang="en-US" altLang="zh-TW" dirty="0" smtClean="0"/>
              <a:t>3. </a:t>
            </a:r>
            <a:r>
              <a:rPr lang="zh-TW" altLang="en-US" dirty="0" smtClean="0"/>
              <a:t>疊代改進演算法</a:t>
            </a:r>
            <a:endParaRPr lang="en-US" altLang="zh-TW" dirty="0" smtClean="0"/>
          </a:p>
          <a:p>
            <a:r>
              <a:rPr lang="en-US" altLang="zh-TW" dirty="0"/>
              <a:t> </a:t>
            </a:r>
            <a:r>
              <a:rPr lang="en-US" altLang="zh-TW" dirty="0" smtClean="0"/>
              <a:t>    (1) Hill Climbing</a:t>
            </a:r>
          </a:p>
          <a:p>
            <a:r>
              <a:rPr lang="en-US" altLang="zh-TW" dirty="0"/>
              <a:t> </a:t>
            </a:r>
            <a:r>
              <a:rPr lang="en-US" altLang="zh-TW" dirty="0" smtClean="0"/>
              <a:t>    (2) Simulated Annealing</a:t>
            </a:r>
          </a:p>
        </p:txBody>
      </p:sp>
      <p:cxnSp>
        <p:nvCxnSpPr>
          <p:cNvPr id="17" name="直線單箭頭接點 16"/>
          <p:cNvCxnSpPr>
            <a:stCxn id="13" idx="3"/>
            <a:endCxn id="14" idx="1"/>
          </p:cNvCxnSpPr>
          <p:nvPr/>
        </p:nvCxnSpPr>
        <p:spPr>
          <a:xfrm>
            <a:off x="3883890" y="2622725"/>
            <a:ext cx="4587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字方塊 21"/>
          <p:cNvSpPr txBox="1"/>
          <p:nvPr/>
        </p:nvSpPr>
        <p:spPr>
          <a:xfrm>
            <a:off x="3825587" y="1907662"/>
            <a:ext cx="4645313" cy="646331"/>
          </a:xfrm>
          <a:prstGeom prst="rect">
            <a:avLst/>
          </a:prstGeom>
          <a:noFill/>
        </p:spPr>
        <p:txBody>
          <a:bodyPr wrap="square" rtlCol="0">
            <a:spAutoFit/>
          </a:bodyPr>
          <a:lstStyle/>
          <a:p>
            <a:r>
              <a:rPr lang="en-US" altLang="zh-TW" dirty="0" smtClean="0"/>
              <a:t>A node is selected for expansion based on an evaluation function that estimates cost to goal.</a:t>
            </a:r>
            <a:endParaRPr lang="zh-TW" altLang="en-US" dirty="0"/>
          </a:p>
        </p:txBody>
      </p:sp>
      <p:sp>
        <p:nvSpPr>
          <p:cNvPr id="24" name="文字方塊 23"/>
          <p:cNvSpPr txBox="1"/>
          <p:nvPr/>
        </p:nvSpPr>
        <p:spPr>
          <a:xfrm>
            <a:off x="4096470" y="2691458"/>
            <a:ext cx="3413124" cy="923330"/>
          </a:xfrm>
          <a:prstGeom prst="rect">
            <a:avLst/>
          </a:prstGeom>
          <a:noFill/>
        </p:spPr>
        <p:txBody>
          <a:bodyPr wrap="square" rtlCol="0">
            <a:spAutoFit/>
          </a:bodyPr>
          <a:lstStyle/>
          <a:p>
            <a:r>
              <a:rPr lang="en-US" altLang="zh-TW" dirty="0" smtClean="0"/>
              <a:t>Estimate of the distance from start state to the goal. (Knowledge which is the most useful in search.)</a:t>
            </a:r>
            <a:endParaRPr lang="zh-TW" altLang="en-US" dirty="0"/>
          </a:p>
        </p:txBody>
      </p:sp>
      <p:sp>
        <p:nvSpPr>
          <p:cNvPr id="25" name="文字方塊 24"/>
          <p:cNvSpPr txBox="1"/>
          <p:nvPr/>
        </p:nvSpPr>
        <p:spPr>
          <a:xfrm>
            <a:off x="4740850" y="5136663"/>
            <a:ext cx="2006024" cy="369332"/>
          </a:xfrm>
          <a:prstGeom prst="rect">
            <a:avLst/>
          </a:prstGeom>
          <a:noFill/>
        </p:spPr>
        <p:txBody>
          <a:bodyPr wrap="square" rtlCol="0">
            <a:spAutoFit/>
          </a:bodyPr>
          <a:lstStyle/>
          <a:p>
            <a:r>
              <a:rPr lang="en-US" altLang="zh-TW" b="1" dirty="0" smtClean="0"/>
              <a:t>Adversarial Search</a:t>
            </a:r>
          </a:p>
        </p:txBody>
      </p:sp>
    </p:spTree>
    <p:extLst>
      <p:ext uri="{BB962C8B-B14F-4D97-AF65-F5344CB8AC3E}">
        <p14:creationId xmlns:p14="http://schemas.microsoft.com/office/powerpoint/2010/main" val="7205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Uninformed Search</a:t>
            </a:r>
            <a:endParaRPr lang="en-US" altLang="zh-TW" dirty="0" smtClean="0"/>
          </a:p>
        </p:txBody>
      </p:sp>
      <p:sp>
        <p:nvSpPr>
          <p:cNvPr id="8" name="文字方塊 7"/>
          <p:cNvSpPr txBox="1"/>
          <p:nvPr/>
        </p:nvSpPr>
        <p:spPr>
          <a:xfrm>
            <a:off x="166255" y="957658"/>
            <a:ext cx="11804072" cy="3323987"/>
          </a:xfrm>
          <a:prstGeom prst="rect">
            <a:avLst/>
          </a:prstGeom>
          <a:noFill/>
        </p:spPr>
        <p:txBody>
          <a:bodyPr wrap="square" rtlCol="0">
            <a:spAutoFit/>
          </a:bodyPr>
          <a:lstStyle/>
          <a:p>
            <a:r>
              <a:rPr lang="en-US" altLang="zh-TW" b="1" dirty="0"/>
              <a:t>Breadth First Search </a:t>
            </a:r>
            <a:r>
              <a:rPr lang="zh-TW" altLang="en-US" b="1" dirty="0">
                <a:latin typeface="微軟正黑體" panose="020B0604030504040204" pitchFamily="34" charset="-120"/>
                <a:ea typeface="微軟正黑體" panose="020B0604030504040204" pitchFamily="34" charset="-120"/>
              </a:rPr>
              <a:t>廣度優先搜尋法 </a:t>
            </a:r>
            <a:r>
              <a:rPr lang="en-US" altLang="zh-TW" b="1" dirty="0"/>
              <a:t>(Shortest First Search</a:t>
            </a:r>
            <a:r>
              <a:rPr lang="en-US" altLang="zh-TW" b="1" dirty="0" smtClean="0"/>
              <a: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從</a:t>
            </a:r>
            <a:r>
              <a:rPr lang="zh-TW" altLang="en-US" sz="1600" dirty="0">
                <a:latin typeface="微軟正黑體" panose="020B0604030504040204" pitchFamily="34" charset="-120"/>
                <a:ea typeface="微軟正黑體" panose="020B0604030504040204" pitchFamily="34" charset="-120"/>
              </a:rPr>
              <a:t>圖的某一節點</a:t>
            </a:r>
            <a:r>
              <a:rPr lang="en-US" altLang="zh-TW" sz="1600" dirty="0">
                <a:latin typeface="微軟正黑體" panose="020B0604030504040204" pitchFamily="34" charset="-120"/>
                <a:ea typeface="微軟正黑體" panose="020B0604030504040204" pitchFamily="34" charset="-120"/>
              </a:rPr>
              <a:t>(vertex, node)</a:t>
            </a:r>
            <a:r>
              <a:rPr lang="zh-TW" altLang="en-US" sz="1600" dirty="0">
                <a:latin typeface="微軟正黑體" panose="020B0604030504040204" pitchFamily="34" charset="-120"/>
                <a:ea typeface="微軟正黑體" panose="020B0604030504040204" pitchFamily="34" charset="-120"/>
              </a:rPr>
              <a:t>開始走訪，接著走訪此一節點所有相鄰且未拜訪過的節點，由走訪過的節點繼續進行先廣後深的搜尋。以樹</a:t>
            </a:r>
            <a:r>
              <a:rPr lang="en-US" altLang="zh-TW" sz="1600" dirty="0">
                <a:latin typeface="微軟正黑體" panose="020B0604030504040204" pitchFamily="34" charset="-120"/>
                <a:ea typeface="微軟正黑體" panose="020B0604030504040204" pitchFamily="34" charset="-120"/>
              </a:rPr>
              <a:t>(tree)</a:t>
            </a:r>
            <a:r>
              <a:rPr lang="zh-TW" altLang="en-US" sz="1600" dirty="0">
                <a:latin typeface="微軟正黑體" panose="020B0604030504040204" pitchFamily="34" charset="-120"/>
                <a:ea typeface="微軟正黑體" panose="020B0604030504040204" pitchFamily="34" charset="-120"/>
              </a:rPr>
              <a:t>來說即把同一深度</a:t>
            </a:r>
            <a:r>
              <a:rPr lang="en-US" altLang="zh-TW" sz="1600" dirty="0">
                <a:latin typeface="微軟正黑體" panose="020B0604030504040204" pitchFamily="34" charset="-120"/>
                <a:ea typeface="微軟正黑體" panose="020B0604030504040204" pitchFamily="34" charset="-120"/>
              </a:rPr>
              <a:t>(level)</a:t>
            </a:r>
            <a:r>
              <a:rPr lang="zh-TW" altLang="en-US" sz="1600" dirty="0">
                <a:latin typeface="微軟正黑體" panose="020B0604030504040204" pitchFamily="34" charset="-120"/>
                <a:ea typeface="微軟正黑體" panose="020B0604030504040204" pitchFamily="34" charset="-120"/>
              </a:rPr>
              <a:t>的節點走訪完，再繼續向下一個深度搜尋，直到找到目的節點或遍尋全部節點</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a:t>
            </a:r>
            <a:r>
              <a:rPr lang="en-US" altLang="zh-TW" sz="1600" dirty="0" smtClean="0">
                <a:latin typeface="微軟正黑體" panose="020B0604030504040204" pitchFamily="34" charset="-120"/>
                <a:ea typeface="微軟正黑體" panose="020B0604030504040204" pitchFamily="34" charset="-120"/>
              </a:rPr>
              <a:t>FIFO</a:t>
            </a:r>
            <a:r>
              <a:rPr lang="zh-TW" altLang="en-US" sz="1600" dirty="0" smtClean="0">
                <a:latin typeface="微軟正黑體" panose="020B0604030504040204" pitchFamily="34" charset="-120"/>
                <a:ea typeface="微軟正黑體" panose="020B0604030504040204" pitchFamily="34" charset="-120"/>
              </a:rPr>
              <a:t>佇列</a:t>
            </a:r>
            <a:r>
              <a:rPr lang="en-US" altLang="zh-TW" sz="1600" dirty="0">
                <a:latin typeface="微軟正黑體" panose="020B0604030504040204" pitchFamily="34" charset="-120"/>
                <a:ea typeface="微軟正黑體" panose="020B0604030504040204" pitchFamily="34" charset="-120"/>
              </a:rPr>
              <a:t>(Queue)</a:t>
            </a:r>
            <a:r>
              <a:rPr lang="zh-TW" altLang="en-US" sz="1600" dirty="0">
                <a:latin typeface="微軟正黑體" panose="020B0604030504040204" pitchFamily="34" charset="-120"/>
                <a:ea typeface="微軟正黑體" panose="020B0604030504040204" pitchFamily="34" charset="-120"/>
              </a:rPr>
              <a:t>來處理，通常以迴圈的方式呈現</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 kind of graph search.</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Complete.</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No Optimality.</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使用時機：</a:t>
            </a:r>
            <a:r>
              <a:rPr lang="en-US" altLang="zh-TW" sz="1600" dirty="0">
                <a:latin typeface="微軟正黑體" panose="020B0604030504040204" pitchFamily="34" charset="-120"/>
                <a:ea typeface="微軟正黑體" panose="020B0604030504040204" pitchFamily="34" charset="-120"/>
              </a:rPr>
              <a:t>Used when branching factor is small and shallow solutions </a:t>
            </a:r>
            <a:r>
              <a:rPr lang="en-US" altLang="zh-TW" sz="1600" dirty="0" smtClean="0">
                <a:latin typeface="微軟正黑體" panose="020B0604030504040204" pitchFamily="34" charset="-120"/>
                <a:ea typeface="微軟正黑體" panose="020B0604030504040204" pitchFamily="34" charset="-120"/>
              </a:rPr>
              <a:t>exist.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步驟：</a:t>
            </a:r>
            <a:endParaRPr lang="en-US" altLang="zh-TW" sz="1600"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smtClean="0">
                <a:latin typeface="微軟正黑體" panose="020B0604030504040204" pitchFamily="34" charset="-120"/>
                <a:ea typeface="微軟正黑體" panose="020B0604030504040204" pitchFamily="34" charset="-120"/>
              </a:rPr>
              <a:t>任意</a:t>
            </a:r>
            <a:r>
              <a:rPr lang="zh-TW" altLang="en-US" sz="1600" dirty="0">
                <a:latin typeface="微軟正黑體" panose="020B0604030504040204" pitchFamily="34" charset="-120"/>
                <a:ea typeface="微軟正黑體" panose="020B0604030504040204" pitchFamily="34" charset="-120"/>
              </a:rPr>
              <a:t>選擇某一個開始的節點，假設它為</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，因此先拜訪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然後以任意的順序去拜訪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的相鄰節點。 </a:t>
            </a:r>
            <a:endParaRPr lang="en-US" altLang="zh-TW" sz="1600"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smtClean="0">
                <a:latin typeface="微軟正黑體" panose="020B0604030504040204" pitchFamily="34" charset="-120"/>
                <a:ea typeface="微軟正黑體" panose="020B0604030504040204" pitchFamily="34" charset="-120"/>
              </a:rPr>
              <a:t>假設</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的相鄰節為</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Vi</a:t>
            </a:r>
            <a:r>
              <a:rPr lang="zh-TW" altLang="en-US" sz="1600" dirty="0">
                <a:latin typeface="微軟正黑體" panose="020B0604030504040204" pitchFamily="34" charset="-120"/>
                <a:ea typeface="微軟正黑體" panose="020B0604030504040204" pitchFamily="34" charset="-120"/>
              </a:rPr>
              <a:t>，當這些節點都拜訪過後，再接著拜訪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的相鄰節點</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smtClean="0">
                <a:latin typeface="微軟正黑體" panose="020B0604030504040204" pitchFamily="34" charset="-120"/>
                <a:ea typeface="微軟正黑體" panose="020B0604030504040204" pitchFamily="34" charset="-120"/>
              </a:rPr>
              <a:t>當</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相鄰節點都拜訪過後，再拜訪</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的相鄰節點，如此重覆直到圖形上的所有節點都被拜訪過。 </a:t>
            </a:r>
          </a:p>
          <a:p>
            <a:endParaRPr lang="en-US" altLang="zh-TW" sz="16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3057236" y="5967012"/>
            <a:ext cx="6022109" cy="615553"/>
          </a:xfrm>
          <a:prstGeom prst="rect">
            <a:avLst/>
          </a:prstGeom>
          <a:noFill/>
        </p:spPr>
        <p:txBody>
          <a:bodyPr wrap="square" rtlCol="0">
            <a:spAutoFit/>
          </a:bodyPr>
          <a:lstStyle/>
          <a:p>
            <a:r>
              <a:rPr lang="en-US" altLang="zh-TW" b="1" dirty="0"/>
              <a:t>Uniform Cost </a:t>
            </a:r>
            <a:r>
              <a:rPr lang="en-US" altLang="zh-TW" b="1" dirty="0" smtClean="0"/>
              <a:t>Search </a:t>
            </a:r>
            <a:r>
              <a:rPr lang="zh-TW" altLang="en-US" b="1" dirty="0" smtClean="0">
                <a:latin typeface="微軟正黑體" panose="020B0604030504040204" pitchFamily="34" charset="-120"/>
                <a:ea typeface="微軟正黑體" panose="020B0604030504040204" pitchFamily="34" charset="-120"/>
              </a:rPr>
              <a:t>成本一</a:t>
            </a:r>
            <a:r>
              <a:rPr lang="zh-TW" altLang="en-US" b="1" dirty="0">
                <a:latin typeface="微軟正黑體" panose="020B0604030504040204" pitchFamily="34" charset="-120"/>
                <a:ea typeface="微軟正黑體" panose="020B0604030504040204" pitchFamily="34" charset="-120"/>
              </a:rPr>
              <a:t>致</a:t>
            </a:r>
            <a:r>
              <a:rPr lang="zh-TW" altLang="en-US" b="1" dirty="0" smtClean="0">
                <a:latin typeface="微軟正黑體" panose="020B0604030504040204" pitchFamily="34" charset="-120"/>
                <a:ea typeface="微軟正黑體" panose="020B0604030504040204" pitchFamily="34" charset="-120"/>
              </a:rPr>
              <a:t>搜尋</a:t>
            </a:r>
            <a:r>
              <a:rPr lang="zh-TW" altLang="en-US" b="1" dirty="0">
                <a:latin typeface="微軟正黑體" panose="020B0604030504040204" pitchFamily="34" charset="-120"/>
                <a:ea typeface="微軟正黑體" panose="020B0604030504040204" pitchFamily="34" charset="-120"/>
              </a:rPr>
              <a:t>法 </a:t>
            </a:r>
            <a:r>
              <a:rPr lang="en-US" altLang="zh-TW" b="1" dirty="0" smtClean="0"/>
              <a:t>(Cheapest </a:t>
            </a:r>
            <a:r>
              <a:rPr lang="en-US" altLang="zh-TW" b="1" dirty="0"/>
              <a:t>First Search</a:t>
            </a:r>
            <a:r>
              <a:rPr lang="en-US" altLang="zh-TW" b="1" dirty="0" smtClean="0"/>
              <a:t>)</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Pick the path with the lowest total cost.</a:t>
            </a:r>
            <a:endParaRPr lang="en-US" altLang="zh-TW" sz="1600" dirty="0">
              <a:latin typeface="微軟正黑體" panose="020B0604030504040204" pitchFamily="34" charset="-120"/>
              <a:ea typeface="微軟正黑體" panose="020B0604030504040204" pitchFamily="34" charset="-120"/>
            </a:endParaRPr>
          </a:p>
        </p:txBody>
      </p:sp>
      <p:cxnSp>
        <p:nvCxnSpPr>
          <p:cNvPr id="14" name="直線單箭頭接點 13"/>
          <p:cNvCxnSpPr>
            <a:stCxn id="8" idx="2"/>
            <a:endCxn id="13" idx="0"/>
          </p:cNvCxnSpPr>
          <p:nvPr/>
        </p:nvCxnSpPr>
        <p:spPr>
          <a:xfrm>
            <a:off x="6068291" y="4281645"/>
            <a:ext cx="0" cy="16853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文字方塊 14"/>
          <p:cNvSpPr txBox="1"/>
          <p:nvPr/>
        </p:nvSpPr>
        <p:spPr>
          <a:xfrm>
            <a:off x="6040004" y="4489684"/>
            <a:ext cx="1435100" cy="369332"/>
          </a:xfrm>
          <a:prstGeom prst="rect">
            <a:avLst/>
          </a:prstGeom>
          <a:noFill/>
        </p:spPr>
        <p:txBody>
          <a:bodyPr wrap="square" rtlCol="0">
            <a:spAutoFit/>
          </a:bodyPr>
          <a:lstStyle/>
          <a:p>
            <a:r>
              <a:rPr lang="en-US" altLang="zh-TW" dirty="0" smtClean="0"/>
              <a:t>Shortest step</a:t>
            </a:r>
            <a:endParaRPr lang="zh-TW" altLang="en-US" dirty="0"/>
          </a:p>
        </p:txBody>
      </p:sp>
      <p:sp>
        <p:nvSpPr>
          <p:cNvPr id="16" name="文字方塊 15"/>
          <p:cNvSpPr txBox="1"/>
          <p:nvPr/>
        </p:nvSpPr>
        <p:spPr>
          <a:xfrm>
            <a:off x="6040004" y="5228348"/>
            <a:ext cx="1435100" cy="369332"/>
          </a:xfrm>
          <a:prstGeom prst="rect">
            <a:avLst/>
          </a:prstGeom>
          <a:noFill/>
        </p:spPr>
        <p:txBody>
          <a:bodyPr wrap="square" rtlCol="0">
            <a:spAutoFit/>
          </a:bodyPr>
          <a:lstStyle/>
          <a:p>
            <a:r>
              <a:rPr lang="en-US" altLang="zh-TW" dirty="0" smtClean="0"/>
              <a:t>Shortest cost</a:t>
            </a:r>
            <a:endParaRPr lang="zh-TW" altLang="en-US" dirty="0"/>
          </a:p>
        </p:txBody>
      </p:sp>
    </p:spTree>
    <p:extLst>
      <p:ext uri="{BB962C8B-B14F-4D97-AF65-F5344CB8AC3E}">
        <p14:creationId xmlns:p14="http://schemas.microsoft.com/office/powerpoint/2010/main" val="3650592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Uninformed Search</a:t>
            </a:r>
            <a:endParaRPr lang="en-US" altLang="zh-TW" dirty="0" smtClean="0"/>
          </a:p>
        </p:txBody>
      </p:sp>
      <p:sp>
        <p:nvSpPr>
          <p:cNvPr id="12" name="文字方塊 11"/>
          <p:cNvSpPr txBox="1"/>
          <p:nvPr/>
        </p:nvSpPr>
        <p:spPr>
          <a:xfrm>
            <a:off x="166255" y="998325"/>
            <a:ext cx="11804072" cy="3077766"/>
          </a:xfrm>
          <a:prstGeom prst="rect">
            <a:avLst/>
          </a:prstGeom>
          <a:noFill/>
        </p:spPr>
        <p:txBody>
          <a:bodyPr wrap="square" rtlCol="0">
            <a:spAutoFit/>
          </a:bodyPr>
          <a:lstStyle/>
          <a:p>
            <a:r>
              <a:rPr lang="en-US" altLang="zh-TW" b="1" dirty="0"/>
              <a:t>Depth First Search </a:t>
            </a:r>
            <a:r>
              <a:rPr lang="zh-TW" altLang="en-US" b="1" dirty="0">
                <a:latin typeface="微軟正黑體" panose="020B0604030504040204" pitchFamily="34" charset="-120"/>
                <a:ea typeface="微軟正黑體" panose="020B0604030504040204" pitchFamily="34" charset="-120"/>
              </a:rPr>
              <a:t>深度</a:t>
            </a:r>
            <a:r>
              <a:rPr lang="zh-TW" altLang="en-US" b="1" dirty="0" smtClean="0">
                <a:latin typeface="微軟正黑體" panose="020B0604030504040204" pitchFamily="34" charset="-120"/>
                <a:ea typeface="微軟正黑體" panose="020B0604030504040204" pitchFamily="34" charset="-120"/>
              </a:rPr>
              <a:t>優先</a:t>
            </a:r>
            <a:r>
              <a:rPr lang="zh-TW" altLang="en-US" b="1" dirty="0">
                <a:latin typeface="微軟正黑體" panose="020B0604030504040204" pitchFamily="34" charset="-120"/>
                <a:ea typeface="微軟正黑體" panose="020B0604030504040204" pitchFamily="34" charset="-120"/>
              </a:rPr>
              <a:t>搜尋法 </a:t>
            </a:r>
            <a:r>
              <a:rPr lang="en-US" altLang="zh-TW" b="1" dirty="0" smtClean="0"/>
              <a:t>(longest path)</a:t>
            </a:r>
          </a:p>
          <a:p>
            <a:pPr marL="285750" indent="-285750">
              <a:buFontTx/>
              <a:buChar char="-"/>
            </a:pPr>
            <a:r>
              <a:rPr lang="zh-TW" altLang="en-US" sz="1600" dirty="0">
                <a:latin typeface="微軟正黑體" panose="020B0604030504040204" pitchFamily="34" charset="-120"/>
                <a:ea typeface="微軟正黑體" panose="020B0604030504040204" pitchFamily="34" charset="-120"/>
              </a:rPr>
              <a:t>是一種用來遍尋一個樹</a:t>
            </a:r>
            <a:r>
              <a:rPr lang="en-US" altLang="zh-TW" sz="1600" dirty="0">
                <a:latin typeface="微軟正黑體" panose="020B0604030504040204" pitchFamily="34" charset="-120"/>
                <a:ea typeface="微軟正黑體" panose="020B0604030504040204" pitchFamily="34" charset="-120"/>
              </a:rPr>
              <a:t>(tree)</a:t>
            </a:r>
            <a:r>
              <a:rPr lang="zh-TW" altLang="en-US" sz="1600" dirty="0">
                <a:latin typeface="微軟正黑體" panose="020B0604030504040204" pitchFamily="34" charset="-120"/>
                <a:ea typeface="微軟正黑體" panose="020B0604030504040204" pitchFamily="34" charset="-120"/>
              </a:rPr>
              <a:t>或圖</a:t>
            </a:r>
            <a:r>
              <a:rPr lang="en-US" altLang="zh-TW" sz="1600" dirty="0">
                <a:latin typeface="微軟正黑體" panose="020B0604030504040204" pitchFamily="34" charset="-120"/>
                <a:ea typeface="微軟正黑體" panose="020B0604030504040204" pitchFamily="34" charset="-120"/>
              </a:rPr>
              <a:t>(graph)</a:t>
            </a:r>
            <a:r>
              <a:rPr lang="zh-TW" altLang="en-US" sz="1600" dirty="0">
                <a:latin typeface="微軟正黑體" panose="020B0604030504040204" pitchFamily="34" charset="-120"/>
                <a:ea typeface="微軟正黑體" panose="020B0604030504040204" pitchFamily="34" charset="-120"/>
              </a:rPr>
              <a:t>的演算法。由樹的根</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或圖的某一點當成 根</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來開始探尋，先探尋邊</a:t>
            </a:r>
            <a:r>
              <a:rPr lang="en-US" altLang="zh-TW" sz="1600" dirty="0">
                <a:latin typeface="微軟正黑體" panose="020B0604030504040204" pitchFamily="34" charset="-120"/>
                <a:ea typeface="微軟正黑體" panose="020B0604030504040204" pitchFamily="34" charset="-120"/>
              </a:rPr>
              <a:t>(edge)</a:t>
            </a:r>
            <a:r>
              <a:rPr lang="zh-TW" altLang="en-US" sz="1600" dirty="0">
                <a:latin typeface="微軟正黑體" panose="020B0604030504040204" pitchFamily="34" charset="-120"/>
                <a:ea typeface="微軟正黑體" panose="020B0604030504040204" pitchFamily="34" charset="-120"/>
              </a:rPr>
              <a:t>上未搜尋的一節點</a:t>
            </a:r>
            <a:r>
              <a:rPr lang="en-US" altLang="zh-TW" sz="1600" dirty="0">
                <a:latin typeface="微軟正黑體" panose="020B0604030504040204" pitchFamily="34" charset="-120"/>
                <a:ea typeface="微軟正黑體" panose="020B0604030504040204" pitchFamily="34" charset="-120"/>
              </a:rPr>
              <a:t>(vertex or node)</a:t>
            </a:r>
            <a:r>
              <a:rPr lang="zh-TW" altLang="en-US" sz="1600" dirty="0">
                <a:latin typeface="微軟正黑體" panose="020B0604030504040204" pitchFamily="34" charset="-120"/>
                <a:ea typeface="微軟正黑體" panose="020B0604030504040204" pitchFamily="34" charset="-120"/>
              </a:rPr>
              <a:t>，並儘可能深的搜索，直到該節點的所有邊上節點都已探尋；就回溯</a:t>
            </a:r>
            <a:r>
              <a:rPr lang="en-US" altLang="zh-TW" sz="1600" dirty="0">
                <a:latin typeface="微軟正黑體" panose="020B0604030504040204" pitchFamily="34" charset="-120"/>
                <a:ea typeface="微軟正黑體" panose="020B0604030504040204" pitchFamily="34" charset="-120"/>
              </a:rPr>
              <a:t>(backtracking)</a:t>
            </a:r>
            <a:r>
              <a:rPr lang="zh-TW" altLang="en-US" sz="1600" dirty="0">
                <a:latin typeface="微軟正黑體" panose="020B0604030504040204" pitchFamily="34" charset="-120"/>
                <a:ea typeface="微軟正黑體" panose="020B0604030504040204" pitchFamily="34" charset="-120"/>
              </a:rPr>
              <a:t>到前一個節點，重覆探尋未搜尋的節點，直到找到目 的節點或遍尋全部節點。</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a:t>
            </a:r>
            <a:r>
              <a:rPr lang="zh-TW" altLang="en-US" sz="1600" dirty="0">
                <a:latin typeface="微軟正黑體" panose="020B0604030504040204" pitchFamily="34" charset="-120"/>
                <a:ea typeface="微軟正黑體" panose="020B0604030504040204" pitchFamily="34" charset="-120"/>
              </a:rPr>
              <a:t>堆疊</a:t>
            </a:r>
            <a:r>
              <a:rPr lang="en-US" altLang="zh-TW" sz="1600" dirty="0">
                <a:latin typeface="微軟正黑體" panose="020B0604030504040204" pitchFamily="34" charset="-120"/>
                <a:ea typeface="微軟正黑體" panose="020B0604030504040204" pitchFamily="34" charset="-120"/>
              </a:rPr>
              <a:t>(Stack)</a:t>
            </a:r>
            <a:r>
              <a:rPr lang="zh-TW" altLang="en-US" sz="1600" dirty="0">
                <a:latin typeface="微軟正黑體" panose="020B0604030504040204" pitchFamily="34" charset="-120"/>
                <a:ea typeface="微軟正黑體" panose="020B0604030504040204" pitchFamily="34" charset="-120"/>
              </a:rPr>
              <a:t>來處理，通常以遞迴的方式呈現</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 kind of graph search.</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Not complete.</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步驟：</a:t>
            </a:r>
            <a:endParaRPr lang="en-US" altLang="zh-TW" sz="1600"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smtClean="0">
                <a:latin typeface="微軟正黑體" panose="020B0604030504040204" pitchFamily="34" charset="-120"/>
                <a:ea typeface="微軟正黑體" panose="020B0604030504040204" pitchFamily="34" charset="-120"/>
              </a:rPr>
              <a:t>以</a:t>
            </a:r>
            <a:r>
              <a:rPr lang="zh-TW" altLang="en-US" sz="1600" dirty="0">
                <a:latin typeface="微軟正黑體" panose="020B0604030504040204" pitchFamily="34" charset="-120"/>
                <a:ea typeface="微軟正黑體" panose="020B0604030504040204" pitchFamily="34" charset="-120"/>
              </a:rPr>
              <a:t>縱向為先，首先選定一個任意節點，假設為</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，由拜訪</a:t>
            </a:r>
            <a:r>
              <a:rPr lang="en-US" altLang="zh-TW" sz="1600" dirty="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開始。 </a:t>
            </a:r>
            <a:endParaRPr lang="en-US" altLang="zh-TW" sz="1600" dirty="0">
              <a:latin typeface="微軟正黑體" panose="020B0604030504040204" pitchFamily="34" charset="-120"/>
              <a:ea typeface="微軟正黑體" panose="020B0604030504040204" pitchFamily="34" charset="-120"/>
            </a:endParaRPr>
          </a:p>
          <a:p>
            <a:pPr marL="342900" indent="-342900">
              <a:buAutoNum type="arabicPeriod"/>
            </a:pPr>
            <a:r>
              <a:rPr lang="en-US" altLang="zh-TW" sz="1600" dirty="0" smtClean="0">
                <a:latin typeface="微軟正黑體" panose="020B0604030504040204" pitchFamily="34" charset="-120"/>
                <a:ea typeface="微軟正黑體" panose="020B0604030504040204" pitchFamily="34" charset="-120"/>
              </a:rPr>
              <a:t>V0</a:t>
            </a:r>
            <a:r>
              <a:rPr lang="zh-TW" altLang="en-US" sz="1600" dirty="0">
                <a:latin typeface="微軟正黑體" panose="020B0604030504040204" pitchFamily="34" charset="-120"/>
                <a:ea typeface="微軟正黑體" panose="020B0604030504040204" pitchFamily="34" charset="-120"/>
              </a:rPr>
              <a:t>的相鄰節點有</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V2</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Vi</a:t>
            </a:r>
            <a:r>
              <a:rPr lang="zh-TW" altLang="en-US" sz="1600" dirty="0">
                <a:latin typeface="微軟正黑體" panose="020B0604030504040204" pitchFamily="34" charset="-120"/>
                <a:ea typeface="微軟正黑體" panose="020B0604030504040204" pitchFamily="34" charset="-120"/>
              </a:rPr>
              <a:t>；然後拜訪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，再拜訪</a:t>
            </a:r>
            <a:r>
              <a:rPr lang="en-US" altLang="zh-TW" sz="1600" dirty="0">
                <a:latin typeface="微軟正黑體" panose="020B0604030504040204" pitchFamily="34" charset="-120"/>
                <a:ea typeface="微軟正黑體" panose="020B0604030504040204" pitchFamily="34" charset="-120"/>
              </a:rPr>
              <a:t>V1</a:t>
            </a:r>
            <a:r>
              <a:rPr lang="zh-TW" altLang="en-US" sz="1600" dirty="0">
                <a:latin typeface="微軟正黑體" panose="020B0604030504040204" pitchFamily="34" charset="-120"/>
                <a:ea typeface="微軟正黑體" panose="020B0604030504040204" pitchFamily="34" charset="-120"/>
              </a:rPr>
              <a:t>的相鄰節點中的某一節點，如此一直重覆</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sz="1600" dirty="0" smtClean="0">
                <a:latin typeface="微軟正黑體" panose="020B0604030504040204" pitchFamily="34" charset="-120"/>
                <a:ea typeface="微軟正黑體" panose="020B0604030504040204" pitchFamily="34" charset="-120"/>
              </a:rPr>
              <a:t>若</a:t>
            </a:r>
            <a:r>
              <a:rPr lang="zh-TW" altLang="en-US" sz="1600" dirty="0">
                <a:latin typeface="微軟正黑體" panose="020B0604030504040204" pitchFamily="34" charset="-120"/>
                <a:ea typeface="微軟正黑體" panose="020B0604030504040204" pitchFamily="34" charset="-120"/>
              </a:rPr>
              <a:t>其所有相鄰節點均已被拜訪過，則回到上一個被拜訪過的節點，它還含有未被拜訪過的相鄰節點</a:t>
            </a:r>
            <a:r>
              <a:rPr lang="en-US" altLang="zh-TW" sz="1600" dirty="0" err="1">
                <a:latin typeface="微軟正黑體" panose="020B0604030504040204" pitchFamily="34" charset="-120"/>
                <a:ea typeface="微軟正黑體" panose="020B0604030504040204" pitchFamily="34" charset="-120"/>
              </a:rPr>
              <a:t>Vp</a:t>
            </a:r>
            <a:r>
              <a:rPr lang="zh-TW" altLang="en-US" sz="1600" dirty="0">
                <a:latin typeface="微軟正黑體" panose="020B0604030504040204" pitchFamily="34" charset="-120"/>
                <a:ea typeface="微軟正黑體" panose="020B0604030504040204" pitchFamily="34" charset="-120"/>
              </a:rPr>
              <a:t>，就再拜訪</a:t>
            </a:r>
            <a:r>
              <a:rPr lang="en-US" altLang="zh-TW" sz="1600" dirty="0" err="1">
                <a:latin typeface="微軟正黑體" panose="020B0604030504040204" pitchFamily="34" charset="-120"/>
                <a:ea typeface="微軟正黑體" panose="020B0604030504040204" pitchFamily="34" charset="-120"/>
              </a:rPr>
              <a:t>Vp</a:t>
            </a:r>
            <a:r>
              <a:rPr lang="zh-TW" altLang="en-US" sz="1600" dirty="0">
                <a:latin typeface="微軟正黑體" panose="020B0604030504040204" pitchFamily="34" charset="-120"/>
                <a:ea typeface="微軟正黑體" panose="020B0604030504040204" pitchFamily="34" charset="-120"/>
              </a:rPr>
              <a:t>。 </a:t>
            </a:r>
          </a:p>
          <a:p>
            <a:endParaRPr lang="en-US" altLang="zh-TW" sz="16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94549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informed Search</a:t>
            </a:r>
            <a:endParaRPr lang="en-US" altLang="zh-TW" dirty="0" smtClean="0"/>
          </a:p>
        </p:txBody>
      </p:sp>
      <p:sp>
        <p:nvSpPr>
          <p:cNvPr id="19" name="文字方塊 18"/>
          <p:cNvSpPr txBox="1"/>
          <p:nvPr/>
        </p:nvSpPr>
        <p:spPr>
          <a:xfrm>
            <a:off x="166254" y="1772535"/>
            <a:ext cx="7275946" cy="615553"/>
          </a:xfrm>
          <a:prstGeom prst="rect">
            <a:avLst/>
          </a:prstGeom>
          <a:noFill/>
        </p:spPr>
        <p:txBody>
          <a:bodyPr wrap="square" rtlCol="0">
            <a:spAutoFit/>
          </a:bodyPr>
          <a:lstStyle/>
          <a:p>
            <a:r>
              <a:rPr lang="en-US" altLang="zh-TW" b="1" dirty="0" smtClean="0"/>
              <a:t>Greedy Best First Search </a:t>
            </a:r>
            <a:r>
              <a:rPr lang="zh-TW" altLang="en-US" b="1" dirty="0" smtClean="0">
                <a:latin typeface="微軟正黑體" panose="020B0604030504040204" pitchFamily="34" charset="-120"/>
                <a:ea typeface="微軟正黑體" panose="020B0604030504040204" pitchFamily="34" charset="-120"/>
              </a:rPr>
              <a:t>貪婪最佳優先搜尋法</a:t>
            </a:r>
            <a:endParaRPr lang="en-US" altLang="zh-TW" b="1" dirty="0" smtClean="0">
              <a:latin typeface="微軟正黑體" panose="020B0604030504040204" pitchFamily="34" charset="-120"/>
              <a:ea typeface="微軟正黑體" panose="020B0604030504040204" pitchFamily="34" charset="-120"/>
            </a:endParaRPr>
          </a:p>
          <a:p>
            <a:r>
              <a:rPr lang="en-US" altLang="zh-TW" sz="1600" b="1" dirty="0" smtClean="0">
                <a:latin typeface="微軟正黑體" panose="020B0604030504040204" pitchFamily="34" charset="-120"/>
                <a:ea typeface="微軟正黑體" panose="020B0604030504040204" pitchFamily="34" charset="-120"/>
              </a:rPr>
              <a:t>-</a:t>
            </a:r>
            <a:r>
              <a:rPr lang="zh-TW" altLang="en-US" sz="1600" b="1"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f(n) = h(n) = estimate of cost from n to goal</a:t>
            </a:r>
            <a:endParaRPr lang="en-US" altLang="zh-TW" sz="1600" dirty="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166254" y="2690677"/>
            <a:ext cx="7275946" cy="1846659"/>
          </a:xfrm>
          <a:prstGeom prst="rect">
            <a:avLst/>
          </a:prstGeom>
          <a:noFill/>
        </p:spPr>
        <p:txBody>
          <a:bodyPr wrap="square" rtlCol="0">
            <a:spAutoFit/>
          </a:bodyPr>
          <a:lstStyle/>
          <a:p>
            <a:r>
              <a:rPr lang="en-US" altLang="zh-TW" b="1" dirty="0" smtClean="0"/>
              <a:t>A* Search </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Best estimated total path cost first</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Minimum value f(n) = g(n) + h(n) = path length + estimated distance</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g(path): path cost</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h(path)=h(s): estimated (straight line) distance to goal</a:t>
            </a:r>
          </a:p>
          <a:p>
            <a:pPr marL="285750" indent="-285750">
              <a:buFontTx/>
              <a:buChar char="-"/>
            </a:pPr>
            <a:r>
              <a:rPr lang="en-US" altLang="zh-TW" sz="1600" b="1" dirty="0" smtClean="0">
                <a:latin typeface="微軟正黑體" panose="020B0604030504040204" pitchFamily="34" charset="-120"/>
                <a:ea typeface="微軟正黑體" panose="020B0604030504040204" pitchFamily="34" charset="-120"/>
              </a:rPr>
              <a:t>A* finds the lowest cost path if h(s) &lt; true cost. It depends on the h function.</a:t>
            </a:r>
            <a:endParaRPr lang="en-US" altLang="zh-TW" sz="1600" dirty="0">
              <a:latin typeface="微軟正黑體" panose="020B0604030504040204" pitchFamily="34" charset="-120"/>
              <a:ea typeface="微軟正黑體" panose="020B0604030504040204" pitchFamily="34" charset="-120"/>
            </a:endParaRPr>
          </a:p>
        </p:txBody>
      </p:sp>
      <p:cxnSp>
        <p:nvCxnSpPr>
          <p:cNvPr id="5" name="直線單箭頭接點 4"/>
          <p:cNvCxnSpPr>
            <a:stCxn id="19" idx="2"/>
            <a:endCxn id="20" idx="0"/>
          </p:cNvCxnSpPr>
          <p:nvPr/>
        </p:nvCxnSpPr>
        <p:spPr>
          <a:xfrm>
            <a:off x="3804227" y="2388088"/>
            <a:ext cx="0" cy="302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群組 39"/>
          <p:cNvGrpSpPr/>
          <p:nvPr/>
        </p:nvGrpSpPr>
        <p:grpSpPr>
          <a:xfrm>
            <a:off x="7360228" y="2802895"/>
            <a:ext cx="4831772" cy="1622221"/>
            <a:chOff x="6775450" y="2919843"/>
            <a:chExt cx="5028622" cy="1622221"/>
          </a:xfrm>
        </p:grpSpPr>
        <p:grpSp>
          <p:nvGrpSpPr>
            <p:cNvPr id="37" name="群組 36"/>
            <p:cNvGrpSpPr/>
            <p:nvPr/>
          </p:nvGrpSpPr>
          <p:grpSpPr>
            <a:xfrm>
              <a:off x="6775450" y="3556000"/>
              <a:ext cx="5028622" cy="986064"/>
              <a:chOff x="6775450" y="3769418"/>
              <a:chExt cx="5028622" cy="1023715"/>
            </a:xfrm>
          </p:grpSpPr>
          <p:sp>
            <p:nvSpPr>
              <p:cNvPr id="22" name="橢圓 21"/>
              <p:cNvSpPr/>
              <p:nvPr/>
            </p:nvSpPr>
            <p:spPr>
              <a:xfrm>
                <a:off x="6775450" y="3985318"/>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S</a:t>
                </a:r>
                <a:endParaRPr lang="zh-TW" altLang="en-US" dirty="0"/>
              </a:p>
            </p:txBody>
          </p:sp>
          <p:sp>
            <p:nvSpPr>
              <p:cNvPr id="23" name="橢圓 22"/>
              <p:cNvSpPr/>
              <p:nvPr/>
            </p:nvSpPr>
            <p:spPr>
              <a:xfrm>
                <a:off x="8661400" y="4021814"/>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X</a:t>
                </a:r>
                <a:endParaRPr lang="zh-TW" altLang="en-US" dirty="0"/>
              </a:p>
            </p:txBody>
          </p:sp>
          <p:sp>
            <p:nvSpPr>
              <p:cNvPr id="24" name="橢圓 23"/>
              <p:cNvSpPr/>
              <p:nvPr/>
            </p:nvSpPr>
            <p:spPr>
              <a:xfrm>
                <a:off x="10293350" y="3769418"/>
                <a:ext cx="495300" cy="406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G</a:t>
                </a:r>
                <a:endParaRPr lang="zh-TW" altLang="en-US" dirty="0"/>
              </a:p>
            </p:txBody>
          </p:sp>
          <p:sp>
            <p:nvSpPr>
              <p:cNvPr id="26" name="手繪多邊形 25"/>
              <p:cNvSpPr/>
              <p:nvPr/>
            </p:nvSpPr>
            <p:spPr>
              <a:xfrm>
                <a:off x="7277100" y="4204767"/>
                <a:ext cx="1423156" cy="279400"/>
              </a:xfrm>
              <a:custGeom>
                <a:avLst/>
                <a:gdLst>
                  <a:gd name="connsiteX0" fmla="*/ 0 w 1423156"/>
                  <a:gd name="connsiteY0" fmla="*/ 0 h 279400"/>
                  <a:gd name="connsiteX1" fmla="*/ 38100 w 1423156"/>
                  <a:gd name="connsiteY1" fmla="*/ 76200 h 279400"/>
                  <a:gd name="connsiteX2" fmla="*/ 63500 w 1423156"/>
                  <a:gd name="connsiteY2" fmla="*/ 152400 h 279400"/>
                  <a:gd name="connsiteX3" fmla="*/ 76200 w 1423156"/>
                  <a:gd name="connsiteY3" fmla="*/ 190500 h 279400"/>
                  <a:gd name="connsiteX4" fmla="*/ 114300 w 1423156"/>
                  <a:gd name="connsiteY4" fmla="*/ 203200 h 279400"/>
                  <a:gd name="connsiteX5" fmla="*/ 508000 w 1423156"/>
                  <a:gd name="connsiteY5" fmla="*/ 190500 h 279400"/>
                  <a:gd name="connsiteX6" fmla="*/ 546100 w 1423156"/>
                  <a:gd name="connsiteY6" fmla="*/ 203200 h 279400"/>
                  <a:gd name="connsiteX7" fmla="*/ 622300 w 1423156"/>
                  <a:gd name="connsiteY7" fmla="*/ 215900 h 279400"/>
                  <a:gd name="connsiteX8" fmla="*/ 774700 w 1423156"/>
                  <a:gd name="connsiteY8" fmla="*/ 165100 h 279400"/>
                  <a:gd name="connsiteX9" fmla="*/ 812800 w 1423156"/>
                  <a:gd name="connsiteY9" fmla="*/ 152400 h 279400"/>
                  <a:gd name="connsiteX10" fmla="*/ 850900 w 1423156"/>
                  <a:gd name="connsiteY10" fmla="*/ 127000 h 279400"/>
                  <a:gd name="connsiteX11" fmla="*/ 876300 w 1423156"/>
                  <a:gd name="connsiteY11" fmla="*/ 88900 h 279400"/>
                  <a:gd name="connsiteX12" fmla="*/ 952500 w 1423156"/>
                  <a:gd name="connsiteY12" fmla="*/ 38100 h 279400"/>
                  <a:gd name="connsiteX13" fmla="*/ 990600 w 1423156"/>
                  <a:gd name="connsiteY13" fmla="*/ 50800 h 279400"/>
                  <a:gd name="connsiteX14" fmla="*/ 1016000 w 1423156"/>
                  <a:gd name="connsiteY14" fmla="*/ 101600 h 279400"/>
                  <a:gd name="connsiteX15" fmla="*/ 1041400 w 1423156"/>
                  <a:gd name="connsiteY15" fmla="*/ 139700 h 279400"/>
                  <a:gd name="connsiteX16" fmla="*/ 1066800 w 1423156"/>
                  <a:gd name="connsiteY16" fmla="*/ 215900 h 279400"/>
                  <a:gd name="connsiteX17" fmla="*/ 1155700 w 1423156"/>
                  <a:gd name="connsiteY17" fmla="*/ 279400 h 279400"/>
                  <a:gd name="connsiteX18" fmla="*/ 1346200 w 1423156"/>
                  <a:gd name="connsiteY18" fmla="*/ 254000 h 279400"/>
                  <a:gd name="connsiteX19" fmla="*/ 1384300 w 1423156"/>
                  <a:gd name="connsiteY19" fmla="*/ 228600 h 279400"/>
                  <a:gd name="connsiteX20" fmla="*/ 1409700 w 1423156"/>
                  <a:gd name="connsiteY20" fmla="*/ 190500 h 279400"/>
                  <a:gd name="connsiteX21" fmla="*/ 1409700 w 1423156"/>
                  <a:gd name="connsiteY21" fmla="*/ 101600 h 279400"/>
                  <a:gd name="connsiteX22" fmla="*/ 1384300 w 1423156"/>
                  <a:gd name="connsiteY22" fmla="*/ 101600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23156" h="279400">
                    <a:moveTo>
                      <a:pt x="0" y="0"/>
                    </a:moveTo>
                    <a:cubicBezTo>
                      <a:pt x="12700" y="25400"/>
                      <a:pt x="27178" y="49986"/>
                      <a:pt x="38100" y="76200"/>
                    </a:cubicBezTo>
                    <a:cubicBezTo>
                      <a:pt x="48398" y="100914"/>
                      <a:pt x="55033" y="127000"/>
                      <a:pt x="63500" y="152400"/>
                    </a:cubicBezTo>
                    <a:cubicBezTo>
                      <a:pt x="67733" y="165100"/>
                      <a:pt x="63500" y="186267"/>
                      <a:pt x="76200" y="190500"/>
                    </a:cubicBezTo>
                    <a:lnTo>
                      <a:pt x="114300" y="203200"/>
                    </a:lnTo>
                    <a:cubicBezTo>
                      <a:pt x="245533" y="198967"/>
                      <a:pt x="376698" y="190500"/>
                      <a:pt x="508000" y="190500"/>
                    </a:cubicBezTo>
                    <a:cubicBezTo>
                      <a:pt x="521387" y="190500"/>
                      <a:pt x="533032" y="200296"/>
                      <a:pt x="546100" y="203200"/>
                    </a:cubicBezTo>
                    <a:cubicBezTo>
                      <a:pt x="571237" y="208786"/>
                      <a:pt x="596900" y="211667"/>
                      <a:pt x="622300" y="215900"/>
                    </a:cubicBezTo>
                    <a:lnTo>
                      <a:pt x="774700" y="165100"/>
                    </a:lnTo>
                    <a:cubicBezTo>
                      <a:pt x="787400" y="160867"/>
                      <a:pt x="801661" y="159826"/>
                      <a:pt x="812800" y="152400"/>
                    </a:cubicBezTo>
                    <a:lnTo>
                      <a:pt x="850900" y="127000"/>
                    </a:lnTo>
                    <a:cubicBezTo>
                      <a:pt x="859367" y="114300"/>
                      <a:pt x="864813" y="98951"/>
                      <a:pt x="876300" y="88900"/>
                    </a:cubicBezTo>
                    <a:cubicBezTo>
                      <a:pt x="899274" y="68798"/>
                      <a:pt x="952500" y="38100"/>
                      <a:pt x="952500" y="38100"/>
                    </a:cubicBezTo>
                    <a:cubicBezTo>
                      <a:pt x="965200" y="42333"/>
                      <a:pt x="981134" y="41334"/>
                      <a:pt x="990600" y="50800"/>
                    </a:cubicBezTo>
                    <a:cubicBezTo>
                      <a:pt x="1003987" y="64187"/>
                      <a:pt x="1006607" y="85162"/>
                      <a:pt x="1016000" y="101600"/>
                    </a:cubicBezTo>
                    <a:cubicBezTo>
                      <a:pt x="1023573" y="114852"/>
                      <a:pt x="1035201" y="125752"/>
                      <a:pt x="1041400" y="139700"/>
                    </a:cubicBezTo>
                    <a:cubicBezTo>
                      <a:pt x="1052274" y="164166"/>
                      <a:pt x="1047868" y="196968"/>
                      <a:pt x="1066800" y="215900"/>
                    </a:cubicBezTo>
                    <a:cubicBezTo>
                      <a:pt x="1118287" y="267387"/>
                      <a:pt x="1088836" y="245968"/>
                      <a:pt x="1155700" y="279400"/>
                    </a:cubicBezTo>
                    <a:cubicBezTo>
                      <a:pt x="1189749" y="276563"/>
                      <a:pt x="1294324" y="279938"/>
                      <a:pt x="1346200" y="254000"/>
                    </a:cubicBezTo>
                    <a:cubicBezTo>
                      <a:pt x="1359852" y="247174"/>
                      <a:pt x="1371600" y="237067"/>
                      <a:pt x="1384300" y="228600"/>
                    </a:cubicBezTo>
                    <a:cubicBezTo>
                      <a:pt x="1392767" y="215900"/>
                      <a:pt x="1402874" y="204152"/>
                      <a:pt x="1409700" y="190500"/>
                    </a:cubicBezTo>
                    <a:cubicBezTo>
                      <a:pt x="1423601" y="162698"/>
                      <a:pt x="1431278" y="130370"/>
                      <a:pt x="1409700" y="101600"/>
                    </a:cubicBezTo>
                    <a:cubicBezTo>
                      <a:pt x="1404620" y="94827"/>
                      <a:pt x="1392767" y="101600"/>
                      <a:pt x="1384300" y="1016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p:cNvCxnSpPr>
                <a:stCxn id="23" idx="6"/>
                <a:endCxn id="24" idx="2"/>
              </p:cNvCxnSpPr>
              <p:nvPr/>
            </p:nvCxnSpPr>
            <p:spPr>
              <a:xfrm flipV="1">
                <a:off x="9156700" y="3972618"/>
                <a:ext cx="1136650" cy="2523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肘形接點 31"/>
              <p:cNvCxnSpPr>
                <a:stCxn id="22" idx="0"/>
                <a:endCxn id="24" idx="0"/>
              </p:cNvCxnSpPr>
              <p:nvPr/>
            </p:nvCxnSpPr>
            <p:spPr>
              <a:xfrm rot="5400000" flipH="1" flipV="1">
                <a:off x="8674100" y="2118418"/>
                <a:ext cx="215900" cy="3517900"/>
              </a:xfrm>
              <a:prstGeom prst="bentConnector3">
                <a:avLst>
                  <a:gd name="adj1" fmla="val 20588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7023100" y="4454579"/>
                <a:ext cx="1968500"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g</a:t>
                </a:r>
                <a:r>
                  <a:rPr lang="en-US" altLang="zh-TW" sz="1600" dirty="0" smtClean="0">
                    <a:latin typeface="微軟正黑體" panose="020B0604030504040204" pitchFamily="34" charset="-120"/>
                    <a:ea typeface="微軟正黑體" panose="020B0604030504040204" pitchFamily="34" charset="-120"/>
                  </a:rPr>
                  <a:t>: path cost so far</a:t>
                </a:r>
                <a:endParaRPr lang="zh-TW" altLang="en-US" sz="1600" dirty="0"/>
              </a:p>
            </p:txBody>
          </p:sp>
          <p:sp>
            <p:nvSpPr>
              <p:cNvPr id="36" name="文字方塊 35"/>
              <p:cNvSpPr txBox="1"/>
              <p:nvPr/>
            </p:nvSpPr>
            <p:spPr>
              <a:xfrm>
                <a:off x="9398000" y="4188518"/>
                <a:ext cx="2406072"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h: estimated distance</a:t>
                </a:r>
                <a:endParaRPr lang="zh-TW" altLang="en-US" sz="1600" dirty="0"/>
              </a:p>
            </p:txBody>
          </p:sp>
        </p:grpSp>
        <p:sp>
          <p:nvSpPr>
            <p:cNvPr id="39" name="文字方塊 38"/>
            <p:cNvSpPr txBox="1"/>
            <p:nvPr/>
          </p:nvSpPr>
          <p:spPr>
            <a:xfrm>
              <a:off x="8661400" y="2919843"/>
              <a:ext cx="279022"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a:t>
              </a:r>
              <a:endParaRPr lang="zh-TW" altLang="en-US" sz="1600" dirty="0"/>
            </a:p>
          </p:txBody>
        </p:sp>
      </p:grpSp>
      <p:sp>
        <p:nvSpPr>
          <p:cNvPr id="41" name="文字方塊 40"/>
          <p:cNvSpPr txBox="1"/>
          <p:nvPr/>
        </p:nvSpPr>
        <p:spPr>
          <a:xfrm>
            <a:off x="166254" y="4537336"/>
            <a:ext cx="5346700" cy="923330"/>
          </a:xfrm>
          <a:prstGeom prst="rect">
            <a:avLst/>
          </a:prstGeom>
          <a:noFill/>
        </p:spPr>
        <p:txBody>
          <a:bodyPr wrap="square" rtlCol="0">
            <a:spAutoFit/>
          </a:bodyPr>
          <a:lstStyle/>
          <a:p>
            <a:r>
              <a:rPr lang="en-US" altLang="zh-TW" dirty="0" smtClean="0">
                <a:solidFill>
                  <a:srgbClr val="FF0000"/>
                </a:solidFill>
              </a:rPr>
              <a:t>Result: Search strategy that is the best possible finds the shortest length path while expanding minimum number of paths possible.</a:t>
            </a:r>
            <a:endParaRPr lang="zh-TW" altLang="en-US" dirty="0">
              <a:solidFill>
                <a:srgbClr val="FF0000"/>
              </a:solidFill>
            </a:endParaRPr>
          </a:p>
        </p:txBody>
      </p:sp>
      <p:sp>
        <p:nvSpPr>
          <p:cNvPr id="3" name="文字方塊 2"/>
          <p:cNvSpPr txBox="1"/>
          <p:nvPr/>
        </p:nvSpPr>
        <p:spPr>
          <a:xfrm>
            <a:off x="166254" y="1120593"/>
            <a:ext cx="2488046" cy="461665"/>
          </a:xfrm>
          <a:prstGeom prst="rect">
            <a:avLst/>
          </a:prstGeom>
          <a:noFill/>
        </p:spPr>
        <p:txBody>
          <a:bodyPr wrap="square" rtlCol="0">
            <a:spAutoFit/>
          </a:bodyPr>
          <a:lstStyle/>
          <a:p>
            <a:r>
              <a:rPr lang="en-US" altLang="zh-TW" sz="2400" b="1" u="sng" dirty="0" smtClean="0"/>
              <a:t>Best First Search</a:t>
            </a:r>
            <a:endParaRPr lang="zh-TW" altLang="en-US" sz="2400" b="1" u="sng" dirty="0"/>
          </a:p>
        </p:txBody>
      </p:sp>
    </p:spTree>
    <p:extLst>
      <p:ext uri="{BB962C8B-B14F-4D97-AF65-F5344CB8AC3E}">
        <p14:creationId xmlns:p14="http://schemas.microsoft.com/office/powerpoint/2010/main" val="1399702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informed Search</a:t>
            </a:r>
            <a:endParaRPr lang="en-US" altLang="zh-TW" dirty="0" smtClean="0"/>
          </a:p>
        </p:txBody>
      </p:sp>
      <p:sp>
        <p:nvSpPr>
          <p:cNvPr id="17" name="向下箭號 16"/>
          <p:cNvSpPr/>
          <p:nvPr/>
        </p:nvSpPr>
        <p:spPr>
          <a:xfrm>
            <a:off x="593436" y="1015152"/>
            <a:ext cx="177800" cy="5738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771236" y="1066903"/>
            <a:ext cx="5130800" cy="369332"/>
          </a:xfrm>
          <a:prstGeom prst="rect">
            <a:avLst/>
          </a:prstGeom>
          <a:noFill/>
        </p:spPr>
        <p:txBody>
          <a:bodyPr wrap="square" rtlCol="0">
            <a:spAutoFit/>
          </a:bodyPr>
          <a:lstStyle/>
          <a:p>
            <a:r>
              <a:rPr lang="zh-TW" altLang="en-US" dirty="0" smtClean="0"/>
              <a:t>碰上需要的記憶體太大的問</a:t>
            </a:r>
            <a:r>
              <a:rPr lang="zh-TW" altLang="en-US" dirty="0"/>
              <a:t>題</a:t>
            </a:r>
          </a:p>
        </p:txBody>
      </p:sp>
      <p:sp>
        <p:nvSpPr>
          <p:cNvPr id="19" name="文字方塊 18"/>
          <p:cNvSpPr txBox="1"/>
          <p:nvPr/>
        </p:nvSpPr>
        <p:spPr>
          <a:xfrm>
            <a:off x="369454" y="2166235"/>
            <a:ext cx="3326246" cy="369332"/>
          </a:xfrm>
          <a:prstGeom prst="rect">
            <a:avLst/>
          </a:prstGeom>
          <a:noFill/>
        </p:spPr>
        <p:txBody>
          <a:bodyPr wrap="square" rtlCol="0">
            <a:spAutoFit/>
          </a:bodyPr>
          <a:lstStyle/>
          <a:p>
            <a:r>
              <a:rPr lang="en-US" altLang="zh-TW" b="1" dirty="0" smtClean="0"/>
              <a:t>Iterative deepening A*</a:t>
            </a:r>
            <a:endParaRPr lang="en-US" altLang="zh-TW" b="1" dirty="0" smtClean="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369454" y="2624138"/>
            <a:ext cx="3326246" cy="369332"/>
          </a:xfrm>
          <a:prstGeom prst="rect">
            <a:avLst/>
          </a:prstGeom>
          <a:noFill/>
        </p:spPr>
        <p:txBody>
          <a:bodyPr wrap="square" rtlCol="0">
            <a:spAutoFit/>
          </a:bodyPr>
          <a:lstStyle/>
          <a:p>
            <a:r>
              <a:rPr lang="en-US" altLang="zh-TW" b="1" dirty="0" smtClean="0"/>
              <a:t>Recursive Best First Search</a:t>
            </a:r>
          </a:p>
        </p:txBody>
      </p:sp>
      <p:sp>
        <p:nvSpPr>
          <p:cNvPr id="42" name="文字方塊 41"/>
          <p:cNvSpPr txBox="1"/>
          <p:nvPr/>
        </p:nvSpPr>
        <p:spPr>
          <a:xfrm>
            <a:off x="166253" y="1677554"/>
            <a:ext cx="3529447" cy="461665"/>
          </a:xfrm>
          <a:prstGeom prst="rect">
            <a:avLst/>
          </a:prstGeom>
          <a:noFill/>
        </p:spPr>
        <p:txBody>
          <a:bodyPr wrap="square" rtlCol="0">
            <a:spAutoFit/>
          </a:bodyPr>
          <a:lstStyle/>
          <a:p>
            <a:r>
              <a:rPr lang="en-US" altLang="zh-TW" sz="2400" b="1" u="sng" dirty="0" smtClean="0"/>
              <a:t>Memory Bounded Search</a:t>
            </a:r>
            <a:endParaRPr lang="zh-TW" altLang="en-US" sz="2400" b="1" u="sng" dirty="0"/>
          </a:p>
        </p:txBody>
      </p:sp>
      <p:sp>
        <p:nvSpPr>
          <p:cNvPr id="43" name="文字方塊 42"/>
          <p:cNvSpPr txBox="1"/>
          <p:nvPr/>
        </p:nvSpPr>
        <p:spPr>
          <a:xfrm>
            <a:off x="401780" y="3082041"/>
            <a:ext cx="3326246" cy="369332"/>
          </a:xfrm>
          <a:prstGeom prst="rect">
            <a:avLst/>
          </a:prstGeom>
          <a:noFill/>
        </p:spPr>
        <p:txBody>
          <a:bodyPr wrap="square" rtlCol="0">
            <a:spAutoFit/>
          </a:bodyPr>
          <a:lstStyle/>
          <a:p>
            <a:r>
              <a:rPr lang="en-US" altLang="zh-TW" b="1" dirty="0" smtClean="0"/>
              <a:t>Simplified Memory-Bounded A*</a:t>
            </a:r>
          </a:p>
        </p:txBody>
      </p:sp>
    </p:spTree>
    <p:extLst>
      <p:ext uri="{BB962C8B-B14F-4D97-AF65-F5344CB8AC3E}">
        <p14:creationId xmlns:p14="http://schemas.microsoft.com/office/powerpoint/2010/main" val="3933443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informed Search</a:t>
            </a:r>
            <a:endParaRPr lang="en-US" altLang="zh-TW" dirty="0" smtClean="0"/>
          </a:p>
        </p:txBody>
      </p:sp>
      <p:sp>
        <p:nvSpPr>
          <p:cNvPr id="19" name="文字方塊 18"/>
          <p:cNvSpPr txBox="1"/>
          <p:nvPr/>
        </p:nvSpPr>
        <p:spPr>
          <a:xfrm>
            <a:off x="369454" y="2166235"/>
            <a:ext cx="5193146" cy="1754326"/>
          </a:xfrm>
          <a:prstGeom prst="rect">
            <a:avLst/>
          </a:prstGeom>
          <a:noFill/>
        </p:spPr>
        <p:txBody>
          <a:bodyPr wrap="square" rtlCol="0">
            <a:spAutoFit/>
          </a:bodyPr>
          <a:lstStyle/>
          <a:p>
            <a:r>
              <a:rPr lang="zh-TW" altLang="en-US" dirty="0"/>
              <a:t>主要的觀念就是在搜尋的過程中每次只記得現在目前這個點的狀況卻不記得以前走過哪些點了 </a:t>
            </a:r>
            <a:r>
              <a:rPr lang="en-US" altLang="zh-TW" dirty="0"/>
              <a:t>, </a:t>
            </a:r>
            <a:r>
              <a:rPr lang="zh-TW" altLang="en-US" dirty="0"/>
              <a:t>就像在霧裡爬山一樣 </a:t>
            </a:r>
            <a:r>
              <a:rPr lang="en-US" altLang="zh-TW" dirty="0"/>
              <a:t>, </a:t>
            </a:r>
            <a:r>
              <a:rPr lang="zh-TW" altLang="en-US" dirty="0"/>
              <a:t>我們只知到目前所在的位置而只能對周圍的點作探測來決定下一步要往周圍的那一點走 </a:t>
            </a:r>
            <a:r>
              <a:rPr lang="en-US" altLang="zh-TW" dirty="0"/>
              <a:t>, </a:t>
            </a:r>
            <a:r>
              <a:rPr lang="zh-TW" altLang="en-US" dirty="0"/>
              <a:t>如此 </a:t>
            </a:r>
            <a:r>
              <a:rPr lang="en-US" altLang="zh-TW" dirty="0"/>
              <a:t>, </a:t>
            </a:r>
            <a:r>
              <a:rPr lang="zh-TW" altLang="en-US" dirty="0"/>
              <a:t>我們所在的狀態以此方法不斷的更新直到目標點為止</a:t>
            </a:r>
            <a:endParaRPr lang="en-US" altLang="zh-TW" dirty="0" smtClean="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166253" y="1677554"/>
            <a:ext cx="3529447" cy="461665"/>
          </a:xfrm>
          <a:prstGeom prst="rect">
            <a:avLst/>
          </a:prstGeom>
          <a:noFill/>
        </p:spPr>
        <p:txBody>
          <a:bodyPr wrap="square" rtlCol="0">
            <a:spAutoFit/>
          </a:bodyPr>
          <a:lstStyle/>
          <a:p>
            <a:r>
              <a:rPr lang="zh-TW" altLang="en-US" sz="2400" b="1" u="sng" dirty="0"/>
              <a:t>疊</a:t>
            </a:r>
            <a:r>
              <a:rPr lang="zh-TW" altLang="en-US" sz="2400" b="1" u="sng" dirty="0" smtClean="0"/>
              <a:t>代改進演算</a:t>
            </a:r>
            <a:r>
              <a:rPr lang="zh-TW" altLang="en-US" sz="2400" b="1" u="sng" dirty="0"/>
              <a:t>法</a:t>
            </a:r>
          </a:p>
        </p:txBody>
      </p:sp>
    </p:spTree>
    <p:extLst>
      <p:ext uri="{BB962C8B-B14F-4D97-AF65-F5344CB8AC3E}">
        <p14:creationId xmlns:p14="http://schemas.microsoft.com/office/powerpoint/2010/main" val="254748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Adversarial Search </a:t>
            </a:r>
            <a:endParaRPr lang="en-US" altLang="zh-TW" dirty="0" smtClean="0"/>
          </a:p>
        </p:txBody>
      </p:sp>
    </p:spTree>
    <p:extLst>
      <p:ext uri="{BB962C8B-B14F-4D97-AF65-F5344CB8AC3E}">
        <p14:creationId xmlns:p14="http://schemas.microsoft.com/office/powerpoint/2010/main" val="151993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66255" y="1028700"/>
            <a:ext cx="11804072" cy="5613400"/>
          </a:xfrm>
        </p:spPr>
        <p:txBody>
          <a:bodyPr>
            <a:normAutofit/>
          </a:bodyPr>
          <a:lstStyle/>
          <a:p>
            <a:r>
              <a:rPr lang="en-US" altLang="zh-TW" dirty="0" smtClean="0"/>
              <a:t>What is an intelligent?</a:t>
            </a:r>
            <a:r>
              <a:rPr lang="zh-TW" altLang="en-US" dirty="0" smtClean="0"/>
              <a:t> </a:t>
            </a:r>
            <a:endParaRPr lang="en-US" altLang="zh-TW" dirty="0" smtClean="0"/>
          </a:p>
          <a:p>
            <a:pPr>
              <a:buFontTx/>
              <a:buChar char="-"/>
            </a:pPr>
            <a:r>
              <a:rPr lang="en-US" altLang="zh-TW" dirty="0" smtClean="0"/>
              <a:t>One that takes actions to maximize its expected utility given a desires goal.</a:t>
            </a:r>
          </a:p>
          <a:p>
            <a:pPr marL="0" indent="0">
              <a:buNone/>
            </a:pPr>
            <a:endParaRPr lang="en-US" altLang="zh-TW" dirty="0" smtClean="0"/>
          </a:p>
        </p:txBody>
      </p:sp>
    </p:spTree>
    <p:extLst>
      <p:ext uri="{BB962C8B-B14F-4D97-AF65-F5344CB8AC3E}">
        <p14:creationId xmlns:p14="http://schemas.microsoft.com/office/powerpoint/2010/main" val="2810641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a:t>
            </a:r>
            <a:r>
              <a:rPr lang="en-US" altLang="zh-TW" dirty="0" smtClean="0"/>
              <a:t>– </a:t>
            </a:r>
            <a:endParaRPr lang="en-US" altLang="zh-TW" dirty="0" smtClean="0"/>
          </a:p>
        </p:txBody>
      </p:sp>
      <p:sp>
        <p:nvSpPr>
          <p:cNvPr id="3" name="內容版面配置區 2"/>
          <p:cNvSpPr>
            <a:spLocks noGrp="1"/>
          </p:cNvSpPr>
          <p:nvPr>
            <p:ph idx="1"/>
          </p:nvPr>
        </p:nvSpPr>
        <p:spPr>
          <a:xfrm>
            <a:off x="166255" y="1528418"/>
            <a:ext cx="11804072" cy="1747486"/>
          </a:xfrm>
        </p:spPr>
        <p:txBody>
          <a:bodyPr>
            <a:normAutofit/>
          </a:bodyPr>
          <a:lstStyle/>
          <a:p>
            <a:pPr>
              <a:buFontTx/>
              <a:buChar char="-"/>
            </a:pPr>
            <a:r>
              <a:rPr lang="en-US" altLang="zh-TW" sz="2400" dirty="0" smtClean="0"/>
              <a:t>Mini-Max </a:t>
            </a:r>
            <a:r>
              <a:rPr lang="en-US" altLang="zh-TW" sz="2400" dirty="0"/>
              <a:t>Algorithm: you are trying to maximize your chances of winning on your turn, and your opponent is trying to minimize your chances of winning on their turn.</a:t>
            </a:r>
          </a:p>
          <a:p>
            <a:pPr>
              <a:buFontTx/>
              <a:buChar char="-"/>
            </a:pPr>
            <a:r>
              <a:rPr lang="en-US" altLang="zh-TW" sz="2400" dirty="0"/>
              <a:t>Alpha-Beta pruning (help optimize algorithm</a:t>
            </a:r>
            <a:r>
              <a:rPr lang="en-US" altLang="zh-TW" sz="2400" dirty="0" smtClean="0"/>
              <a:t>)</a:t>
            </a:r>
            <a:endParaRPr lang="en-US" altLang="zh-TW" sz="2400" dirty="0"/>
          </a:p>
        </p:txBody>
      </p:sp>
    </p:spTree>
    <p:extLst>
      <p:ext uri="{BB962C8B-B14F-4D97-AF65-F5344CB8AC3E}">
        <p14:creationId xmlns:p14="http://schemas.microsoft.com/office/powerpoint/2010/main" val="3612566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Search - Problems </a:t>
            </a:r>
            <a:endParaRPr lang="en-US" altLang="zh-TW" dirty="0" smtClean="0"/>
          </a:p>
        </p:txBody>
      </p:sp>
      <p:sp>
        <p:nvSpPr>
          <p:cNvPr id="3" name="內容版面配置區 2"/>
          <p:cNvSpPr>
            <a:spLocks noGrp="1"/>
          </p:cNvSpPr>
          <p:nvPr>
            <p:ph idx="1"/>
          </p:nvPr>
        </p:nvSpPr>
        <p:spPr>
          <a:xfrm>
            <a:off x="1055255" y="2633318"/>
            <a:ext cx="9727045" cy="1747486"/>
          </a:xfrm>
        </p:spPr>
        <p:txBody>
          <a:bodyPr>
            <a:normAutofit/>
          </a:bodyPr>
          <a:lstStyle/>
          <a:p>
            <a:pPr marL="0" indent="0">
              <a:buNone/>
            </a:pPr>
            <a:r>
              <a:rPr lang="en-US" altLang="zh-TW" sz="3200" dirty="0" smtClean="0"/>
              <a:t>State Space might be so large that we need other techniques to search the space and find optimal solutions.</a:t>
            </a:r>
            <a:endParaRPr lang="en-US" altLang="zh-TW" sz="3200" dirty="0"/>
          </a:p>
        </p:txBody>
      </p:sp>
    </p:spTree>
    <p:extLst>
      <p:ext uri="{BB962C8B-B14F-4D97-AF65-F5344CB8AC3E}">
        <p14:creationId xmlns:p14="http://schemas.microsoft.com/office/powerpoint/2010/main" val="31581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000" dirty="0" smtClean="0"/>
              <a:t>Find The Global Maximum</a:t>
            </a:r>
            <a:endParaRPr lang="en-US" altLang="zh-TW" sz="2000" dirty="0" smtClean="0"/>
          </a:p>
        </p:txBody>
      </p:sp>
    </p:spTree>
    <p:extLst>
      <p:ext uri="{BB962C8B-B14F-4D97-AF65-F5344CB8AC3E}">
        <p14:creationId xmlns:p14="http://schemas.microsoft.com/office/powerpoint/2010/main" val="1567967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Random Restart</a:t>
            </a:r>
            <a:endParaRPr lang="en-US" altLang="zh-TW" dirty="0" smtClean="0"/>
          </a:p>
        </p:txBody>
      </p:sp>
    </p:spTree>
    <p:extLst>
      <p:ext uri="{BB962C8B-B14F-4D97-AF65-F5344CB8AC3E}">
        <p14:creationId xmlns:p14="http://schemas.microsoft.com/office/powerpoint/2010/main" val="432073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Local Beam Search (vs Stochastic Beam Search)</a:t>
            </a:r>
            <a:endParaRPr lang="en-US" altLang="zh-TW" dirty="0" smtClean="0"/>
          </a:p>
        </p:txBody>
      </p:sp>
      <p:sp>
        <p:nvSpPr>
          <p:cNvPr id="3" name="文字方塊 2"/>
          <p:cNvSpPr txBox="1"/>
          <p:nvPr/>
        </p:nvSpPr>
        <p:spPr>
          <a:xfrm>
            <a:off x="166255" y="1104900"/>
            <a:ext cx="6183745" cy="923330"/>
          </a:xfrm>
          <a:prstGeom prst="rect">
            <a:avLst/>
          </a:prstGeom>
          <a:noFill/>
        </p:spPr>
        <p:txBody>
          <a:bodyPr wrap="square" rtlCol="0">
            <a:spAutoFit/>
          </a:bodyPr>
          <a:lstStyle/>
          <a:p>
            <a:pPr marL="285750" indent="-285750">
              <a:buFontTx/>
              <a:buChar char="-"/>
            </a:pPr>
            <a:r>
              <a:rPr lang="en-US" altLang="zh-TW" dirty="0" smtClean="0"/>
              <a:t>k particles</a:t>
            </a:r>
          </a:p>
          <a:p>
            <a:pPr marL="285750" indent="-285750">
              <a:buFontTx/>
              <a:buChar char="-"/>
            </a:pPr>
            <a:r>
              <a:rPr lang="en-US" altLang="zh-TW" dirty="0" smtClean="0"/>
              <a:t>Select the best neighbor.</a:t>
            </a:r>
          </a:p>
          <a:p>
            <a:pPr marL="285750" indent="-285750">
              <a:buFontTx/>
              <a:buChar char="-"/>
            </a:pPr>
            <a:r>
              <a:rPr lang="en-US" altLang="zh-TW" dirty="0" smtClean="0"/>
              <a:t>Once reach the goal, terminate.</a:t>
            </a:r>
            <a:endParaRPr lang="zh-TW" altLang="en-US" dirty="0"/>
          </a:p>
        </p:txBody>
      </p:sp>
    </p:spTree>
    <p:extLst>
      <p:ext uri="{BB962C8B-B14F-4D97-AF65-F5344CB8AC3E}">
        <p14:creationId xmlns:p14="http://schemas.microsoft.com/office/powerpoint/2010/main" val="396549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Simulated Annealing </a:t>
            </a:r>
            <a:endParaRPr lang="en-US" altLang="zh-TW" dirty="0" smtClean="0"/>
          </a:p>
        </p:txBody>
      </p:sp>
      <p:sp>
        <p:nvSpPr>
          <p:cNvPr id="4" name="文字方塊 3"/>
          <p:cNvSpPr txBox="1"/>
          <p:nvPr/>
        </p:nvSpPr>
        <p:spPr>
          <a:xfrm>
            <a:off x="166255" y="1066800"/>
            <a:ext cx="10273145" cy="646331"/>
          </a:xfrm>
          <a:prstGeom prst="rect">
            <a:avLst/>
          </a:prstGeom>
          <a:noFill/>
        </p:spPr>
        <p:txBody>
          <a:bodyPr wrap="square" rtlCol="0">
            <a:spAutoFit/>
          </a:bodyPr>
          <a:lstStyle/>
          <a:p>
            <a:r>
              <a:rPr lang="en-US" altLang="zh-TW" b="1" u="sng" dirty="0" smtClean="0"/>
              <a:t>Problem (like hill climbing, Gradient Descent):</a:t>
            </a:r>
            <a:r>
              <a:rPr lang="en-US" altLang="zh-TW" dirty="0" smtClean="0"/>
              <a:t> </a:t>
            </a:r>
          </a:p>
          <a:p>
            <a:r>
              <a:rPr lang="en-US" altLang="zh-TW" dirty="0"/>
              <a:t> </a:t>
            </a:r>
            <a:r>
              <a:rPr lang="en-US" altLang="zh-TW" dirty="0" smtClean="0"/>
              <a:t>     Stuck in local maximum, shoulder (step size too small), cross the optimum (step size too large). </a:t>
            </a:r>
            <a:endParaRPr lang="zh-TW" altLang="en-US" dirty="0"/>
          </a:p>
        </p:txBody>
      </p:sp>
      <p:sp>
        <p:nvSpPr>
          <p:cNvPr id="5" name="文字方塊 4"/>
          <p:cNvSpPr txBox="1"/>
          <p:nvPr/>
        </p:nvSpPr>
        <p:spPr>
          <a:xfrm>
            <a:off x="166254" y="2324100"/>
            <a:ext cx="6183745" cy="923330"/>
          </a:xfrm>
          <a:prstGeom prst="rect">
            <a:avLst/>
          </a:prstGeom>
          <a:noFill/>
        </p:spPr>
        <p:txBody>
          <a:bodyPr wrap="square" rtlCol="0">
            <a:spAutoFit/>
          </a:bodyPr>
          <a:lstStyle/>
          <a:p>
            <a:pPr marL="285750" indent="-285750">
              <a:buFontTx/>
              <a:buChar char="-"/>
            </a:pPr>
            <a:r>
              <a:rPr lang="zh-TW" altLang="en-US" dirty="0" smtClean="0"/>
              <a:t>一種</a:t>
            </a:r>
            <a:r>
              <a:rPr lang="en-US" altLang="zh-TW" dirty="0"/>
              <a:t>Markov chain Monte </a:t>
            </a:r>
            <a:r>
              <a:rPr lang="en-US" altLang="zh-TW" dirty="0" err="1"/>
              <a:t>carlo</a:t>
            </a:r>
            <a:r>
              <a:rPr lang="en-US" altLang="zh-TW" dirty="0"/>
              <a:t>(</a:t>
            </a:r>
            <a:r>
              <a:rPr lang="zh-TW" altLang="en-US" dirty="0"/>
              <a:t>馬可夫蒙地卡羅</a:t>
            </a:r>
            <a:r>
              <a:rPr lang="en-US" altLang="zh-TW" dirty="0"/>
              <a:t>)</a:t>
            </a:r>
            <a:r>
              <a:rPr lang="zh-TW" altLang="en-US" dirty="0"/>
              <a:t>的延伸</a:t>
            </a:r>
            <a:r>
              <a:rPr lang="zh-TW" altLang="en-US" dirty="0" smtClean="0"/>
              <a:t>。</a:t>
            </a:r>
            <a:endParaRPr lang="en-US" altLang="zh-TW" dirty="0" smtClean="0"/>
          </a:p>
          <a:p>
            <a:pPr marL="285750" indent="-285750">
              <a:buFontTx/>
              <a:buChar char="-"/>
            </a:pPr>
            <a:r>
              <a:rPr lang="en-US" altLang="zh-TW" dirty="0"/>
              <a:t>Technique to navigate a potentially large </a:t>
            </a:r>
            <a:r>
              <a:rPr lang="en-US" altLang="zh-TW" dirty="0" smtClean="0"/>
              <a:t>space.</a:t>
            </a:r>
          </a:p>
          <a:p>
            <a:pPr marL="285750" indent="-285750">
              <a:buFontTx/>
              <a:buChar char="-"/>
            </a:pPr>
            <a:r>
              <a:rPr lang="zh-TW" altLang="en-US" dirty="0"/>
              <a:t>在固定時間內尋求在一個大的搜尋空間內找到的最優解。</a:t>
            </a:r>
          </a:p>
        </p:txBody>
      </p:sp>
    </p:spTree>
    <p:extLst>
      <p:ext uri="{BB962C8B-B14F-4D97-AF65-F5344CB8AC3E}">
        <p14:creationId xmlns:p14="http://schemas.microsoft.com/office/powerpoint/2010/main" val="693677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Genetic Algorithms</a:t>
            </a:r>
            <a:endParaRPr lang="en-US" altLang="zh-TW" dirty="0" smtClean="0"/>
          </a:p>
        </p:txBody>
      </p:sp>
    </p:spTree>
    <p:extLst>
      <p:ext uri="{BB962C8B-B14F-4D97-AF65-F5344CB8AC3E}">
        <p14:creationId xmlns:p14="http://schemas.microsoft.com/office/powerpoint/2010/main" val="3427589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Logic</a:t>
            </a:r>
            <a:endParaRPr lang="en-US" altLang="zh-TW" sz="2400" dirty="0" smtClean="0"/>
          </a:p>
        </p:txBody>
      </p:sp>
    </p:spTree>
    <p:extLst>
      <p:ext uri="{BB962C8B-B14F-4D97-AF65-F5344CB8AC3E}">
        <p14:creationId xmlns:p14="http://schemas.microsoft.com/office/powerpoint/2010/main" val="707320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Planning</a:t>
            </a:r>
            <a:endParaRPr lang="en-US" altLang="zh-TW" sz="2400" dirty="0" smtClean="0"/>
          </a:p>
        </p:txBody>
      </p:sp>
    </p:spTree>
    <p:extLst>
      <p:ext uri="{BB962C8B-B14F-4D97-AF65-F5344CB8AC3E}">
        <p14:creationId xmlns:p14="http://schemas.microsoft.com/office/powerpoint/2010/main" val="68958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Agent, Environment and State (&amp; goal state)</a:t>
            </a:r>
          </a:p>
        </p:txBody>
      </p:sp>
      <p:sp>
        <p:nvSpPr>
          <p:cNvPr id="3" name="內容版面配置區 2"/>
          <p:cNvSpPr>
            <a:spLocks noGrp="1"/>
          </p:cNvSpPr>
          <p:nvPr>
            <p:ph idx="1"/>
          </p:nvPr>
        </p:nvSpPr>
        <p:spPr>
          <a:xfrm>
            <a:off x="401782" y="1028700"/>
            <a:ext cx="11443854" cy="5613400"/>
          </a:xfrm>
        </p:spPr>
        <p:txBody>
          <a:bodyPr>
            <a:normAutofit lnSpcReduction="10000"/>
          </a:bodyPr>
          <a:lstStyle/>
          <a:p>
            <a:r>
              <a:rPr lang="en-US" altLang="zh-TW" dirty="0" smtClean="0"/>
              <a:t>Perception</a:t>
            </a:r>
          </a:p>
          <a:p>
            <a:pPr>
              <a:buFontTx/>
              <a:buChar char="-"/>
            </a:pPr>
            <a:r>
              <a:rPr lang="en-US" altLang="zh-TW" dirty="0" smtClean="0"/>
              <a:t>an agent interacts with the environment by sensing its properties.</a:t>
            </a:r>
          </a:p>
          <a:p>
            <a:pPr>
              <a:buFontTx/>
              <a:buChar char="-"/>
            </a:pPr>
            <a:endParaRPr lang="en-US" altLang="zh-TW" dirty="0" smtClean="0"/>
          </a:p>
          <a:p>
            <a:r>
              <a:rPr lang="en-US" altLang="zh-TW" dirty="0" smtClean="0"/>
              <a:t>Cognition</a:t>
            </a:r>
          </a:p>
          <a:p>
            <a:pPr>
              <a:buFontTx/>
              <a:buChar char="-"/>
            </a:pPr>
            <a:r>
              <a:rPr lang="en-US" altLang="zh-TW" dirty="0" smtClean="0"/>
              <a:t>the process by which an agent decides what action to take based on its perceived inputs.</a:t>
            </a:r>
          </a:p>
          <a:p>
            <a:pPr>
              <a:buFontTx/>
              <a:buChar char="-"/>
            </a:pPr>
            <a:endParaRPr lang="en-US" altLang="zh-TW" dirty="0" smtClean="0"/>
          </a:p>
          <a:p>
            <a:r>
              <a:rPr lang="en-US" altLang="zh-TW" dirty="0" smtClean="0"/>
              <a:t>Environment state: </a:t>
            </a:r>
          </a:p>
          <a:p>
            <a:pPr>
              <a:buFontTx/>
              <a:buChar char="-"/>
            </a:pPr>
            <a:r>
              <a:rPr lang="en-US" altLang="zh-TW" dirty="0"/>
              <a:t>F</a:t>
            </a:r>
            <a:r>
              <a:rPr lang="en-US" altLang="zh-TW" dirty="0" smtClean="0"/>
              <a:t>ully observable vs Partially observable</a:t>
            </a:r>
          </a:p>
          <a:p>
            <a:pPr>
              <a:buFontTx/>
              <a:buChar char="-"/>
            </a:pPr>
            <a:r>
              <a:rPr lang="en-US" altLang="zh-TW" dirty="0" smtClean="0"/>
              <a:t>Deterministic (know for sure the result of the action) vs Stochastic</a:t>
            </a:r>
          </a:p>
          <a:p>
            <a:pPr>
              <a:buFontTx/>
              <a:buChar char="-"/>
            </a:pPr>
            <a:r>
              <a:rPr lang="en-US" altLang="zh-TW" dirty="0" smtClean="0"/>
              <a:t>Discrete (finite number of state) vs Continuous</a:t>
            </a:r>
          </a:p>
          <a:p>
            <a:pPr>
              <a:buFontTx/>
              <a:buChar char="-"/>
            </a:pPr>
            <a:r>
              <a:rPr lang="en-US" altLang="zh-TW" dirty="0" smtClean="0"/>
              <a:t>Benign (the agent is the only one taking actions) vs Adversarial </a:t>
            </a:r>
          </a:p>
        </p:txBody>
      </p:sp>
    </p:spTree>
    <p:extLst>
      <p:ext uri="{BB962C8B-B14F-4D97-AF65-F5344CB8AC3E}">
        <p14:creationId xmlns:p14="http://schemas.microsoft.com/office/powerpoint/2010/main" val="7610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Game</a:t>
            </a:r>
          </a:p>
        </p:txBody>
      </p:sp>
    </p:spTree>
    <p:extLst>
      <p:ext uri="{BB962C8B-B14F-4D97-AF65-F5344CB8AC3E}">
        <p14:creationId xmlns:p14="http://schemas.microsoft.com/office/powerpoint/2010/main" val="419411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Sudoku</a:t>
            </a:r>
          </a:p>
        </p:txBody>
      </p:sp>
    </p:spTree>
    <p:extLst>
      <p:ext uri="{BB962C8B-B14F-4D97-AF65-F5344CB8AC3E}">
        <p14:creationId xmlns:p14="http://schemas.microsoft.com/office/powerpoint/2010/main" val="223165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66255" y="2400300"/>
            <a:ext cx="11804072" cy="1582883"/>
          </a:xfrm>
        </p:spPr>
        <p:txBody>
          <a:bodyPr>
            <a:noAutofit/>
          </a:bodyPr>
          <a:lstStyle/>
          <a:p>
            <a:pPr algn="ctr"/>
            <a:r>
              <a:rPr lang="en-US" altLang="zh-TW" sz="8800" dirty="0" smtClean="0"/>
              <a:t>Isolation</a:t>
            </a:r>
          </a:p>
        </p:txBody>
      </p:sp>
    </p:spTree>
    <p:extLst>
      <p:ext uri="{BB962C8B-B14F-4D97-AF65-F5344CB8AC3E}">
        <p14:creationId xmlns:p14="http://schemas.microsoft.com/office/powerpoint/2010/main" val="138748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p>
        </p:txBody>
      </p:sp>
      <p:sp>
        <p:nvSpPr>
          <p:cNvPr id="3" name="內容版面配置區 2"/>
          <p:cNvSpPr>
            <a:spLocks noGrp="1"/>
          </p:cNvSpPr>
          <p:nvPr>
            <p:ph idx="1"/>
          </p:nvPr>
        </p:nvSpPr>
        <p:spPr>
          <a:xfrm>
            <a:off x="166255" y="977900"/>
            <a:ext cx="11804072" cy="5664200"/>
          </a:xfrm>
        </p:spPr>
        <p:txBody>
          <a:bodyPr>
            <a:normAutofit/>
          </a:bodyPr>
          <a:lstStyle/>
          <a:p>
            <a:r>
              <a:rPr lang="en-US" altLang="zh-TW" dirty="0" smtClean="0"/>
              <a:t>Building a game tree, opening book</a:t>
            </a:r>
          </a:p>
          <a:p>
            <a:endParaRPr lang="en-US" altLang="zh-TW" dirty="0" smtClean="0"/>
          </a:p>
          <a:p>
            <a:r>
              <a:rPr lang="en-US" altLang="zh-TW" dirty="0" smtClean="0"/>
              <a:t>Number of nodes in a game tree: </a:t>
            </a:r>
            <a:r>
              <a:rPr lang="en-US" altLang="zh-TW" dirty="0" err="1" smtClean="0"/>
              <a:t>b^d</a:t>
            </a:r>
            <a:r>
              <a:rPr lang="en-US" altLang="zh-TW" dirty="0" smtClean="0"/>
              <a:t> </a:t>
            </a:r>
          </a:p>
          <a:p>
            <a:pPr>
              <a:buFontTx/>
              <a:buChar char="-"/>
            </a:pPr>
            <a:r>
              <a:rPr lang="en-US" altLang="zh-TW" dirty="0" smtClean="0"/>
              <a:t>b: the average branching factor</a:t>
            </a:r>
            <a:r>
              <a:rPr lang="zh-TW" altLang="en-US" dirty="0" smtClean="0"/>
              <a:t> </a:t>
            </a:r>
            <a:r>
              <a:rPr lang="en-US" altLang="zh-TW" dirty="0" smtClean="0"/>
              <a:t>(branching</a:t>
            </a:r>
            <a:r>
              <a:rPr lang="zh-TW" altLang="en-US" dirty="0" smtClean="0"/>
              <a:t> </a:t>
            </a:r>
            <a:r>
              <a:rPr lang="en-US" altLang="zh-TW" dirty="0" smtClean="0"/>
              <a:t>factor</a:t>
            </a:r>
            <a:r>
              <a:rPr lang="zh-TW" altLang="en-US" dirty="0" smtClean="0"/>
              <a:t> </a:t>
            </a:r>
            <a:r>
              <a:rPr lang="en-US" altLang="zh-TW" dirty="0" smtClean="0"/>
              <a:t>=</a:t>
            </a:r>
            <a:r>
              <a:rPr lang="zh-TW" altLang="en-US" dirty="0" smtClean="0"/>
              <a:t> 分支</a:t>
            </a:r>
            <a:r>
              <a:rPr lang="en-US" altLang="zh-TW" dirty="0" smtClean="0"/>
              <a:t>)</a:t>
            </a:r>
          </a:p>
          <a:p>
            <a:pPr>
              <a:buFontTx/>
              <a:buChar char="-"/>
            </a:pPr>
            <a:r>
              <a:rPr lang="en-US" altLang="zh-TW" dirty="0" smtClean="0"/>
              <a:t>d: the depth of the game tree</a:t>
            </a:r>
          </a:p>
          <a:p>
            <a:pPr>
              <a:buFontTx/>
              <a:buChar char="-"/>
            </a:pPr>
            <a:endParaRPr lang="en-US" altLang="zh-TW" dirty="0" smtClean="0"/>
          </a:p>
          <a:p>
            <a:r>
              <a:rPr lang="en-US" altLang="zh-TW" dirty="0" smtClean="0"/>
              <a:t>In a 5*5 isolation: the average branching factor=8</a:t>
            </a:r>
          </a:p>
          <a:p>
            <a:pPr marL="0" indent="0">
              <a:buNone/>
            </a:pPr>
            <a:endParaRPr lang="en-US" altLang="zh-TW" dirty="0" smtClean="0"/>
          </a:p>
        </p:txBody>
      </p:sp>
    </p:spTree>
    <p:extLst>
      <p:ext uri="{BB962C8B-B14F-4D97-AF65-F5344CB8AC3E}">
        <p14:creationId xmlns:p14="http://schemas.microsoft.com/office/powerpoint/2010/main" val="303156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Isolation</a:t>
            </a:r>
          </a:p>
        </p:txBody>
      </p:sp>
      <p:sp>
        <p:nvSpPr>
          <p:cNvPr id="3" name="內容版面配置區 2"/>
          <p:cNvSpPr>
            <a:spLocks noGrp="1"/>
          </p:cNvSpPr>
          <p:nvPr>
            <p:ph idx="1"/>
          </p:nvPr>
        </p:nvSpPr>
        <p:spPr>
          <a:xfrm>
            <a:off x="166255" y="977900"/>
            <a:ext cx="11804072" cy="5664200"/>
          </a:xfrm>
        </p:spPr>
        <p:txBody>
          <a:bodyPr>
            <a:normAutofit fontScale="47500" lnSpcReduction="20000"/>
          </a:bodyPr>
          <a:lstStyle/>
          <a:p>
            <a:r>
              <a:rPr lang="en-US" altLang="zh-TW" dirty="0" smtClean="0"/>
              <a:t>Mini </a:t>
            </a:r>
            <a:r>
              <a:rPr lang="en-US" altLang="zh-TW" dirty="0"/>
              <a:t>Max Algorithm:</a:t>
            </a:r>
          </a:p>
          <a:p>
            <a:pPr>
              <a:buFontTx/>
              <a:buChar char="-"/>
            </a:pPr>
            <a:r>
              <a:rPr lang="en-US" altLang="zh-TW" dirty="0"/>
              <a:t>Find the best move.</a:t>
            </a:r>
          </a:p>
          <a:p>
            <a:pPr>
              <a:buFontTx/>
              <a:buChar char="-"/>
            </a:pPr>
            <a:r>
              <a:rPr lang="en-US" altLang="zh-TW" dirty="0"/>
              <a:t>bottom to top</a:t>
            </a:r>
          </a:p>
          <a:p>
            <a:pPr>
              <a:buFontTx/>
              <a:buChar char="-"/>
            </a:pPr>
            <a:r>
              <a:rPr lang="zh-TW" altLang="en-US" dirty="0"/>
              <a:t>大小大小</a:t>
            </a:r>
            <a:r>
              <a:rPr lang="zh-TW" altLang="en-US" dirty="0" smtClean="0"/>
              <a:t>選</a:t>
            </a:r>
            <a:endParaRPr lang="en-US" altLang="zh-TW" dirty="0" smtClean="0"/>
          </a:p>
          <a:p>
            <a:pPr>
              <a:buFontTx/>
              <a:buChar char="-"/>
            </a:pPr>
            <a:r>
              <a:rPr lang="en-US" altLang="zh-TW" dirty="0" smtClean="0"/>
              <a:t>For game playing</a:t>
            </a:r>
            <a:endParaRPr lang="en-US" altLang="zh-TW" dirty="0"/>
          </a:p>
          <a:p>
            <a:endParaRPr lang="en-US" altLang="zh-TW" dirty="0" smtClean="0"/>
          </a:p>
          <a:p>
            <a:r>
              <a:rPr lang="en-US" altLang="zh-TW" dirty="0" smtClean="0"/>
              <a:t>Evaluation Function:</a:t>
            </a:r>
          </a:p>
          <a:p>
            <a:pPr>
              <a:buFontTx/>
              <a:buChar char="-"/>
            </a:pPr>
            <a:r>
              <a:rPr lang="en-US" altLang="zh-TW" dirty="0" smtClean="0"/>
              <a:t>Number </a:t>
            </a:r>
            <a:r>
              <a:rPr lang="en-US" altLang="zh-TW" dirty="0"/>
              <a:t>my move for </a:t>
            </a:r>
            <a:r>
              <a:rPr lang="en-US" altLang="zh-TW" dirty="0" smtClean="0"/>
              <a:t>convenience.</a:t>
            </a:r>
          </a:p>
          <a:p>
            <a:pPr>
              <a:buFontTx/>
              <a:buChar char="-"/>
            </a:pPr>
            <a:r>
              <a:rPr lang="en-US" altLang="zh-TW" dirty="0"/>
              <a:t>Improve evaluation function -&gt; #my moves-#opponents moves (#my moves – 2 * #opponents moves)</a:t>
            </a:r>
          </a:p>
          <a:p>
            <a:pPr>
              <a:buFontTx/>
              <a:buChar char="-"/>
            </a:pPr>
            <a:endParaRPr lang="en-US" altLang="zh-TW" dirty="0" smtClean="0"/>
          </a:p>
          <a:p>
            <a:r>
              <a:rPr lang="en-US" altLang="zh-TW" dirty="0" smtClean="0"/>
              <a:t>Depth limited search: </a:t>
            </a:r>
          </a:p>
          <a:p>
            <a:pPr>
              <a:buFontTx/>
              <a:buChar char="-"/>
            </a:pPr>
            <a:r>
              <a:rPr lang="en-US" altLang="zh-TW" dirty="0" smtClean="0"/>
              <a:t>The whole point of limiting the depth of our search and using an evaluation function is to avoid the exponential explosion in the number of nodes we have to examine.</a:t>
            </a:r>
          </a:p>
          <a:p>
            <a:pPr>
              <a:buFontTx/>
              <a:buChar char="-"/>
            </a:pPr>
            <a:endParaRPr lang="en-US" altLang="zh-TW" dirty="0" smtClean="0"/>
          </a:p>
          <a:p>
            <a:r>
              <a:rPr lang="en-US" altLang="zh-TW" dirty="0" smtClean="0"/>
              <a:t>Quiescent Search: </a:t>
            </a:r>
          </a:p>
          <a:p>
            <a:pPr>
              <a:buFontTx/>
              <a:buChar char="-"/>
            </a:pPr>
            <a:r>
              <a:rPr lang="en-US" altLang="zh-TW" dirty="0" smtClean="0"/>
              <a:t>with quiescence search we have to search the game three for two levels and maybe a whole lot more if the results are changing between levels. -&gt; don’t have to use quiescence search all the time.</a:t>
            </a:r>
          </a:p>
          <a:p>
            <a:pPr>
              <a:buFontTx/>
              <a:buChar char="-"/>
            </a:pPr>
            <a:endParaRPr lang="en-US" altLang="zh-TW" dirty="0" smtClean="0"/>
          </a:p>
          <a:p>
            <a:r>
              <a:rPr lang="en-US" altLang="zh-TW" dirty="0" smtClean="0"/>
              <a:t>Iterative deepening:</a:t>
            </a:r>
          </a:p>
          <a:p>
            <a:pPr>
              <a:buFontTx/>
              <a:buChar char="-"/>
            </a:pPr>
            <a:r>
              <a:rPr lang="zh-TW" altLang="en-US" dirty="0"/>
              <a:t>從</a:t>
            </a:r>
            <a:r>
              <a:rPr lang="en-US" altLang="zh-TW" dirty="0"/>
              <a:t>level1</a:t>
            </a:r>
            <a:r>
              <a:rPr lang="zh-TW" altLang="en-US" dirty="0"/>
              <a:t>開始</a:t>
            </a:r>
            <a:r>
              <a:rPr lang="en-US" altLang="zh-TW" dirty="0"/>
              <a:t>search</a:t>
            </a:r>
            <a:r>
              <a:rPr lang="zh-TW" altLang="en-US" dirty="0"/>
              <a:t> </a:t>
            </a:r>
            <a:r>
              <a:rPr lang="en-US" altLang="zh-TW" dirty="0"/>
              <a:t>(evaluation</a:t>
            </a:r>
            <a:r>
              <a:rPr lang="zh-TW" altLang="en-US" dirty="0"/>
              <a:t> </a:t>
            </a:r>
            <a:r>
              <a:rPr lang="en-US" altLang="zh-TW" dirty="0"/>
              <a:t>function)</a:t>
            </a:r>
            <a:r>
              <a:rPr lang="zh-TW" altLang="en-US" dirty="0"/>
              <a:t>，若在時間內，則記下目前最好的，再開始</a:t>
            </a:r>
            <a:r>
              <a:rPr lang="en-US" altLang="zh-TW" dirty="0"/>
              <a:t>search</a:t>
            </a:r>
            <a:r>
              <a:rPr lang="zh-TW" altLang="en-US" dirty="0"/>
              <a:t> </a:t>
            </a:r>
            <a:r>
              <a:rPr lang="en-US" altLang="zh-TW" dirty="0"/>
              <a:t>level</a:t>
            </a:r>
            <a:r>
              <a:rPr lang="zh-TW" altLang="en-US" dirty="0"/>
              <a:t> </a:t>
            </a:r>
            <a:r>
              <a:rPr lang="en-US" altLang="zh-TW" dirty="0"/>
              <a:t>2</a:t>
            </a:r>
            <a:r>
              <a:rPr lang="zh-TW" altLang="en-US" dirty="0"/>
              <a:t>，直到</a:t>
            </a:r>
            <a:r>
              <a:rPr lang="en-US" altLang="zh-TW" dirty="0"/>
              <a:t>run</a:t>
            </a:r>
            <a:r>
              <a:rPr lang="zh-TW" altLang="en-US" dirty="0"/>
              <a:t> </a:t>
            </a:r>
            <a:r>
              <a:rPr lang="en-US" altLang="zh-TW" dirty="0"/>
              <a:t>out</a:t>
            </a:r>
            <a:r>
              <a:rPr lang="zh-TW" altLang="en-US" dirty="0"/>
              <a:t> </a:t>
            </a:r>
            <a:r>
              <a:rPr lang="en-US" altLang="zh-TW" dirty="0"/>
              <a:t>of</a:t>
            </a:r>
            <a:r>
              <a:rPr lang="zh-TW" altLang="en-US" dirty="0"/>
              <a:t> </a:t>
            </a:r>
            <a:r>
              <a:rPr lang="en-US" altLang="zh-TW" dirty="0"/>
              <a:t>time</a:t>
            </a:r>
          </a:p>
          <a:p>
            <a:pPr>
              <a:buFontTx/>
              <a:buChar char="-"/>
            </a:pPr>
            <a:r>
              <a:rPr lang="en-US" altLang="zh-TW" dirty="0"/>
              <a:t>b=k, n(nodes) = ((k^(d+1)) -1)/(k-1)</a:t>
            </a:r>
          </a:p>
          <a:p>
            <a:pPr>
              <a:buFontTx/>
              <a:buChar char="-"/>
            </a:pPr>
            <a:r>
              <a:rPr lang="en-US" altLang="zh-TW" dirty="0"/>
              <a:t>Always has an answer ready in case it runs out of time and it can search as far as possible within its time </a:t>
            </a:r>
            <a:r>
              <a:rPr lang="en-US" altLang="zh-TW" dirty="0" smtClean="0"/>
              <a:t>constraints</a:t>
            </a:r>
            <a:endParaRPr lang="en-US" altLang="zh-TW" dirty="0"/>
          </a:p>
        </p:txBody>
      </p:sp>
    </p:spTree>
    <p:extLst>
      <p:ext uri="{BB962C8B-B14F-4D97-AF65-F5344CB8AC3E}">
        <p14:creationId xmlns:p14="http://schemas.microsoft.com/office/powerpoint/2010/main" val="18275015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1951</Words>
  <Application>Microsoft Office PowerPoint</Application>
  <PresentationFormat>寬螢幕</PresentationFormat>
  <Paragraphs>217</Paragraphs>
  <Slides>38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新細明體</vt:lpstr>
      <vt:lpstr>Arial</vt:lpstr>
      <vt:lpstr>Calibri</vt:lpstr>
      <vt:lpstr>Calibri Light</vt:lpstr>
      <vt:lpstr>Cambria Math</vt:lpstr>
      <vt:lpstr>Office 佈景主題</vt:lpstr>
      <vt:lpstr>AIND Udacity</vt:lpstr>
      <vt:lpstr>Reference</vt:lpstr>
      <vt:lpstr>Introduction</vt:lpstr>
      <vt:lpstr>Agent, Environment and State (&amp; goal state)</vt:lpstr>
      <vt:lpstr>Game</vt:lpstr>
      <vt:lpstr>Sudoku</vt:lpstr>
      <vt:lpstr>Isolation</vt:lpstr>
      <vt:lpstr>Isolation</vt:lpstr>
      <vt:lpstr>Isolation</vt:lpstr>
      <vt:lpstr>Isolation</vt:lpstr>
      <vt:lpstr>Other Isolations</vt:lpstr>
      <vt:lpstr>n - Queens</vt:lpstr>
      <vt:lpstr>n-Queens</vt:lpstr>
      <vt:lpstr>Sliding Blocks Puzzle</vt:lpstr>
      <vt:lpstr>Sliding Blocks Puzzle</vt:lpstr>
      <vt:lpstr>Rubik’s Cube</vt:lpstr>
      <vt:lpstr>Rubik’s Cube</vt:lpstr>
      <vt:lpstr>Technique</vt:lpstr>
      <vt:lpstr>Powerful technique in AI</vt:lpstr>
      <vt:lpstr>Search</vt:lpstr>
      <vt:lpstr>Search – Definition of a problem</vt:lpstr>
      <vt:lpstr>Search – Heuristic (啟發式)</vt:lpstr>
      <vt:lpstr>Search - Type</vt:lpstr>
      <vt:lpstr>Search – Uninformed Search</vt:lpstr>
      <vt:lpstr>Search – Uninformed Search</vt:lpstr>
      <vt:lpstr>Search – informed Search</vt:lpstr>
      <vt:lpstr>Search – informed Search</vt:lpstr>
      <vt:lpstr>Search – informed Search</vt:lpstr>
      <vt:lpstr>Search – Adversarial Search </vt:lpstr>
      <vt:lpstr>Search – </vt:lpstr>
      <vt:lpstr>Search - Problems </vt:lpstr>
      <vt:lpstr>Find The Global Maximum</vt:lpstr>
      <vt:lpstr>Random Restart</vt:lpstr>
      <vt:lpstr>Local Beam Search (vs Stochastic Beam Search)</vt:lpstr>
      <vt:lpstr>Simulated Annealing </vt:lpstr>
      <vt:lpstr>Genetic Algorithms</vt:lpstr>
      <vt:lpstr>Logic</vt:lpstr>
      <vt:lpstr>Planning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AIND Udacity</dc:title>
  <dc:creator>鍾凱至</dc:creator>
  <cp:lastModifiedBy>鍾凱至</cp:lastModifiedBy>
  <cp:revision>81</cp:revision>
  <dcterms:created xsi:type="dcterms:W3CDTF">2017-04-18T02:32:42Z</dcterms:created>
  <dcterms:modified xsi:type="dcterms:W3CDTF">2017-05-23T10:26:32Z</dcterms:modified>
</cp:coreProperties>
</file>