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9" r:id="rId4"/>
    <p:sldId id="260" r:id="rId5"/>
    <p:sldId id="270" r:id="rId6"/>
    <p:sldId id="275" r:id="rId7"/>
    <p:sldId id="306" r:id="rId8"/>
    <p:sldId id="261" r:id="rId9"/>
    <p:sldId id="268" r:id="rId10"/>
    <p:sldId id="308" r:id="rId11"/>
    <p:sldId id="265" r:id="rId12"/>
    <p:sldId id="307" r:id="rId13"/>
    <p:sldId id="262" r:id="rId14"/>
    <p:sldId id="309" r:id="rId15"/>
    <p:sldId id="263" r:id="rId16"/>
    <p:sldId id="274" r:id="rId17"/>
    <p:sldId id="290" r:id="rId18"/>
    <p:sldId id="278" r:id="rId19"/>
    <p:sldId id="279" r:id="rId20"/>
    <p:sldId id="305" r:id="rId21"/>
    <p:sldId id="282" r:id="rId22"/>
    <p:sldId id="283" r:id="rId23"/>
    <p:sldId id="319" r:id="rId24"/>
    <p:sldId id="269" r:id="rId25"/>
    <p:sldId id="267" r:id="rId26"/>
    <p:sldId id="271" r:id="rId27"/>
    <p:sldId id="312" r:id="rId28"/>
    <p:sldId id="266" r:id="rId29"/>
    <p:sldId id="281" r:id="rId30"/>
    <p:sldId id="272" r:id="rId31"/>
    <p:sldId id="294" r:id="rId32"/>
    <p:sldId id="276" r:id="rId33"/>
    <p:sldId id="284" r:id="rId34"/>
    <p:sldId id="318" r:id="rId35"/>
    <p:sldId id="277" r:id="rId36"/>
    <p:sldId id="296" r:id="rId37"/>
    <p:sldId id="313" r:id="rId38"/>
    <p:sldId id="280" r:id="rId39"/>
    <p:sldId id="315" r:id="rId40"/>
    <p:sldId id="295" r:id="rId41"/>
    <p:sldId id="314" r:id="rId42"/>
    <p:sldId id="286" r:id="rId43"/>
    <p:sldId id="289" r:id="rId44"/>
    <p:sldId id="316" r:id="rId45"/>
    <p:sldId id="304" r:id="rId46"/>
    <p:sldId id="327" r:id="rId47"/>
    <p:sldId id="329" r:id="rId48"/>
    <p:sldId id="325" r:id="rId49"/>
    <p:sldId id="326" r:id="rId50"/>
    <p:sldId id="328" r:id="rId51"/>
    <p:sldId id="300" r:id="rId52"/>
    <p:sldId id="303" r:id="rId53"/>
    <p:sldId id="330" r:id="rId54"/>
    <p:sldId id="331" r:id="rId55"/>
    <p:sldId id="332" r:id="rId56"/>
    <p:sldId id="310" r:id="rId57"/>
    <p:sldId id="288" r:id="rId58"/>
    <p:sldId id="299" r:id="rId59"/>
    <p:sldId id="297" r:id="rId60"/>
    <p:sldId id="298" r:id="rId61"/>
    <p:sldId id="311" r:id="rId62"/>
    <p:sldId id="285" r:id="rId63"/>
    <p:sldId id="291" r:id="rId64"/>
    <p:sldId id="293" r:id="rId65"/>
    <p:sldId id="287" r:id="rId66"/>
    <p:sldId id="322" r:id="rId67"/>
    <p:sldId id="323" r:id="rId68"/>
    <p:sldId id="333" r:id="rId69"/>
    <p:sldId id="292" r:id="rId7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43387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241369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94117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315951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86755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158642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160985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91953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365222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113889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98D158A-3AE3-4042-A0F9-AE1EAFA581CC}" type="datetimeFigureOut">
              <a:rPr lang="zh-TW" altLang="en-US" smtClean="0"/>
              <a:t>2017/6/29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17346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D158A-3AE3-4042-A0F9-AE1EAFA581CC}" type="datetimeFigureOut">
              <a:rPr lang="zh-TW" altLang="en-US" smtClean="0"/>
              <a:t>2017/6/29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50283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inst.eecs.berkeley.edu/~cs61b/fa14/ta-materials/apps/ab_tree_practi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inst.eecs.berkeley.edu/~cs61b/fa14/ta-materials/apps/ab_tree_practice/" TargetMode="Externa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jp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AIND </a:t>
            </a:r>
            <a:r>
              <a:rPr lang="en-US" altLang="zh-TW" dirty="0" err="1" smtClean="0"/>
              <a:t>Udacity</a:t>
            </a:r>
            <a:endParaRPr lang="zh-TW" altLang="en-US" dirty="0"/>
          </a:p>
        </p:txBody>
      </p:sp>
    </p:spTree>
    <p:extLst>
      <p:ext uri="{BB962C8B-B14F-4D97-AF65-F5344CB8AC3E}">
        <p14:creationId xmlns:p14="http://schemas.microsoft.com/office/powerpoint/2010/main" val="340861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Isolation</a:t>
            </a:r>
          </a:p>
        </p:txBody>
      </p:sp>
      <p:sp>
        <p:nvSpPr>
          <p:cNvPr id="5" name="文字方塊 4"/>
          <p:cNvSpPr txBox="1"/>
          <p:nvPr/>
        </p:nvSpPr>
        <p:spPr>
          <a:xfrm>
            <a:off x="166255" y="1028700"/>
            <a:ext cx="2197100" cy="369332"/>
          </a:xfrm>
          <a:prstGeom prst="rect">
            <a:avLst/>
          </a:prstGeom>
          <a:noFill/>
          <a:ln>
            <a:solidFill>
              <a:schemeClr val="tx1"/>
            </a:solidFill>
          </a:ln>
        </p:spPr>
        <p:txBody>
          <a:bodyPr wrap="square" rtlCol="0">
            <a:spAutoFit/>
          </a:bodyPr>
          <a:lstStyle/>
          <a:p>
            <a:r>
              <a:rPr lang="en-US" altLang="zh-TW" dirty="0" err="1" smtClean="0"/>
              <a:t>Minimax</a:t>
            </a:r>
            <a:r>
              <a:rPr lang="en-US" altLang="zh-TW" dirty="0" smtClean="0"/>
              <a:t> Algorithm</a:t>
            </a:r>
            <a:endParaRPr lang="zh-TW" altLang="en-US" dirty="0"/>
          </a:p>
        </p:txBody>
      </p:sp>
      <p:cxnSp>
        <p:nvCxnSpPr>
          <p:cNvPr id="7" name="直線單箭頭接點 6"/>
          <p:cNvCxnSpPr>
            <a:stCxn id="5" idx="2"/>
          </p:cNvCxnSpPr>
          <p:nvPr/>
        </p:nvCxnSpPr>
        <p:spPr>
          <a:xfrm>
            <a:off x="1264805" y="1398032"/>
            <a:ext cx="0" cy="445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327727" y="1443420"/>
            <a:ext cx="1016000"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計算太大</a:t>
            </a:r>
            <a:endParaRPr lang="zh-TW" altLang="en-US" sz="1600" dirty="0">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483177" y="2335480"/>
            <a:ext cx="8382000" cy="923330"/>
          </a:xfrm>
          <a:prstGeom prst="rect">
            <a:avLst/>
          </a:prstGeom>
          <a:noFill/>
        </p:spPr>
        <p:txBody>
          <a:bodyPr wrap="square" rtlCol="0">
            <a:spAutoFit/>
          </a:bodyPr>
          <a:lstStyle/>
          <a:p>
            <a:pPr marL="285750" indent="-285750">
              <a:buFontTx/>
              <a:buChar char="-"/>
            </a:pPr>
            <a:r>
              <a:rPr lang="en-US" altLang="zh-TW" dirty="0" smtClean="0"/>
              <a:t>Branching Factor: </a:t>
            </a:r>
            <a:r>
              <a:rPr lang="en-US" altLang="zh-TW" dirty="0" err="1" smtClean="0"/>
              <a:t>b^d</a:t>
            </a:r>
            <a:r>
              <a:rPr lang="en-US" altLang="zh-TW" dirty="0" smtClean="0"/>
              <a:t>                </a:t>
            </a:r>
            <a:r>
              <a:rPr lang="zh-TW" altLang="en-US" dirty="0" smtClean="0"/>
              <a:t>                             仍然很大</a:t>
            </a:r>
            <a:endParaRPr lang="en-US" altLang="zh-TW" dirty="0" smtClean="0"/>
          </a:p>
          <a:p>
            <a:pPr marL="285750" indent="-285750">
              <a:buFontTx/>
              <a:buChar char="-"/>
            </a:pPr>
            <a:r>
              <a:rPr lang="en-US" altLang="zh-TW" dirty="0" smtClean="0"/>
              <a:t>Depth-Limited Search</a:t>
            </a:r>
          </a:p>
          <a:p>
            <a:pPr marL="285750" indent="-285750">
              <a:buFontTx/>
              <a:buChar char="-"/>
            </a:pPr>
            <a:r>
              <a:rPr lang="en-US" altLang="zh-TW" dirty="0" smtClean="0"/>
              <a:t>Evaluation Function: +-1 -&gt; #my moves                Search </a:t>
            </a:r>
            <a:r>
              <a:rPr lang="zh-TW" altLang="en-US" dirty="0" smtClean="0"/>
              <a:t>到不同的</a:t>
            </a:r>
            <a:r>
              <a:rPr lang="en-US" altLang="zh-TW" dirty="0" smtClean="0"/>
              <a:t>level</a:t>
            </a:r>
            <a:r>
              <a:rPr lang="zh-TW" altLang="en-US" dirty="0" smtClean="0"/>
              <a:t>數，結果不同</a:t>
            </a:r>
            <a:endParaRPr lang="en-US" altLang="zh-TW" dirty="0" smtClean="0"/>
          </a:p>
        </p:txBody>
      </p:sp>
      <p:sp>
        <p:nvSpPr>
          <p:cNvPr id="12" name="文字方塊 11"/>
          <p:cNvSpPr txBox="1"/>
          <p:nvPr/>
        </p:nvSpPr>
        <p:spPr>
          <a:xfrm>
            <a:off x="483177" y="3750929"/>
            <a:ext cx="8076045" cy="646331"/>
          </a:xfrm>
          <a:prstGeom prst="rect">
            <a:avLst/>
          </a:prstGeom>
          <a:noFill/>
        </p:spPr>
        <p:txBody>
          <a:bodyPr wrap="square" rtlCol="0">
            <a:spAutoFit/>
          </a:bodyPr>
          <a:lstStyle/>
          <a:p>
            <a:pPr marL="285750" indent="-285750">
              <a:buFontTx/>
              <a:buChar char="-"/>
            </a:pPr>
            <a:r>
              <a:rPr lang="en-US" altLang="zh-TW" dirty="0"/>
              <a:t>Quiescent Search</a:t>
            </a:r>
          </a:p>
          <a:p>
            <a:pPr marL="285750" indent="-285750">
              <a:buFontTx/>
              <a:buChar char="-"/>
            </a:pPr>
            <a:r>
              <a:rPr lang="en-US" altLang="zh-TW" dirty="0"/>
              <a:t>Iterative Deepening</a:t>
            </a:r>
            <a:endParaRPr lang="zh-TW" altLang="en-US" dirty="0"/>
          </a:p>
        </p:txBody>
      </p:sp>
      <p:sp>
        <p:nvSpPr>
          <p:cNvPr id="14" name="矩形 13"/>
          <p:cNvSpPr/>
          <p:nvPr/>
        </p:nvSpPr>
        <p:spPr>
          <a:xfrm>
            <a:off x="166255" y="1930400"/>
            <a:ext cx="10374745" cy="32341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15" name="文字方塊 14"/>
          <p:cNvSpPr txBox="1"/>
          <p:nvPr/>
        </p:nvSpPr>
        <p:spPr>
          <a:xfrm>
            <a:off x="166255" y="2012434"/>
            <a:ext cx="1828223" cy="369332"/>
          </a:xfrm>
          <a:prstGeom prst="rect">
            <a:avLst/>
          </a:prstGeom>
          <a:noFill/>
        </p:spPr>
        <p:txBody>
          <a:bodyPr wrap="square" rtlCol="0">
            <a:spAutoFit/>
          </a:bodyPr>
          <a:lstStyle/>
          <a:p>
            <a:r>
              <a:rPr lang="en-US" altLang="zh-TW" dirty="0" smtClean="0"/>
              <a:t>Implementation</a:t>
            </a:r>
            <a:endParaRPr lang="zh-TW" altLang="en-US" dirty="0"/>
          </a:p>
        </p:txBody>
      </p:sp>
      <p:cxnSp>
        <p:nvCxnSpPr>
          <p:cNvPr id="18" name="直線單箭頭接點 17"/>
          <p:cNvCxnSpPr/>
          <p:nvPr/>
        </p:nvCxnSpPr>
        <p:spPr>
          <a:xfrm>
            <a:off x="1080366" y="3339524"/>
            <a:ext cx="0" cy="343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1080366" y="4397260"/>
            <a:ext cx="0" cy="343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238394" y="4371404"/>
            <a:ext cx="3581400" cy="369332"/>
          </a:xfrm>
          <a:prstGeom prst="rect">
            <a:avLst/>
          </a:prstGeom>
          <a:noFill/>
        </p:spPr>
        <p:txBody>
          <a:bodyPr wrap="square" rtlCol="0">
            <a:spAutoFit/>
          </a:bodyPr>
          <a:lstStyle/>
          <a:p>
            <a:r>
              <a:rPr lang="en-US" altLang="zh-TW" dirty="0" smtClean="0"/>
              <a:t>Still get the trouble: Horizon Effect</a:t>
            </a:r>
            <a:endParaRPr lang="zh-TW" altLang="en-US" dirty="0"/>
          </a:p>
        </p:txBody>
      </p:sp>
      <p:sp>
        <p:nvSpPr>
          <p:cNvPr id="21" name="文字方塊 20"/>
          <p:cNvSpPr txBox="1"/>
          <p:nvPr/>
        </p:nvSpPr>
        <p:spPr>
          <a:xfrm>
            <a:off x="483177" y="4795264"/>
            <a:ext cx="9803824" cy="369332"/>
          </a:xfrm>
          <a:prstGeom prst="rect">
            <a:avLst/>
          </a:prstGeom>
          <a:noFill/>
        </p:spPr>
        <p:txBody>
          <a:bodyPr wrap="square" rtlCol="0">
            <a:spAutoFit/>
          </a:bodyPr>
          <a:lstStyle/>
          <a:p>
            <a:pPr marL="285750" indent="-285750">
              <a:buFontTx/>
              <a:buChar char="-"/>
            </a:pPr>
            <a:r>
              <a:rPr lang="en-US" altLang="zh-TW" dirty="0" smtClean="0"/>
              <a:t>Improve Evaluation Function (</a:t>
            </a:r>
            <a:r>
              <a:rPr lang="en-US" altLang="zh-TW" dirty="0"/>
              <a:t>#my moves-#opponents </a:t>
            </a:r>
            <a:r>
              <a:rPr lang="en-US" altLang="zh-TW" dirty="0" smtClean="0"/>
              <a:t>moves, #my </a:t>
            </a:r>
            <a:r>
              <a:rPr lang="en-US" altLang="zh-TW" dirty="0"/>
              <a:t>moves – 2 * #opponents </a:t>
            </a:r>
            <a:r>
              <a:rPr lang="en-US" altLang="zh-TW" dirty="0" smtClean="0"/>
              <a:t>moves)</a:t>
            </a:r>
          </a:p>
        </p:txBody>
      </p:sp>
      <p:cxnSp>
        <p:nvCxnSpPr>
          <p:cNvPr id="27" name="直線單箭頭接點 26"/>
          <p:cNvCxnSpPr/>
          <p:nvPr/>
        </p:nvCxnSpPr>
        <p:spPr>
          <a:xfrm>
            <a:off x="1233199" y="5296932"/>
            <a:ext cx="0" cy="445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166254" y="5823715"/>
            <a:ext cx="4774045" cy="369332"/>
          </a:xfrm>
          <a:prstGeom prst="rect">
            <a:avLst/>
          </a:prstGeom>
          <a:noFill/>
          <a:ln>
            <a:solidFill>
              <a:schemeClr val="tx1"/>
            </a:solidFill>
          </a:ln>
        </p:spPr>
        <p:txBody>
          <a:bodyPr wrap="square" rtlCol="0">
            <a:spAutoFit/>
          </a:bodyPr>
          <a:lstStyle/>
          <a:p>
            <a:r>
              <a:rPr lang="en-US" altLang="zh-TW" dirty="0" err="1" smtClean="0"/>
              <a:t>Minimax</a:t>
            </a:r>
            <a:r>
              <a:rPr lang="en-US" altLang="zh-TW" dirty="0" smtClean="0"/>
              <a:t> Algorithm + Alpha-Beta Pruning</a:t>
            </a:r>
            <a:endParaRPr lang="zh-TW" altLang="en-US" dirty="0"/>
          </a:p>
        </p:txBody>
      </p:sp>
    </p:spTree>
    <p:extLst>
      <p:ext uri="{BB962C8B-B14F-4D97-AF65-F5344CB8AC3E}">
        <p14:creationId xmlns:p14="http://schemas.microsoft.com/office/powerpoint/2010/main" val="25441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Isolation – </a:t>
            </a:r>
            <a:r>
              <a:rPr lang="en-US" altLang="zh-TW" dirty="0" err="1" smtClean="0"/>
              <a:t>Minimax</a:t>
            </a:r>
            <a:r>
              <a:rPr lang="en-US" altLang="zh-TW" dirty="0" smtClean="0"/>
              <a:t> Algorithm</a:t>
            </a:r>
          </a:p>
        </p:txBody>
      </p:sp>
      <p:sp>
        <p:nvSpPr>
          <p:cNvPr id="4" name="文字方塊 3"/>
          <p:cNvSpPr txBox="1"/>
          <p:nvPr/>
        </p:nvSpPr>
        <p:spPr>
          <a:xfrm>
            <a:off x="166255" y="858983"/>
            <a:ext cx="11804072" cy="2585323"/>
          </a:xfrm>
          <a:prstGeom prst="rect">
            <a:avLst/>
          </a:prstGeom>
          <a:noFill/>
        </p:spPr>
        <p:txBody>
          <a:bodyPr wrap="square" rtlCol="0">
            <a:spAutoFit/>
          </a:bodyPr>
          <a:lstStyle/>
          <a:p>
            <a:r>
              <a:rPr lang="en-US" altLang="zh-TW" dirty="0" err="1" smtClean="0"/>
              <a:t>MiniMax</a:t>
            </a:r>
            <a:r>
              <a:rPr lang="en-US" altLang="zh-TW" dirty="0" smtClean="0"/>
              <a:t> Algorithm (</a:t>
            </a:r>
            <a:r>
              <a:rPr lang="zh-TW" altLang="en-US" dirty="0" smtClean="0"/>
              <a:t>極小極大演算法</a:t>
            </a:r>
            <a:r>
              <a:rPr lang="en-US" altLang="zh-TW" dirty="0" smtClean="0"/>
              <a:t>):</a:t>
            </a:r>
          </a:p>
          <a:p>
            <a:pPr marL="285750" indent="-285750">
              <a:buFontTx/>
              <a:buChar char="-"/>
            </a:pPr>
            <a:r>
              <a:rPr lang="zh-TW" altLang="en-US" dirty="0"/>
              <a:t>是一種找出失敗的最大可能性中的最小值的演算法。</a:t>
            </a:r>
            <a:endParaRPr lang="en-US" altLang="zh-TW" dirty="0" smtClean="0"/>
          </a:p>
          <a:p>
            <a:pPr marL="285750" indent="-285750">
              <a:buFontTx/>
              <a:buChar char="-"/>
            </a:pPr>
            <a:r>
              <a:rPr lang="en-US" altLang="zh-TW" dirty="0" smtClean="0"/>
              <a:t>Find the best move.</a:t>
            </a:r>
          </a:p>
          <a:p>
            <a:pPr marL="285750" indent="-285750">
              <a:buFontTx/>
              <a:buChar char="-"/>
            </a:pPr>
            <a:r>
              <a:rPr lang="en-US" altLang="zh-TW" dirty="0" smtClean="0"/>
              <a:t>Bottom to top.</a:t>
            </a:r>
          </a:p>
          <a:p>
            <a:pPr marL="285750" indent="-285750">
              <a:buFontTx/>
              <a:buChar char="-"/>
            </a:pPr>
            <a:r>
              <a:rPr lang="zh-TW" altLang="en-US" dirty="0" smtClean="0"/>
              <a:t>大小大小選</a:t>
            </a:r>
            <a:endParaRPr lang="en-US" altLang="zh-TW" dirty="0" smtClean="0"/>
          </a:p>
          <a:p>
            <a:pPr marL="285750" indent="-285750">
              <a:buFontTx/>
              <a:buChar char="-"/>
            </a:pPr>
            <a:r>
              <a:rPr lang="en-US" altLang="zh-TW" dirty="0" smtClean="0"/>
              <a:t>For game playing.</a:t>
            </a:r>
          </a:p>
          <a:p>
            <a:pPr marL="285750" indent="-285750">
              <a:buFontTx/>
              <a:buChar char="-"/>
            </a:pPr>
            <a:r>
              <a:rPr lang="zh-TW" altLang="en-US" dirty="0"/>
              <a:t>常用於棋類等由兩方較量的遊戲和程式</a:t>
            </a:r>
            <a:r>
              <a:rPr lang="zh-TW" altLang="en-US" dirty="0" smtClean="0"/>
              <a:t>。</a:t>
            </a:r>
            <a:endParaRPr lang="en-US" altLang="zh-TW" dirty="0" smtClean="0"/>
          </a:p>
          <a:p>
            <a:pPr marL="285750" indent="-285750">
              <a:buFontTx/>
              <a:buChar char="-"/>
            </a:pPr>
            <a:r>
              <a:rPr lang="zh-TW" altLang="en-US" dirty="0" smtClean="0"/>
              <a:t>一個</a:t>
            </a:r>
            <a:r>
              <a:rPr lang="zh-TW" altLang="en-US" dirty="0"/>
              <a:t>零總和</a:t>
            </a:r>
            <a:r>
              <a:rPr lang="zh-TW" altLang="en-US" dirty="0" smtClean="0"/>
              <a:t>演算法。</a:t>
            </a:r>
            <a:endParaRPr lang="en-US" altLang="zh-TW" dirty="0" smtClean="0"/>
          </a:p>
          <a:p>
            <a:pPr marL="285750" indent="-285750">
              <a:buFontTx/>
              <a:buChar char="-"/>
            </a:pPr>
            <a:r>
              <a:rPr lang="zh-TW" altLang="en-US" dirty="0" smtClean="0"/>
              <a:t>一</a:t>
            </a:r>
            <a:r>
              <a:rPr lang="zh-TW" altLang="en-US" dirty="0"/>
              <a:t>方要在可選的選項中選擇將其優勢最大化的選擇，另一方則選擇令對手優勢最小化的方法。</a:t>
            </a:r>
          </a:p>
        </p:txBody>
      </p:sp>
      <p:pic>
        <p:nvPicPr>
          <p:cNvPr id="3" name="圖片 2"/>
          <p:cNvPicPr>
            <a:picLocks noChangeAspect="1"/>
          </p:cNvPicPr>
          <p:nvPr/>
        </p:nvPicPr>
        <p:blipFill rotWithShape="1">
          <a:blip r:embed="rId2"/>
          <a:srcRect l="59114" t="6641" r="9792" b="4818"/>
          <a:stretch/>
        </p:blipFill>
        <p:spPr>
          <a:xfrm>
            <a:off x="508000" y="3860799"/>
            <a:ext cx="3213100" cy="4930095"/>
          </a:xfrm>
          <a:prstGeom prst="rect">
            <a:avLst/>
          </a:prstGeom>
        </p:spPr>
      </p:pic>
    </p:spTree>
    <p:extLst>
      <p:ext uri="{BB962C8B-B14F-4D97-AF65-F5344CB8AC3E}">
        <p14:creationId xmlns:p14="http://schemas.microsoft.com/office/powerpoint/2010/main" val="182750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Isolation</a:t>
            </a:r>
          </a:p>
        </p:txBody>
      </p:sp>
      <p:sp>
        <p:nvSpPr>
          <p:cNvPr id="4" name="文字方塊 3"/>
          <p:cNvSpPr txBox="1"/>
          <p:nvPr/>
        </p:nvSpPr>
        <p:spPr>
          <a:xfrm>
            <a:off x="166255" y="1066800"/>
            <a:ext cx="11804072" cy="5262979"/>
          </a:xfrm>
          <a:prstGeom prst="rect">
            <a:avLst/>
          </a:prstGeom>
          <a:noFill/>
        </p:spPr>
        <p:txBody>
          <a:bodyPr wrap="square" rtlCol="0">
            <a:spAutoFit/>
          </a:bodyPr>
          <a:lstStyle/>
          <a:p>
            <a:r>
              <a:rPr lang="en-US" altLang="zh-TW" sz="1600" dirty="0"/>
              <a:t>Evaluation Function:</a:t>
            </a:r>
          </a:p>
          <a:p>
            <a:pPr>
              <a:buFontTx/>
              <a:buChar char="-"/>
            </a:pPr>
            <a:r>
              <a:rPr lang="en-US" altLang="zh-TW" sz="1600" dirty="0"/>
              <a:t>Number my move for convenience.</a:t>
            </a:r>
          </a:p>
          <a:p>
            <a:pPr>
              <a:buFontTx/>
              <a:buChar char="-"/>
            </a:pPr>
            <a:r>
              <a:rPr lang="en-US" altLang="zh-TW" sz="1600" dirty="0"/>
              <a:t>Improve evaluation function -&gt; #my moves-#opponents moves (#my moves – 2 * #opponents moves)</a:t>
            </a:r>
          </a:p>
          <a:p>
            <a:pPr>
              <a:buFontTx/>
              <a:buChar char="-"/>
            </a:pPr>
            <a:endParaRPr lang="en-US" altLang="zh-TW" sz="1600" dirty="0"/>
          </a:p>
          <a:p>
            <a:r>
              <a:rPr lang="en-US" altLang="zh-TW" sz="1600" dirty="0"/>
              <a:t>Depth limited search: </a:t>
            </a:r>
          </a:p>
          <a:p>
            <a:pPr>
              <a:buFontTx/>
              <a:buChar char="-"/>
            </a:pPr>
            <a:r>
              <a:rPr lang="en-US" altLang="zh-TW" sz="1600" dirty="0"/>
              <a:t>The whole point of limiting the depth of our search and using an evaluation function is to avoid the exponential explosion in the number of nodes we have to examine.</a:t>
            </a:r>
          </a:p>
          <a:p>
            <a:pPr>
              <a:buFontTx/>
              <a:buChar char="-"/>
            </a:pPr>
            <a:r>
              <a:rPr lang="zh-TW" altLang="en-US" sz="1600" dirty="0"/>
              <a:t>限制時間，計算這樣的時間可以</a:t>
            </a:r>
            <a:r>
              <a:rPr lang="en-US" altLang="zh-TW" sz="1600" dirty="0"/>
              <a:t>Search</a:t>
            </a:r>
            <a:r>
              <a:rPr lang="zh-TW" altLang="en-US" sz="1600" dirty="0"/>
              <a:t>到多深，找到可以</a:t>
            </a:r>
            <a:r>
              <a:rPr lang="en-US" altLang="zh-TW" sz="1600" dirty="0"/>
              <a:t>Search</a:t>
            </a:r>
            <a:r>
              <a:rPr lang="zh-TW" altLang="en-US" sz="1600" dirty="0"/>
              <a:t>的</a:t>
            </a:r>
            <a:r>
              <a:rPr lang="en-US" altLang="zh-TW" sz="1600" dirty="0"/>
              <a:t>level</a:t>
            </a:r>
            <a:r>
              <a:rPr lang="zh-TW" altLang="en-US" sz="1600" dirty="0"/>
              <a:t>數</a:t>
            </a:r>
            <a:endParaRPr lang="en-US" altLang="zh-TW" sz="1600" dirty="0"/>
          </a:p>
          <a:p>
            <a:pPr>
              <a:buFontTx/>
              <a:buChar char="-"/>
            </a:pPr>
            <a:r>
              <a:rPr lang="en-US" altLang="zh-TW" sz="1600" dirty="0"/>
              <a:t>E.g.</a:t>
            </a:r>
            <a:r>
              <a:rPr lang="zh-TW" altLang="en-US" sz="1600" dirty="0"/>
              <a:t> </a:t>
            </a:r>
            <a:r>
              <a:rPr lang="en-US" altLang="zh-TW" sz="1600" dirty="0"/>
              <a:t>10^9</a:t>
            </a:r>
            <a:r>
              <a:rPr lang="zh-TW" altLang="en-US" sz="1600" dirty="0"/>
              <a:t> </a:t>
            </a:r>
            <a:r>
              <a:rPr lang="en-US" altLang="zh-TW" sz="1600" dirty="0"/>
              <a:t>nodes * 2 sec -&gt; 8^x &lt; 2*10^9 =&gt; x = …</a:t>
            </a:r>
          </a:p>
          <a:p>
            <a:pPr>
              <a:buFontTx/>
              <a:buChar char="-"/>
            </a:pPr>
            <a:endParaRPr lang="en-US" altLang="zh-TW" sz="1600" dirty="0"/>
          </a:p>
          <a:p>
            <a:r>
              <a:rPr lang="en-US" altLang="zh-TW" sz="1600" dirty="0"/>
              <a:t>Quiescent Search: </a:t>
            </a:r>
          </a:p>
          <a:p>
            <a:pPr>
              <a:buFontTx/>
              <a:buChar char="-"/>
            </a:pPr>
            <a:r>
              <a:rPr lang="en-US" altLang="zh-TW" sz="1600" dirty="0"/>
              <a:t>with quiescence search we have to search the game three for two levels and maybe a whole lot more if the results are changing between levels. -&gt; don’t have to use quiescence search all the time.</a:t>
            </a:r>
          </a:p>
          <a:p>
            <a:pPr>
              <a:buFontTx/>
              <a:buChar char="-"/>
            </a:pPr>
            <a:endParaRPr lang="en-US" altLang="zh-TW" sz="1600" dirty="0"/>
          </a:p>
          <a:p>
            <a:r>
              <a:rPr lang="en-US" altLang="zh-TW" sz="1600" dirty="0"/>
              <a:t>Iterative deepening:</a:t>
            </a:r>
          </a:p>
          <a:p>
            <a:pPr>
              <a:buFontTx/>
              <a:buChar char="-"/>
            </a:pPr>
            <a:r>
              <a:rPr lang="zh-TW" altLang="en-US" sz="1600" dirty="0"/>
              <a:t>從</a:t>
            </a:r>
            <a:r>
              <a:rPr lang="en-US" altLang="zh-TW" sz="1600" dirty="0"/>
              <a:t>level1</a:t>
            </a:r>
            <a:r>
              <a:rPr lang="zh-TW" altLang="en-US" sz="1600" dirty="0"/>
              <a:t>開始</a:t>
            </a:r>
            <a:r>
              <a:rPr lang="en-US" altLang="zh-TW" sz="1600" dirty="0"/>
              <a:t>search</a:t>
            </a:r>
            <a:r>
              <a:rPr lang="zh-TW" altLang="en-US" sz="1600" dirty="0"/>
              <a:t> </a:t>
            </a:r>
            <a:r>
              <a:rPr lang="en-US" altLang="zh-TW" sz="1600" dirty="0"/>
              <a:t>(evaluation</a:t>
            </a:r>
            <a:r>
              <a:rPr lang="zh-TW" altLang="en-US" sz="1600" dirty="0"/>
              <a:t> </a:t>
            </a:r>
            <a:r>
              <a:rPr lang="en-US" altLang="zh-TW" sz="1600" dirty="0"/>
              <a:t>function)</a:t>
            </a:r>
            <a:r>
              <a:rPr lang="zh-TW" altLang="en-US" sz="1600" dirty="0"/>
              <a:t>，若在時間內，則記下目前最好的，再開始</a:t>
            </a:r>
            <a:r>
              <a:rPr lang="en-US" altLang="zh-TW" sz="1600" dirty="0"/>
              <a:t>search</a:t>
            </a:r>
            <a:r>
              <a:rPr lang="zh-TW" altLang="en-US" sz="1600" dirty="0"/>
              <a:t> </a:t>
            </a:r>
            <a:r>
              <a:rPr lang="en-US" altLang="zh-TW" sz="1600" dirty="0"/>
              <a:t>level</a:t>
            </a:r>
            <a:r>
              <a:rPr lang="zh-TW" altLang="en-US" sz="1600" dirty="0"/>
              <a:t> </a:t>
            </a:r>
            <a:r>
              <a:rPr lang="en-US" altLang="zh-TW" sz="1600" dirty="0"/>
              <a:t>2</a:t>
            </a:r>
            <a:r>
              <a:rPr lang="zh-TW" altLang="en-US" sz="1600" dirty="0"/>
              <a:t>，直到</a:t>
            </a:r>
            <a:r>
              <a:rPr lang="en-US" altLang="zh-TW" sz="1600" dirty="0"/>
              <a:t>run</a:t>
            </a:r>
            <a:r>
              <a:rPr lang="zh-TW" altLang="en-US" sz="1600" dirty="0"/>
              <a:t> </a:t>
            </a:r>
            <a:r>
              <a:rPr lang="en-US" altLang="zh-TW" sz="1600" dirty="0"/>
              <a:t>out</a:t>
            </a:r>
            <a:r>
              <a:rPr lang="zh-TW" altLang="en-US" sz="1600" dirty="0"/>
              <a:t> </a:t>
            </a:r>
            <a:r>
              <a:rPr lang="en-US" altLang="zh-TW" sz="1600" dirty="0"/>
              <a:t>of</a:t>
            </a:r>
            <a:r>
              <a:rPr lang="zh-TW" altLang="en-US" sz="1600" dirty="0"/>
              <a:t> </a:t>
            </a:r>
            <a:r>
              <a:rPr lang="en-US" altLang="zh-TW" sz="1600" dirty="0"/>
              <a:t>time</a:t>
            </a:r>
          </a:p>
          <a:p>
            <a:pPr>
              <a:buFontTx/>
              <a:buChar char="-"/>
            </a:pPr>
            <a:r>
              <a:rPr lang="en-US" altLang="zh-TW" sz="1600" dirty="0"/>
              <a:t>b=k, n(nodes) = ((k^(d+1)) -1)/(k-1)</a:t>
            </a:r>
          </a:p>
          <a:p>
            <a:pPr>
              <a:buFontTx/>
              <a:buChar char="-"/>
            </a:pPr>
            <a:r>
              <a:rPr lang="en-US" altLang="zh-TW" sz="1600" dirty="0"/>
              <a:t>Always has an answer ready in case it runs out of time and it can search as far as possible within its time </a:t>
            </a:r>
            <a:r>
              <a:rPr lang="en-US" altLang="zh-TW" sz="1600" dirty="0" smtClean="0"/>
              <a:t>constraints</a:t>
            </a:r>
          </a:p>
          <a:p>
            <a:pPr>
              <a:buFontTx/>
              <a:buChar char="-"/>
            </a:pPr>
            <a:endParaRPr lang="en-US" altLang="zh-TW" sz="1600" dirty="0"/>
          </a:p>
          <a:p>
            <a:r>
              <a:rPr lang="en-US" altLang="zh-TW" sz="1600" dirty="0"/>
              <a:t>Horizon Effect: </a:t>
            </a:r>
          </a:p>
          <a:p>
            <a:pPr>
              <a:buFontTx/>
              <a:buChar char="-"/>
            </a:pPr>
            <a:r>
              <a:rPr lang="en-US" altLang="zh-TW" sz="1600" dirty="0"/>
              <a:t>The game will be decided in the next move, but that the computer player cannot search far enough into the future to figure out the problem</a:t>
            </a:r>
            <a:r>
              <a:rPr lang="en-US" altLang="zh-TW" sz="1600" dirty="0" smtClean="0"/>
              <a:t>.</a:t>
            </a:r>
            <a:endParaRPr lang="en-US" altLang="zh-TW" sz="1600" dirty="0"/>
          </a:p>
        </p:txBody>
      </p:sp>
    </p:spTree>
    <p:extLst>
      <p:ext uri="{BB962C8B-B14F-4D97-AF65-F5344CB8AC3E}">
        <p14:creationId xmlns:p14="http://schemas.microsoft.com/office/powerpoint/2010/main" val="237576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Isolation</a:t>
            </a:r>
            <a:r>
              <a:rPr lang="zh-TW" altLang="en-US" dirty="0" smtClean="0"/>
              <a:t> </a:t>
            </a:r>
            <a:r>
              <a:rPr lang="en-US" altLang="zh-TW" dirty="0" smtClean="0"/>
              <a:t>–</a:t>
            </a:r>
            <a:r>
              <a:rPr lang="zh-TW" altLang="en-US" dirty="0" smtClean="0"/>
              <a:t> </a:t>
            </a:r>
            <a:r>
              <a:rPr lang="en-US" altLang="zh-TW" dirty="0" err="1" smtClean="0"/>
              <a:t>Minimax</a:t>
            </a:r>
            <a:r>
              <a:rPr lang="en-US" altLang="zh-TW" dirty="0" smtClean="0"/>
              <a:t> + Alpha-Beta Pruning</a:t>
            </a:r>
          </a:p>
        </p:txBody>
      </p:sp>
      <p:sp>
        <p:nvSpPr>
          <p:cNvPr id="4" name="文字方塊 3"/>
          <p:cNvSpPr txBox="1"/>
          <p:nvPr/>
        </p:nvSpPr>
        <p:spPr>
          <a:xfrm>
            <a:off x="166255" y="858983"/>
            <a:ext cx="11804072" cy="3139321"/>
          </a:xfrm>
          <a:prstGeom prst="rect">
            <a:avLst/>
          </a:prstGeom>
          <a:noFill/>
        </p:spPr>
        <p:txBody>
          <a:bodyPr wrap="square" rtlCol="0">
            <a:spAutoFit/>
          </a:bodyPr>
          <a:lstStyle/>
          <a:p>
            <a:pPr>
              <a:buFontTx/>
              <a:buChar char="-"/>
            </a:pPr>
            <a:r>
              <a:rPr lang="en-US" altLang="zh-TW" dirty="0" smtClean="0"/>
              <a:t> A </a:t>
            </a:r>
            <a:r>
              <a:rPr lang="en-US" altLang="zh-TW" dirty="0"/>
              <a:t>pruning technique that allows us to ignore whole sections of the game tree, but still get the same answer as with </a:t>
            </a:r>
            <a:r>
              <a:rPr lang="en-US" altLang="zh-TW" dirty="0" err="1"/>
              <a:t>minimax</a:t>
            </a:r>
            <a:r>
              <a:rPr lang="en-US" altLang="zh-TW" dirty="0"/>
              <a:t>.</a:t>
            </a:r>
          </a:p>
          <a:p>
            <a:pPr>
              <a:buFontTx/>
              <a:buChar char="-"/>
            </a:pPr>
            <a:r>
              <a:rPr lang="en-US" altLang="zh-TW" dirty="0" smtClean="0"/>
              <a:t> Never </a:t>
            </a:r>
            <a:r>
              <a:rPr lang="en-US" altLang="zh-TW" dirty="0"/>
              <a:t>change the answer, but much more efficient than </a:t>
            </a:r>
            <a:r>
              <a:rPr lang="en-US" altLang="zh-TW" dirty="0" err="1"/>
              <a:t>minimax</a:t>
            </a:r>
            <a:r>
              <a:rPr lang="en-US" altLang="zh-TW" dirty="0"/>
              <a:t>.</a:t>
            </a:r>
          </a:p>
          <a:p>
            <a:pPr>
              <a:buFontTx/>
              <a:buChar char="-"/>
            </a:pPr>
            <a:r>
              <a:rPr lang="zh-TW" altLang="en-US" dirty="0"/>
              <a:t>「</a:t>
            </a:r>
            <a:r>
              <a:rPr lang="en-US" altLang="zh-TW" dirty="0"/>
              <a:t>Alpha-Beta </a:t>
            </a:r>
            <a:r>
              <a:rPr lang="zh-TW" altLang="en-US" dirty="0"/>
              <a:t>修剪法」其實是「</a:t>
            </a:r>
            <a:r>
              <a:rPr lang="en-US" altLang="zh-TW" dirty="0"/>
              <a:t>Min-Max </a:t>
            </a:r>
            <a:r>
              <a:rPr lang="zh-TW" altLang="en-US" dirty="0"/>
              <a:t>對局搜尋法」的一個修改版，主要是在 </a:t>
            </a:r>
            <a:r>
              <a:rPr lang="en-US" altLang="zh-TW" dirty="0"/>
              <a:t>Min-Max </a:t>
            </a:r>
            <a:r>
              <a:rPr lang="zh-TW" altLang="en-US" dirty="0"/>
              <a:t>當中加入了 </a:t>
            </a:r>
            <a:r>
              <a:rPr lang="en-US" altLang="zh-TW" dirty="0"/>
              <a:t>α </a:t>
            </a:r>
            <a:r>
              <a:rPr lang="zh-TW" altLang="en-US" dirty="0"/>
              <a:t>與 </a:t>
            </a:r>
            <a:r>
              <a:rPr lang="en-US" altLang="zh-TW" dirty="0"/>
              <a:t>β </a:t>
            </a:r>
            <a:r>
              <a:rPr lang="zh-TW" altLang="en-US" dirty="0"/>
              <a:t>兩個紀錄值，用來做為是否要修剪的參考標準。</a:t>
            </a:r>
            <a:endParaRPr lang="en-US" altLang="zh-TW" dirty="0"/>
          </a:p>
          <a:p>
            <a:pPr>
              <a:buFontTx/>
              <a:buChar char="-"/>
            </a:pPr>
            <a:r>
              <a:rPr lang="en-US" altLang="zh-TW" dirty="0" smtClean="0"/>
              <a:t> Alpha </a:t>
            </a:r>
            <a:r>
              <a:rPr lang="en-US" altLang="zh-TW" dirty="0"/>
              <a:t>is the best already explored option along the path to the root for the maximizer (maximum lower bound of possible solutions)</a:t>
            </a:r>
          </a:p>
          <a:p>
            <a:pPr>
              <a:buFontTx/>
              <a:buChar char="-"/>
            </a:pPr>
            <a:r>
              <a:rPr lang="en-US" altLang="zh-TW" dirty="0" smtClean="0"/>
              <a:t> Beta </a:t>
            </a:r>
            <a:r>
              <a:rPr lang="en-US" altLang="zh-TW" dirty="0"/>
              <a:t>is the equivalent for the minimizer that is the best already explored option along the path to the root for the minimizer. (minimum upper bound of possible solutions.)</a:t>
            </a:r>
          </a:p>
          <a:p>
            <a:pPr>
              <a:buFontTx/>
              <a:buChar char="-"/>
            </a:pPr>
            <a:r>
              <a:rPr lang="en-US" altLang="zh-TW" dirty="0" smtClean="0"/>
              <a:t> Alpha </a:t>
            </a:r>
            <a:r>
              <a:rPr lang="en-US" altLang="zh-TW" dirty="0"/>
              <a:t>&lt;= N &lt;= Beta</a:t>
            </a:r>
          </a:p>
          <a:p>
            <a:pPr>
              <a:buFontTx/>
              <a:buChar char="-"/>
            </a:pPr>
            <a:r>
              <a:rPr lang="en-US" altLang="zh-TW" dirty="0" smtClean="0">
                <a:hlinkClick r:id="rId2"/>
              </a:rPr>
              <a:t> http</a:t>
            </a:r>
            <a:r>
              <a:rPr lang="en-US" altLang="zh-TW" dirty="0">
                <a:hlinkClick r:id="rId2"/>
              </a:rPr>
              <a:t>://inst.eecs.berkeley.edu/~cs61b/fa14/ta-materials/apps/ab_tree_practice/</a:t>
            </a:r>
            <a:endParaRPr lang="en-US" altLang="zh-TW" dirty="0"/>
          </a:p>
        </p:txBody>
      </p:sp>
    </p:spTree>
    <p:extLst>
      <p:ext uri="{BB962C8B-B14F-4D97-AF65-F5344CB8AC3E}">
        <p14:creationId xmlns:p14="http://schemas.microsoft.com/office/powerpoint/2010/main" val="4205506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Isolation - Tricks</a:t>
            </a:r>
          </a:p>
        </p:txBody>
      </p:sp>
      <p:sp>
        <p:nvSpPr>
          <p:cNvPr id="4" name="文字方塊 3"/>
          <p:cNvSpPr txBox="1"/>
          <p:nvPr/>
        </p:nvSpPr>
        <p:spPr>
          <a:xfrm>
            <a:off x="166255" y="1346200"/>
            <a:ext cx="11804072" cy="923330"/>
          </a:xfrm>
          <a:prstGeom prst="rect">
            <a:avLst/>
          </a:prstGeom>
          <a:noFill/>
        </p:spPr>
        <p:txBody>
          <a:bodyPr wrap="square" rtlCol="0">
            <a:spAutoFit/>
          </a:bodyPr>
          <a:lstStyle/>
          <a:p>
            <a:r>
              <a:rPr lang="en-US" altLang="zh-TW" dirty="0"/>
              <a:t>Others</a:t>
            </a:r>
          </a:p>
          <a:p>
            <a:pPr>
              <a:buFontTx/>
              <a:buChar char="-"/>
            </a:pPr>
            <a:r>
              <a:rPr lang="en-US" altLang="zh-TW" dirty="0"/>
              <a:t>Partition + alpha-beta + symmetry</a:t>
            </a:r>
          </a:p>
          <a:p>
            <a:pPr>
              <a:buFontTx/>
              <a:buChar char="-"/>
            </a:pPr>
            <a:r>
              <a:rPr lang="en-US" altLang="zh-TW" dirty="0"/>
              <a:t>When player1 first move is center, and then can always reflect player 2’s move, then player1 will always win</a:t>
            </a:r>
          </a:p>
        </p:txBody>
      </p:sp>
    </p:spTree>
    <p:extLst>
      <p:ext uri="{BB962C8B-B14F-4D97-AF65-F5344CB8AC3E}">
        <p14:creationId xmlns:p14="http://schemas.microsoft.com/office/powerpoint/2010/main" val="261580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Other Isolations</a:t>
            </a:r>
          </a:p>
        </p:txBody>
      </p:sp>
      <p:sp>
        <p:nvSpPr>
          <p:cNvPr id="3" name="內容版面配置區 2"/>
          <p:cNvSpPr>
            <a:spLocks noGrp="1"/>
          </p:cNvSpPr>
          <p:nvPr>
            <p:ph idx="1"/>
          </p:nvPr>
        </p:nvSpPr>
        <p:spPr>
          <a:xfrm>
            <a:off x="166255" y="977900"/>
            <a:ext cx="11804072" cy="5664200"/>
          </a:xfrm>
        </p:spPr>
        <p:txBody>
          <a:bodyPr>
            <a:normAutofit/>
          </a:bodyPr>
          <a:lstStyle/>
          <a:p>
            <a:r>
              <a:rPr lang="en-US" altLang="zh-TW" dirty="0" smtClean="0"/>
              <a:t>Multiple Players Isolation:</a:t>
            </a:r>
          </a:p>
          <a:p>
            <a:pPr>
              <a:buFontTx/>
              <a:buChar char="-"/>
            </a:pPr>
            <a:r>
              <a:rPr lang="en-US" altLang="zh-TW" dirty="0" smtClean="0"/>
              <a:t>Don’t use </a:t>
            </a:r>
            <a:r>
              <a:rPr lang="en-US" altLang="zh-TW" dirty="0" err="1" smtClean="0"/>
              <a:t>minimax</a:t>
            </a:r>
            <a:r>
              <a:rPr lang="en-US" altLang="zh-TW" dirty="0" smtClean="0"/>
              <a:t> anymore</a:t>
            </a:r>
          </a:p>
          <a:p>
            <a:pPr>
              <a:buFontTx/>
              <a:buChar char="-"/>
            </a:pPr>
            <a:r>
              <a:rPr lang="en-US" altLang="zh-TW" dirty="0" smtClean="0"/>
              <a:t>Max </a:t>
            </a:r>
            <a:r>
              <a:rPr lang="en-US" altLang="zh-TW" dirty="0"/>
              <a:t>N: </a:t>
            </a:r>
            <a:r>
              <a:rPr lang="zh-TW" altLang="en-US" dirty="0" smtClean="0"/>
              <a:t>每當那個人的回合就選</a:t>
            </a:r>
            <a:r>
              <a:rPr lang="zh-TW" altLang="en-US" dirty="0"/>
              <a:t>他</a:t>
            </a:r>
            <a:r>
              <a:rPr lang="zh-TW" altLang="en-US" dirty="0" smtClean="0"/>
              <a:t>最好的</a:t>
            </a:r>
            <a:r>
              <a:rPr lang="en-US" altLang="zh-TW" dirty="0" smtClean="0"/>
              <a:t>(</a:t>
            </a:r>
            <a:r>
              <a:rPr lang="zh-TW" altLang="en-US" dirty="0" smtClean="0"/>
              <a:t>要記錄其他人的數字</a:t>
            </a:r>
            <a:r>
              <a:rPr lang="en-US" altLang="zh-TW" dirty="0" smtClean="0"/>
              <a:t>),can </a:t>
            </a:r>
            <a:r>
              <a:rPr lang="en-US" altLang="zh-TW" dirty="0"/>
              <a:t>work for multiple games with any numbers of players</a:t>
            </a:r>
            <a:r>
              <a:rPr lang="en-US" altLang="zh-TW" dirty="0" smtClean="0"/>
              <a:t>.</a:t>
            </a:r>
          </a:p>
          <a:p>
            <a:pPr>
              <a:buFontTx/>
              <a:buChar char="-"/>
            </a:pPr>
            <a:r>
              <a:rPr lang="en-US" altLang="zh-TW" dirty="0" smtClean="0"/>
              <a:t>multi-player </a:t>
            </a:r>
            <a:r>
              <a:rPr lang="en-US" altLang="zh-TW" dirty="0" err="1" smtClean="0"/>
              <a:t>minimax</a:t>
            </a:r>
            <a:r>
              <a:rPr lang="en-US" altLang="zh-TW" dirty="0" smtClean="0"/>
              <a:t> and alpha beta pruning??(max-max-max pruning?)</a:t>
            </a:r>
          </a:p>
          <a:p>
            <a:pPr marL="0" indent="0">
              <a:buNone/>
            </a:pPr>
            <a:endParaRPr lang="en-US" altLang="zh-TW" dirty="0" smtClean="0"/>
          </a:p>
          <a:p>
            <a:pPr marL="0" indent="0">
              <a:buNone/>
            </a:pPr>
            <a:endParaRPr lang="en-US" altLang="zh-TW" dirty="0"/>
          </a:p>
          <a:p>
            <a:pPr marL="0" indent="0">
              <a:buNone/>
            </a:pPr>
            <a:endParaRPr lang="en-US" altLang="zh-TW" dirty="0"/>
          </a:p>
          <a:p>
            <a:endParaRPr lang="en-US" altLang="zh-TW" dirty="0" smtClean="0"/>
          </a:p>
        </p:txBody>
      </p:sp>
      <p:cxnSp>
        <p:nvCxnSpPr>
          <p:cNvPr id="5" name="直線單箭頭接點 4"/>
          <p:cNvCxnSpPr/>
          <p:nvPr/>
        </p:nvCxnSpPr>
        <p:spPr>
          <a:xfrm>
            <a:off x="1193800" y="350520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1625600" y="3860800"/>
            <a:ext cx="2171700" cy="369332"/>
          </a:xfrm>
          <a:prstGeom prst="rect">
            <a:avLst/>
          </a:prstGeom>
          <a:noFill/>
        </p:spPr>
        <p:txBody>
          <a:bodyPr wrap="square" rtlCol="0">
            <a:spAutoFit/>
          </a:bodyPr>
          <a:lstStyle/>
          <a:p>
            <a:r>
              <a:rPr lang="en-US" altLang="zh-TW" dirty="0" smtClean="0"/>
              <a:t>Probabilistic Game</a:t>
            </a: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27478600"/>
              </p:ext>
            </p:extLst>
          </p:nvPr>
        </p:nvGraphicFramePr>
        <p:xfrm>
          <a:off x="3975100" y="4076700"/>
          <a:ext cx="6604000" cy="370840"/>
        </p:xfrm>
        <a:graphic>
          <a:graphicData uri="http://schemas.openxmlformats.org/drawingml/2006/table">
            <a:tbl>
              <a:tblPr firstRow="1" bandRow="1">
                <a:tableStyleId>{5C22544A-7EE6-4342-B048-85BDC9FD1C3A}</a:tableStyleId>
              </a:tblPr>
              <a:tblGrid>
                <a:gridCol w="1320800"/>
                <a:gridCol w="1320800"/>
                <a:gridCol w="1320800"/>
                <a:gridCol w="1320800"/>
                <a:gridCol w="1320800"/>
              </a:tblGrid>
              <a:tr h="370840">
                <a:tc>
                  <a:txBody>
                    <a:bodyPr/>
                    <a:lstStyle/>
                    <a:p>
                      <a:endParaRPr lang="zh-TW" altLang="en-US" dirty="0"/>
                    </a:p>
                  </a:txBody>
                  <a:tcPr/>
                </a:tc>
                <a:tc>
                  <a:txBody>
                    <a:bodyPr/>
                    <a:lstStyle/>
                    <a:p>
                      <a:endParaRPr lang="zh-TW" altLang="en-US"/>
                    </a:p>
                  </a:txBody>
                  <a:tcPr/>
                </a:tc>
                <a:tc>
                  <a:txBody>
                    <a:bodyPr/>
                    <a:lstStyle/>
                    <a:p>
                      <a:r>
                        <a:rPr lang="en-US" altLang="zh-TW" dirty="0" smtClean="0"/>
                        <a:t>Under: 10%</a:t>
                      </a:r>
                      <a:endParaRPr lang="zh-TW" altLang="en-US" dirty="0"/>
                    </a:p>
                  </a:txBody>
                  <a:tcPr/>
                </a:tc>
                <a:tc>
                  <a:txBody>
                    <a:bodyPr/>
                    <a:lstStyle/>
                    <a:p>
                      <a:r>
                        <a:rPr lang="en-US" altLang="zh-TW" dirty="0" smtClean="0"/>
                        <a:t>Hit:</a:t>
                      </a:r>
                      <a:r>
                        <a:rPr lang="en-US" altLang="zh-TW" baseline="0" dirty="0" smtClean="0"/>
                        <a:t> 80%</a:t>
                      </a:r>
                      <a:endParaRPr lang="zh-TW" altLang="en-US" dirty="0"/>
                    </a:p>
                  </a:txBody>
                  <a:tcPr/>
                </a:tc>
                <a:tc>
                  <a:txBody>
                    <a:bodyPr/>
                    <a:lstStyle/>
                    <a:p>
                      <a:r>
                        <a:rPr lang="en-US" altLang="zh-TW" dirty="0" smtClean="0"/>
                        <a:t>Over: 10%</a:t>
                      </a:r>
                      <a:endParaRPr lang="zh-TW" altLang="en-US" dirty="0"/>
                    </a:p>
                  </a:txBody>
                  <a:tcPr/>
                </a:tc>
              </a:tr>
            </a:tbl>
          </a:graphicData>
        </a:graphic>
      </p:graphicFrame>
      <p:sp>
        <p:nvSpPr>
          <p:cNvPr id="8" name="橢圓 7"/>
          <p:cNvSpPr/>
          <p:nvPr/>
        </p:nvSpPr>
        <p:spPr>
          <a:xfrm>
            <a:off x="5814291" y="4076700"/>
            <a:ext cx="254000" cy="2667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aphicFrame>
        <p:nvGraphicFramePr>
          <p:cNvPr id="10" name="表格 9"/>
          <p:cNvGraphicFramePr>
            <a:graphicFrameLocks noGrp="1"/>
          </p:cNvGraphicFramePr>
          <p:nvPr>
            <p:extLst>
              <p:ext uri="{D42A27DB-BD31-4B8C-83A1-F6EECF244321}">
                <p14:modId xmlns:p14="http://schemas.microsoft.com/office/powerpoint/2010/main" val="1568533953"/>
              </p:ext>
            </p:extLst>
          </p:nvPr>
        </p:nvGraphicFramePr>
        <p:xfrm>
          <a:off x="3975100" y="3619500"/>
          <a:ext cx="6604000" cy="370840"/>
        </p:xfrm>
        <a:graphic>
          <a:graphicData uri="http://schemas.openxmlformats.org/drawingml/2006/table">
            <a:tbl>
              <a:tblPr firstRow="1" bandRow="1">
                <a:tableStyleId>{5C22544A-7EE6-4342-B048-85BDC9FD1C3A}</a:tableStyleId>
              </a:tblPr>
              <a:tblGrid>
                <a:gridCol w="1320800"/>
                <a:gridCol w="1320800"/>
                <a:gridCol w="1320800"/>
                <a:gridCol w="1320800"/>
                <a:gridCol w="1320800"/>
              </a:tblGrid>
              <a:tr h="370840">
                <a:tc>
                  <a:txBody>
                    <a:bodyPr/>
                    <a:lstStyle/>
                    <a:p>
                      <a:endParaRPr lang="zh-TW" altLang="en-US" dirty="0"/>
                    </a:p>
                  </a:txBody>
                  <a:tcPr/>
                </a:tc>
                <a:tc>
                  <a:txBody>
                    <a:bodyPr/>
                    <a:lstStyle/>
                    <a:p>
                      <a:endParaRPr lang="zh-TW" altLang="en-US"/>
                    </a:p>
                  </a:txBody>
                  <a:tcPr/>
                </a:tc>
                <a:tc>
                  <a:txBody>
                    <a:bodyPr/>
                    <a:lstStyle/>
                    <a:p>
                      <a:endParaRPr lang="zh-TW" altLang="en-US" dirty="0"/>
                    </a:p>
                  </a:txBody>
                  <a:tcPr/>
                </a:tc>
                <a:tc>
                  <a:txBody>
                    <a:bodyPr/>
                    <a:lstStyle/>
                    <a:p>
                      <a:r>
                        <a:rPr lang="en-US" altLang="zh-TW" dirty="0" smtClean="0"/>
                        <a:t>Hit:</a:t>
                      </a:r>
                      <a:r>
                        <a:rPr lang="en-US" altLang="zh-TW" baseline="0" dirty="0" smtClean="0"/>
                        <a:t> 90%</a:t>
                      </a:r>
                      <a:endParaRPr lang="zh-TW" altLang="en-US" dirty="0"/>
                    </a:p>
                  </a:txBody>
                  <a:tcPr/>
                </a:tc>
                <a:tc>
                  <a:txBody>
                    <a:bodyPr/>
                    <a:lstStyle/>
                    <a:p>
                      <a:r>
                        <a:rPr lang="en-US" altLang="zh-TW" dirty="0" smtClean="0"/>
                        <a:t>Over: 10%</a:t>
                      </a:r>
                      <a:endParaRPr lang="zh-TW" altLang="en-US" dirty="0"/>
                    </a:p>
                  </a:txBody>
                  <a:tcPr/>
                </a:tc>
              </a:tr>
            </a:tbl>
          </a:graphicData>
        </a:graphic>
      </p:graphicFrame>
      <p:sp>
        <p:nvSpPr>
          <p:cNvPr id="11" name="橢圓 10"/>
          <p:cNvSpPr/>
          <p:nvPr/>
        </p:nvSpPr>
        <p:spPr>
          <a:xfrm>
            <a:off x="7109691" y="3689866"/>
            <a:ext cx="254000" cy="2667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文字方塊 11"/>
          <p:cNvSpPr txBox="1"/>
          <p:nvPr/>
        </p:nvSpPr>
        <p:spPr>
          <a:xfrm>
            <a:off x="311150" y="4792186"/>
            <a:ext cx="9480550" cy="1477328"/>
          </a:xfrm>
          <a:prstGeom prst="rect">
            <a:avLst/>
          </a:prstGeom>
          <a:noFill/>
        </p:spPr>
        <p:txBody>
          <a:bodyPr wrap="square" rtlCol="0">
            <a:spAutoFit/>
          </a:bodyPr>
          <a:lstStyle/>
          <a:p>
            <a:r>
              <a:rPr lang="en-US" altLang="zh-TW" dirty="0"/>
              <a:t>E.g. Sloppy Isolation:</a:t>
            </a:r>
          </a:p>
          <a:p>
            <a:pPr>
              <a:buFontTx/>
              <a:buChar char="-"/>
            </a:pPr>
            <a:r>
              <a:rPr lang="en-US" altLang="zh-TW" dirty="0" err="1"/>
              <a:t>Expectimax</a:t>
            </a:r>
            <a:r>
              <a:rPr lang="en-US" altLang="zh-TW" dirty="0"/>
              <a:t>: hit: value=1, </a:t>
            </a:r>
            <a:r>
              <a:rPr lang="en-US" altLang="zh-TW" dirty="0" err="1"/>
              <a:t>prob</a:t>
            </a:r>
            <a:r>
              <a:rPr lang="en-US" altLang="zh-TW" dirty="0"/>
              <a:t> = 0.9, over: value=2, </a:t>
            </a:r>
            <a:r>
              <a:rPr lang="en-US" altLang="zh-TW" dirty="0" err="1"/>
              <a:t>prob</a:t>
            </a:r>
            <a:r>
              <a:rPr lang="en-US" altLang="zh-TW" dirty="0"/>
              <a:t>=0.1 =&gt; 1*0.9+2*0.1=1.1</a:t>
            </a:r>
          </a:p>
          <a:p>
            <a:pPr>
              <a:buFontTx/>
              <a:buChar char="-"/>
            </a:pPr>
            <a:r>
              <a:rPr lang="en-US" altLang="zh-TW" dirty="0"/>
              <a:t>In general, with </a:t>
            </a:r>
            <a:r>
              <a:rPr lang="en-US" altLang="zh-TW" dirty="0" err="1"/>
              <a:t>Expectimax</a:t>
            </a:r>
            <a:r>
              <a:rPr lang="en-US" altLang="zh-TW" dirty="0"/>
              <a:t>, you can only prune when you have know bounds on the values that will be returned by the </a:t>
            </a:r>
            <a:r>
              <a:rPr lang="en-US" altLang="zh-TW" dirty="0" err="1"/>
              <a:t>Expectimax</a:t>
            </a:r>
            <a:r>
              <a:rPr lang="en-US" altLang="zh-TW" dirty="0"/>
              <a:t> function.</a:t>
            </a:r>
          </a:p>
          <a:p>
            <a:pPr>
              <a:buFontTx/>
              <a:buChar char="-"/>
            </a:pPr>
            <a:r>
              <a:rPr lang="en-US" altLang="zh-TW" dirty="0" err="1"/>
              <a:t>Expectimax</a:t>
            </a:r>
            <a:r>
              <a:rPr lang="en-US" altLang="zh-TW" dirty="0"/>
              <a:t> alpha beta pruning: </a:t>
            </a:r>
            <a:r>
              <a:rPr lang="zh-TW" altLang="en-US" dirty="0"/>
              <a:t>一樣的概念，只是數值乘上機率</a:t>
            </a:r>
            <a:r>
              <a:rPr lang="en-US" altLang="zh-TW" dirty="0"/>
              <a:t>(</a:t>
            </a:r>
            <a:r>
              <a:rPr lang="zh-TW" altLang="en-US" dirty="0"/>
              <a:t>配合機率總合為</a:t>
            </a:r>
            <a:r>
              <a:rPr lang="en-US" altLang="zh-TW" dirty="0"/>
              <a:t>1</a:t>
            </a:r>
            <a:r>
              <a:rPr lang="zh-TW" altLang="en-US" dirty="0"/>
              <a:t>的限制</a:t>
            </a:r>
            <a:r>
              <a:rPr lang="en-US" altLang="zh-TW" dirty="0"/>
              <a:t>)</a:t>
            </a:r>
          </a:p>
        </p:txBody>
      </p:sp>
    </p:spTree>
    <p:extLst>
      <p:ext uri="{BB962C8B-B14F-4D97-AF65-F5344CB8AC3E}">
        <p14:creationId xmlns:p14="http://schemas.microsoft.com/office/powerpoint/2010/main" val="115725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a:t>n</a:t>
            </a:r>
            <a:r>
              <a:rPr lang="en-US" altLang="zh-TW" sz="8800" dirty="0" smtClean="0"/>
              <a:t> - Queens</a:t>
            </a:r>
          </a:p>
        </p:txBody>
      </p:sp>
    </p:spTree>
    <p:extLst>
      <p:ext uri="{BB962C8B-B14F-4D97-AF65-F5344CB8AC3E}">
        <p14:creationId xmlns:p14="http://schemas.microsoft.com/office/powerpoint/2010/main" val="26820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n-Queens</a:t>
            </a:r>
          </a:p>
        </p:txBody>
      </p:sp>
      <p:sp>
        <p:nvSpPr>
          <p:cNvPr id="3" name="內容版面配置區 2"/>
          <p:cNvSpPr>
            <a:spLocks noGrp="1"/>
          </p:cNvSpPr>
          <p:nvPr>
            <p:ph idx="1"/>
          </p:nvPr>
        </p:nvSpPr>
        <p:spPr>
          <a:xfrm>
            <a:off x="166255" y="977900"/>
            <a:ext cx="11804072" cy="5664200"/>
          </a:xfrm>
        </p:spPr>
        <p:txBody>
          <a:bodyPr>
            <a:normAutofit/>
          </a:bodyPr>
          <a:lstStyle/>
          <a:p>
            <a:pPr marL="0" indent="0">
              <a:buNone/>
            </a:pPr>
            <a:r>
              <a:rPr lang="en-US" altLang="zh-TW" dirty="0" smtClean="0"/>
              <a:t>Simulated annealing to solve</a:t>
            </a:r>
          </a:p>
        </p:txBody>
      </p:sp>
    </p:spTree>
    <p:extLst>
      <p:ext uri="{BB962C8B-B14F-4D97-AF65-F5344CB8AC3E}">
        <p14:creationId xmlns:p14="http://schemas.microsoft.com/office/powerpoint/2010/main" val="394836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Sliding Blocks Puzzle</a:t>
            </a:r>
          </a:p>
        </p:txBody>
      </p:sp>
    </p:spTree>
    <p:extLst>
      <p:ext uri="{BB962C8B-B14F-4D97-AF65-F5344CB8AC3E}">
        <p14:creationId xmlns:p14="http://schemas.microsoft.com/office/powerpoint/2010/main" val="404329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Sliding Blocks Puzzle</a:t>
            </a:r>
          </a:p>
        </p:txBody>
      </p:sp>
      <p:sp>
        <p:nvSpPr>
          <p:cNvPr id="3" name="內容版面配置區 2"/>
          <p:cNvSpPr>
            <a:spLocks noGrp="1"/>
          </p:cNvSpPr>
          <p:nvPr>
            <p:ph idx="1"/>
          </p:nvPr>
        </p:nvSpPr>
        <p:spPr>
          <a:xfrm>
            <a:off x="166255" y="977900"/>
            <a:ext cx="11804072" cy="5664200"/>
          </a:xfrm>
        </p:spPr>
        <p:txBody>
          <a:bodyPr>
            <a:normAutofit/>
          </a:bodyPr>
          <a:lstStyle/>
          <a:p>
            <a:r>
              <a:rPr lang="en-US" altLang="zh-TW" dirty="0" smtClean="0"/>
              <a:t>h1: # of misplaced blocks</a:t>
            </a:r>
          </a:p>
          <a:p>
            <a:r>
              <a:rPr lang="en-US" altLang="zh-TW" dirty="0"/>
              <a:t>h</a:t>
            </a:r>
            <a:r>
              <a:rPr lang="en-US" altLang="zh-TW" dirty="0" smtClean="0"/>
              <a:t>2: sum(distance of blocks)</a:t>
            </a:r>
          </a:p>
          <a:p>
            <a:r>
              <a:rPr lang="en-US" altLang="zh-TW" dirty="0" smtClean="0"/>
              <a:t>h1 is admissible: every tile in the wrong position must be moved at least once to get in the right position.</a:t>
            </a:r>
          </a:p>
          <a:p>
            <a:r>
              <a:rPr lang="en-US" altLang="zh-TW" dirty="0" smtClean="0"/>
              <a:t>h</a:t>
            </a:r>
            <a:r>
              <a:rPr lang="en-US" altLang="zh-TW" dirty="0"/>
              <a:t>2</a:t>
            </a:r>
            <a:r>
              <a:rPr lang="en-US" altLang="zh-TW" dirty="0" smtClean="0"/>
              <a:t> is admissible: every tile in the wrong position can be moved at least once to get in the right position. No faster than one space per move.</a:t>
            </a:r>
          </a:p>
          <a:p>
            <a:r>
              <a:rPr lang="en-US" altLang="zh-TW" dirty="0" smtClean="0"/>
              <a:t>h2 always &gt;= h1.</a:t>
            </a:r>
          </a:p>
          <a:p>
            <a:pPr marL="0" indent="0">
              <a:buNone/>
            </a:pPr>
            <a:endParaRPr lang="en-US" altLang="zh-TW" dirty="0" smtClean="0"/>
          </a:p>
        </p:txBody>
      </p:sp>
    </p:spTree>
    <p:extLst>
      <p:ext uri="{BB962C8B-B14F-4D97-AF65-F5344CB8AC3E}">
        <p14:creationId xmlns:p14="http://schemas.microsoft.com/office/powerpoint/2010/main" val="245070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Reference</a:t>
            </a:r>
            <a:endParaRPr lang="zh-TW" altLang="en-US" dirty="0"/>
          </a:p>
        </p:txBody>
      </p:sp>
      <p:sp>
        <p:nvSpPr>
          <p:cNvPr id="3" name="內容版面配置區 2"/>
          <p:cNvSpPr>
            <a:spLocks noGrp="1"/>
          </p:cNvSpPr>
          <p:nvPr>
            <p:ph idx="1"/>
          </p:nvPr>
        </p:nvSpPr>
        <p:spPr>
          <a:xfrm>
            <a:off x="166255" y="1028700"/>
            <a:ext cx="11804072" cy="5613400"/>
          </a:xfrm>
        </p:spPr>
        <p:txBody>
          <a:bodyPr>
            <a:normAutofit/>
          </a:bodyPr>
          <a:lstStyle/>
          <a:p>
            <a:r>
              <a:rPr lang="en-US" altLang="zh-TW" dirty="0"/>
              <a:t>Artificial Intelligence – A Modern </a:t>
            </a:r>
            <a:r>
              <a:rPr lang="en-US" altLang="zh-TW" dirty="0" smtClean="0"/>
              <a:t>Approach</a:t>
            </a:r>
          </a:p>
          <a:p>
            <a:r>
              <a:rPr lang="en-US" altLang="zh-TW" dirty="0" err="1"/>
              <a:t>Korf</a:t>
            </a:r>
            <a:r>
              <a:rPr lang="en-US" altLang="zh-TW" dirty="0"/>
              <a:t>, 1991, Multi-player alpha-beta </a:t>
            </a:r>
            <a:r>
              <a:rPr lang="en-US" altLang="zh-TW" dirty="0" smtClean="0"/>
              <a:t>pruning (for multiple players isolation)</a:t>
            </a:r>
          </a:p>
          <a:p>
            <a:endParaRPr lang="zh-TW" altLang="en-US" dirty="0"/>
          </a:p>
        </p:txBody>
      </p:sp>
    </p:spTree>
    <p:extLst>
      <p:ext uri="{BB962C8B-B14F-4D97-AF65-F5344CB8AC3E}">
        <p14:creationId xmlns:p14="http://schemas.microsoft.com/office/powerpoint/2010/main" val="39603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Sliding Blocks Puzzle</a:t>
            </a:r>
          </a:p>
        </p:txBody>
      </p:sp>
      <p:sp>
        <p:nvSpPr>
          <p:cNvPr id="3" name="內容版面配置區 2"/>
          <p:cNvSpPr>
            <a:spLocks noGrp="1"/>
          </p:cNvSpPr>
          <p:nvPr>
            <p:ph idx="1"/>
          </p:nvPr>
        </p:nvSpPr>
        <p:spPr>
          <a:xfrm>
            <a:off x="166255" y="977900"/>
            <a:ext cx="11804072" cy="5664200"/>
          </a:xfrm>
        </p:spPr>
        <p:txBody>
          <a:bodyPr>
            <a:normAutofit/>
          </a:bodyPr>
          <a:lstStyle/>
          <a:p>
            <a:r>
              <a:rPr lang="en-US" altLang="zh-TW" dirty="0" smtClean="0"/>
              <a:t>Action Scheme:</a:t>
            </a:r>
          </a:p>
          <a:p>
            <a:pPr marL="0" indent="0">
              <a:buNone/>
            </a:pPr>
            <a:endParaRPr lang="en-US" altLang="zh-TW" dirty="0" smtClean="0"/>
          </a:p>
        </p:txBody>
      </p:sp>
    </p:spTree>
    <p:extLst>
      <p:ext uri="{BB962C8B-B14F-4D97-AF65-F5344CB8AC3E}">
        <p14:creationId xmlns:p14="http://schemas.microsoft.com/office/powerpoint/2010/main" val="432306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Rubik’s Cube</a:t>
            </a:r>
          </a:p>
        </p:txBody>
      </p:sp>
    </p:spTree>
    <p:extLst>
      <p:ext uri="{BB962C8B-B14F-4D97-AF65-F5344CB8AC3E}">
        <p14:creationId xmlns:p14="http://schemas.microsoft.com/office/powerpoint/2010/main" val="2169909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Rubik’s Cube</a:t>
            </a:r>
          </a:p>
        </p:txBody>
      </p:sp>
      <p:sp>
        <p:nvSpPr>
          <p:cNvPr id="3" name="內容版面配置區 2"/>
          <p:cNvSpPr>
            <a:spLocks noGrp="1"/>
          </p:cNvSpPr>
          <p:nvPr>
            <p:ph idx="1"/>
          </p:nvPr>
        </p:nvSpPr>
        <p:spPr>
          <a:xfrm>
            <a:off x="166255" y="977900"/>
            <a:ext cx="11804072" cy="5664200"/>
          </a:xfrm>
        </p:spPr>
        <p:txBody>
          <a:bodyPr>
            <a:normAutofit/>
          </a:bodyPr>
          <a:lstStyle/>
          <a:p>
            <a:pPr marL="0" indent="0">
              <a:buNone/>
            </a:pPr>
            <a:r>
              <a:rPr lang="en-US" altLang="zh-TW" dirty="0" smtClean="0"/>
              <a:t>-&gt; Iterative deepening A*</a:t>
            </a:r>
          </a:p>
        </p:txBody>
      </p:sp>
    </p:spTree>
    <p:extLst>
      <p:ext uri="{BB962C8B-B14F-4D97-AF65-F5344CB8AC3E}">
        <p14:creationId xmlns:p14="http://schemas.microsoft.com/office/powerpoint/2010/main" val="3555284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err="1" smtClean="0"/>
              <a:t>Pacman</a:t>
            </a:r>
            <a:r>
              <a:rPr lang="en-US" altLang="zh-TW" sz="8800" dirty="0" smtClean="0"/>
              <a:t/>
            </a:r>
            <a:br>
              <a:rPr lang="en-US" altLang="zh-TW" sz="8800" dirty="0" smtClean="0"/>
            </a:br>
            <a:r>
              <a:rPr lang="en-US" altLang="zh-TW" sz="3200" dirty="0" smtClean="0"/>
              <a:t>Berkeley AI course</a:t>
            </a:r>
          </a:p>
        </p:txBody>
      </p:sp>
    </p:spTree>
    <p:extLst>
      <p:ext uri="{BB962C8B-B14F-4D97-AF65-F5344CB8AC3E}">
        <p14:creationId xmlns:p14="http://schemas.microsoft.com/office/powerpoint/2010/main" val="55055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Technique</a:t>
            </a:r>
          </a:p>
        </p:txBody>
      </p:sp>
    </p:spTree>
    <p:extLst>
      <p:ext uri="{BB962C8B-B14F-4D97-AF65-F5344CB8AC3E}">
        <p14:creationId xmlns:p14="http://schemas.microsoft.com/office/powerpoint/2010/main" val="1016285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Powerful technique in AI</a:t>
            </a:r>
          </a:p>
        </p:txBody>
      </p:sp>
      <p:sp>
        <p:nvSpPr>
          <p:cNvPr id="3" name="內容版面配置區 2"/>
          <p:cNvSpPr>
            <a:spLocks noGrp="1"/>
          </p:cNvSpPr>
          <p:nvPr>
            <p:ph idx="1"/>
          </p:nvPr>
        </p:nvSpPr>
        <p:spPr>
          <a:xfrm>
            <a:off x="166255" y="977900"/>
            <a:ext cx="11804072" cy="5664200"/>
          </a:xfrm>
        </p:spPr>
        <p:txBody>
          <a:bodyPr>
            <a:normAutofit/>
          </a:bodyPr>
          <a:lstStyle/>
          <a:p>
            <a:r>
              <a:rPr lang="en-US" altLang="zh-TW" dirty="0" smtClean="0"/>
              <a:t>Search</a:t>
            </a:r>
          </a:p>
          <a:p>
            <a:pPr>
              <a:buFontTx/>
              <a:buChar char="-"/>
            </a:pPr>
            <a:r>
              <a:rPr lang="en-US" altLang="zh-TW" sz="2400" dirty="0" smtClean="0"/>
              <a:t>Pick a box with a minimal number of possible values. Try to solve each of the puzzles obtained by choosing each of these values, recursively.</a:t>
            </a:r>
          </a:p>
          <a:p>
            <a:pPr>
              <a:buFontTx/>
              <a:buChar char="-"/>
            </a:pPr>
            <a:r>
              <a:rPr lang="en-US" altLang="zh-TW" sz="2400" dirty="0" smtClean="0"/>
              <a:t>AI: Do what we do not know (traditional programming: do what we know), and Search is the key area to figure out.</a:t>
            </a:r>
          </a:p>
          <a:p>
            <a:pPr>
              <a:buFontTx/>
              <a:buChar char="-"/>
            </a:pPr>
            <a:endParaRPr lang="en-US" altLang="zh-TW" dirty="0" smtClean="0"/>
          </a:p>
          <a:p>
            <a:r>
              <a:rPr lang="en-US" altLang="zh-TW" dirty="0" smtClean="0"/>
              <a:t>Constraint Propagation</a:t>
            </a:r>
          </a:p>
          <a:p>
            <a:pPr>
              <a:buFontTx/>
              <a:buChar char="-"/>
            </a:pPr>
            <a:r>
              <a:rPr lang="en-US" altLang="zh-TW" sz="2400" dirty="0" smtClean="0"/>
              <a:t>All about using local constraints in a space to dramatically reduce the search space.</a:t>
            </a:r>
          </a:p>
          <a:p>
            <a:pPr marL="0" indent="0">
              <a:buNone/>
            </a:pPr>
            <a:r>
              <a:rPr lang="en-US" altLang="zh-TW" sz="2400" dirty="0" smtClean="0"/>
              <a:t>(e.g. Sudoku</a:t>
            </a:r>
            <a:r>
              <a:rPr lang="zh-TW" altLang="en-US" sz="2400" dirty="0" smtClean="0"/>
              <a:t>依據限制一個一個把數字刪掉、</a:t>
            </a:r>
            <a:r>
              <a:rPr lang="en-US" altLang="zh-TW" sz="2400" dirty="0" smtClean="0"/>
              <a:t>map coloring, crypto-arithmetic puzzles, …)</a:t>
            </a:r>
          </a:p>
          <a:p>
            <a:pPr>
              <a:buFontTx/>
              <a:buChar char="-"/>
            </a:pPr>
            <a:r>
              <a:rPr lang="en-US" altLang="zh-TW" sz="2400" dirty="0" err="1" smtClean="0"/>
              <a:t>aa</a:t>
            </a:r>
            <a:endParaRPr lang="en-US" altLang="zh-TW" sz="2400" dirty="0" smtClean="0"/>
          </a:p>
          <a:p>
            <a:pPr>
              <a:buFontTx/>
              <a:buChar char="-"/>
            </a:pPr>
            <a:endParaRPr lang="en-US" altLang="zh-TW" dirty="0"/>
          </a:p>
          <a:p>
            <a:pPr marL="0" indent="0">
              <a:buNone/>
            </a:pPr>
            <a:endParaRPr lang="en-US" altLang="zh-TW" dirty="0" smtClean="0"/>
          </a:p>
        </p:txBody>
      </p:sp>
    </p:spTree>
    <p:extLst>
      <p:ext uri="{BB962C8B-B14F-4D97-AF65-F5344CB8AC3E}">
        <p14:creationId xmlns:p14="http://schemas.microsoft.com/office/powerpoint/2010/main" val="1043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Search</a:t>
            </a:r>
          </a:p>
        </p:txBody>
      </p:sp>
    </p:spTree>
    <p:extLst>
      <p:ext uri="{BB962C8B-B14F-4D97-AF65-F5344CB8AC3E}">
        <p14:creationId xmlns:p14="http://schemas.microsoft.com/office/powerpoint/2010/main" val="2846389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Single Agent</a:t>
            </a:r>
            <a:br>
              <a:rPr lang="en-US" altLang="zh-TW" sz="8800" dirty="0" smtClean="0"/>
            </a:br>
            <a:r>
              <a:rPr lang="en-US" altLang="zh-TW" sz="3200" dirty="0" smtClean="0"/>
              <a:t>(e.g. Find the best path from start state to goal state)</a:t>
            </a:r>
          </a:p>
        </p:txBody>
      </p:sp>
    </p:spTree>
    <p:extLst>
      <p:ext uri="{BB962C8B-B14F-4D97-AF65-F5344CB8AC3E}">
        <p14:creationId xmlns:p14="http://schemas.microsoft.com/office/powerpoint/2010/main" val="471332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Definition of a problem</a:t>
            </a:r>
          </a:p>
        </p:txBody>
      </p:sp>
      <p:sp>
        <p:nvSpPr>
          <p:cNvPr id="4" name="內容版面配置區 2"/>
          <p:cNvSpPr txBox="1">
            <a:spLocks/>
          </p:cNvSpPr>
          <p:nvPr/>
        </p:nvSpPr>
        <p:spPr>
          <a:xfrm>
            <a:off x="166255" y="858983"/>
            <a:ext cx="11804072" cy="5770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TW" sz="2400" dirty="0" smtClean="0"/>
          </a:p>
        </p:txBody>
      </p:sp>
      <mc:AlternateContent xmlns:mc="http://schemas.openxmlformats.org/markup-compatibility/2006" xmlns:a14="http://schemas.microsoft.com/office/drawing/2010/main">
        <mc:Choice Requires="a14">
          <p:sp>
            <p:nvSpPr>
              <p:cNvPr id="3" name="文字方塊 2"/>
              <p:cNvSpPr txBox="1"/>
              <p:nvPr/>
            </p:nvSpPr>
            <p:spPr>
              <a:xfrm>
                <a:off x="166255" y="858983"/>
                <a:ext cx="11804072" cy="3161635"/>
              </a:xfrm>
              <a:prstGeom prst="rect">
                <a:avLst/>
              </a:prstGeom>
              <a:noFill/>
            </p:spPr>
            <p:txBody>
              <a:bodyPr wrap="square" rtlCol="0">
                <a:spAutoFit/>
              </a:bodyPr>
              <a:lstStyle/>
              <a:p>
                <a:pPr>
                  <a:buFontTx/>
                  <a:buChar char="-"/>
                </a:pPr>
                <a:r>
                  <a:rPr lang="en-US" altLang="zh-TW" dirty="0"/>
                  <a:t>Initial state: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0</m:t>
                        </m:r>
                      </m:sub>
                    </m:sSub>
                  </m:oMath>
                </a14:m>
                <a:endParaRPr lang="en-US" altLang="zh-TW" dirty="0"/>
              </a:p>
              <a:p>
                <a:pPr>
                  <a:buFontTx/>
                  <a:buChar char="-"/>
                </a:pPr>
                <a:r>
                  <a:rPr lang="en-US" altLang="zh-TW" dirty="0"/>
                  <a:t>Actions (S): </a:t>
                </a:r>
                <a14:m>
                  <m:oMath xmlns:m="http://schemas.openxmlformats.org/officeDocument/2006/math">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1</m:t>
                            </m:r>
                          </m:sub>
                        </m:sSub>
                        <m:r>
                          <a:rPr lang="en-US" altLang="zh-TW" i="1">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2</m:t>
                            </m:r>
                          </m:sub>
                        </m:sSub>
                        <m:r>
                          <a:rPr lang="en-US" altLang="zh-TW" i="1">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3</m:t>
                            </m:r>
                          </m:sub>
                        </m:sSub>
                        <m:r>
                          <a:rPr lang="en-US" altLang="zh-TW" i="1">
                            <a:latin typeface="Cambria Math" panose="02040503050406030204" pitchFamily="18" charset="0"/>
                          </a:rPr>
                          <m:t>, …</m:t>
                        </m:r>
                      </m:e>
                    </m:d>
                  </m:oMath>
                </a14:m>
                <a:endParaRPr lang="en-US" altLang="zh-TW" dirty="0"/>
              </a:p>
              <a:p>
                <a:pPr>
                  <a:buFontTx/>
                  <a:buChar char="-"/>
                </a:pPr>
                <a:r>
                  <a:rPr lang="en-US" altLang="zh-TW" dirty="0"/>
                  <a:t>Result (S, a):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𝑆</m:t>
                        </m:r>
                      </m:e>
                      <m:sup>
                        <m:r>
                          <a:rPr lang="en-US" altLang="zh-TW" i="1">
                            <a:latin typeface="Cambria Math" panose="02040503050406030204" pitchFamily="18" charset="0"/>
                          </a:rPr>
                          <m:t>′</m:t>
                        </m:r>
                      </m:sup>
                    </m:sSup>
                  </m:oMath>
                </a14:m>
                <a:endParaRPr lang="en-US" altLang="zh-TW" dirty="0"/>
              </a:p>
              <a:p>
                <a:pPr>
                  <a:buFontTx/>
                  <a:buChar char="-"/>
                </a:pPr>
                <a:r>
                  <a:rPr lang="en-US" altLang="zh-TW" dirty="0"/>
                  <a:t>Goal Test (S): True/False</a:t>
                </a:r>
              </a:p>
              <a:p>
                <a:pPr>
                  <a:buFontTx/>
                  <a:buChar char="-"/>
                </a:pPr>
                <a:r>
                  <a:rPr lang="en-US" altLang="zh-TW" dirty="0"/>
                  <a:t>Step Cost (S, a, S’): n</a:t>
                </a:r>
              </a:p>
              <a:p>
                <a:pPr>
                  <a:buFontTx/>
                  <a:buChar char="-"/>
                </a:pPr>
                <a:r>
                  <a:rPr lang="en-US" altLang="zh-TW" dirty="0"/>
                  <a:t>Path Cost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𝑎</m:t>
                        </m:r>
                      </m:e>
                      <m:sub>
                        <m:r>
                          <a:rPr lang="en-US" altLang="zh-TW" i="1">
                            <a:latin typeface="Cambria Math" panose="02040503050406030204" pitchFamily="18" charset="0"/>
                            <a:ea typeface="Cambria Math" panose="02040503050406030204" pitchFamily="18" charset="0"/>
                          </a:rPr>
                          <m:t>𝑗</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𝑆</m:t>
                        </m:r>
                      </m:e>
                      <m:sub>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𝑎</m:t>
                        </m:r>
                      </m:e>
                      <m:sub>
                        <m:r>
                          <a:rPr lang="en-US" altLang="zh-TW" i="1">
                            <a:latin typeface="Cambria Math" panose="02040503050406030204" pitchFamily="18" charset="0"/>
                            <a:ea typeface="Cambria Math" panose="02040503050406030204" pitchFamily="18" charset="0"/>
                          </a:rPr>
                          <m:t>𝑗</m:t>
                        </m:r>
                        <m:r>
                          <a:rPr lang="en-US" altLang="zh-TW" i="1">
                            <a:latin typeface="Cambria Math" panose="02040503050406030204" pitchFamily="18" charset="0"/>
                            <a:ea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𝑆</m:t>
                        </m:r>
                      </m:e>
                      <m:sub>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+2</m:t>
                        </m:r>
                      </m:sub>
                    </m:sSub>
                    <m:r>
                      <a:rPr lang="en-US" altLang="zh-TW" i="1">
                        <a:latin typeface="Cambria Math" panose="02040503050406030204" pitchFamily="18" charset="0"/>
                        <a:ea typeface="Cambria Math" panose="02040503050406030204" pitchFamily="18" charset="0"/>
                      </a:rPr>
                      <m:t>)</m:t>
                    </m:r>
                  </m:oMath>
                </a14:m>
                <a:r>
                  <a:rPr lang="en-US" altLang="zh-TW" dirty="0"/>
                  <a:t>: Cost Value (n), where </a:t>
                </a:r>
                <a:r>
                  <a:rPr lang="en-US" altLang="zh-TW" dirty="0" err="1"/>
                  <a:t>i</a:t>
                </a:r>
                <a:r>
                  <a:rPr lang="en-US" altLang="zh-TW" dirty="0"/>
                  <a:t> = 0, 1, …, j = 1, 2, … = sum(Step Cost)</a:t>
                </a:r>
              </a:p>
              <a:p>
                <a:pPr>
                  <a:buFontTx/>
                  <a:buChar char="-"/>
                </a:pPr>
                <a:r>
                  <a:rPr lang="en-US" altLang="zh-TW" dirty="0"/>
                  <a:t>Explored, Frontier, Unexplored</a:t>
                </a:r>
              </a:p>
              <a:p>
                <a:pPr>
                  <a:buFontTx/>
                  <a:buChar char="-"/>
                </a:pPr>
                <a:r>
                  <a:rPr lang="en-US" altLang="zh-TW" dirty="0"/>
                  <a:t>State Space</a:t>
                </a:r>
              </a:p>
              <a:p>
                <a:pPr marL="457200" indent="-457200">
                  <a:buAutoNum type="arabicPeriod"/>
                </a:pPr>
                <a:r>
                  <a:rPr lang="en-US" altLang="zh-TW" dirty="0"/>
                  <a:t>The Vacuum World (2 positions)</a:t>
                </a:r>
              </a:p>
              <a:p>
                <a:pPr marL="457200" indent="-457200">
                  <a:buAutoNum type="arabicPeriod"/>
                </a:pPr>
                <a:r>
                  <a:rPr lang="en-US" altLang="zh-TW" dirty="0"/>
                  <a:t>The Romania State Space (many positions)</a:t>
                </a:r>
              </a:p>
              <a:p>
                <a:pPr>
                  <a:buFontTx/>
                  <a:buChar char="-"/>
                </a:pPr>
                <a:r>
                  <a:rPr lang="en-US" altLang="zh-TW" dirty="0"/>
                  <a:t>Complete: guaranteed to find a goal state if one exists.</a:t>
                </a:r>
              </a:p>
            </p:txBody>
          </p:sp>
        </mc:Choice>
        <mc:Fallback xmlns="">
          <p:sp>
            <p:nvSpPr>
              <p:cNvPr id="3" name="文字方塊 2"/>
              <p:cNvSpPr txBox="1">
                <a:spLocks noRot="1" noChangeAspect="1" noMove="1" noResize="1" noEditPoints="1" noAdjustHandles="1" noChangeArrowheads="1" noChangeShapeType="1" noTextEdit="1"/>
              </p:cNvSpPr>
              <p:nvPr/>
            </p:nvSpPr>
            <p:spPr>
              <a:xfrm>
                <a:off x="166255" y="858983"/>
                <a:ext cx="11804072" cy="3161635"/>
              </a:xfrm>
              <a:prstGeom prst="rect">
                <a:avLst/>
              </a:prstGeom>
              <a:blipFill rotWithShape="0">
                <a:blip r:embed="rId2"/>
                <a:stretch>
                  <a:fillRect l="-413" t="-1156" b="-211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59194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Heuristic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啟發式</a:t>
            </a:r>
            <a:r>
              <a:rPr lang="en-US" altLang="zh-TW" dirty="0" smtClean="0">
                <a:latin typeface="微軟正黑體" panose="020B0604030504040204" pitchFamily="34" charset="-120"/>
                <a:ea typeface="微軟正黑體" panose="020B0604030504040204" pitchFamily="34" charset="-120"/>
              </a:rPr>
              <a:t>)</a:t>
            </a:r>
          </a:p>
        </p:txBody>
      </p:sp>
      <p:sp>
        <p:nvSpPr>
          <p:cNvPr id="4" name="文字方塊 3"/>
          <p:cNvSpPr txBox="1"/>
          <p:nvPr/>
        </p:nvSpPr>
        <p:spPr>
          <a:xfrm>
            <a:off x="166255" y="977900"/>
            <a:ext cx="11804072" cy="1477328"/>
          </a:xfrm>
          <a:prstGeom prst="rect">
            <a:avLst/>
          </a:prstGeom>
          <a:noFill/>
        </p:spPr>
        <p:txBody>
          <a:bodyPr wrap="square" rtlCol="0">
            <a:spAutoFit/>
          </a:bodyPr>
          <a:lstStyle/>
          <a:p>
            <a:pPr>
              <a:buFontTx/>
              <a:buChar char="-"/>
            </a:pPr>
            <a:r>
              <a:rPr lang="en-US" altLang="zh-TW" dirty="0" smtClean="0"/>
              <a:t> Some </a:t>
            </a:r>
            <a:r>
              <a:rPr lang="en-US" altLang="zh-TW" dirty="0"/>
              <a:t>additional piece of information – a rule, function or constraint – that informs an otherwise brute-force algorithm to act in a more optimal manner</a:t>
            </a:r>
            <a:r>
              <a:rPr lang="en-US" altLang="zh-TW" dirty="0" smtClean="0"/>
              <a:t>.</a:t>
            </a:r>
          </a:p>
          <a:p>
            <a:pPr>
              <a:buFontTx/>
              <a:buChar char="-"/>
            </a:pPr>
            <a:endParaRPr lang="en-US" altLang="zh-TW" dirty="0"/>
          </a:p>
          <a:p>
            <a:pPr>
              <a:buFontTx/>
              <a:buChar char="-"/>
            </a:pPr>
            <a:r>
              <a:rPr lang="en-US" altLang="zh-TW" dirty="0" smtClean="0"/>
              <a:t> A </a:t>
            </a:r>
            <a:r>
              <a:rPr lang="en-US" altLang="zh-TW" dirty="0"/>
              <a:t>heuristic h(n) is admissible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可採納的</a:t>
            </a:r>
            <a:r>
              <a:rPr lang="en-US" altLang="zh-TW" dirty="0">
                <a:latin typeface="微軟正黑體" panose="020B0604030504040204" pitchFamily="34" charset="-120"/>
                <a:ea typeface="微軟正黑體" panose="020B0604030504040204" pitchFamily="34" charset="-120"/>
              </a:rPr>
              <a:t>) </a:t>
            </a:r>
            <a:r>
              <a:rPr lang="en-US" altLang="zh-TW" dirty="0"/>
              <a:t>if for every node n, h(n) &lt;= h*(n), where h*(n) is the true cost to reach the goal state from n.</a:t>
            </a:r>
            <a:r>
              <a:rPr lang="zh-TW" altLang="en-US" dirty="0"/>
              <a:t> </a:t>
            </a:r>
            <a:r>
              <a:rPr lang="en-US" altLang="zh-TW" dirty="0"/>
              <a:t>-&gt; an admissible heuristic never overestimates the cost to reach the goal, i.e., it is optimistic.</a:t>
            </a:r>
            <a:r>
              <a:rPr lang="zh-TW" altLang="en-US" dirty="0"/>
              <a:t> </a:t>
            </a:r>
            <a:r>
              <a:rPr lang="en-US" altLang="zh-TW" dirty="0"/>
              <a:t>e.g. </a:t>
            </a:r>
          </a:p>
        </p:txBody>
      </p:sp>
    </p:spTree>
    <p:extLst>
      <p:ext uri="{BB962C8B-B14F-4D97-AF65-F5344CB8AC3E}">
        <p14:creationId xmlns:p14="http://schemas.microsoft.com/office/powerpoint/2010/main" val="234847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66255" y="1028700"/>
            <a:ext cx="11804072" cy="5613400"/>
          </a:xfrm>
        </p:spPr>
        <p:txBody>
          <a:bodyPr>
            <a:normAutofit/>
          </a:bodyPr>
          <a:lstStyle/>
          <a:p>
            <a:r>
              <a:rPr lang="en-US" altLang="zh-TW" dirty="0" smtClean="0"/>
              <a:t>What is an intelligent?</a:t>
            </a:r>
            <a:r>
              <a:rPr lang="zh-TW" altLang="en-US" dirty="0" smtClean="0"/>
              <a:t> </a:t>
            </a:r>
            <a:endParaRPr lang="en-US" altLang="zh-TW" dirty="0" smtClean="0"/>
          </a:p>
          <a:p>
            <a:pPr>
              <a:buFontTx/>
              <a:buChar char="-"/>
            </a:pPr>
            <a:r>
              <a:rPr lang="en-US" altLang="zh-TW" dirty="0" smtClean="0"/>
              <a:t>One that takes actions to maximize its expected utility given a desires goal.</a:t>
            </a:r>
          </a:p>
          <a:p>
            <a:pPr marL="0" indent="0">
              <a:buNone/>
            </a:pPr>
            <a:endParaRPr lang="en-US" altLang="zh-TW" dirty="0" smtClean="0"/>
          </a:p>
        </p:txBody>
      </p:sp>
    </p:spTree>
    <p:extLst>
      <p:ext uri="{BB962C8B-B14F-4D97-AF65-F5344CB8AC3E}">
        <p14:creationId xmlns:p14="http://schemas.microsoft.com/office/powerpoint/2010/main" val="2810641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Type</a:t>
            </a:r>
          </a:p>
        </p:txBody>
      </p:sp>
      <p:sp>
        <p:nvSpPr>
          <p:cNvPr id="4" name="文字方塊 3"/>
          <p:cNvSpPr txBox="1"/>
          <p:nvPr/>
        </p:nvSpPr>
        <p:spPr>
          <a:xfrm>
            <a:off x="8375650" y="977900"/>
            <a:ext cx="1574800" cy="369332"/>
          </a:xfrm>
          <a:prstGeom prst="rect">
            <a:avLst/>
          </a:prstGeom>
          <a:noFill/>
        </p:spPr>
        <p:txBody>
          <a:bodyPr wrap="square" rtlCol="0">
            <a:spAutoFit/>
          </a:bodyPr>
          <a:lstStyle/>
          <a:p>
            <a:r>
              <a:rPr lang="en-US" altLang="zh-TW" b="1" dirty="0" smtClean="0"/>
              <a:t>Graph Search</a:t>
            </a:r>
            <a:endParaRPr lang="zh-TW" altLang="en-US" b="1" dirty="0"/>
          </a:p>
        </p:txBody>
      </p:sp>
      <p:sp>
        <p:nvSpPr>
          <p:cNvPr id="5" name="文字方塊 4"/>
          <p:cNvSpPr txBox="1"/>
          <p:nvPr/>
        </p:nvSpPr>
        <p:spPr>
          <a:xfrm>
            <a:off x="178955" y="977900"/>
            <a:ext cx="1409700" cy="369332"/>
          </a:xfrm>
          <a:prstGeom prst="rect">
            <a:avLst/>
          </a:prstGeom>
          <a:noFill/>
        </p:spPr>
        <p:txBody>
          <a:bodyPr wrap="square" rtlCol="0">
            <a:spAutoFit/>
          </a:bodyPr>
          <a:lstStyle/>
          <a:p>
            <a:r>
              <a:rPr lang="en-US" altLang="zh-TW" b="1" dirty="0" smtClean="0"/>
              <a:t>Tree Search</a:t>
            </a:r>
            <a:endParaRPr lang="zh-TW" altLang="en-US" b="1" dirty="0"/>
          </a:p>
        </p:txBody>
      </p:sp>
      <p:sp>
        <p:nvSpPr>
          <p:cNvPr id="6" name="文字方塊 5"/>
          <p:cNvSpPr txBox="1"/>
          <p:nvPr/>
        </p:nvSpPr>
        <p:spPr>
          <a:xfrm>
            <a:off x="8735289" y="1269983"/>
            <a:ext cx="3063009" cy="369332"/>
          </a:xfrm>
          <a:prstGeom prst="rect">
            <a:avLst/>
          </a:prstGeom>
          <a:noFill/>
        </p:spPr>
        <p:txBody>
          <a:bodyPr wrap="square" rtlCol="0">
            <a:spAutoFit/>
          </a:bodyPr>
          <a:lstStyle/>
          <a:p>
            <a:r>
              <a:rPr lang="en-US" altLang="zh-TW" dirty="0" smtClean="0"/>
              <a:t>Hold a list of explored nodes.</a:t>
            </a:r>
            <a:endParaRPr lang="zh-TW" altLang="en-US" dirty="0"/>
          </a:p>
        </p:txBody>
      </p:sp>
      <p:sp>
        <p:nvSpPr>
          <p:cNvPr id="7" name="文字方塊 6"/>
          <p:cNvSpPr txBox="1"/>
          <p:nvPr/>
        </p:nvSpPr>
        <p:spPr>
          <a:xfrm>
            <a:off x="416790" y="1269983"/>
            <a:ext cx="3761510" cy="646331"/>
          </a:xfrm>
          <a:prstGeom prst="rect">
            <a:avLst/>
          </a:prstGeom>
          <a:noFill/>
        </p:spPr>
        <p:txBody>
          <a:bodyPr wrap="square" rtlCol="0">
            <a:spAutoFit/>
          </a:bodyPr>
          <a:lstStyle/>
          <a:p>
            <a:pPr marL="285750" indent="-285750">
              <a:buFontTx/>
              <a:buChar char="-"/>
            </a:pPr>
            <a:r>
              <a:rPr lang="en-US" altLang="zh-TW" dirty="0" smtClean="0"/>
              <a:t>Don’t hold a list of explored nodes.</a:t>
            </a:r>
          </a:p>
          <a:p>
            <a:pPr marL="285750" indent="-285750">
              <a:buFontTx/>
              <a:buChar char="-"/>
            </a:pPr>
            <a:r>
              <a:rPr lang="zh-TW" altLang="en-US" dirty="0" smtClean="0"/>
              <a:t>策略為挑選節點展開的順序</a:t>
            </a:r>
            <a:endParaRPr lang="zh-TW" altLang="en-US" dirty="0"/>
          </a:p>
        </p:txBody>
      </p:sp>
      <p:cxnSp>
        <p:nvCxnSpPr>
          <p:cNvPr id="9" name="直線單箭頭接點 8"/>
          <p:cNvCxnSpPr>
            <a:stCxn id="5" idx="3"/>
            <a:endCxn id="4" idx="1"/>
          </p:cNvCxnSpPr>
          <p:nvPr/>
        </p:nvCxnSpPr>
        <p:spPr>
          <a:xfrm>
            <a:off x="1588655" y="1162566"/>
            <a:ext cx="67869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2183245" y="793234"/>
            <a:ext cx="6066559" cy="369332"/>
          </a:xfrm>
          <a:prstGeom prst="rect">
            <a:avLst/>
          </a:prstGeom>
          <a:noFill/>
        </p:spPr>
        <p:txBody>
          <a:bodyPr wrap="square" rtlCol="0">
            <a:spAutoFit/>
          </a:bodyPr>
          <a:lstStyle/>
          <a:p>
            <a:r>
              <a:rPr lang="en-US" altLang="zh-TW" dirty="0" smtClean="0"/>
              <a:t>Avoid repeated path. (Don’t need to return to explored state)</a:t>
            </a:r>
            <a:endParaRPr lang="zh-TW" altLang="en-US" dirty="0"/>
          </a:p>
        </p:txBody>
      </p:sp>
      <p:sp>
        <p:nvSpPr>
          <p:cNvPr id="13" name="文字方塊 12"/>
          <p:cNvSpPr txBox="1"/>
          <p:nvPr/>
        </p:nvSpPr>
        <p:spPr>
          <a:xfrm>
            <a:off x="178956" y="2299559"/>
            <a:ext cx="3704934" cy="646331"/>
          </a:xfrm>
          <a:prstGeom prst="rect">
            <a:avLst/>
          </a:prstGeom>
          <a:noFill/>
        </p:spPr>
        <p:txBody>
          <a:bodyPr wrap="square" rtlCol="0">
            <a:spAutoFit/>
          </a:bodyPr>
          <a:lstStyle/>
          <a:p>
            <a:r>
              <a:rPr lang="en-US" altLang="zh-TW" b="1" dirty="0" smtClean="0"/>
              <a:t>Uninformed Search</a:t>
            </a:r>
            <a:r>
              <a:rPr lang="zh-TW" altLang="en-US" b="1" dirty="0" smtClean="0"/>
              <a:t> </a:t>
            </a:r>
            <a:endParaRPr lang="en-US" altLang="zh-TW" b="1" dirty="0" smtClean="0"/>
          </a:p>
          <a:p>
            <a:r>
              <a:rPr lang="en-US" altLang="zh-TW" b="1" dirty="0" smtClean="0"/>
              <a:t>(Blind Search, Brute Force Search)</a:t>
            </a:r>
          </a:p>
        </p:txBody>
      </p:sp>
      <p:sp>
        <p:nvSpPr>
          <p:cNvPr id="14" name="文字方塊 13"/>
          <p:cNvSpPr txBox="1"/>
          <p:nvPr/>
        </p:nvSpPr>
        <p:spPr>
          <a:xfrm>
            <a:off x="8470900" y="2299559"/>
            <a:ext cx="3124200" cy="646331"/>
          </a:xfrm>
          <a:prstGeom prst="rect">
            <a:avLst/>
          </a:prstGeom>
          <a:noFill/>
        </p:spPr>
        <p:txBody>
          <a:bodyPr wrap="square" rtlCol="0">
            <a:spAutoFit/>
          </a:bodyPr>
          <a:lstStyle/>
          <a:p>
            <a:r>
              <a:rPr lang="en-US" altLang="zh-TW" b="1" dirty="0" smtClean="0"/>
              <a:t>Informed Search </a:t>
            </a:r>
          </a:p>
          <a:p>
            <a:r>
              <a:rPr lang="en-US" altLang="zh-TW" b="1" dirty="0" smtClean="0"/>
              <a:t>(Heuristic Search)</a:t>
            </a:r>
          </a:p>
        </p:txBody>
      </p:sp>
      <p:sp>
        <p:nvSpPr>
          <p:cNvPr id="15" name="文字方塊 14"/>
          <p:cNvSpPr txBox="1"/>
          <p:nvPr/>
        </p:nvSpPr>
        <p:spPr>
          <a:xfrm>
            <a:off x="178956" y="2897491"/>
            <a:ext cx="3704934" cy="3693319"/>
          </a:xfrm>
          <a:prstGeom prst="rect">
            <a:avLst/>
          </a:prstGeom>
          <a:noFill/>
        </p:spPr>
        <p:txBody>
          <a:bodyPr wrap="square" rtlCol="0">
            <a:spAutoFit/>
          </a:bodyPr>
          <a:lstStyle/>
          <a:p>
            <a:pPr marL="285750" indent="-285750">
              <a:buFontTx/>
              <a:buChar char="-"/>
            </a:pPr>
            <a:r>
              <a:rPr lang="en-US" altLang="zh-TW" dirty="0" smtClean="0"/>
              <a:t>Use only the information available in the problem definition.</a:t>
            </a:r>
          </a:p>
          <a:p>
            <a:pPr marL="285750" indent="-285750">
              <a:buFontTx/>
              <a:buChar char="-"/>
            </a:pPr>
            <a:r>
              <a:rPr lang="en-US" altLang="zh-TW" dirty="0" smtClean="0"/>
              <a:t>Generates the search tree without using any domain specific knowledge.</a:t>
            </a:r>
          </a:p>
          <a:p>
            <a:pPr marL="285750" indent="-285750">
              <a:buFontTx/>
              <a:buChar char="-"/>
            </a:pPr>
            <a:r>
              <a:rPr lang="en-US" altLang="zh-TW" dirty="0" smtClean="0"/>
              <a:t>type</a:t>
            </a:r>
          </a:p>
          <a:p>
            <a:r>
              <a:rPr lang="en-US" altLang="zh-TW" dirty="0" smtClean="0"/>
              <a:t>1. Breadth First Search</a:t>
            </a:r>
          </a:p>
          <a:p>
            <a:r>
              <a:rPr lang="en-US" altLang="zh-TW" dirty="0" smtClean="0"/>
              <a:t>       (1) Uniform Cost Search</a:t>
            </a:r>
          </a:p>
          <a:p>
            <a:r>
              <a:rPr lang="en-US" altLang="zh-TW" dirty="0" smtClean="0"/>
              <a:t>2. Depth First Search</a:t>
            </a:r>
          </a:p>
          <a:p>
            <a:r>
              <a:rPr lang="en-US" altLang="zh-TW" dirty="0" smtClean="0"/>
              <a:t>       (1) Depth Limited Search</a:t>
            </a:r>
          </a:p>
          <a:p>
            <a:r>
              <a:rPr lang="en-US" altLang="zh-TW" dirty="0"/>
              <a:t> </a:t>
            </a:r>
            <a:r>
              <a:rPr lang="en-US" altLang="zh-TW" dirty="0" smtClean="0"/>
              <a:t>      (2) Iterative Deepening Search</a:t>
            </a:r>
          </a:p>
          <a:p>
            <a:r>
              <a:rPr lang="en-US" altLang="zh-TW" dirty="0" smtClean="0"/>
              <a:t>3. Backwards Chaining</a:t>
            </a:r>
          </a:p>
          <a:p>
            <a:r>
              <a:rPr lang="en-US" altLang="zh-TW" dirty="0" smtClean="0"/>
              <a:t>4. Bidirectional Search (</a:t>
            </a:r>
            <a:r>
              <a:rPr lang="zh-TW" altLang="en-US" dirty="0" smtClean="0"/>
              <a:t>雙向搜尋</a:t>
            </a:r>
            <a:r>
              <a:rPr lang="en-US" altLang="zh-TW" dirty="0" smtClean="0"/>
              <a:t>)</a:t>
            </a:r>
          </a:p>
        </p:txBody>
      </p:sp>
      <p:sp>
        <p:nvSpPr>
          <p:cNvPr id="16" name="文字方塊 15"/>
          <p:cNvSpPr txBox="1"/>
          <p:nvPr/>
        </p:nvSpPr>
        <p:spPr>
          <a:xfrm>
            <a:off x="7722175" y="2872091"/>
            <a:ext cx="4469825" cy="3970318"/>
          </a:xfrm>
          <a:prstGeom prst="rect">
            <a:avLst/>
          </a:prstGeom>
          <a:noFill/>
        </p:spPr>
        <p:txBody>
          <a:bodyPr wrap="square" rtlCol="0">
            <a:spAutoFit/>
          </a:bodyPr>
          <a:lstStyle/>
          <a:p>
            <a:pPr marL="285750" indent="-285750">
              <a:buFontTx/>
              <a:buChar char="-"/>
            </a:pPr>
            <a:r>
              <a:rPr lang="en-US" altLang="zh-TW" dirty="0" smtClean="0"/>
              <a:t>Be SMART about what path to try.</a:t>
            </a:r>
          </a:p>
          <a:p>
            <a:pPr marL="285750" indent="-285750">
              <a:buFontTx/>
              <a:buChar char="-"/>
            </a:pPr>
            <a:r>
              <a:rPr lang="en-US" altLang="zh-TW" dirty="0" smtClean="0"/>
              <a:t>Use an evaluation function f(n) for node n.</a:t>
            </a:r>
          </a:p>
          <a:p>
            <a:pPr marL="285750" indent="-285750">
              <a:buFontTx/>
              <a:buChar char="-"/>
            </a:pPr>
            <a:r>
              <a:rPr lang="zh-TW" altLang="en-US" dirty="0" smtClean="0"/>
              <a:t>不保證成功，但可大量節省時間</a:t>
            </a:r>
            <a:r>
              <a:rPr lang="zh-TW" altLang="en-US" dirty="0"/>
              <a:t>。</a:t>
            </a:r>
            <a:endParaRPr lang="en-US" altLang="zh-TW" dirty="0" smtClean="0"/>
          </a:p>
          <a:p>
            <a:pPr marL="285750" indent="-285750">
              <a:buFontTx/>
              <a:buChar char="-"/>
            </a:pPr>
            <a:r>
              <a:rPr lang="en-US" altLang="zh-TW" dirty="0" smtClean="0"/>
              <a:t>type</a:t>
            </a:r>
          </a:p>
          <a:p>
            <a:r>
              <a:rPr lang="en-US" altLang="zh-TW" dirty="0" smtClean="0"/>
              <a:t>1. Best First Search</a:t>
            </a:r>
          </a:p>
          <a:p>
            <a:r>
              <a:rPr lang="zh-TW" altLang="en-US" dirty="0"/>
              <a:t> </a:t>
            </a:r>
            <a:r>
              <a:rPr lang="zh-TW" altLang="en-US" dirty="0" smtClean="0"/>
              <a:t>      </a:t>
            </a:r>
            <a:r>
              <a:rPr lang="en-US" altLang="zh-TW" dirty="0" smtClean="0"/>
              <a:t>(1) Greedy Best First Search</a:t>
            </a:r>
          </a:p>
          <a:p>
            <a:r>
              <a:rPr lang="en-US" altLang="zh-TW" dirty="0"/>
              <a:t> </a:t>
            </a:r>
            <a:r>
              <a:rPr lang="en-US" altLang="zh-TW" dirty="0" smtClean="0"/>
              <a:t>      (2) A* Search</a:t>
            </a:r>
          </a:p>
          <a:p>
            <a:r>
              <a:rPr lang="en-US" altLang="zh-TW" dirty="0" smtClean="0"/>
              <a:t>2. Memory Bounded Search</a:t>
            </a:r>
          </a:p>
          <a:p>
            <a:r>
              <a:rPr lang="en-US" altLang="zh-TW" dirty="0"/>
              <a:t>     (1) Iterative deepening A</a:t>
            </a:r>
            <a:r>
              <a:rPr lang="en-US" altLang="zh-TW" dirty="0" smtClean="0"/>
              <a:t>* (IDA*)</a:t>
            </a:r>
          </a:p>
          <a:p>
            <a:r>
              <a:rPr lang="en-US" altLang="zh-TW" dirty="0"/>
              <a:t> </a:t>
            </a:r>
            <a:r>
              <a:rPr lang="en-US" altLang="zh-TW" dirty="0" smtClean="0"/>
              <a:t>    (2</a:t>
            </a:r>
            <a:r>
              <a:rPr lang="en-US" altLang="zh-TW" dirty="0"/>
              <a:t>) Recursive Best First </a:t>
            </a:r>
            <a:r>
              <a:rPr lang="en-US" altLang="zh-TW" dirty="0" smtClean="0"/>
              <a:t>Search</a:t>
            </a:r>
          </a:p>
          <a:p>
            <a:r>
              <a:rPr lang="en-US" altLang="zh-TW" dirty="0"/>
              <a:t> </a:t>
            </a:r>
            <a:r>
              <a:rPr lang="en-US" altLang="zh-TW" dirty="0" smtClean="0"/>
              <a:t>    (3</a:t>
            </a:r>
            <a:r>
              <a:rPr lang="en-US" altLang="zh-TW" dirty="0"/>
              <a:t>) Simplified Memory-Bounded A</a:t>
            </a:r>
            <a:r>
              <a:rPr lang="en-US" altLang="zh-TW" dirty="0" smtClean="0"/>
              <a:t>* (SMA*)</a:t>
            </a:r>
          </a:p>
          <a:p>
            <a:r>
              <a:rPr lang="en-US" altLang="zh-TW" dirty="0" smtClean="0"/>
              <a:t>3. </a:t>
            </a:r>
            <a:r>
              <a:rPr lang="zh-TW" altLang="en-US" dirty="0" smtClean="0"/>
              <a:t>疊代改進演算法</a:t>
            </a:r>
            <a:endParaRPr lang="en-US" altLang="zh-TW" dirty="0" smtClean="0"/>
          </a:p>
          <a:p>
            <a:r>
              <a:rPr lang="en-US" altLang="zh-TW" dirty="0"/>
              <a:t> </a:t>
            </a:r>
            <a:r>
              <a:rPr lang="en-US" altLang="zh-TW" dirty="0" smtClean="0"/>
              <a:t>    (1) Hill Climbing</a:t>
            </a:r>
          </a:p>
          <a:p>
            <a:r>
              <a:rPr lang="en-US" altLang="zh-TW" dirty="0"/>
              <a:t> </a:t>
            </a:r>
            <a:r>
              <a:rPr lang="en-US" altLang="zh-TW" dirty="0" smtClean="0"/>
              <a:t>    (2) Simulated Annealing</a:t>
            </a:r>
          </a:p>
        </p:txBody>
      </p:sp>
      <p:cxnSp>
        <p:nvCxnSpPr>
          <p:cNvPr id="17" name="直線單箭頭接點 16"/>
          <p:cNvCxnSpPr>
            <a:stCxn id="13" idx="3"/>
            <a:endCxn id="14" idx="1"/>
          </p:cNvCxnSpPr>
          <p:nvPr/>
        </p:nvCxnSpPr>
        <p:spPr>
          <a:xfrm>
            <a:off x="3883890" y="2622725"/>
            <a:ext cx="45870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字方塊 21"/>
          <p:cNvSpPr txBox="1"/>
          <p:nvPr/>
        </p:nvSpPr>
        <p:spPr>
          <a:xfrm>
            <a:off x="3825587" y="1907662"/>
            <a:ext cx="4645313" cy="646331"/>
          </a:xfrm>
          <a:prstGeom prst="rect">
            <a:avLst/>
          </a:prstGeom>
          <a:noFill/>
        </p:spPr>
        <p:txBody>
          <a:bodyPr wrap="square" rtlCol="0">
            <a:spAutoFit/>
          </a:bodyPr>
          <a:lstStyle/>
          <a:p>
            <a:r>
              <a:rPr lang="en-US" altLang="zh-TW" dirty="0" smtClean="0"/>
              <a:t>A node is selected for expansion based on an </a:t>
            </a:r>
            <a:r>
              <a:rPr lang="en-US" altLang="zh-TW" dirty="0" smtClean="0">
                <a:solidFill>
                  <a:srgbClr val="FF0000"/>
                </a:solidFill>
              </a:rPr>
              <a:t>evaluation function </a:t>
            </a:r>
            <a:r>
              <a:rPr lang="en-US" altLang="zh-TW" dirty="0" smtClean="0"/>
              <a:t>that estimates cost to goal.</a:t>
            </a:r>
            <a:endParaRPr lang="zh-TW" altLang="en-US" dirty="0"/>
          </a:p>
        </p:txBody>
      </p:sp>
      <p:sp>
        <p:nvSpPr>
          <p:cNvPr id="24" name="文字方塊 23"/>
          <p:cNvSpPr txBox="1"/>
          <p:nvPr/>
        </p:nvSpPr>
        <p:spPr>
          <a:xfrm>
            <a:off x="4096470" y="2691458"/>
            <a:ext cx="3413124" cy="923330"/>
          </a:xfrm>
          <a:prstGeom prst="rect">
            <a:avLst/>
          </a:prstGeom>
          <a:noFill/>
        </p:spPr>
        <p:txBody>
          <a:bodyPr wrap="square" rtlCol="0">
            <a:spAutoFit/>
          </a:bodyPr>
          <a:lstStyle/>
          <a:p>
            <a:r>
              <a:rPr lang="en-US" altLang="zh-TW" dirty="0" smtClean="0"/>
              <a:t>Estimate of the distance from start state to the goal. (Knowledge which is the most useful in search.)</a:t>
            </a:r>
            <a:endParaRPr lang="zh-TW" altLang="en-US" dirty="0"/>
          </a:p>
        </p:txBody>
      </p:sp>
    </p:spTree>
    <p:extLst>
      <p:ext uri="{BB962C8B-B14F-4D97-AF65-F5344CB8AC3E}">
        <p14:creationId xmlns:p14="http://schemas.microsoft.com/office/powerpoint/2010/main" val="72058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Uninformed Search</a:t>
            </a:r>
          </a:p>
        </p:txBody>
      </p:sp>
      <p:sp>
        <p:nvSpPr>
          <p:cNvPr id="12" name="文字方塊 11"/>
          <p:cNvSpPr txBox="1"/>
          <p:nvPr/>
        </p:nvSpPr>
        <p:spPr>
          <a:xfrm>
            <a:off x="166255" y="998325"/>
            <a:ext cx="5472545" cy="1354217"/>
          </a:xfrm>
          <a:prstGeom prst="rect">
            <a:avLst/>
          </a:prstGeom>
          <a:noFill/>
        </p:spPr>
        <p:txBody>
          <a:bodyPr wrap="square" rtlCol="0">
            <a:spAutoFit/>
          </a:bodyPr>
          <a:lstStyle/>
          <a:p>
            <a:r>
              <a:rPr lang="en-US" altLang="zh-TW" b="1" dirty="0"/>
              <a:t>Depth First Search </a:t>
            </a:r>
            <a:r>
              <a:rPr lang="zh-TW" altLang="en-US" b="1" dirty="0">
                <a:latin typeface="微軟正黑體" panose="020B0604030504040204" pitchFamily="34" charset="-120"/>
                <a:ea typeface="微軟正黑體" panose="020B0604030504040204" pitchFamily="34" charset="-120"/>
              </a:rPr>
              <a:t>深度</a:t>
            </a:r>
            <a:r>
              <a:rPr lang="zh-TW" altLang="en-US" b="1" dirty="0" smtClean="0">
                <a:latin typeface="微軟正黑體" panose="020B0604030504040204" pitchFamily="34" charset="-120"/>
                <a:ea typeface="微軟正黑體" panose="020B0604030504040204" pitchFamily="34" charset="-120"/>
              </a:rPr>
              <a:t>優先</a:t>
            </a:r>
            <a:r>
              <a:rPr lang="zh-TW" altLang="en-US" b="1" dirty="0">
                <a:latin typeface="微軟正黑體" panose="020B0604030504040204" pitchFamily="34" charset="-120"/>
                <a:ea typeface="微軟正黑體" panose="020B0604030504040204" pitchFamily="34" charset="-120"/>
              </a:rPr>
              <a:t>搜尋法 </a:t>
            </a:r>
            <a:r>
              <a:rPr lang="en-US" altLang="zh-TW" b="1" dirty="0" smtClean="0"/>
              <a:t>(longest path)</a:t>
            </a:r>
          </a:p>
          <a:p>
            <a:pPr marL="285750" indent="-285750">
              <a:buFontTx/>
              <a:buChar char="-"/>
            </a:pPr>
            <a:r>
              <a:rPr lang="zh-TW" altLang="en-US" sz="1600" dirty="0">
                <a:latin typeface="微軟正黑體" panose="020B0604030504040204" pitchFamily="34" charset="-120"/>
                <a:ea typeface="微軟正黑體" panose="020B0604030504040204" pitchFamily="34" charset="-120"/>
              </a:rPr>
              <a:t>是一種用來遍尋一個樹</a:t>
            </a:r>
            <a:r>
              <a:rPr lang="en-US" altLang="zh-TW" sz="1600" dirty="0">
                <a:latin typeface="微軟正黑體" panose="020B0604030504040204" pitchFamily="34" charset="-120"/>
                <a:ea typeface="微軟正黑體" panose="020B0604030504040204" pitchFamily="34" charset="-120"/>
              </a:rPr>
              <a:t>(tree)</a:t>
            </a:r>
            <a:r>
              <a:rPr lang="zh-TW" altLang="en-US" sz="1600" dirty="0">
                <a:latin typeface="微軟正黑體" panose="020B0604030504040204" pitchFamily="34" charset="-120"/>
                <a:ea typeface="微軟正黑體" panose="020B0604030504040204" pitchFamily="34" charset="-120"/>
              </a:rPr>
              <a:t>或圖</a:t>
            </a:r>
            <a:r>
              <a:rPr lang="en-US" altLang="zh-TW" sz="1600" dirty="0">
                <a:latin typeface="微軟正黑體" panose="020B0604030504040204" pitchFamily="34" charset="-120"/>
                <a:ea typeface="微軟正黑體" panose="020B0604030504040204" pitchFamily="34" charset="-120"/>
              </a:rPr>
              <a:t>(graph)</a:t>
            </a:r>
            <a:r>
              <a:rPr lang="zh-TW" altLang="en-US" sz="1600" dirty="0">
                <a:latin typeface="微軟正黑體" panose="020B0604030504040204" pitchFamily="34" charset="-120"/>
                <a:ea typeface="微軟正黑體" panose="020B0604030504040204" pitchFamily="34" charset="-120"/>
              </a:rPr>
              <a:t>的演算法</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利用</a:t>
            </a:r>
            <a:r>
              <a:rPr lang="zh-TW" altLang="en-US" sz="1600" dirty="0">
                <a:latin typeface="微軟正黑體" panose="020B0604030504040204" pitchFamily="34" charset="-120"/>
                <a:ea typeface="微軟正黑體" panose="020B0604030504040204" pitchFamily="34" charset="-120"/>
              </a:rPr>
              <a:t>堆疊</a:t>
            </a:r>
            <a:r>
              <a:rPr lang="en-US" altLang="zh-TW" sz="1600" dirty="0">
                <a:latin typeface="微軟正黑體" panose="020B0604030504040204" pitchFamily="34" charset="-120"/>
                <a:ea typeface="微軟正黑體" panose="020B0604030504040204" pitchFamily="34" charset="-120"/>
              </a:rPr>
              <a:t>(Stack</a:t>
            </a:r>
            <a:r>
              <a:rPr lang="en-US" altLang="zh-TW" sz="1600" dirty="0" smtClean="0">
                <a:latin typeface="微軟正黑體" panose="020B0604030504040204" pitchFamily="34" charset="-120"/>
                <a:ea typeface="微軟正黑體" panose="020B0604030504040204" pitchFamily="34" charset="-120"/>
              </a:rPr>
              <a:t>)(LIFO)</a:t>
            </a:r>
            <a:r>
              <a:rPr lang="zh-TW" altLang="en-US" sz="1600" dirty="0" smtClean="0">
                <a:latin typeface="微軟正黑體" panose="020B0604030504040204" pitchFamily="34" charset="-120"/>
                <a:ea typeface="微軟正黑體" panose="020B0604030504040204" pitchFamily="34" charset="-120"/>
              </a:rPr>
              <a:t>來</a:t>
            </a:r>
            <a:r>
              <a:rPr lang="zh-TW" altLang="en-US" sz="1600" dirty="0">
                <a:latin typeface="微軟正黑體" panose="020B0604030504040204" pitchFamily="34" charset="-120"/>
                <a:ea typeface="微軟正黑體" panose="020B0604030504040204" pitchFamily="34" charset="-120"/>
              </a:rPr>
              <a:t>處理，通常以遞迴的方式呈現</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A kind of graph search.</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Not complete.</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555" y="4290979"/>
            <a:ext cx="3580245" cy="2291357"/>
          </a:xfrm>
          <a:prstGeom prst="rect">
            <a:avLst/>
          </a:prstGeom>
        </p:spPr>
      </p:pic>
      <p:sp>
        <p:nvSpPr>
          <p:cNvPr id="5" name="文字方塊 4"/>
          <p:cNvSpPr txBox="1"/>
          <p:nvPr/>
        </p:nvSpPr>
        <p:spPr>
          <a:xfrm>
            <a:off x="6029037" y="1243991"/>
            <a:ext cx="5941290" cy="3046988"/>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步驟：</a:t>
            </a:r>
            <a:endParaRPr lang="en-US" altLang="zh-TW" sz="1600" dirty="0" smtClean="0">
              <a:latin typeface="微軟正黑體" panose="020B0604030504040204" pitchFamily="34" charset="-120"/>
              <a:ea typeface="微軟正黑體" panose="020B0604030504040204" pitchFamily="34" charset="-120"/>
            </a:endParaRPr>
          </a:p>
          <a:p>
            <a:r>
              <a:rPr lang="zh-TW" altLang="en-US" sz="1600" dirty="0" smtClean="0">
                <a:latin typeface="微軟正黑體" panose="020B0604030504040204" pitchFamily="34" charset="-120"/>
                <a:ea typeface="微軟正黑體" panose="020B0604030504040204" pitchFamily="34" charset="-120"/>
              </a:rPr>
              <a:t>        由</a:t>
            </a:r>
            <a:r>
              <a:rPr lang="zh-TW" altLang="en-US" sz="1600" dirty="0">
                <a:latin typeface="微軟正黑體" panose="020B0604030504040204" pitchFamily="34" charset="-120"/>
                <a:ea typeface="微軟正黑體" panose="020B0604030504040204" pitchFamily="34" charset="-120"/>
              </a:rPr>
              <a:t>根來開始探尋，先探尋邊</a:t>
            </a:r>
            <a:r>
              <a:rPr lang="en-US" altLang="zh-TW" sz="1600" dirty="0">
                <a:latin typeface="微軟正黑體" panose="020B0604030504040204" pitchFamily="34" charset="-120"/>
                <a:ea typeface="微軟正黑體" panose="020B0604030504040204" pitchFamily="34" charset="-120"/>
              </a:rPr>
              <a:t>(edge)</a:t>
            </a:r>
            <a:r>
              <a:rPr lang="zh-TW" altLang="en-US" sz="1600" dirty="0">
                <a:latin typeface="微軟正黑體" panose="020B0604030504040204" pitchFamily="34" charset="-120"/>
                <a:ea typeface="微軟正黑體" panose="020B0604030504040204" pitchFamily="34" charset="-120"/>
              </a:rPr>
              <a:t>上未搜尋的一節點</a:t>
            </a:r>
            <a:r>
              <a:rPr lang="en-US" altLang="zh-TW" sz="1600" dirty="0">
                <a:latin typeface="微軟正黑體" panose="020B0604030504040204" pitchFamily="34" charset="-120"/>
                <a:ea typeface="微軟正黑體" panose="020B0604030504040204" pitchFamily="34" charset="-120"/>
              </a:rPr>
              <a:t>(vertex or node)</a:t>
            </a:r>
            <a:r>
              <a:rPr lang="zh-TW" altLang="en-US" sz="1600" dirty="0">
                <a:latin typeface="微軟正黑體" panose="020B0604030504040204" pitchFamily="34" charset="-120"/>
                <a:ea typeface="微軟正黑體" panose="020B0604030504040204" pitchFamily="34" charset="-120"/>
              </a:rPr>
              <a:t>，並儘可能深的搜索，直到該節點的所有邊上節點都已探尋；就回溯</a:t>
            </a:r>
            <a:r>
              <a:rPr lang="en-US" altLang="zh-TW" sz="1600" dirty="0">
                <a:latin typeface="微軟正黑體" panose="020B0604030504040204" pitchFamily="34" charset="-120"/>
                <a:ea typeface="微軟正黑體" panose="020B0604030504040204" pitchFamily="34" charset="-120"/>
              </a:rPr>
              <a:t>(backtracking)</a:t>
            </a:r>
            <a:r>
              <a:rPr lang="zh-TW" altLang="en-US" sz="1600" dirty="0">
                <a:latin typeface="微軟正黑體" panose="020B0604030504040204" pitchFamily="34" charset="-120"/>
                <a:ea typeface="微軟正黑體" panose="020B0604030504040204" pitchFamily="34" charset="-120"/>
              </a:rPr>
              <a:t>到前一個節點，重覆探尋未搜尋的節點，直到找到目 的節點或遍尋全部節點。</a:t>
            </a:r>
          </a:p>
          <a:p>
            <a:endParaRPr lang="en-US" altLang="zh-TW" sz="1600" dirty="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a:latin typeface="微軟正黑體" panose="020B0604030504040204" pitchFamily="34" charset="-120"/>
                <a:ea typeface="微軟正黑體" panose="020B0604030504040204" pitchFamily="34" charset="-120"/>
              </a:rPr>
              <a:t>以縱向為先，首先選定一個任意節點，假設為</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，由拜訪</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開始。 </a:t>
            </a:r>
            <a:endParaRPr lang="en-US" altLang="zh-TW" sz="1600" dirty="0">
              <a:latin typeface="微軟正黑體" panose="020B0604030504040204" pitchFamily="34" charset="-120"/>
              <a:ea typeface="微軟正黑體" panose="020B0604030504040204" pitchFamily="34" charset="-120"/>
            </a:endParaRPr>
          </a:p>
          <a:p>
            <a:pPr marL="342900" indent="-342900">
              <a:buAutoNum type="arabicPeriod"/>
            </a:pP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的相鄰節點有</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V2</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Vi</a:t>
            </a:r>
            <a:r>
              <a:rPr lang="zh-TW" altLang="en-US" sz="1600" dirty="0">
                <a:latin typeface="微軟正黑體" panose="020B0604030504040204" pitchFamily="34" charset="-120"/>
                <a:ea typeface="微軟正黑體" panose="020B0604030504040204" pitchFamily="34" charset="-120"/>
              </a:rPr>
              <a:t>；然後拜訪</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，再拜訪</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的相鄰節點中的某一節點，如此一直重覆。</a:t>
            </a:r>
            <a:endParaRPr lang="en-US" altLang="zh-TW" sz="1600" dirty="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a:latin typeface="微軟正黑體" panose="020B0604030504040204" pitchFamily="34" charset="-120"/>
                <a:ea typeface="微軟正黑體" panose="020B0604030504040204" pitchFamily="34" charset="-120"/>
              </a:rPr>
              <a:t>若其所有相鄰節點均已被拜訪過，則回到上一個被拜訪過的節點，它還含有未被拜訪過的相鄰節點</a:t>
            </a:r>
            <a:r>
              <a:rPr lang="en-US" altLang="zh-TW" sz="1600" dirty="0" err="1">
                <a:latin typeface="微軟正黑體" panose="020B0604030504040204" pitchFamily="34" charset="-120"/>
                <a:ea typeface="微軟正黑體" panose="020B0604030504040204" pitchFamily="34" charset="-120"/>
              </a:rPr>
              <a:t>Vp</a:t>
            </a:r>
            <a:r>
              <a:rPr lang="zh-TW" altLang="en-US" sz="1600" dirty="0">
                <a:latin typeface="微軟正黑體" panose="020B0604030504040204" pitchFamily="34" charset="-120"/>
                <a:ea typeface="微軟正黑體" panose="020B0604030504040204" pitchFamily="34" charset="-120"/>
              </a:rPr>
              <a:t>，就再拜訪</a:t>
            </a:r>
            <a:r>
              <a:rPr lang="en-US" altLang="zh-TW" sz="1600" dirty="0" err="1">
                <a:latin typeface="微軟正黑體" panose="020B0604030504040204" pitchFamily="34" charset="-120"/>
                <a:ea typeface="微軟正黑體" panose="020B0604030504040204" pitchFamily="34" charset="-120"/>
              </a:rPr>
              <a:t>Vp</a:t>
            </a:r>
            <a:r>
              <a:rPr lang="zh-TW" altLang="en-US" sz="1600" dirty="0">
                <a:latin typeface="微軟正黑體" panose="020B0604030504040204" pitchFamily="34" charset="-120"/>
                <a:ea typeface="微軟正黑體" panose="020B0604030504040204" pitchFamily="34" charset="-120"/>
              </a:rPr>
              <a:t>。 </a:t>
            </a:r>
          </a:p>
        </p:txBody>
      </p:sp>
    </p:spTree>
    <p:extLst>
      <p:ext uri="{BB962C8B-B14F-4D97-AF65-F5344CB8AC3E}">
        <p14:creationId xmlns:p14="http://schemas.microsoft.com/office/powerpoint/2010/main" val="1394549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p:cNvSpPr txBox="1"/>
          <p:nvPr/>
        </p:nvSpPr>
        <p:spPr>
          <a:xfrm>
            <a:off x="6029037" y="1228315"/>
            <a:ext cx="5941290" cy="3046988"/>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步驟：</a:t>
            </a:r>
            <a:endParaRPr lang="en-US" altLang="zh-TW" sz="1600" dirty="0" smtClean="0">
              <a:latin typeface="微軟正黑體" panose="020B0604030504040204" pitchFamily="34" charset="-120"/>
              <a:ea typeface="微軟正黑體" panose="020B0604030504040204" pitchFamily="34" charset="-120"/>
            </a:endParaRPr>
          </a:p>
          <a:p>
            <a:r>
              <a:rPr lang="zh-TW" altLang="en-US" sz="1600" dirty="0" smtClean="0">
                <a:latin typeface="微軟正黑體" panose="020B0604030504040204" pitchFamily="34" charset="-120"/>
                <a:ea typeface="微軟正黑體" panose="020B0604030504040204" pitchFamily="34" charset="-120"/>
              </a:rPr>
              <a:t>        從</a:t>
            </a:r>
            <a:r>
              <a:rPr lang="zh-TW" altLang="en-US" sz="1600" dirty="0">
                <a:latin typeface="微軟正黑體" panose="020B0604030504040204" pitchFamily="34" charset="-120"/>
                <a:ea typeface="微軟正黑體" panose="020B0604030504040204" pitchFamily="34" charset="-120"/>
              </a:rPr>
              <a:t>圖的某一節點</a:t>
            </a:r>
            <a:r>
              <a:rPr lang="en-US" altLang="zh-TW" sz="1600" dirty="0">
                <a:latin typeface="微軟正黑體" panose="020B0604030504040204" pitchFamily="34" charset="-120"/>
                <a:ea typeface="微軟正黑體" panose="020B0604030504040204" pitchFamily="34" charset="-120"/>
              </a:rPr>
              <a:t>(vertex, node)</a:t>
            </a:r>
            <a:r>
              <a:rPr lang="zh-TW" altLang="en-US" sz="1600" dirty="0">
                <a:latin typeface="微軟正黑體" panose="020B0604030504040204" pitchFamily="34" charset="-120"/>
                <a:ea typeface="微軟正黑體" panose="020B0604030504040204" pitchFamily="34" charset="-120"/>
              </a:rPr>
              <a:t>開始，接著走訪此一節點所有相鄰且未拜訪過的節點，由走訪過的節點繼續進行先廣後深的搜尋。把同一深度</a:t>
            </a:r>
            <a:r>
              <a:rPr lang="en-US" altLang="zh-TW" sz="1600" dirty="0">
                <a:latin typeface="微軟正黑體" panose="020B0604030504040204" pitchFamily="34" charset="-120"/>
                <a:ea typeface="微軟正黑體" panose="020B0604030504040204" pitchFamily="34" charset="-120"/>
              </a:rPr>
              <a:t>(level)</a:t>
            </a:r>
            <a:r>
              <a:rPr lang="zh-TW" altLang="en-US" sz="1600" dirty="0">
                <a:latin typeface="微軟正黑體" panose="020B0604030504040204" pitchFamily="34" charset="-120"/>
                <a:ea typeface="微軟正黑體" panose="020B0604030504040204" pitchFamily="34" charset="-120"/>
              </a:rPr>
              <a:t>的節點走訪完，再繼續向下一個深度搜尋，直到找到目的節點或遍尋全部節點</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endParaRPr lang="en-US" altLang="zh-TW" sz="1600" dirty="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a:latin typeface="微軟正黑體" panose="020B0604030504040204" pitchFamily="34" charset="-120"/>
                <a:ea typeface="微軟正黑體" panose="020B0604030504040204" pitchFamily="34" charset="-120"/>
              </a:rPr>
              <a:t>任意選擇某一個開始的節點，假設它為</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，因此先拜訪</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然後以任意的順序去拜訪</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的相鄰節點。 </a:t>
            </a:r>
            <a:endParaRPr lang="en-US" altLang="zh-TW" sz="1600" dirty="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a:latin typeface="微軟正黑體" panose="020B0604030504040204" pitchFamily="34" charset="-120"/>
                <a:ea typeface="微軟正黑體" panose="020B0604030504040204" pitchFamily="34" charset="-120"/>
              </a:rPr>
              <a:t>假設</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的相鄰節為</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V2</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Vi</a:t>
            </a:r>
            <a:r>
              <a:rPr lang="zh-TW" altLang="en-US" sz="1600" dirty="0">
                <a:latin typeface="微軟正黑體" panose="020B0604030504040204" pitchFamily="34" charset="-120"/>
                <a:ea typeface="微軟正黑體" panose="020B0604030504040204" pitchFamily="34" charset="-120"/>
              </a:rPr>
              <a:t>，當這些節點都拜訪過後，再接著拜訪</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的相鄰節點。</a:t>
            </a:r>
            <a:endParaRPr lang="en-US" altLang="zh-TW" sz="1600" dirty="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a:latin typeface="微軟正黑體" panose="020B0604030504040204" pitchFamily="34" charset="-120"/>
                <a:ea typeface="微軟正黑體" panose="020B0604030504040204" pitchFamily="34" charset="-120"/>
              </a:rPr>
              <a:t>當</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相鄰節點都拜訪過後，再拜訪</a:t>
            </a:r>
            <a:r>
              <a:rPr lang="en-US" altLang="zh-TW" sz="1600" dirty="0">
                <a:latin typeface="微軟正黑體" panose="020B0604030504040204" pitchFamily="34" charset="-120"/>
                <a:ea typeface="微軟正黑體" panose="020B0604030504040204" pitchFamily="34" charset="-120"/>
              </a:rPr>
              <a:t>V2</a:t>
            </a:r>
            <a:r>
              <a:rPr lang="zh-TW" altLang="en-US" sz="1600" dirty="0">
                <a:latin typeface="微軟正黑體" panose="020B0604030504040204" pitchFamily="34" charset="-120"/>
                <a:ea typeface="微軟正黑體" panose="020B0604030504040204" pitchFamily="34" charset="-120"/>
              </a:rPr>
              <a:t>的相鄰節點，如此重覆直到圖形上的所有節點都被拜訪過。 </a:t>
            </a:r>
          </a:p>
        </p:txBody>
      </p:sp>
      <p:sp>
        <p:nvSpPr>
          <p:cNvPr id="2" name="標題 1"/>
          <p:cNvSpPr>
            <a:spLocks noGrp="1"/>
          </p:cNvSpPr>
          <p:nvPr>
            <p:ph type="title"/>
          </p:nvPr>
        </p:nvSpPr>
        <p:spPr>
          <a:xfrm>
            <a:off x="166255" y="129599"/>
            <a:ext cx="11804072" cy="729384"/>
          </a:xfrm>
        </p:spPr>
        <p:txBody>
          <a:bodyPr/>
          <a:lstStyle/>
          <a:p>
            <a:r>
              <a:rPr lang="en-US" altLang="zh-TW" dirty="0" smtClean="0"/>
              <a:t>Search – Uninformed Search</a:t>
            </a:r>
          </a:p>
        </p:txBody>
      </p:sp>
      <p:sp>
        <p:nvSpPr>
          <p:cNvPr id="8" name="文字方塊 7"/>
          <p:cNvSpPr txBox="1"/>
          <p:nvPr/>
        </p:nvSpPr>
        <p:spPr>
          <a:xfrm>
            <a:off x="166255" y="957658"/>
            <a:ext cx="5873749" cy="1846659"/>
          </a:xfrm>
          <a:prstGeom prst="rect">
            <a:avLst/>
          </a:prstGeom>
          <a:noFill/>
        </p:spPr>
        <p:txBody>
          <a:bodyPr wrap="square" rtlCol="0">
            <a:spAutoFit/>
          </a:bodyPr>
          <a:lstStyle/>
          <a:p>
            <a:r>
              <a:rPr lang="en-US" altLang="zh-TW" b="1" dirty="0"/>
              <a:t>Breadth First Search </a:t>
            </a:r>
            <a:r>
              <a:rPr lang="zh-TW" altLang="en-US" b="1" dirty="0">
                <a:latin typeface="微軟正黑體" panose="020B0604030504040204" pitchFamily="34" charset="-120"/>
                <a:ea typeface="微軟正黑體" panose="020B0604030504040204" pitchFamily="34" charset="-120"/>
              </a:rPr>
              <a:t>廣度優先搜尋法 </a:t>
            </a:r>
            <a:r>
              <a:rPr lang="en-US" altLang="zh-TW" b="1" dirty="0"/>
              <a:t>(Shortest First Search</a:t>
            </a:r>
            <a:r>
              <a:rPr lang="en-US" altLang="zh-TW" b="1" dirty="0" smtClean="0"/>
              <a:t>)</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利用</a:t>
            </a:r>
            <a:r>
              <a:rPr lang="en-US" altLang="zh-TW" sz="1600" dirty="0" smtClean="0">
                <a:latin typeface="微軟正黑體" panose="020B0604030504040204" pitchFamily="34" charset="-120"/>
                <a:ea typeface="微軟正黑體" panose="020B0604030504040204" pitchFamily="34" charset="-120"/>
              </a:rPr>
              <a:t>FIFO</a:t>
            </a:r>
            <a:r>
              <a:rPr lang="zh-TW" altLang="en-US" sz="1600" dirty="0" smtClean="0">
                <a:latin typeface="微軟正黑體" panose="020B0604030504040204" pitchFamily="34" charset="-120"/>
                <a:ea typeface="微軟正黑體" panose="020B0604030504040204" pitchFamily="34" charset="-120"/>
              </a:rPr>
              <a:t>佇列</a:t>
            </a:r>
            <a:r>
              <a:rPr lang="en-US" altLang="zh-TW" sz="1600" dirty="0">
                <a:latin typeface="微軟正黑體" panose="020B0604030504040204" pitchFamily="34" charset="-120"/>
                <a:ea typeface="微軟正黑體" panose="020B0604030504040204" pitchFamily="34" charset="-120"/>
              </a:rPr>
              <a:t>(Queue)</a:t>
            </a:r>
            <a:r>
              <a:rPr lang="zh-TW" altLang="en-US" sz="1600" dirty="0">
                <a:latin typeface="微軟正黑體" panose="020B0604030504040204" pitchFamily="34" charset="-120"/>
                <a:ea typeface="微軟正黑體" panose="020B0604030504040204" pitchFamily="34" charset="-120"/>
              </a:rPr>
              <a:t>來處理，通常以迴圈的方式呈現</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A kind of graph search.</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Complete.</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No Optimality.</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使用時機：</a:t>
            </a:r>
            <a:r>
              <a:rPr lang="en-US" altLang="zh-TW" sz="1600" dirty="0">
                <a:latin typeface="微軟正黑體" panose="020B0604030504040204" pitchFamily="34" charset="-120"/>
                <a:ea typeface="微軟正黑體" panose="020B0604030504040204" pitchFamily="34" charset="-120"/>
              </a:rPr>
              <a:t>Used when branching factor is small and shallow solutions </a:t>
            </a:r>
            <a:r>
              <a:rPr lang="en-US" altLang="zh-TW" sz="1600" dirty="0" smtClean="0">
                <a:latin typeface="微軟正黑體" panose="020B0604030504040204" pitchFamily="34" charset="-120"/>
                <a:ea typeface="微軟正黑體" panose="020B0604030504040204" pitchFamily="34" charset="-120"/>
              </a:rPr>
              <a:t>exist.</a:t>
            </a:r>
            <a:endParaRPr lang="en-US" altLang="zh-TW" sz="1600"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166255" y="3629572"/>
            <a:ext cx="5873749" cy="1138773"/>
          </a:xfrm>
          <a:prstGeom prst="rect">
            <a:avLst/>
          </a:prstGeom>
          <a:noFill/>
        </p:spPr>
        <p:txBody>
          <a:bodyPr wrap="square" rtlCol="0">
            <a:spAutoFit/>
          </a:bodyPr>
          <a:lstStyle/>
          <a:p>
            <a:r>
              <a:rPr lang="en-US" altLang="zh-TW" b="1" dirty="0"/>
              <a:t>Uniform Cost </a:t>
            </a:r>
            <a:r>
              <a:rPr lang="en-US" altLang="zh-TW" b="1" dirty="0" smtClean="0"/>
              <a:t>Search </a:t>
            </a:r>
            <a:r>
              <a:rPr lang="zh-TW" altLang="en-US" b="1" dirty="0" smtClean="0">
                <a:latin typeface="微軟正黑體" panose="020B0604030504040204" pitchFamily="34" charset="-120"/>
                <a:ea typeface="微軟正黑體" panose="020B0604030504040204" pitchFamily="34" charset="-120"/>
              </a:rPr>
              <a:t>成本一</a:t>
            </a:r>
            <a:r>
              <a:rPr lang="zh-TW" altLang="en-US" b="1" dirty="0">
                <a:latin typeface="微軟正黑體" panose="020B0604030504040204" pitchFamily="34" charset="-120"/>
                <a:ea typeface="微軟正黑體" panose="020B0604030504040204" pitchFamily="34" charset="-120"/>
              </a:rPr>
              <a:t>致</a:t>
            </a:r>
            <a:r>
              <a:rPr lang="zh-TW" altLang="en-US" b="1" dirty="0" smtClean="0">
                <a:latin typeface="微軟正黑體" panose="020B0604030504040204" pitchFamily="34" charset="-120"/>
                <a:ea typeface="微軟正黑體" panose="020B0604030504040204" pitchFamily="34" charset="-120"/>
              </a:rPr>
              <a:t>搜尋</a:t>
            </a:r>
            <a:r>
              <a:rPr lang="zh-TW" altLang="en-US" b="1" dirty="0">
                <a:latin typeface="微軟正黑體" panose="020B0604030504040204" pitchFamily="34" charset="-120"/>
                <a:ea typeface="微軟正黑體" panose="020B0604030504040204" pitchFamily="34" charset="-120"/>
              </a:rPr>
              <a:t>法 </a:t>
            </a:r>
            <a:r>
              <a:rPr lang="en-US" altLang="zh-TW" b="1" dirty="0" smtClean="0"/>
              <a:t>(Cheapest </a:t>
            </a:r>
            <a:r>
              <a:rPr lang="en-US" altLang="zh-TW" b="1" dirty="0"/>
              <a:t>First Search</a:t>
            </a:r>
            <a:r>
              <a:rPr lang="en-US" altLang="zh-TW" b="1" dirty="0" smtClean="0"/>
              <a:t>)</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Pick the path with the lowest total cost.</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利用</a:t>
            </a:r>
            <a:r>
              <a:rPr lang="en-US" altLang="zh-TW" sz="1600" dirty="0" err="1" smtClean="0">
                <a:latin typeface="微軟正黑體" panose="020B0604030504040204" pitchFamily="34" charset="-120"/>
                <a:ea typeface="微軟正黑體" panose="020B0604030504040204" pitchFamily="34" charset="-120"/>
              </a:rPr>
              <a:t>PriorityQueue</a:t>
            </a:r>
            <a:r>
              <a:rPr lang="zh-TW" altLang="en-US" sz="1600" dirty="0" smtClean="0">
                <a:latin typeface="微軟正黑體" panose="020B0604030504040204" pitchFamily="34" charset="-120"/>
                <a:ea typeface="微軟正黑體" panose="020B0604030504040204" pitchFamily="34" charset="-120"/>
              </a:rPr>
              <a:t>來處理</a:t>
            </a:r>
            <a:endParaRPr lang="en-US" altLang="zh-TW" sz="1600" dirty="0">
              <a:latin typeface="微軟正黑體" panose="020B0604030504040204" pitchFamily="34" charset="-120"/>
              <a:ea typeface="微軟正黑體" panose="020B0604030504040204" pitchFamily="34" charset="-120"/>
            </a:endParaRPr>
          </a:p>
        </p:txBody>
      </p:sp>
      <p:cxnSp>
        <p:nvCxnSpPr>
          <p:cNvPr id="14" name="直線單箭頭接點 13"/>
          <p:cNvCxnSpPr>
            <a:stCxn id="8" idx="2"/>
            <a:endCxn id="13" idx="0"/>
          </p:cNvCxnSpPr>
          <p:nvPr/>
        </p:nvCxnSpPr>
        <p:spPr>
          <a:xfrm>
            <a:off x="3103130" y="2804317"/>
            <a:ext cx="0" cy="8252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文字方塊 14"/>
          <p:cNvSpPr txBox="1"/>
          <p:nvPr/>
        </p:nvSpPr>
        <p:spPr>
          <a:xfrm>
            <a:off x="3187412" y="2849136"/>
            <a:ext cx="1435100" cy="369332"/>
          </a:xfrm>
          <a:prstGeom prst="rect">
            <a:avLst/>
          </a:prstGeom>
          <a:noFill/>
        </p:spPr>
        <p:txBody>
          <a:bodyPr wrap="square" rtlCol="0">
            <a:spAutoFit/>
          </a:bodyPr>
          <a:lstStyle/>
          <a:p>
            <a:r>
              <a:rPr lang="en-US" altLang="zh-TW" dirty="0" smtClean="0"/>
              <a:t>Shortest step</a:t>
            </a:r>
            <a:endParaRPr lang="zh-TW" altLang="en-US" dirty="0"/>
          </a:p>
        </p:txBody>
      </p:sp>
      <p:sp>
        <p:nvSpPr>
          <p:cNvPr id="16" name="文字方塊 15"/>
          <p:cNvSpPr txBox="1"/>
          <p:nvPr/>
        </p:nvSpPr>
        <p:spPr>
          <a:xfrm>
            <a:off x="3187412" y="3180133"/>
            <a:ext cx="1435100" cy="369332"/>
          </a:xfrm>
          <a:prstGeom prst="rect">
            <a:avLst/>
          </a:prstGeom>
          <a:noFill/>
        </p:spPr>
        <p:txBody>
          <a:bodyPr wrap="square" rtlCol="0">
            <a:spAutoFit/>
          </a:bodyPr>
          <a:lstStyle/>
          <a:p>
            <a:r>
              <a:rPr lang="en-US" altLang="zh-TW" dirty="0" smtClean="0"/>
              <a:t>Shortest cost</a:t>
            </a:r>
            <a:endParaRPr lang="zh-TW" altLang="en-US" dirty="0"/>
          </a:p>
        </p:txBody>
      </p:sp>
      <p:sp>
        <p:nvSpPr>
          <p:cNvPr id="3" name="文字方塊 2"/>
          <p:cNvSpPr txBox="1"/>
          <p:nvPr/>
        </p:nvSpPr>
        <p:spPr>
          <a:xfrm>
            <a:off x="2423679" y="5739651"/>
            <a:ext cx="1358900" cy="369332"/>
          </a:xfrm>
          <a:prstGeom prst="rect">
            <a:avLst/>
          </a:prstGeom>
          <a:noFill/>
        </p:spPr>
        <p:txBody>
          <a:bodyPr wrap="square" rtlCol="0">
            <a:spAutoFit/>
          </a:bodyPr>
          <a:lstStyle/>
          <a:p>
            <a:r>
              <a:rPr lang="en-US" altLang="zh-TW" dirty="0" smtClean="0"/>
              <a:t>A* search</a:t>
            </a:r>
            <a:endParaRPr lang="zh-TW" altLang="en-US" dirty="0"/>
          </a:p>
        </p:txBody>
      </p:sp>
      <p:cxnSp>
        <p:nvCxnSpPr>
          <p:cNvPr id="5" name="直線單箭頭接點 4"/>
          <p:cNvCxnSpPr>
            <a:stCxn id="3" idx="0"/>
            <a:endCxn id="13" idx="2"/>
          </p:cNvCxnSpPr>
          <p:nvPr/>
        </p:nvCxnSpPr>
        <p:spPr>
          <a:xfrm flipV="1">
            <a:off x="3103129" y="4768345"/>
            <a:ext cx="1" cy="971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1736002" y="5307965"/>
            <a:ext cx="1497446" cy="369332"/>
          </a:xfrm>
          <a:prstGeom prst="rect">
            <a:avLst/>
          </a:prstGeom>
          <a:noFill/>
        </p:spPr>
        <p:txBody>
          <a:bodyPr wrap="square" rtlCol="0">
            <a:spAutoFit/>
          </a:bodyPr>
          <a:lstStyle/>
          <a:p>
            <a:r>
              <a:rPr lang="en-US" altLang="zh-TW" dirty="0" smtClean="0"/>
              <a:t>Null heuristic</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478" y="4313948"/>
            <a:ext cx="2857500" cy="1828800"/>
          </a:xfrm>
          <a:prstGeom prst="rect">
            <a:avLst/>
          </a:prstGeom>
        </p:spPr>
      </p:pic>
      <p:sp>
        <p:nvSpPr>
          <p:cNvPr id="21" name="矩形 20"/>
          <p:cNvSpPr/>
          <p:nvPr/>
        </p:nvSpPr>
        <p:spPr>
          <a:xfrm>
            <a:off x="-1" y="4889500"/>
            <a:ext cx="6029037" cy="1968500"/>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0" y="4933457"/>
            <a:ext cx="1955800" cy="369332"/>
          </a:xfrm>
          <a:prstGeom prst="rect">
            <a:avLst/>
          </a:prstGeom>
          <a:noFill/>
        </p:spPr>
        <p:txBody>
          <a:bodyPr wrap="square" rtlCol="0">
            <a:spAutoFit/>
          </a:bodyPr>
          <a:lstStyle/>
          <a:p>
            <a:r>
              <a:rPr lang="en-US" altLang="zh-TW" dirty="0" smtClean="0"/>
              <a:t>Informed Search</a:t>
            </a:r>
            <a:endParaRPr lang="zh-TW" altLang="en-US" dirty="0"/>
          </a:p>
        </p:txBody>
      </p:sp>
    </p:spTree>
    <p:extLst>
      <p:ext uri="{BB962C8B-B14F-4D97-AF65-F5344CB8AC3E}">
        <p14:creationId xmlns:p14="http://schemas.microsoft.com/office/powerpoint/2010/main" val="3650592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informed Search</a:t>
            </a:r>
          </a:p>
        </p:txBody>
      </p:sp>
      <p:sp>
        <p:nvSpPr>
          <p:cNvPr id="19" name="文字方塊 18"/>
          <p:cNvSpPr txBox="1"/>
          <p:nvPr/>
        </p:nvSpPr>
        <p:spPr>
          <a:xfrm>
            <a:off x="166254" y="1772535"/>
            <a:ext cx="7275946" cy="615553"/>
          </a:xfrm>
          <a:prstGeom prst="rect">
            <a:avLst/>
          </a:prstGeom>
          <a:noFill/>
        </p:spPr>
        <p:txBody>
          <a:bodyPr wrap="square" rtlCol="0">
            <a:spAutoFit/>
          </a:bodyPr>
          <a:lstStyle/>
          <a:p>
            <a:r>
              <a:rPr lang="en-US" altLang="zh-TW" b="1" dirty="0" smtClean="0"/>
              <a:t>Greedy Best First Search </a:t>
            </a:r>
            <a:r>
              <a:rPr lang="zh-TW" altLang="en-US" b="1" dirty="0" smtClean="0">
                <a:latin typeface="微軟正黑體" panose="020B0604030504040204" pitchFamily="34" charset="-120"/>
                <a:ea typeface="微軟正黑體" panose="020B0604030504040204" pitchFamily="34" charset="-120"/>
              </a:rPr>
              <a:t>貪婪最佳優先搜尋法</a:t>
            </a:r>
            <a:endParaRPr lang="en-US" altLang="zh-TW" b="1" dirty="0" smtClean="0">
              <a:latin typeface="微軟正黑體" panose="020B0604030504040204" pitchFamily="34" charset="-120"/>
              <a:ea typeface="微軟正黑體" panose="020B0604030504040204" pitchFamily="34" charset="-120"/>
            </a:endParaRPr>
          </a:p>
          <a:p>
            <a:r>
              <a:rPr lang="en-US" altLang="zh-TW" sz="1600" b="1" dirty="0" smtClean="0">
                <a:latin typeface="微軟正黑體" panose="020B0604030504040204" pitchFamily="34" charset="-120"/>
                <a:ea typeface="微軟正黑體" panose="020B0604030504040204" pitchFamily="34" charset="-120"/>
              </a:rPr>
              <a:t>-</a:t>
            </a:r>
            <a:r>
              <a:rPr lang="zh-TW" altLang="en-US" sz="1600" b="1" dirty="0" smtClean="0">
                <a:latin typeface="微軟正黑體" panose="020B0604030504040204" pitchFamily="34" charset="-120"/>
                <a:ea typeface="微軟正黑體" panose="020B0604030504040204" pitchFamily="34" charset="-120"/>
              </a:rPr>
              <a:t> </a:t>
            </a:r>
            <a:r>
              <a:rPr lang="en-US" altLang="zh-TW" sz="1600" b="1" dirty="0" smtClean="0">
                <a:latin typeface="微軟正黑體" panose="020B0604030504040204" pitchFamily="34" charset="-120"/>
                <a:ea typeface="微軟正黑體" panose="020B0604030504040204" pitchFamily="34" charset="-120"/>
              </a:rPr>
              <a:t>f(n) = h(n) = estimate of cost from n to goal</a:t>
            </a:r>
            <a:endParaRPr lang="en-US" altLang="zh-TW" sz="1600" dirty="0">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166254" y="2690677"/>
            <a:ext cx="7275946" cy="1846659"/>
          </a:xfrm>
          <a:prstGeom prst="rect">
            <a:avLst/>
          </a:prstGeom>
          <a:noFill/>
        </p:spPr>
        <p:txBody>
          <a:bodyPr wrap="square" rtlCol="0">
            <a:spAutoFit/>
          </a:bodyPr>
          <a:lstStyle/>
          <a:p>
            <a:r>
              <a:rPr lang="en-US" altLang="zh-TW" b="1" dirty="0" smtClean="0"/>
              <a:t>A* Search </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Best estimated total path cost first</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Minimum value f(n) = g(n) + h(n) = path length + estimated distance</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g(path): path cost</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h(path)=h(s): estimated (straight line) distance to goal</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A* finds the lowest cost path if h(s) &lt; true cost. It depends on the h function.</a:t>
            </a:r>
            <a:endParaRPr lang="en-US" altLang="zh-TW" sz="1600" dirty="0">
              <a:latin typeface="微軟正黑體" panose="020B0604030504040204" pitchFamily="34" charset="-120"/>
              <a:ea typeface="微軟正黑體" panose="020B0604030504040204" pitchFamily="34" charset="-120"/>
            </a:endParaRPr>
          </a:p>
        </p:txBody>
      </p:sp>
      <p:cxnSp>
        <p:nvCxnSpPr>
          <p:cNvPr id="5" name="直線單箭頭接點 4"/>
          <p:cNvCxnSpPr>
            <a:stCxn id="19" idx="2"/>
            <a:endCxn id="20" idx="0"/>
          </p:cNvCxnSpPr>
          <p:nvPr/>
        </p:nvCxnSpPr>
        <p:spPr>
          <a:xfrm>
            <a:off x="3804227" y="2388088"/>
            <a:ext cx="0" cy="3025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0" name="群組 39"/>
          <p:cNvGrpSpPr/>
          <p:nvPr/>
        </p:nvGrpSpPr>
        <p:grpSpPr>
          <a:xfrm>
            <a:off x="7360228" y="2802895"/>
            <a:ext cx="4831772" cy="1622221"/>
            <a:chOff x="6775450" y="2919843"/>
            <a:chExt cx="5028622" cy="1622221"/>
          </a:xfrm>
        </p:grpSpPr>
        <p:grpSp>
          <p:nvGrpSpPr>
            <p:cNvPr id="37" name="群組 36"/>
            <p:cNvGrpSpPr/>
            <p:nvPr/>
          </p:nvGrpSpPr>
          <p:grpSpPr>
            <a:xfrm>
              <a:off x="6775450" y="3556000"/>
              <a:ext cx="5028622" cy="986064"/>
              <a:chOff x="6775450" y="3769418"/>
              <a:chExt cx="5028622" cy="1023715"/>
            </a:xfrm>
          </p:grpSpPr>
          <p:sp>
            <p:nvSpPr>
              <p:cNvPr id="22" name="橢圓 21"/>
              <p:cNvSpPr/>
              <p:nvPr/>
            </p:nvSpPr>
            <p:spPr>
              <a:xfrm>
                <a:off x="6775450" y="3985318"/>
                <a:ext cx="495300" cy="406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S</a:t>
                </a:r>
                <a:endParaRPr lang="zh-TW" altLang="en-US" dirty="0"/>
              </a:p>
            </p:txBody>
          </p:sp>
          <p:sp>
            <p:nvSpPr>
              <p:cNvPr id="23" name="橢圓 22"/>
              <p:cNvSpPr/>
              <p:nvPr/>
            </p:nvSpPr>
            <p:spPr>
              <a:xfrm>
                <a:off x="8661400" y="4021814"/>
                <a:ext cx="495300" cy="406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X</a:t>
                </a:r>
                <a:endParaRPr lang="zh-TW" altLang="en-US" dirty="0"/>
              </a:p>
            </p:txBody>
          </p:sp>
          <p:sp>
            <p:nvSpPr>
              <p:cNvPr id="24" name="橢圓 23"/>
              <p:cNvSpPr/>
              <p:nvPr/>
            </p:nvSpPr>
            <p:spPr>
              <a:xfrm>
                <a:off x="10293350" y="3769418"/>
                <a:ext cx="495300" cy="406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G</a:t>
                </a:r>
                <a:endParaRPr lang="zh-TW" altLang="en-US" dirty="0"/>
              </a:p>
            </p:txBody>
          </p:sp>
          <p:sp>
            <p:nvSpPr>
              <p:cNvPr id="26" name="手繪多邊形 25"/>
              <p:cNvSpPr/>
              <p:nvPr/>
            </p:nvSpPr>
            <p:spPr>
              <a:xfrm>
                <a:off x="7277100" y="4204767"/>
                <a:ext cx="1423156" cy="279400"/>
              </a:xfrm>
              <a:custGeom>
                <a:avLst/>
                <a:gdLst>
                  <a:gd name="connsiteX0" fmla="*/ 0 w 1423156"/>
                  <a:gd name="connsiteY0" fmla="*/ 0 h 279400"/>
                  <a:gd name="connsiteX1" fmla="*/ 38100 w 1423156"/>
                  <a:gd name="connsiteY1" fmla="*/ 76200 h 279400"/>
                  <a:gd name="connsiteX2" fmla="*/ 63500 w 1423156"/>
                  <a:gd name="connsiteY2" fmla="*/ 152400 h 279400"/>
                  <a:gd name="connsiteX3" fmla="*/ 76200 w 1423156"/>
                  <a:gd name="connsiteY3" fmla="*/ 190500 h 279400"/>
                  <a:gd name="connsiteX4" fmla="*/ 114300 w 1423156"/>
                  <a:gd name="connsiteY4" fmla="*/ 203200 h 279400"/>
                  <a:gd name="connsiteX5" fmla="*/ 508000 w 1423156"/>
                  <a:gd name="connsiteY5" fmla="*/ 190500 h 279400"/>
                  <a:gd name="connsiteX6" fmla="*/ 546100 w 1423156"/>
                  <a:gd name="connsiteY6" fmla="*/ 203200 h 279400"/>
                  <a:gd name="connsiteX7" fmla="*/ 622300 w 1423156"/>
                  <a:gd name="connsiteY7" fmla="*/ 215900 h 279400"/>
                  <a:gd name="connsiteX8" fmla="*/ 774700 w 1423156"/>
                  <a:gd name="connsiteY8" fmla="*/ 165100 h 279400"/>
                  <a:gd name="connsiteX9" fmla="*/ 812800 w 1423156"/>
                  <a:gd name="connsiteY9" fmla="*/ 152400 h 279400"/>
                  <a:gd name="connsiteX10" fmla="*/ 850900 w 1423156"/>
                  <a:gd name="connsiteY10" fmla="*/ 127000 h 279400"/>
                  <a:gd name="connsiteX11" fmla="*/ 876300 w 1423156"/>
                  <a:gd name="connsiteY11" fmla="*/ 88900 h 279400"/>
                  <a:gd name="connsiteX12" fmla="*/ 952500 w 1423156"/>
                  <a:gd name="connsiteY12" fmla="*/ 38100 h 279400"/>
                  <a:gd name="connsiteX13" fmla="*/ 990600 w 1423156"/>
                  <a:gd name="connsiteY13" fmla="*/ 50800 h 279400"/>
                  <a:gd name="connsiteX14" fmla="*/ 1016000 w 1423156"/>
                  <a:gd name="connsiteY14" fmla="*/ 101600 h 279400"/>
                  <a:gd name="connsiteX15" fmla="*/ 1041400 w 1423156"/>
                  <a:gd name="connsiteY15" fmla="*/ 139700 h 279400"/>
                  <a:gd name="connsiteX16" fmla="*/ 1066800 w 1423156"/>
                  <a:gd name="connsiteY16" fmla="*/ 215900 h 279400"/>
                  <a:gd name="connsiteX17" fmla="*/ 1155700 w 1423156"/>
                  <a:gd name="connsiteY17" fmla="*/ 279400 h 279400"/>
                  <a:gd name="connsiteX18" fmla="*/ 1346200 w 1423156"/>
                  <a:gd name="connsiteY18" fmla="*/ 254000 h 279400"/>
                  <a:gd name="connsiteX19" fmla="*/ 1384300 w 1423156"/>
                  <a:gd name="connsiteY19" fmla="*/ 228600 h 279400"/>
                  <a:gd name="connsiteX20" fmla="*/ 1409700 w 1423156"/>
                  <a:gd name="connsiteY20" fmla="*/ 190500 h 279400"/>
                  <a:gd name="connsiteX21" fmla="*/ 1409700 w 1423156"/>
                  <a:gd name="connsiteY21" fmla="*/ 101600 h 279400"/>
                  <a:gd name="connsiteX22" fmla="*/ 1384300 w 1423156"/>
                  <a:gd name="connsiteY22" fmla="*/ 101600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23156" h="279400">
                    <a:moveTo>
                      <a:pt x="0" y="0"/>
                    </a:moveTo>
                    <a:cubicBezTo>
                      <a:pt x="12700" y="25400"/>
                      <a:pt x="27178" y="49986"/>
                      <a:pt x="38100" y="76200"/>
                    </a:cubicBezTo>
                    <a:cubicBezTo>
                      <a:pt x="48398" y="100914"/>
                      <a:pt x="55033" y="127000"/>
                      <a:pt x="63500" y="152400"/>
                    </a:cubicBezTo>
                    <a:cubicBezTo>
                      <a:pt x="67733" y="165100"/>
                      <a:pt x="63500" y="186267"/>
                      <a:pt x="76200" y="190500"/>
                    </a:cubicBezTo>
                    <a:lnTo>
                      <a:pt x="114300" y="203200"/>
                    </a:lnTo>
                    <a:cubicBezTo>
                      <a:pt x="245533" y="198967"/>
                      <a:pt x="376698" y="190500"/>
                      <a:pt x="508000" y="190500"/>
                    </a:cubicBezTo>
                    <a:cubicBezTo>
                      <a:pt x="521387" y="190500"/>
                      <a:pt x="533032" y="200296"/>
                      <a:pt x="546100" y="203200"/>
                    </a:cubicBezTo>
                    <a:cubicBezTo>
                      <a:pt x="571237" y="208786"/>
                      <a:pt x="596900" y="211667"/>
                      <a:pt x="622300" y="215900"/>
                    </a:cubicBezTo>
                    <a:lnTo>
                      <a:pt x="774700" y="165100"/>
                    </a:lnTo>
                    <a:cubicBezTo>
                      <a:pt x="787400" y="160867"/>
                      <a:pt x="801661" y="159826"/>
                      <a:pt x="812800" y="152400"/>
                    </a:cubicBezTo>
                    <a:lnTo>
                      <a:pt x="850900" y="127000"/>
                    </a:lnTo>
                    <a:cubicBezTo>
                      <a:pt x="859367" y="114300"/>
                      <a:pt x="864813" y="98951"/>
                      <a:pt x="876300" y="88900"/>
                    </a:cubicBezTo>
                    <a:cubicBezTo>
                      <a:pt x="899274" y="68798"/>
                      <a:pt x="952500" y="38100"/>
                      <a:pt x="952500" y="38100"/>
                    </a:cubicBezTo>
                    <a:cubicBezTo>
                      <a:pt x="965200" y="42333"/>
                      <a:pt x="981134" y="41334"/>
                      <a:pt x="990600" y="50800"/>
                    </a:cubicBezTo>
                    <a:cubicBezTo>
                      <a:pt x="1003987" y="64187"/>
                      <a:pt x="1006607" y="85162"/>
                      <a:pt x="1016000" y="101600"/>
                    </a:cubicBezTo>
                    <a:cubicBezTo>
                      <a:pt x="1023573" y="114852"/>
                      <a:pt x="1035201" y="125752"/>
                      <a:pt x="1041400" y="139700"/>
                    </a:cubicBezTo>
                    <a:cubicBezTo>
                      <a:pt x="1052274" y="164166"/>
                      <a:pt x="1047868" y="196968"/>
                      <a:pt x="1066800" y="215900"/>
                    </a:cubicBezTo>
                    <a:cubicBezTo>
                      <a:pt x="1118287" y="267387"/>
                      <a:pt x="1088836" y="245968"/>
                      <a:pt x="1155700" y="279400"/>
                    </a:cubicBezTo>
                    <a:cubicBezTo>
                      <a:pt x="1189749" y="276563"/>
                      <a:pt x="1294324" y="279938"/>
                      <a:pt x="1346200" y="254000"/>
                    </a:cubicBezTo>
                    <a:cubicBezTo>
                      <a:pt x="1359852" y="247174"/>
                      <a:pt x="1371600" y="237067"/>
                      <a:pt x="1384300" y="228600"/>
                    </a:cubicBezTo>
                    <a:cubicBezTo>
                      <a:pt x="1392767" y="215900"/>
                      <a:pt x="1402874" y="204152"/>
                      <a:pt x="1409700" y="190500"/>
                    </a:cubicBezTo>
                    <a:cubicBezTo>
                      <a:pt x="1423601" y="162698"/>
                      <a:pt x="1431278" y="130370"/>
                      <a:pt x="1409700" y="101600"/>
                    </a:cubicBezTo>
                    <a:cubicBezTo>
                      <a:pt x="1404620" y="94827"/>
                      <a:pt x="1392767" y="101600"/>
                      <a:pt x="1384300" y="1016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p:cNvCxnSpPr>
                <a:stCxn id="23" idx="6"/>
                <a:endCxn id="24" idx="2"/>
              </p:cNvCxnSpPr>
              <p:nvPr/>
            </p:nvCxnSpPr>
            <p:spPr>
              <a:xfrm flipV="1">
                <a:off x="9156700" y="3972618"/>
                <a:ext cx="1136650" cy="2523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肘形接點 31"/>
              <p:cNvCxnSpPr>
                <a:stCxn id="22" idx="0"/>
                <a:endCxn id="24" idx="0"/>
              </p:cNvCxnSpPr>
              <p:nvPr/>
            </p:nvCxnSpPr>
            <p:spPr>
              <a:xfrm rot="5400000" flipH="1" flipV="1">
                <a:off x="8674100" y="2118418"/>
                <a:ext cx="215900" cy="3517900"/>
              </a:xfrm>
              <a:prstGeom prst="bentConnector3">
                <a:avLst>
                  <a:gd name="adj1" fmla="val 20588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7023100" y="4454579"/>
                <a:ext cx="1968500"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g</a:t>
                </a:r>
                <a:r>
                  <a:rPr lang="en-US" altLang="zh-TW" sz="1600" dirty="0" smtClean="0">
                    <a:latin typeface="微軟正黑體" panose="020B0604030504040204" pitchFamily="34" charset="-120"/>
                    <a:ea typeface="微軟正黑體" panose="020B0604030504040204" pitchFamily="34" charset="-120"/>
                  </a:rPr>
                  <a:t>: path cost so far</a:t>
                </a:r>
                <a:endParaRPr lang="zh-TW" altLang="en-US" sz="1600" dirty="0"/>
              </a:p>
            </p:txBody>
          </p:sp>
          <p:sp>
            <p:nvSpPr>
              <p:cNvPr id="36" name="文字方塊 35"/>
              <p:cNvSpPr txBox="1"/>
              <p:nvPr/>
            </p:nvSpPr>
            <p:spPr>
              <a:xfrm>
                <a:off x="9398000" y="4188518"/>
                <a:ext cx="2406072"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h: estimated distance</a:t>
                </a:r>
                <a:endParaRPr lang="zh-TW" altLang="en-US" sz="1600" dirty="0"/>
              </a:p>
            </p:txBody>
          </p:sp>
        </p:grpSp>
        <p:sp>
          <p:nvSpPr>
            <p:cNvPr id="39" name="文字方塊 38"/>
            <p:cNvSpPr txBox="1"/>
            <p:nvPr/>
          </p:nvSpPr>
          <p:spPr>
            <a:xfrm>
              <a:off x="8661400" y="2919843"/>
              <a:ext cx="279022"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f</a:t>
              </a:r>
              <a:endParaRPr lang="zh-TW" altLang="en-US" sz="1600" dirty="0"/>
            </a:p>
          </p:txBody>
        </p:sp>
      </p:grpSp>
      <p:sp>
        <p:nvSpPr>
          <p:cNvPr id="41" name="文字方塊 40"/>
          <p:cNvSpPr txBox="1"/>
          <p:nvPr/>
        </p:nvSpPr>
        <p:spPr>
          <a:xfrm>
            <a:off x="166254" y="4537336"/>
            <a:ext cx="5346700" cy="923330"/>
          </a:xfrm>
          <a:prstGeom prst="rect">
            <a:avLst/>
          </a:prstGeom>
          <a:noFill/>
        </p:spPr>
        <p:txBody>
          <a:bodyPr wrap="square" rtlCol="0">
            <a:spAutoFit/>
          </a:bodyPr>
          <a:lstStyle/>
          <a:p>
            <a:r>
              <a:rPr lang="en-US" altLang="zh-TW" dirty="0" smtClean="0">
                <a:solidFill>
                  <a:srgbClr val="FF0000"/>
                </a:solidFill>
              </a:rPr>
              <a:t>Result: Search strategy that is the best possible finds the shortest length path while expanding minimum number of paths possible.</a:t>
            </a:r>
            <a:endParaRPr lang="zh-TW" altLang="en-US" dirty="0">
              <a:solidFill>
                <a:srgbClr val="FF0000"/>
              </a:solidFill>
            </a:endParaRPr>
          </a:p>
        </p:txBody>
      </p:sp>
      <p:sp>
        <p:nvSpPr>
          <p:cNvPr id="3" name="文字方塊 2"/>
          <p:cNvSpPr txBox="1"/>
          <p:nvPr/>
        </p:nvSpPr>
        <p:spPr>
          <a:xfrm>
            <a:off x="166254" y="1120593"/>
            <a:ext cx="2488046" cy="461665"/>
          </a:xfrm>
          <a:prstGeom prst="rect">
            <a:avLst/>
          </a:prstGeom>
          <a:noFill/>
        </p:spPr>
        <p:txBody>
          <a:bodyPr wrap="square" rtlCol="0">
            <a:spAutoFit/>
          </a:bodyPr>
          <a:lstStyle/>
          <a:p>
            <a:r>
              <a:rPr lang="en-US" altLang="zh-TW" sz="2400" b="1" u="sng" dirty="0" smtClean="0"/>
              <a:t>Best First Search</a:t>
            </a:r>
            <a:endParaRPr lang="zh-TW" altLang="en-US" sz="2400" b="1" u="sng" dirty="0"/>
          </a:p>
        </p:txBody>
      </p:sp>
      <p:sp>
        <p:nvSpPr>
          <p:cNvPr id="4" name="文字方塊 3"/>
          <p:cNvSpPr txBox="1"/>
          <p:nvPr/>
        </p:nvSpPr>
        <p:spPr>
          <a:xfrm>
            <a:off x="8204200" y="5137500"/>
            <a:ext cx="3544020" cy="369332"/>
          </a:xfrm>
          <a:prstGeom prst="rect">
            <a:avLst/>
          </a:prstGeom>
          <a:noFill/>
        </p:spPr>
        <p:txBody>
          <a:bodyPr wrap="square" rtlCol="0">
            <a:spAutoFit/>
          </a:bodyPr>
          <a:lstStyle/>
          <a:p>
            <a:r>
              <a:rPr lang="en-US" altLang="zh-TW" dirty="0" smtClean="0">
                <a:solidFill>
                  <a:srgbClr val="FF0000"/>
                </a:solidFill>
              </a:rPr>
              <a:t>Build heuristic depends on problem.</a:t>
            </a:r>
            <a:endParaRPr lang="zh-TW" altLang="en-US" dirty="0">
              <a:solidFill>
                <a:srgbClr val="FF0000"/>
              </a:solidFill>
            </a:endParaRPr>
          </a:p>
        </p:txBody>
      </p:sp>
      <p:cxnSp>
        <p:nvCxnSpPr>
          <p:cNvPr id="7" name="直線單箭頭接點 6"/>
          <p:cNvCxnSpPr>
            <a:stCxn id="36" idx="2"/>
            <a:endCxn id="4" idx="0"/>
          </p:cNvCxnSpPr>
          <p:nvPr/>
        </p:nvCxnSpPr>
        <p:spPr>
          <a:xfrm flipH="1">
            <a:off x="9976210" y="4168840"/>
            <a:ext cx="1059848" cy="968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702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DFS, BFS, UCS, A*S</a:t>
            </a:r>
          </a:p>
        </p:txBody>
      </p:sp>
      <p:sp>
        <p:nvSpPr>
          <p:cNvPr id="21" name="文字方塊 20"/>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graphicFrame>
        <p:nvGraphicFramePr>
          <p:cNvPr id="7" name="物件 6"/>
          <p:cNvGraphicFramePr>
            <a:graphicFrameLocks noChangeAspect="1"/>
          </p:cNvGraphicFramePr>
          <p:nvPr>
            <p:extLst>
              <p:ext uri="{D42A27DB-BD31-4B8C-83A1-F6EECF244321}">
                <p14:modId xmlns:p14="http://schemas.microsoft.com/office/powerpoint/2010/main" val="422959899"/>
              </p:ext>
            </p:extLst>
          </p:nvPr>
        </p:nvGraphicFramePr>
        <p:xfrm>
          <a:off x="166255" y="1603375"/>
          <a:ext cx="1919288" cy="698500"/>
        </p:xfrm>
        <a:graphic>
          <a:graphicData uri="http://schemas.openxmlformats.org/presentationml/2006/ole">
            <mc:AlternateContent xmlns:mc="http://schemas.openxmlformats.org/markup-compatibility/2006">
              <mc:Choice xmlns:v="urn:schemas-microsoft-com:vml" Requires="v">
                <p:oleObj spid="_x0000_s1079" name="封裝程式殼層物件" showAsIcon="1" r:id="rId3" imgW="1919520" imgH="698040" progId="Package">
                  <p:embed/>
                </p:oleObj>
              </mc:Choice>
              <mc:Fallback>
                <p:oleObj name="封裝程式殼層物件" showAsIcon="1" r:id="rId3" imgW="1919520" imgH="698040" progId="Package">
                  <p:embed/>
                  <p:pic>
                    <p:nvPicPr>
                      <p:cNvPr id="0" name=""/>
                      <p:cNvPicPr/>
                      <p:nvPr/>
                    </p:nvPicPr>
                    <p:blipFill>
                      <a:blip r:embed="rId4"/>
                      <a:stretch>
                        <a:fillRect/>
                      </a:stretch>
                    </p:blipFill>
                    <p:spPr>
                      <a:xfrm>
                        <a:off x="166255" y="1603375"/>
                        <a:ext cx="1919288" cy="698500"/>
                      </a:xfrm>
                      <a:prstGeom prst="rect">
                        <a:avLst/>
                      </a:prstGeom>
                    </p:spPr>
                  </p:pic>
                </p:oleObj>
              </mc:Fallback>
            </mc:AlternateContent>
          </a:graphicData>
        </a:graphic>
      </p:graphicFrame>
    </p:spTree>
    <p:extLst>
      <p:ext uri="{BB962C8B-B14F-4D97-AF65-F5344CB8AC3E}">
        <p14:creationId xmlns:p14="http://schemas.microsoft.com/office/powerpoint/2010/main" val="2046188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informed Search</a:t>
            </a:r>
          </a:p>
        </p:txBody>
      </p:sp>
      <p:sp>
        <p:nvSpPr>
          <p:cNvPr id="17" name="向下箭號 16"/>
          <p:cNvSpPr/>
          <p:nvPr/>
        </p:nvSpPr>
        <p:spPr>
          <a:xfrm>
            <a:off x="593436" y="1015152"/>
            <a:ext cx="177800" cy="5738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771236" y="1066903"/>
            <a:ext cx="5130800" cy="369332"/>
          </a:xfrm>
          <a:prstGeom prst="rect">
            <a:avLst/>
          </a:prstGeom>
          <a:noFill/>
        </p:spPr>
        <p:txBody>
          <a:bodyPr wrap="square" rtlCol="0">
            <a:spAutoFit/>
          </a:bodyPr>
          <a:lstStyle/>
          <a:p>
            <a:r>
              <a:rPr lang="zh-TW" altLang="en-US" dirty="0" smtClean="0"/>
              <a:t>碰上需要的記憶體太大的問</a:t>
            </a:r>
            <a:r>
              <a:rPr lang="zh-TW" altLang="en-US" dirty="0"/>
              <a:t>題</a:t>
            </a:r>
          </a:p>
        </p:txBody>
      </p:sp>
      <p:sp>
        <p:nvSpPr>
          <p:cNvPr id="19" name="文字方塊 18"/>
          <p:cNvSpPr txBox="1"/>
          <p:nvPr/>
        </p:nvSpPr>
        <p:spPr>
          <a:xfrm>
            <a:off x="369454" y="2166235"/>
            <a:ext cx="3326246" cy="369332"/>
          </a:xfrm>
          <a:prstGeom prst="rect">
            <a:avLst/>
          </a:prstGeom>
          <a:noFill/>
        </p:spPr>
        <p:txBody>
          <a:bodyPr wrap="square" rtlCol="0">
            <a:spAutoFit/>
          </a:bodyPr>
          <a:lstStyle/>
          <a:p>
            <a:r>
              <a:rPr lang="en-US" altLang="zh-TW" b="1" dirty="0" smtClean="0"/>
              <a:t>Iterative deepening A*</a:t>
            </a:r>
            <a:endParaRPr lang="en-US" altLang="zh-TW" b="1" dirty="0" smtClean="0">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369454" y="2624138"/>
            <a:ext cx="3326246" cy="369332"/>
          </a:xfrm>
          <a:prstGeom prst="rect">
            <a:avLst/>
          </a:prstGeom>
          <a:noFill/>
        </p:spPr>
        <p:txBody>
          <a:bodyPr wrap="square" rtlCol="0">
            <a:spAutoFit/>
          </a:bodyPr>
          <a:lstStyle/>
          <a:p>
            <a:r>
              <a:rPr lang="en-US" altLang="zh-TW" b="1" dirty="0" smtClean="0"/>
              <a:t>Recursive Best First Search</a:t>
            </a:r>
          </a:p>
        </p:txBody>
      </p:sp>
      <p:sp>
        <p:nvSpPr>
          <p:cNvPr id="42" name="文字方塊 41"/>
          <p:cNvSpPr txBox="1"/>
          <p:nvPr/>
        </p:nvSpPr>
        <p:spPr>
          <a:xfrm>
            <a:off x="166253" y="1677554"/>
            <a:ext cx="3529447" cy="461665"/>
          </a:xfrm>
          <a:prstGeom prst="rect">
            <a:avLst/>
          </a:prstGeom>
          <a:noFill/>
        </p:spPr>
        <p:txBody>
          <a:bodyPr wrap="square" rtlCol="0">
            <a:spAutoFit/>
          </a:bodyPr>
          <a:lstStyle/>
          <a:p>
            <a:r>
              <a:rPr lang="en-US" altLang="zh-TW" sz="2400" b="1" u="sng" dirty="0" smtClean="0"/>
              <a:t>Memory Bounded Search</a:t>
            </a:r>
            <a:endParaRPr lang="zh-TW" altLang="en-US" sz="2400" b="1" u="sng" dirty="0"/>
          </a:p>
        </p:txBody>
      </p:sp>
      <p:sp>
        <p:nvSpPr>
          <p:cNvPr id="43" name="文字方塊 42"/>
          <p:cNvSpPr txBox="1"/>
          <p:nvPr/>
        </p:nvSpPr>
        <p:spPr>
          <a:xfrm>
            <a:off x="401780" y="3082041"/>
            <a:ext cx="3326246" cy="369332"/>
          </a:xfrm>
          <a:prstGeom prst="rect">
            <a:avLst/>
          </a:prstGeom>
          <a:noFill/>
        </p:spPr>
        <p:txBody>
          <a:bodyPr wrap="square" rtlCol="0">
            <a:spAutoFit/>
          </a:bodyPr>
          <a:lstStyle/>
          <a:p>
            <a:r>
              <a:rPr lang="en-US" altLang="zh-TW" b="1" dirty="0" smtClean="0"/>
              <a:t>Simplified Memory-Bounded A*</a:t>
            </a:r>
          </a:p>
        </p:txBody>
      </p:sp>
    </p:spTree>
    <p:extLst>
      <p:ext uri="{BB962C8B-B14F-4D97-AF65-F5344CB8AC3E}">
        <p14:creationId xmlns:p14="http://schemas.microsoft.com/office/powerpoint/2010/main" val="393344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informed Search</a:t>
            </a:r>
          </a:p>
        </p:txBody>
      </p:sp>
      <p:sp>
        <p:nvSpPr>
          <p:cNvPr id="19" name="文字方塊 18"/>
          <p:cNvSpPr txBox="1"/>
          <p:nvPr/>
        </p:nvSpPr>
        <p:spPr>
          <a:xfrm>
            <a:off x="369453" y="2166235"/>
            <a:ext cx="11600873" cy="923330"/>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        主要</a:t>
            </a:r>
            <a:r>
              <a:rPr lang="zh-TW" altLang="en-US" dirty="0">
                <a:latin typeface="微軟正黑體" panose="020B0604030504040204" pitchFamily="34" charset="-120"/>
                <a:ea typeface="微軟正黑體" panose="020B0604030504040204" pitchFamily="34" charset="-120"/>
              </a:rPr>
              <a:t>的觀念就是在搜尋的過程中每次只記得現在目前這個點的狀況卻不記得以前走過哪些點了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就像在霧裡爬山一樣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我們</a:t>
            </a:r>
            <a:r>
              <a:rPr lang="zh-TW" altLang="en-US" dirty="0" smtClean="0">
                <a:latin typeface="微軟正黑體" panose="020B0604030504040204" pitchFamily="34" charset="-120"/>
                <a:ea typeface="微軟正黑體" panose="020B0604030504040204" pitchFamily="34" charset="-120"/>
              </a:rPr>
              <a:t>只知</a:t>
            </a:r>
            <a:r>
              <a:rPr lang="zh-TW" altLang="en-US" dirty="0">
                <a:latin typeface="微軟正黑體" panose="020B0604030504040204" pitchFamily="34" charset="-120"/>
                <a:ea typeface="微軟正黑體" panose="020B0604030504040204" pitchFamily="34" charset="-120"/>
              </a:rPr>
              <a:t>道</a:t>
            </a:r>
            <a:r>
              <a:rPr lang="zh-TW" altLang="en-US" dirty="0" smtClean="0">
                <a:latin typeface="微軟正黑體" panose="020B0604030504040204" pitchFamily="34" charset="-120"/>
                <a:ea typeface="微軟正黑體" panose="020B0604030504040204" pitchFamily="34" charset="-120"/>
              </a:rPr>
              <a:t>目前</a:t>
            </a:r>
            <a:r>
              <a:rPr lang="zh-TW" altLang="en-US" dirty="0">
                <a:latin typeface="微軟正黑體" panose="020B0604030504040204" pitchFamily="34" charset="-120"/>
                <a:ea typeface="微軟正黑體" panose="020B0604030504040204" pitchFamily="34" charset="-120"/>
              </a:rPr>
              <a:t>所在的位置而只能對周圍的點作探測來決定下一步要往周圍的那一點走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如此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我們所在的狀態以此方法不斷的更新直到目標點為止</a:t>
            </a:r>
            <a:endParaRPr lang="en-US" altLang="zh-TW" dirty="0" smtClean="0">
              <a:latin typeface="微軟正黑體" panose="020B0604030504040204" pitchFamily="34" charset="-120"/>
              <a:ea typeface="微軟正黑體" panose="020B0604030504040204" pitchFamily="34" charset="-120"/>
            </a:endParaRPr>
          </a:p>
        </p:txBody>
      </p:sp>
      <p:sp>
        <p:nvSpPr>
          <p:cNvPr id="42" name="文字方塊 41"/>
          <p:cNvSpPr txBox="1"/>
          <p:nvPr/>
        </p:nvSpPr>
        <p:spPr>
          <a:xfrm>
            <a:off x="166253" y="1677554"/>
            <a:ext cx="3529447" cy="461665"/>
          </a:xfrm>
          <a:prstGeom prst="rect">
            <a:avLst/>
          </a:prstGeom>
          <a:noFill/>
        </p:spPr>
        <p:txBody>
          <a:bodyPr wrap="square" rtlCol="0">
            <a:spAutoFit/>
          </a:bodyPr>
          <a:lstStyle/>
          <a:p>
            <a:r>
              <a:rPr lang="zh-TW" altLang="en-US" sz="2400" b="1" u="sng" dirty="0"/>
              <a:t>疊</a:t>
            </a:r>
            <a:r>
              <a:rPr lang="zh-TW" altLang="en-US" sz="2400" b="1" u="sng" dirty="0" smtClean="0"/>
              <a:t>代改進演算</a:t>
            </a:r>
            <a:r>
              <a:rPr lang="zh-TW" altLang="en-US" sz="2400" b="1" u="sng" dirty="0"/>
              <a:t>法</a:t>
            </a:r>
          </a:p>
        </p:txBody>
      </p:sp>
    </p:spTree>
    <p:extLst>
      <p:ext uri="{BB962C8B-B14F-4D97-AF65-F5344CB8AC3E}">
        <p14:creationId xmlns:p14="http://schemas.microsoft.com/office/powerpoint/2010/main" val="2547487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Multiple </a:t>
            </a:r>
            <a:r>
              <a:rPr lang="en-US" altLang="zh-TW" sz="8800" dirty="0"/>
              <a:t>Agents</a:t>
            </a:r>
            <a:br>
              <a:rPr lang="en-US" altLang="zh-TW" sz="8800" dirty="0"/>
            </a:br>
            <a:r>
              <a:rPr lang="en-US" altLang="zh-TW" sz="3200" dirty="0"/>
              <a:t>(e.g</a:t>
            </a:r>
            <a:r>
              <a:rPr lang="en-US" altLang="zh-TW" sz="3200" dirty="0" smtClean="0"/>
              <a:t>. Game, Match)</a:t>
            </a:r>
          </a:p>
        </p:txBody>
      </p:sp>
    </p:spTree>
    <p:extLst>
      <p:ext uri="{BB962C8B-B14F-4D97-AF65-F5344CB8AC3E}">
        <p14:creationId xmlns:p14="http://schemas.microsoft.com/office/powerpoint/2010/main" val="3624850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Adversarial Search &lt;Game&gt;</a:t>
            </a:r>
          </a:p>
        </p:txBody>
      </p:sp>
      <p:sp>
        <p:nvSpPr>
          <p:cNvPr id="3" name="文字方塊 2"/>
          <p:cNvSpPr txBox="1"/>
          <p:nvPr/>
        </p:nvSpPr>
        <p:spPr>
          <a:xfrm>
            <a:off x="166255" y="1333500"/>
            <a:ext cx="11804072" cy="3693319"/>
          </a:xfrm>
          <a:prstGeom prst="rect">
            <a:avLst/>
          </a:prstGeom>
          <a:noFill/>
        </p:spPr>
        <p:txBody>
          <a:bodyPr wrap="square" rtlCol="0">
            <a:spAutoFit/>
          </a:bodyPr>
          <a:lstStyle/>
          <a:p>
            <a:r>
              <a:rPr lang="en-US" altLang="zh-TW" dirty="0" smtClean="0"/>
              <a:t>Agent (from Russell &amp; </a:t>
            </a:r>
            <a:r>
              <a:rPr lang="en-US" altLang="zh-TW" dirty="0" err="1" smtClean="0"/>
              <a:t>Norvig</a:t>
            </a:r>
            <a:r>
              <a:rPr lang="en-US" altLang="zh-TW" dirty="0" smtClean="0"/>
              <a:t>):</a:t>
            </a:r>
          </a:p>
          <a:p>
            <a:pPr marL="285750" indent="-285750">
              <a:buFontTx/>
              <a:buChar char="-"/>
            </a:pPr>
            <a:r>
              <a:rPr lang="en-US" altLang="zh-TW" dirty="0" smtClean="0"/>
              <a:t>Simple reflex agents</a:t>
            </a:r>
          </a:p>
          <a:p>
            <a:r>
              <a:rPr lang="en-US" altLang="zh-TW" dirty="0"/>
              <a:t> </a:t>
            </a:r>
            <a:r>
              <a:rPr lang="en-US" altLang="zh-TW" dirty="0" smtClean="0"/>
              <a:t>     </a:t>
            </a:r>
            <a:r>
              <a:rPr lang="en-US" altLang="zh-TW" dirty="0"/>
              <a:t>Simple reflex agents act only on the basis of the current percept, ignoring the rest of the percept history. The agent function is based on the </a:t>
            </a:r>
            <a:r>
              <a:rPr lang="en-US" altLang="zh-TW" i="1" dirty="0"/>
              <a:t>condition-action rule</a:t>
            </a:r>
            <a:r>
              <a:rPr lang="en-US" altLang="zh-TW" dirty="0"/>
              <a:t>: if condition then action.</a:t>
            </a:r>
          </a:p>
          <a:p>
            <a:r>
              <a:rPr lang="en-US" altLang="zh-TW" smtClean="0"/>
              <a:t>     This </a:t>
            </a:r>
            <a:r>
              <a:rPr lang="en-US" altLang="zh-TW" dirty="0"/>
              <a:t>agent function only succeeds when the environment is fully observable. Some reflex agents can also contain information on their current state which allows them to disregard conditions whose actuators are already triggered.</a:t>
            </a:r>
          </a:p>
          <a:p>
            <a:r>
              <a:rPr lang="en-US" altLang="zh-TW" dirty="0"/>
              <a:t>Infinite loops are often unavoidable for simple reflex agents operating in partially observable environments. Note: If the agent can randomize its actions, it may be possible to escape from infinite loops.</a:t>
            </a:r>
          </a:p>
          <a:p>
            <a:endParaRPr lang="en-US" altLang="zh-TW" dirty="0" smtClean="0"/>
          </a:p>
          <a:p>
            <a:pPr marL="285750" indent="-285750">
              <a:buFontTx/>
              <a:buChar char="-"/>
            </a:pPr>
            <a:r>
              <a:rPr lang="en-US" altLang="zh-TW" dirty="0" smtClean="0"/>
              <a:t>Model-based reflex agents</a:t>
            </a:r>
          </a:p>
          <a:p>
            <a:pPr marL="285750" indent="-285750">
              <a:buFontTx/>
              <a:buChar char="-"/>
            </a:pPr>
            <a:r>
              <a:rPr lang="en-US" altLang="zh-TW" dirty="0" smtClean="0"/>
              <a:t>Goal-based agents</a:t>
            </a:r>
          </a:p>
          <a:p>
            <a:pPr marL="285750" indent="-285750">
              <a:buFontTx/>
              <a:buChar char="-"/>
            </a:pPr>
            <a:r>
              <a:rPr lang="en-US" altLang="zh-TW" dirty="0" smtClean="0"/>
              <a:t>Utility-based agents</a:t>
            </a:r>
          </a:p>
          <a:p>
            <a:pPr marL="285750" indent="-285750">
              <a:buFontTx/>
              <a:buChar char="-"/>
            </a:pPr>
            <a:r>
              <a:rPr lang="en-US" altLang="zh-TW" dirty="0" smtClean="0"/>
              <a:t>Learning agents</a:t>
            </a:r>
          </a:p>
        </p:txBody>
      </p:sp>
    </p:spTree>
    <p:extLst>
      <p:ext uri="{BB962C8B-B14F-4D97-AF65-F5344CB8AC3E}">
        <p14:creationId xmlns:p14="http://schemas.microsoft.com/office/powerpoint/2010/main" val="151993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Adversarial Search &lt;Game&gt;</a:t>
            </a:r>
          </a:p>
        </p:txBody>
      </p:sp>
      <p:sp>
        <p:nvSpPr>
          <p:cNvPr id="4" name="文字方塊 3"/>
          <p:cNvSpPr txBox="1"/>
          <p:nvPr/>
        </p:nvSpPr>
        <p:spPr>
          <a:xfrm>
            <a:off x="1175326" y="1728232"/>
            <a:ext cx="2164773" cy="369332"/>
          </a:xfrm>
          <a:prstGeom prst="rect">
            <a:avLst/>
          </a:prstGeom>
          <a:noFill/>
          <a:ln>
            <a:solidFill>
              <a:schemeClr val="tx1"/>
            </a:solidFill>
          </a:ln>
        </p:spPr>
        <p:txBody>
          <a:bodyPr wrap="square" rtlCol="0">
            <a:spAutoFit/>
          </a:bodyPr>
          <a:lstStyle/>
          <a:p>
            <a:r>
              <a:rPr lang="en-US" altLang="zh-TW" dirty="0" smtClean="0"/>
              <a:t>Mini-max </a:t>
            </a:r>
            <a:r>
              <a:rPr lang="en-US" altLang="zh-TW" dirty="0" smtClean="0"/>
              <a:t>Algorithm</a:t>
            </a:r>
            <a:endParaRPr lang="zh-TW" altLang="en-US" dirty="0"/>
          </a:p>
        </p:txBody>
      </p:sp>
      <p:sp>
        <p:nvSpPr>
          <p:cNvPr id="5" name="文字方塊 4"/>
          <p:cNvSpPr txBox="1"/>
          <p:nvPr/>
        </p:nvSpPr>
        <p:spPr>
          <a:xfrm>
            <a:off x="305954" y="2507549"/>
            <a:ext cx="3897746" cy="1477328"/>
          </a:xfrm>
          <a:prstGeom prst="rect">
            <a:avLst/>
          </a:prstGeom>
          <a:noFill/>
          <a:ln>
            <a:solidFill>
              <a:schemeClr val="tx1"/>
            </a:solidFill>
          </a:ln>
        </p:spPr>
        <p:txBody>
          <a:bodyPr wrap="square" rtlCol="0">
            <a:spAutoFit/>
          </a:bodyPr>
          <a:lstStyle/>
          <a:p>
            <a:r>
              <a:rPr lang="en-US" altLang="zh-TW" dirty="0" smtClean="0"/>
              <a:t>Evaluation Function -</a:t>
            </a:r>
          </a:p>
          <a:p>
            <a:r>
              <a:rPr lang="en-US" altLang="zh-TW" dirty="0" smtClean="0"/>
              <a:t>Give a score to </a:t>
            </a:r>
            <a:r>
              <a:rPr lang="en-US" altLang="zh-TW" dirty="0" smtClean="0"/>
              <a:t>mini-max</a:t>
            </a:r>
            <a:endParaRPr lang="en-US" altLang="zh-TW" dirty="0" smtClean="0"/>
          </a:p>
          <a:p>
            <a:endParaRPr lang="en-US" altLang="zh-TW" dirty="0" smtClean="0"/>
          </a:p>
          <a:p>
            <a:r>
              <a:rPr lang="en-US" altLang="zh-TW" dirty="0" smtClean="0">
                <a:solidFill>
                  <a:srgbClr val="FF0000"/>
                </a:solidFill>
              </a:rPr>
              <a:t>Work on build and improve evaluation function depend on problems.</a:t>
            </a:r>
            <a:endParaRPr lang="zh-TW" altLang="en-US" dirty="0">
              <a:solidFill>
                <a:srgbClr val="FF0000"/>
              </a:solidFill>
            </a:endParaRPr>
          </a:p>
        </p:txBody>
      </p:sp>
      <p:sp>
        <p:nvSpPr>
          <p:cNvPr id="6" name="文字方塊 5"/>
          <p:cNvSpPr txBox="1"/>
          <p:nvPr/>
        </p:nvSpPr>
        <p:spPr>
          <a:xfrm>
            <a:off x="5385955" y="2642632"/>
            <a:ext cx="2032000" cy="369332"/>
          </a:xfrm>
          <a:prstGeom prst="rect">
            <a:avLst/>
          </a:prstGeom>
          <a:noFill/>
          <a:ln>
            <a:solidFill>
              <a:schemeClr val="tx1"/>
            </a:solidFill>
          </a:ln>
        </p:spPr>
        <p:txBody>
          <a:bodyPr wrap="square" rtlCol="0">
            <a:spAutoFit/>
          </a:bodyPr>
          <a:lstStyle/>
          <a:p>
            <a:r>
              <a:rPr lang="en-US" altLang="zh-TW" dirty="0" smtClean="0"/>
              <a:t>alpha-beta pruning</a:t>
            </a:r>
            <a:endParaRPr lang="zh-TW" altLang="en-US" dirty="0"/>
          </a:p>
        </p:txBody>
      </p:sp>
      <p:sp>
        <p:nvSpPr>
          <p:cNvPr id="7" name="矩形 6"/>
          <p:cNvSpPr/>
          <p:nvPr/>
        </p:nvSpPr>
        <p:spPr>
          <a:xfrm>
            <a:off x="166254" y="1485900"/>
            <a:ext cx="7415646"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675255" y="1485900"/>
            <a:ext cx="2679700" cy="923330"/>
          </a:xfrm>
          <a:prstGeom prst="rect">
            <a:avLst/>
          </a:prstGeom>
          <a:noFill/>
          <a:ln>
            <a:solidFill>
              <a:schemeClr val="tx1"/>
            </a:solidFill>
          </a:ln>
        </p:spPr>
        <p:txBody>
          <a:bodyPr wrap="square" rtlCol="0">
            <a:spAutoFit/>
          </a:bodyPr>
          <a:lstStyle/>
          <a:p>
            <a:r>
              <a:rPr lang="en-US" altLang="zh-TW" dirty="0" smtClean="0"/>
              <a:t>Add optionally:</a:t>
            </a:r>
          </a:p>
          <a:p>
            <a:pPr marL="285750" indent="-285750">
              <a:buFontTx/>
              <a:buChar char="-"/>
            </a:pPr>
            <a:r>
              <a:rPr lang="en-US" altLang="zh-TW" dirty="0" smtClean="0"/>
              <a:t>Depth-limited search</a:t>
            </a:r>
          </a:p>
          <a:p>
            <a:pPr marL="285750" indent="-285750">
              <a:buFontTx/>
              <a:buChar char="-"/>
            </a:pPr>
            <a:endParaRPr lang="en-US" altLang="zh-TW" dirty="0" smtClean="0"/>
          </a:p>
        </p:txBody>
      </p:sp>
      <p:sp>
        <p:nvSpPr>
          <p:cNvPr id="10" name="加號 9"/>
          <p:cNvSpPr/>
          <p:nvPr/>
        </p:nvSpPr>
        <p:spPr>
          <a:xfrm>
            <a:off x="2096077" y="2117891"/>
            <a:ext cx="317500" cy="3810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加號 10"/>
          <p:cNvSpPr/>
          <p:nvPr/>
        </p:nvSpPr>
        <p:spPr>
          <a:xfrm>
            <a:off x="4521778" y="2630964"/>
            <a:ext cx="317500" cy="3810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35815" y="1543050"/>
            <a:ext cx="4122018" cy="2584450"/>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2062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Agent, Environment and State (&amp; goal state)</a:t>
            </a:r>
          </a:p>
        </p:txBody>
      </p:sp>
      <p:sp>
        <p:nvSpPr>
          <p:cNvPr id="3" name="內容版面配置區 2"/>
          <p:cNvSpPr>
            <a:spLocks noGrp="1"/>
          </p:cNvSpPr>
          <p:nvPr>
            <p:ph idx="1"/>
          </p:nvPr>
        </p:nvSpPr>
        <p:spPr>
          <a:xfrm>
            <a:off x="401782" y="1028700"/>
            <a:ext cx="11443854" cy="5613400"/>
          </a:xfrm>
        </p:spPr>
        <p:txBody>
          <a:bodyPr>
            <a:normAutofit lnSpcReduction="10000"/>
          </a:bodyPr>
          <a:lstStyle/>
          <a:p>
            <a:r>
              <a:rPr lang="en-US" altLang="zh-TW" dirty="0" smtClean="0"/>
              <a:t>Perception</a:t>
            </a:r>
          </a:p>
          <a:p>
            <a:pPr>
              <a:buFontTx/>
              <a:buChar char="-"/>
            </a:pPr>
            <a:r>
              <a:rPr lang="en-US" altLang="zh-TW" dirty="0" smtClean="0"/>
              <a:t>an agent interacts with the environment by sensing its properties.</a:t>
            </a:r>
          </a:p>
          <a:p>
            <a:pPr>
              <a:buFontTx/>
              <a:buChar char="-"/>
            </a:pPr>
            <a:endParaRPr lang="en-US" altLang="zh-TW" dirty="0" smtClean="0"/>
          </a:p>
          <a:p>
            <a:r>
              <a:rPr lang="en-US" altLang="zh-TW" dirty="0" smtClean="0"/>
              <a:t>Cognition</a:t>
            </a:r>
          </a:p>
          <a:p>
            <a:pPr>
              <a:buFontTx/>
              <a:buChar char="-"/>
            </a:pPr>
            <a:r>
              <a:rPr lang="en-US" altLang="zh-TW" dirty="0" smtClean="0"/>
              <a:t>the process by which an agent decides what action to take based on its perceived inputs.</a:t>
            </a:r>
          </a:p>
          <a:p>
            <a:pPr>
              <a:buFontTx/>
              <a:buChar char="-"/>
            </a:pPr>
            <a:endParaRPr lang="en-US" altLang="zh-TW" dirty="0" smtClean="0"/>
          </a:p>
          <a:p>
            <a:r>
              <a:rPr lang="en-US" altLang="zh-TW" dirty="0" smtClean="0"/>
              <a:t>Environment state: </a:t>
            </a:r>
          </a:p>
          <a:p>
            <a:pPr>
              <a:buFontTx/>
              <a:buChar char="-"/>
            </a:pPr>
            <a:r>
              <a:rPr lang="en-US" altLang="zh-TW" dirty="0"/>
              <a:t>F</a:t>
            </a:r>
            <a:r>
              <a:rPr lang="en-US" altLang="zh-TW" dirty="0" smtClean="0"/>
              <a:t>ully observable vs Partially observable</a:t>
            </a:r>
          </a:p>
          <a:p>
            <a:pPr>
              <a:buFontTx/>
              <a:buChar char="-"/>
            </a:pPr>
            <a:r>
              <a:rPr lang="en-US" altLang="zh-TW" dirty="0" smtClean="0"/>
              <a:t>Deterministic (know for sure the result of the action) vs Stochastic</a:t>
            </a:r>
          </a:p>
          <a:p>
            <a:pPr>
              <a:buFontTx/>
              <a:buChar char="-"/>
            </a:pPr>
            <a:r>
              <a:rPr lang="en-US" altLang="zh-TW" dirty="0" smtClean="0"/>
              <a:t>Discrete (finite number of state) vs Continuous</a:t>
            </a:r>
          </a:p>
          <a:p>
            <a:pPr>
              <a:buFontTx/>
              <a:buChar char="-"/>
            </a:pPr>
            <a:r>
              <a:rPr lang="en-US" altLang="zh-TW" dirty="0" smtClean="0"/>
              <a:t>Benign (the agent is the only one taking actions) vs Adversarial </a:t>
            </a:r>
          </a:p>
        </p:txBody>
      </p:sp>
    </p:spTree>
    <p:extLst>
      <p:ext uri="{BB962C8B-B14F-4D97-AF65-F5344CB8AC3E}">
        <p14:creationId xmlns:p14="http://schemas.microsoft.com/office/powerpoint/2010/main" val="76109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a:t>
            </a:r>
            <a:r>
              <a:rPr lang="en-US" altLang="zh-TW" dirty="0" smtClean="0"/>
              <a:t>one opponent (</a:t>
            </a:r>
            <a:r>
              <a:rPr lang="en-US" altLang="zh-TW" dirty="0" smtClean="0"/>
              <a:t>might be many </a:t>
            </a:r>
            <a:r>
              <a:rPr lang="en-US" altLang="zh-TW" dirty="0" smtClean="0"/>
              <a:t>agents) </a:t>
            </a:r>
            <a:endParaRPr lang="en-US" altLang="zh-TW" dirty="0" smtClean="0"/>
          </a:p>
        </p:txBody>
      </p:sp>
      <p:sp>
        <p:nvSpPr>
          <p:cNvPr id="4" name="文字方塊 3"/>
          <p:cNvSpPr txBox="1"/>
          <p:nvPr/>
        </p:nvSpPr>
        <p:spPr>
          <a:xfrm>
            <a:off x="166255" y="1074883"/>
            <a:ext cx="7656946" cy="4247317"/>
          </a:xfrm>
          <a:prstGeom prst="rect">
            <a:avLst/>
          </a:prstGeom>
          <a:noFill/>
        </p:spPr>
        <p:txBody>
          <a:bodyPr wrap="square" rtlCol="0">
            <a:spAutoFit/>
          </a:bodyPr>
          <a:lstStyle/>
          <a:p>
            <a:pPr>
              <a:buFontTx/>
              <a:buChar char="-"/>
            </a:pPr>
            <a:r>
              <a:rPr lang="en-US" altLang="zh-TW" dirty="0" smtClean="0"/>
              <a:t> Mini-Max </a:t>
            </a:r>
            <a:r>
              <a:rPr lang="en-US" altLang="zh-TW" dirty="0"/>
              <a:t>Algorithm: </a:t>
            </a:r>
            <a:endParaRPr lang="en-US" altLang="zh-TW" dirty="0" smtClean="0"/>
          </a:p>
          <a:p>
            <a:r>
              <a:rPr lang="en-US" altLang="zh-TW" dirty="0" smtClean="0"/>
              <a:t>          you </a:t>
            </a:r>
            <a:r>
              <a:rPr lang="en-US" altLang="zh-TW" dirty="0"/>
              <a:t>are trying to maximize your chances of winning on your turn, and your opponent is trying to minimize your chances of winning on their turn</a:t>
            </a:r>
            <a:r>
              <a:rPr lang="en-US" altLang="zh-TW" dirty="0" smtClean="0"/>
              <a:t>.</a:t>
            </a:r>
          </a:p>
          <a:p>
            <a:pPr>
              <a:buFontTx/>
              <a:buChar char="-"/>
            </a:pPr>
            <a:endParaRPr lang="en-US" altLang="zh-TW" dirty="0"/>
          </a:p>
          <a:p>
            <a:pPr>
              <a:buFontTx/>
              <a:buChar char="-"/>
            </a:pPr>
            <a:r>
              <a:rPr lang="en-US" altLang="zh-TW" dirty="0" smtClean="0"/>
              <a:t> Alpha-Beta </a:t>
            </a:r>
            <a:r>
              <a:rPr lang="en-US" altLang="zh-TW" dirty="0"/>
              <a:t>pruning (help optimize algorithm): </a:t>
            </a:r>
            <a:endParaRPr lang="en-US" altLang="zh-TW" dirty="0" smtClean="0"/>
          </a:p>
          <a:p>
            <a:r>
              <a:rPr lang="en-US" altLang="zh-TW" dirty="0"/>
              <a:t> </a:t>
            </a:r>
            <a:r>
              <a:rPr lang="en-US" altLang="zh-TW" dirty="0" smtClean="0"/>
              <a:t>         seek </a:t>
            </a:r>
            <a:r>
              <a:rPr lang="en-US" altLang="zh-TW" dirty="0"/>
              <a:t>to decrease the number of nodes that are evaluated by the </a:t>
            </a:r>
            <a:r>
              <a:rPr lang="en-US" altLang="zh-TW" dirty="0" smtClean="0"/>
              <a:t>mini-max </a:t>
            </a:r>
            <a:r>
              <a:rPr lang="en-US" altLang="zh-TW" dirty="0"/>
              <a:t>algorithm in its search tree. (practice: </a:t>
            </a:r>
            <a:r>
              <a:rPr lang="en-US" altLang="zh-TW" dirty="0">
                <a:hlinkClick r:id="rId3"/>
              </a:rPr>
              <a:t>http://inst.eecs.berkeley.edu/~cs61b/fa14/ta-materials/apps/ab_tree_practice/</a:t>
            </a:r>
            <a:r>
              <a:rPr lang="en-US" altLang="zh-TW" dirty="0"/>
              <a:t>)</a:t>
            </a:r>
          </a:p>
          <a:p>
            <a:endParaRPr lang="en-US" altLang="zh-TW" dirty="0" smtClean="0"/>
          </a:p>
          <a:p>
            <a:pPr>
              <a:buFontTx/>
              <a:buChar char="-"/>
            </a:pPr>
            <a:r>
              <a:rPr lang="en-US" altLang="zh-TW" dirty="0"/>
              <a:t> </a:t>
            </a:r>
            <a:r>
              <a:rPr lang="en-US" altLang="zh-TW" dirty="0" smtClean="0"/>
              <a:t>Evaluation Function:</a:t>
            </a:r>
          </a:p>
          <a:p>
            <a:r>
              <a:rPr lang="en-US" altLang="zh-TW" dirty="0" smtClean="0"/>
              <a:t>          give score to mini-max</a:t>
            </a:r>
          </a:p>
          <a:p>
            <a:pPr>
              <a:buFontTx/>
              <a:buChar char="-"/>
            </a:pPr>
            <a:endParaRPr lang="en-US" altLang="zh-TW" dirty="0" smtClean="0"/>
          </a:p>
          <a:p>
            <a:pPr>
              <a:buFontTx/>
              <a:buChar char="-"/>
            </a:pPr>
            <a:r>
              <a:rPr lang="en-US" altLang="zh-TW" dirty="0"/>
              <a:t> </a:t>
            </a:r>
            <a:r>
              <a:rPr lang="en-US" altLang="zh-TW" dirty="0" err="1" smtClean="0"/>
              <a:t>Expecti</a:t>
            </a:r>
            <a:r>
              <a:rPr lang="en-US" altLang="zh-TW" dirty="0" smtClean="0"/>
              <a:t>-max:</a:t>
            </a:r>
          </a:p>
          <a:p>
            <a:r>
              <a:rPr lang="en-US" altLang="zh-TW" dirty="0" smtClean="0"/>
              <a:t>          add probability concept to opponent’s actions.</a:t>
            </a:r>
            <a:endParaRPr lang="en-US" altLang="zh-TW" dirty="0" smtClean="0"/>
          </a:p>
          <a:p>
            <a:r>
              <a:rPr lang="en-US" altLang="zh-TW" dirty="0" smtClean="0"/>
              <a:t>          </a:t>
            </a:r>
            <a:endParaRPr lang="en-US" altLang="zh-TW" dirty="0"/>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0327" y="1215594"/>
            <a:ext cx="3810000" cy="1933575"/>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0327" y="3465764"/>
            <a:ext cx="3750112" cy="1985962"/>
          </a:xfrm>
          <a:prstGeom prst="rect">
            <a:avLst/>
          </a:prstGeom>
        </p:spPr>
      </p:pic>
      <p:graphicFrame>
        <p:nvGraphicFramePr>
          <p:cNvPr id="8" name="物件 7"/>
          <p:cNvGraphicFramePr>
            <a:graphicFrameLocks noChangeAspect="1"/>
          </p:cNvGraphicFramePr>
          <p:nvPr>
            <p:extLst>
              <p:ext uri="{D42A27DB-BD31-4B8C-83A1-F6EECF244321}">
                <p14:modId xmlns:p14="http://schemas.microsoft.com/office/powerpoint/2010/main" val="3555236812"/>
              </p:ext>
            </p:extLst>
          </p:nvPr>
        </p:nvGraphicFramePr>
        <p:xfrm>
          <a:off x="0" y="5718175"/>
          <a:ext cx="3952875" cy="698500"/>
        </p:xfrm>
        <a:graphic>
          <a:graphicData uri="http://schemas.openxmlformats.org/presentationml/2006/ole">
            <mc:AlternateContent xmlns:mc="http://schemas.openxmlformats.org/markup-compatibility/2006">
              <mc:Choice xmlns:v="urn:schemas-microsoft-com:vml" Requires="v">
                <p:oleObj spid="_x0000_s3079" name="封裝程式殼層物件" showAsIcon="1" r:id="rId6" imgW="3953520" imgH="698040" progId="Package">
                  <p:embed/>
                </p:oleObj>
              </mc:Choice>
              <mc:Fallback>
                <p:oleObj name="封裝程式殼層物件" showAsIcon="1" r:id="rId6" imgW="3953520" imgH="698040" progId="Package">
                  <p:embed/>
                  <p:pic>
                    <p:nvPicPr>
                      <p:cNvPr id="0" name=""/>
                      <p:cNvPicPr/>
                      <p:nvPr/>
                    </p:nvPicPr>
                    <p:blipFill>
                      <a:blip r:embed="rId7"/>
                      <a:stretch>
                        <a:fillRect/>
                      </a:stretch>
                    </p:blipFill>
                    <p:spPr>
                      <a:xfrm>
                        <a:off x="0" y="5718175"/>
                        <a:ext cx="3952875" cy="698500"/>
                      </a:xfrm>
                      <a:prstGeom prst="rect">
                        <a:avLst/>
                      </a:prstGeom>
                    </p:spPr>
                  </p:pic>
                </p:oleObj>
              </mc:Fallback>
            </mc:AlternateContent>
          </a:graphicData>
        </a:graphic>
      </p:graphicFrame>
    </p:spTree>
    <p:extLst>
      <p:ext uri="{BB962C8B-B14F-4D97-AF65-F5344CB8AC3E}">
        <p14:creationId xmlns:p14="http://schemas.microsoft.com/office/powerpoint/2010/main" val="3612566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a:t>
            </a:r>
            <a:r>
              <a:rPr lang="zh-TW" altLang="en-US" dirty="0"/>
              <a:t>多</a:t>
            </a:r>
            <a:r>
              <a:rPr lang="zh-TW" altLang="en-US" dirty="0" smtClean="0"/>
              <a:t>個對手</a:t>
            </a:r>
            <a:r>
              <a:rPr lang="en-US" altLang="zh-TW" dirty="0" smtClean="0"/>
              <a:t>(</a:t>
            </a:r>
            <a:r>
              <a:rPr lang="zh-TW" altLang="en-US" dirty="0" smtClean="0"/>
              <a:t>可能很多個</a:t>
            </a:r>
            <a:r>
              <a:rPr lang="en-US" altLang="zh-TW" dirty="0" smtClean="0"/>
              <a:t>agent) </a:t>
            </a:r>
          </a:p>
        </p:txBody>
      </p:sp>
      <p:sp>
        <p:nvSpPr>
          <p:cNvPr id="5" name="內容版面配置區 2"/>
          <p:cNvSpPr txBox="1">
            <a:spLocks/>
          </p:cNvSpPr>
          <p:nvPr/>
        </p:nvSpPr>
        <p:spPr>
          <a:xfrm>
            <a:off x="166255" y="977900"/>
            <a:ext cx="11804072" cy="566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smtClean="0"/>
              <a:t>Multiple Players Isolation:</a:t>
            </a:r>
          </a:p>
          <a:p>
            <a:pPr>
              <a:buFontTx/>
              <a:buChar char="-"/>
            </a:pPr>
            <a:r>
              <a:rPr lang="en-US" altLang="zh-TW" dirty="0" smtClean="0"/>
              <a:t>Don’t use </a:t>
            </a:r>
            <a:r>
              <a:rPr lang="en-US" altLang="zh-TW" dirty="0" err="1" smtClean="0"/>
              <a:t>minimax</a:t>
            </a:r>
            <a:r>
              <a:rPr lang="en-US" altLang="zh-TW" dirty="0" smtClean="0"/>
              <a:t> anymore</a:t>
            </a:r>
          </a:p>
          <a:p>
            <a:pPr>
              <a:buFontTx/>
              <a:buChar char="-"/>
            </a:pPr>
            <a:r>
              <a:rPr lang="en-US" altLang="zh-TW" dirty="0" smtClean="0"/>
              <a:t>Max N: </a:t>
            </a:r>
            <a:r>
              <a:rPr lang="zh-TW" altLang="en-US" dirty="0" smtClean="0"/>
              <a:t>每當那個人的回合就選他最好的</a:t>
            </a:r>
            <a:r>
              <a:rPr lang="en-US" altLang="zh-TW" dirty="0" smtClean="0"/>
              <a:t>(</a:t>
            </a:r>
            <a:r>
              <a:rPr lang="zh-TW" altLang="en-US" dirty="0" smtClean="0"/>
              <a:t>要記錄其他人的數字</a:t>
            </a:r>
            <a:r>
              <a:rPr lang="en-US" altLang="zh-TW" dirty="0" smtClean="0"/>
              <a:t>),can work for multiple games with any numbers of players.</a:t>
            </a:r>
          </a:p>
          <a:p>
            <a:pPr>
              <a:buFontTx/>
              <a:buChar char="-"/>
            </a:pPr>
            <a:r>
              <a:rPr lang="en-US" altLang="zh-TW" dirty="0" smtClean="0"/>
              <a:t>multi-player </a:t>
            </a:r>
            <a:r>
              <a:rPr lang="en-US" altLang="zh-TW" dirty="0" err="1" smtClean="0"/>
              <a:t>minimax</a:t>
            </a:r>
            <a:r>
              <a:rPr lang="en-US" altLang="zh-TW" dirty="0" smtClean="0"/>
              <a:t> and alpha beta pruning??(max-max-max pruning?)</a:t>
            </a:r>
          </a:p>
          <a:p>
            <a:pPr marL="0" indent="0">
              <a:buFont typeface="Arial" panose="020B0604020202020204" pitchFamily="34" charset="0"/>
              <a:buNone/>
            </a:pPr>
            <a:endParaRPr lang="en-US" altLang="zh-TW" dirty="0" smtClean="0"/>
          </a:p>
          <a:p>
            <a:pPr marL="0" indent="0">
              <a:buFont typeface="Arial" panose="020B0604020202020204" pitchFamily="34" charset="0"/>
              <a:buNone/>
            </a:pPr>
            <a:endParaRPr lang="en-US" altLang="zh-TW" dirty="0" smtClean="0"/>
          </a:p>
          <a:p>
            <a:pPr marL="0" indent="0">
              <a:buFont typeface="Arial" panose="020B0604020202020204" pitchFamily="34" charset="0"/>
              <a:buNone/>
            </a:pPr>
            <a:endParaRPr lang="en-US" altLang="zh-TW" dirty="0" smtClean="0"/>
          </a:p>
          <a:p>
            <a:endParaRPr lang="en-US" altLang="zh-TW" dirty="0" smtClean="0"/>
          </a:p>
        </p:txBody>
      </p:sp>
    </p:spTree>
    <p:extLst>
      <p:ext uri="{BB962C8B-B14F-4D97-AF65-F5344CB8AC3E}">
        <p14:creationId xmlns:p14="http://schemas.microsoft.com/office/powerpoint/2010/main" val="258148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Problems </a:t>
            </a:r>
          </a:p>
        </p:txBody>
      </p:sp>
      <p:sp>
        <p:nvSpPr>
          <p:cNvPr id="4" name="文字方塊 3"/>
          <p:cNvSpPr txBox="1"/>
          <p:nvPr/>
        </p:nvSpPr>
        <p:spPr>
          <a:xfrm>
            <a:off x="166255" y="858983"/>
            <a:ext cx="11804072" cy="369332"/>
          </a:xfrm>
          <a:prstGeom prst="rect">
            <a:avLst/>
          </a:prstGeom>
          <a:noFill/>
        </p:spPr>
        <p:txBody>
          <a:bodyPr wrap="square" rtlCol="0">
            <a:spAutoFit/>
          </a:bodyPr>
          <a:lstStyle/>
          <a:p>
            <a:r>
              <a:rPr lang="en-US" altLang="zh-TW" dirty="0"/>
              <a:t>State Space might be so large that we need other techniques to search the space and find optimal solutions.</a:t>
            </a:r>
            <a:endParaRPr lang="en-US" altLang="zh-TW" dirty="0"/>
          </a:p>
        </p:txBody>
      </p:sp>
      <p:sp>
        <p:nvSpPr>
          <p:cNvPr id="5" name="文字方塊 4"/>
          <p:cNvSpPr txBox="1"/>
          <p:nvPr/>
        </p:nvSpPr>
        <p:spPr>
          <a:xfrm>
            <a:off x="166255" y="1634533"/>
            <a:ext cx="2806700" cy="646331"/>
          </a:xfrm>
          <a:prstGeom prst="rect">
            <a:avLst/>
          </a:prstGeom>
          <a:noFill/>
        </p:spPr>
        <p:txBody>
          <a:bodyPr wrap="square" rtlCol="0">
            <a:spAutoFit/>
          </a:bodyPr>
          <a:lstStyle/>
          <a:p>
            <a:pPr marL="285750" indent="-285750">
              <a:buFontTx/>
              <a:buChar char="-"/>
            </a:pPr>
            <a:r>
              <a:rPr lang="en-US" altLang="zh-TW" dirty="0" smtClean="0"/>
              <a:t>Depth-limited search</a:t>
            </a:r>
          </a:p>
          <a:p>
            <a:pPr marL="285750" indent="-285750">
              <a:buFontTx/>
              <a:buChar char="-"/>
            </a:pPr>
            <a:endParaRPr lang="zh-TW" altLang="en-US" dirty="0"/>
          </a:p>
        </p:txBody>
      </p:sp>
    </p:spTree>
    <p:extLst>
      <p:ext uri="{BB962C8B-B14F-4D97-AF65-F5344CB8AC3E}">
        <p14:creationId xmlns:p14="http://schemas.microsoft.com/office/powerpoint/2010/main" val="315814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Planning</a:t>
            </a:r>
            <a:br>
              <a:rPr lang="en-US" altLang="zh-TW" sz="8800" dirty="0" smtClean="0"/>
            </a:br>
            <a:r>
              <a:rPr lang="en-US" altLang="zh-TW" sz="3200" dirty="0" smtClean="0"/>
              <a:t>The construction of sequences of actions to achieve their goal.</a:t>
            </a:r>
          </a:p>
        </p:txBody>
      </p:sp>
    </p:spTree>
    <p:extLst>
      <p:ext uri="{BB962C8B-B14F-4D97-AF65-F5344CB8AC3E}">
        <p14:creationId xmlns:p14="http://schemas.microsoft.com/office/powerpoint/2010/main" val="689585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Planning vs Search</a:t>
            </a:r>
          </a:p>
        </p:txBody>
      </p:sp>
    </p:spTree>
    <p:extLst>
      <p:ext uri="{BB962C8B-B14F-4D97-AF65-F5344CB8AC3E}">
        <p14:creationId xmlns:p14="http://schemas.microsoft.com/office/powerpoint/2010/main" val="157218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Planning – Classical Planning</a:t>
            </a:r>
          </a:p>
        </p:txBody>
      </p:sp>
      <p:sp>
        <p:nvSpPr>
          <p:cNvPr id="4" name="文字方塊 3"/>
          <p:cNvSpPr txBox="1"/>
          <p:nvPr/>
        </p:nvSpPr>
        <p:spPr>
          <a:xfrm>
            <a:off x="166254" y="1155700"/>
            <a:ext cx="7466445" cy="2031325"/>
          </a:xfrm>
          <a:prstGeom prst="rect">
            <a:avLst/>
          </a:prstGeom>
          <a:noFill/>
        </p:spPr>
        <p:txBody>
          <a:bodyPr wrap="square" rtlCol="0">
            <a:spAutoFit/>
          </a:bodyPr>
          <a:lstStyle/>
          <a:p>
            <a:pPr>
              <a:buFontTx/>
              <a:buChar char="-"/>
            </a:pPr>
            <a:r>
              <a:rPr lang="en-US" altLang="zh-TW" dirty="0"/>
              <a:t>Factoring the world into variables.</a:t>
            </a:r>
          </a:p>
          <a:p>
            <a:pPr>
              <a:buFontTx/>
              <a:buChar char="-"/>
            </a:pPr>
            <a:r>
              <a:rPr lang="en-US" altLang="zh-TW" dirty="0"/>
              <a:t>State Space: k-Boolean (2^k states)</a:t>
            </a:r>
          </a:p>
          <a:p>
            <a:pPr>
              <a:buFontTx/>
              <a:buChar char="-"/>
            </a:pPr>
            <a:r>
              <a:rPr lang="en-US" altLang="zh-TW" dirty="0"/>
              <a:t>World State: Complete Assignment</a:t>
            </a:r>
          </a:p>
          <a:p>
            <a:pPr>
              <a:buFontTx/>
              <a:buChar char="-"/>
            </a:pPr>
            <a:r>
              <a:rPr lang="en-US" altLang="zh-TW" dirty="0" smtClean="0"/>
              <a:t>Belief State: Complete Assignment, Partial Assignment, Arbitrary Formula</a:t>
            </a:r>
          </a:p>
          <a:p>
            <a:pPr>
              <a:buFontTx/>
              <a:buChar char="-"/>
            </a:pPr>
            <a:endParaRPr lang="en-US" altLang="zh-TW" dirty="0"/>
          </a:p>
          <a:p>
            <a:pPr>
              <a:buFontTx/>
              <a:buChar char="-"/>
            </a:pPr>
            <a:r>
              <a:rPr lang="en-US" altLang="zh-TW" dirty="0" smtClean="0"/>
              <a:t>Action Scheme: e.g.</a:t>
            </a:r>
            <a:endParaRPr lang="en-US" altLang="zh-TW" dirty="0"/>
          </a:p>
          <a:p>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584200" y="3022077"/>
                <a:ext cx="7759700" cy="923330"/>
              </a:xfrm>
              <a:prstGeom prst="rect">
                <a:avLst/>
              </a:prstGeom>
              <a:noFill/>
              <a:ln>
                <a:solidFill>
                  <a:schemeClr val="tx1"/>
                </a:solidFill>
              </a:ln>
            </p:spPr>
            <p:txBody>
              <a:bodyPr wrap="square" rtlCol="0">
                <a:spAutoFit/>
              </a:bodyPr>
              <a:lstStyle/>
              <a:p>
                <a:r>
                  <a:rPr lang="en-US" altLang="zh-TW" dirty="0" smtClean="0"/>
                  <a:t>Action (Fly (</a:t>
                </a:r>
                <a:r>
                  <a:rPr lang="en-US" altLang="zh-TW" dirty="0" err="1" smtClean="0"/>
                  <a:t>p,x,y</a:t>
                </a:r>
                <a:r>
                  <a:rPr lang="en-US" altLang="zh-TW" dirty="0" smtClean="0"/>
                  <a:t>))                                                                          (fly p from x to y)</a:t>
                </a:r>
              </a:p>
              <a:p>
                <a:r>
                  <a:rPr lang="en-US" altLang="zh-TW" dirty="0"/>
                  <a:t> </a:t>
                </a:r>
                <a:r>
                  <a:rPr lang="en-US" altLang="zh-TW" dirty="0" smtClean="0"/>
                  <a:t>   </a:t>
                </a:r>
                <a:r>
                  <a:rPr lang="en-US" altLang="zh-TW" dirty="0" err="1" smtClean="0"/>
                  <a:t>Precond</a:t>
                </a:r>
                <a:r>
                  <a:rPr lang="en-US" altLang="zh-TW" dirty="0" smtClean="0"/>
                  <a:t>: Plane(p) ^ Airport(x) ^ Airport(y) ^ At(</a:t>
                </a:r>
                <a:r>
                  <a:rPr lang="en-US" altLang="zh-TW" dirty="0" err="1" smtClean="0"/>
                  <a:t>p,x</a:t>
                </a:r>
                <a:r>
                  <a:rPr lang="en-US" altLang="zh-TW" dirty="0" smtClean="0"/>
                  <a:t>)            (precondition)</a:t>
                </a:r>
              </a:p>
              <a:p>
                <a:r>
                  <a:rPr lang="en-US" altLang="zh-TW" dirty="0"/>
                  <a:t> </a:t>
                </a:r>
                <a:r>
                  <a:rPr lang="en-US" altLang="zh-TW" dirty="0" smtClean="0"/>
                  <a:t>   Effect: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At(</a:t>
                </a:r>
                <a:r>
                  <a:rPr lang="en-US" altLang="zh-TW" dirty="0" err="1" smtClean="0"/>
                  <a:t>p,x</a:t>
                </a:r>
                <a:r>
                  <a:rPr lang="en-US" altLang="zh-TW" dirty="0" smtClean="0"/>
                  <a:t>) ^ At(</a:t>
                </a:r>
                <a:r>
                  <a:rPr lang="en-US" altLang="zh-TW" dirty="0" err="1" smtClean="0"/>
                  <a:t>p,y</a:t>
                </a:r>
                <a:r>
                  <a:rPr lang="en-US" altLang="zh-TW" dirty="0" smtClean="0"/>
                  <a:t>)                                                           (what would happen)</a:t>
                </a:r>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84200" y="3022077"/>
                <a:ext cx="7759700" cy="923330"/>
              </a:xfrm>
              <a:prstGeom prst="rect">
                <a:avLst/>
              </a:prstGeom>
              <a:blipFill rotWithShape="0">
                <a:blip r:embed="rId2"/>
                <a:stretch>
                  <a:fillRect l="-627" t="-3268" r="-471" b="-9150"/>
                </a:stretch>
              </a:blipFill>
              <a:ln>
                <a:solidFill>
                  <a:schemeClr val="tx1"/>
                </a:solidFill>
              </a:ln>
            </p:spPr>
            <p:txBody>
              <a:bodyPr/>
              <a:lstStyle/>
              <a:p>
                <a:r>
                  <a:rPr lang="zh-TW" altLang="en-US">
                    <a:noFill/>
                  </a:rPr>
                  <a:t> </a:t>
                </a:r>
              </a:p>
            </p:txBody>
          </p:sp>
        </mc:Fallback>
      </mc:AlternateContent>
      <p:cxnSp>
        <p:nvCxnSpPr>
          <p:cNvPr id="8" name="直線單箭頭接點 7"/>
          <p:cNvCxnSpPr>
            <a:stCxn id="6" idx="2"/>
            <a:endCxn id="9" idx="0"/>
          </p:cNvCxnSpPr>
          <p:nvPr/>
        </p:nvCxnSpPr>
        <p:spPr>
          <a:xfrm>
            <a:off x="4464050" y="3945407"/>
            <a:ext cx="0" cy="570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字方塊 8"/>
          <p:cNvSpPr txBox="1"/>
          <p:nvPr/>
        </p:nvSpPr>
        <p:spPr>
          <a:xfrm>
            <a:off x="2292350" y="4515518"/>
            <a:ext cx="4343399" cy="2031325"/>
          </a:xfrm>
          <a:prstGeom prst="rect">
            <a:avLst/>
          </a:prstGeom>
          <a:noFill/>
        </p:spPr>
        <p:txBody>
          <a:bodyPr wrap="square" rtlCol="0">
            <a:spAutoFit/>
          </a:bodyPr>
          <a:lstStyle/>
          <a:p>
            <a:r>
              <a:rPr lang="en-US" altLang="zh-TW" b="1" u="sng" dirty="0" smtClean="0"/>
              <a:t>How do we do planning</a:t>
            </a:r>
            <a:r>
              <a:rPr lang="en-US" altLang="zh-TW" dirty="0" smtClean="0"/>
              <a:t>:</a:t>
            </a:r>
          </a:p>
          <a:p>
            <a:pPr marL="285750" indent="-285750">
              <a:buFontTx/>
              <a:buChar char="-"/>
            </a:pPr>
            <a:r>
              <a:rPr lang="en-US" altLang="zh-TW" dirty="0"/>
              <a:t>STRIPS </a:t>
            </a:r>
            <a:r>
              <a:rPr lang="en-US" altLang="zh-TW" dirty="0" smtClean="0"/>
              <a:t>(State Space Search</a:t>
            </a:r>
            <a:r>
              <a:rPr lang="en-US" altLang="zh-TW" dirty="0"/>
              <a:t>)</a:t>
            </a:r>
            <a:endParaRPr lang="zh-TW" altLang="en-US" dirty="0"/>
          </a:p>
          <a:p>
            <a:r>
              <a:rPr lang="en-US" altLang="zh-TW" dirty="0" smtClean="0"/>
              <a:t>          Progression Search</a:t>
            </a:r>
          </a:p>
          <a:p>
            <a:r>
              <a:rPr lang="en-US" altLang="zh-TW" dirty="0" smtClean="0"/>
              <a:t>          Regression Search</a:t>
            </a:r>
          </a:p>
          <a:p>
            <a:pPr marL="285750" indent="-285750">
              <a:buFontTx/>
              <a:buChar char="-"/>
            </a:pPr>
            <a:r>
              <a:rPr lang="en-US" altLang="zh-TW" dirty="0"/>
              <a:t>PSS </a:t>
            </a:r>
            <a:r>
              <a:rPr lang="en-US" altLang="zh-TW" dirty="0" smtClean="0"/>
              <a:t>(</a:t>
            </a:r>
            <a:r>
              <a:rPr lang="en-US" altLang="zh-TW" dirty="0"/>
              <a:t>P</a:t>
            </a:r>
            <a:r>
              <a:rPr lang="en-US" altLang="zh-TW" dirty="0" smtClean="0"/>
              <a:t>lan </a:t>
            </a:r>
            <a:r>
              <a:rPr lang="en-US" altLang="zh-TW" dirty="0"/>
              <a:t>S</a:t>
            </a:r>
            <a:r>
              <a:rPr lang="en-US" altLang="zh-TW" dirty="0" smtClean="0"/>
              <a:t>pace Search)</a:t>
            </a:r>
          </a:p>
          <a:p>
            <a:pPr marL="285750" indent="-285750">
              <a:buFontTx/>
              <a:buChar char="-"/>
            </a:pPr>
            <a:r>
              <a:rPr lang="en-US" altLang="zh-TW" dirty="0" smtClean="0"/>
              <a:t>STN</a:t>
            </a:r>
            <a:endParaRPr lang="zh-TW" altLang="en-US" dirty="0"/>
          </a:p>
          <a:p>
            <a:pPr marL="285750" indent="-285750">
              <a:buFontTx/>
              <a:buChar char="-"/>
            </a:pPr>
            <a:r>
              <a:rPr lang="en-US" altLang="zh-TW" dirty="0" smtClean="0"/>
              <a:t>Situation Calculus</a:t>
            </a:r>
            <a:endParaRPr lang="zh-TW" altLang="en-US" dirty="0"/>
          </a:p>
        </p:txBody>
      </p:sp>
    </p:spTree>
    <p:extLst>
      <p:ext uri="{BB962C8B-B14F-4D97-AF65-F5344CB8AC3E}">
        <p14:creationId xmlns:p14="http://schemas.microsoft.com/office/powerpoint/2010/main" val="1323589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Planning</a:t>
            </a:r>
          </a:p>
        </p:txBody>
      </p:sp>
      <p:sp>
        <p:nvSpPr>
          <p:cNvPr id="3" name="文字方塊 2"/>
          <p:cNvSpPr txBox="1"/>
          <p:nvPr/>
        </p:nvSpPr>
        <p:spPr>
          <a:xfrm>
            <a:off x="166255" y="868402"/>
            <a:ext cx="11804072" cy="5847755"/>
          </a:xfrm>
          <a:prstGeom prst="rect">
            <a:avLst/>
          </a:prstGeom>
          <a:noFill/>
        </p:spPr>
        <p:txBody>
          <a:bodyPr wrap="square" rtlCol="0">
            <a:spAutoFit/>
          </a:bodyPr>
          <a:lstStyle/>
          <a:p>
            <a:r>
              <a:rPr lang="en-US" altLang="zh-TW" sz="2000" b="1" dirty="0" smtClean="0"/>
              <a:t>Planning problems</a:t>
            </a:r>
          </a:p>
          <a:p>
            <a:pPr marL="285750" indent="-285750">
              <a:buFontTx/>
              <a:buChar char="-"/>
            </a:pPr>
            <a:r>
              <a:rPr lang="en-US" altLang="zh-TW" sz="1700" b="1" dirty="0"/>
              <a:t>p</a:t>
            </a:r>
            <a:r>
              <a:rPr lang="en-US" altLang="zh-TW" sz="1700" b="1" dirty="0" smtClean="0"/>
              <a:t>roblems(): </a:t>
            </a:r>
            <a:r>
              <a:rPr lang="en-US" altLang="zh-TW" sz="1700" dirty="0" smtClean="0"/>
              <a:t>build problems</a:t>
            </a:r>
          </a:p>
          <a:p>
            <a:r>
              <a:rPr lang="en-US" altLang="zh-TW" sz="1700" dirty="0" smtClean="0"/>
              <a:t>           cargos, planes, airports, </a:t>
            </a:r>
            <a:r>
              <a:rPr lang="en-US" altLang="zh-TW" sz="1700" dirty="0" err="1" smtClean="0"/>
              <a:t>pos</a:t>
            </a:r>
            <a:r>
              <a:rPr lang="en-US" altLang="zh-TW" sz="1700" dirty="0" smtClean="0"/>
              <a:t>, </a:t>
            </a:r>
            <a:r>
              <a:rPr lang="en-US" altLang="zh-TW" sz="1700" dirty="0" err="1" smtClean="0"/>
              <a:t>neg</a:t>
            </a:r>
            <a:r>
              <a:rPr lang="en-US" altLang="zh-TW" sz="1700" dirty="0" smtClean="0"/>
              <a:t>, </a:t>
            </a:r>
            <a:r>
              <a:rPr lang="en-US" altLang="zh-TW" sz="1700" dirty="0" err="1" smtClean="0"/>
              <a:t>init</a:t>
            </a:r>
            <a:r>
              <a:rPr lang="en-US" altLang="zh-TW" sz="1700" dirty="0" smtClean="0"/>
              <a:t> = </a:t>
            </a:r>
            <a:r>
              <a:rPr lang="en-US" altLang="zh-TW" sz="1700" dirty="0" err="1" smtClean="0"/>
              <a:t>FluentState</a:t>
            </a:r>
            <a:r>
              <a:rPr lang="en-US" altLang="zh-TW" sz="1700" dirty="0" smtClean="0"/>
              <a:t>(</a:t>
            </a:r>
            <a:r>
              <a:rPr lang="en-US" altLang="zh-TW" sz="1700" dirty="0" err="1" smtClean="0"/>
              <a:t>pos</a:t>
            </a:r>
            <a:r>
              <a:rPr lang="en-US" altLang="zh-TW" sz="1700" dirty="0" smtClean="0"/>
              <a:t>, </a:t>
            </a:r>
            <a:r>
              <a:rPr lang="en-US" altLang="zh-TW" sz="1700" dirty="0" err="1" smtClean="0"/>
              <a:t>neg</a:t>
            </a:r>
            <a:r>
              <a:rPr lang="en-US" altLang="zh-TW" sz="1700" dirty="0" smtClean="0"/>
              <a:t>), goal</a:t>
            </a:r>
          </a:p>
          <a:p>
            <a:endParaRPr lang="en-US" altLang="zh-TW" sz="1700" dirty="0" smtClean="0"/>
          </a:p>
          <a:p>
            <a:pPr marL="285750" indent="-285750">
              <a:buFontTx/>
              <a:buChar char="-"/>
            </a:pPr>
            <a:r>
              <a:rPr lang="en-US" altLang="zh-TW" sz="1700" b="1" dirty="0" err="1" smtClean="0"/>
              <a:t>get_actions</a:t>
            </a:r>
            <a:r>
              <a:rPr lang="en-US" altLang="zh-TW" sz="1700" b="1" dirty="0"/>
              <a:t>(): </a:t>
            </a:r>
            <a:r>
              <a:rPr lang="en-US" altLang="zh-TW" sz="1700" dirty="0"/>
              <a:t>creates concrete actions (no variables) for all actions in the </a:t>
            </a:r>
            <a:r>
              <a:rPr lang="en-US" altLang="zh-TW" sz="1700" dirty="0" smtClean="0"/>
              <a:t>problem domain </a:t>
            </a:r>
            <a:r>
              <a:rPr lang="en-US" altLang="zh-TW" sz="1700" dirty="0"/>
              <a:t>action schema and turns them into complete Action </a:t>
            </a:r>
            <a:r>
              <a:rPr lang="en-US" altLang="zh-TW" sz="1700" dirty="0" smtClean="0"/>
              <a:t>objects. (use for loop to create a list of all possible actions.)</a:t>
            </a:r>
          </a:p>
          <a:p>
            <a:r>
              <a:rPr lang="en-US" altLang="zh-TW" sz="1700" dirty="0"/>
              <a:t> </a:t>
            </a:r>
            <a:r>
              <a:rPr lang="en-US" altLang="zh-TW" sz="1700" dirty="0" smtClean="0"/>
              <a:t>          </a:t>
            </a:r>
            <a:r>
              <a:rPr lang="en-US" altLang="zh-TW" sz="1700" u="sng" dirty="0" err="1" smtClean="0"/>
              <a:t>load_actions</a:t>
            </a:r>
            <a:r>
              <a:rPr lang="en-US" altLang="zh-TW" sz="1700" u="sng" dirty="0" smtClean="0"/>
              <a:t>()</a:t>
            </a:r>
            <a:r>
              <a:rPr lang="en-US" altLang="zh-TW" sz="1700" dirty="0" smtClean="0"/>
              <a:t>      : </a:t>
            </a:r>
            <a:r>
              <a:rPr lang="en-US" altLang="zh-TW" sz="1700" dirty="0" err="1" smtClean="0"/>
              <a:t>precond_pos</a:t>
            </a:r>
            <a:r>
              <a:rPr lang="en-US" altLang="zh-TW" sz="1700" dirty="0" smtClean="0"/>
              <a:t>, </a:t>
            </a:r>
            <a:r>
              <a:rPr lang="en-US" altLang="zh-TW" sz="1700" dirty="0" err="1" smtClean="0"/>
              <a:t>precond_neg</a:t>
            </a:r>
            <a:r>
              <a:rPr lang="en-US" altLang="zh-TW" sz="1700" dirty="0" smtClean="0"/>
              <a:t>, </a:t>
            </a:r>
            <a:r>
              <a:rPr lang="en-US" altLang="zh-TW" sz="1700" dirty="0" err="1" smtClean="0"/>
              <a:t>effect_add</a:t>
            </a:r>
            <a:r>
              <a:rPr lang="en-US" altLang="zh-TW" sz="1700" dirty="0" smtClean="0"/>
              <a:t>, </a:t>
            </a:r>
            <a:r>
              <a:rPr lang="en-US" altLang="zh-TW" sz="1700" dirty="0" err="1" smtClean="0"/>
              <a:t>effect_rem</a:t>
            </a:r>
            <a:endParaRPr lang="en-US" altLang="zh-TW" sz="1700" dirty="0" smtClean="0"/>
          </a:p>
          <a:p>
            <a:r>
              <a:rPr lang="en-US" altLang="zh-TW" sz="1700" dirty="0"/>
              <a:t> </a:t>
            </a:r>
            <a:r>
              <a:rPr lang="en-US" altLang="zh-TW" sz="1700" dirty="0" smtClean="0"/>
              <a:t>          </a:t>
            </a:r>
            <a:r>
              <a:rPr lang="en-US" altLang="zh-TW" sz="1700" u="sng" dirty="0" err="1" smtClean="0"/>
              <a:t>unload_actions</a:t>
            </a:r>
            <a:r>
              <a:rPr lang="en-US" altLang="zh-TW" sz="1700" u="sng" dirty="0" smtClean="0"/>
              <a:t>() </a:t>
            </a:r>
            <a:r>
              <a:rPr lang="en-US" altLang="zh-TW" sz="1700" dirty="0" smtClean="0"/>
              <a:t>: </a:t>
            </a:r>
            <a:r>
              <a:rPr lang="en-US" altLang="zh-TW" sz="1700" dirty="0" err="1"/>
              <a:t>precond_pos</a:t>
            </a:r>
            <a:r>
              <a:rPr lang="en-US" altLang="zh-TW" sz="1700" dirty="0"/>
              <a:t>, </a:t>
            </a:r>
            <a:r>
              <a:rPr lang="en-US" altLang="zh-TW" sz="1700" dirty="0" err="1"/>
              <a:t>precond_neg</a:t>
            </a:r>
            <a:r>
              <a:rPr lang="en-US" altLang="zh-TW" sz="1700" dirty="0"/>
              <a:t>, </a:t>
            </a:r>
            <a:r>
              <a:rPr lang="en-US" altLang="zh-TW" sz="1700" dirty="0" err="1"/>
              <a:t>effect_add</a:t>
            </a:r>
            <a:r>
              <a:rPr lang="en-US" altLang="zh-TW" sz="1700" dirty="0"/>
              <a:t>, </a:t>
            </a:r>
            <a:r>
              <a:rPr lang="en-US" altLang="zh-TW" sz="1700" dirty="0" err="1" smtClean="0"/>
              <a:t>effect_rem</a:t>
            </a:r>
            <a:endParaRPr lang="en-US" altLang="zh-TW" sz="1700" dirty="0" smtClean="0"/>
          </a:p>
          <a:p>
            <a:r>
              <a:rPr lang="en-US" altLang="zh-TW" sz="1700" dirty="0"/>
              <a:t> </a:t>
            </a:r>
            <a:r>
              <a:rPr lang="en-US" altLang="zh-TW" sz="1700" dirty="0" smtClean="0"/>
              <a:t>          </a:t>
            </a:r>
            <a:r>
              <a:rPr lang="en-US" altLang="zh-TW" sz="1700" u="sng" dirty="0" err="1" smtClean="0"/>
              <a:t>fly_actions</a:t>
            </a:r>
            <a:r>
              <a:rPr lang="en-US" altLang="zh-TW" sz="1700" u="sng" dirty="0" smtClean="0"/>
              <a:t>()</a:t>
            </a:r>
            <a:r>
              <a:rPr lang="en-US" altLang="zh-TW" sz="1700" dirty="0" smtClean="0"/>
              <a:t>         : </a:t>
            </a:r>
            <a:r>
              <a:rPr lang="en-US" altLang="zh-TW" sz="1700" dirty="0" err="1"/>
              <a:t>precond_pos</a:t>
            </a:r>
            <a:r>
              <a:rPr lang="en-US" altLang="zh-TW" sz="1700" dirty="0"/>
              <a:t>, </a:t>
            </a:r>
            <a:r>
              <a:rPr lang="en-US" altLang="zh-TW" sz="1700" dirty="0" err="1"/>
              <a:t>precond_neg</a:t>
            </a:r>
            <a:r>
              <a:rPr lang="en-US" altLang="zh-TW" sz="1700" dirty="0"/>
              <a:t>, </a:t>
            </a:r>
            <a:r>
              <a:rPr lang="en-US" altLang="zh-TW" sz="1700" dirty="0" err="1"/>
              <a:t>effect_add</a:t>
            </a:r>
            <a:r>
              <a:rPr lang="en-US" altLang="zh-TW" sz="1700" dirty="0"/>
              <a:t>, </a:t>
            </a:r>
            <a:r>
              <a:rPr lang="en-US" altLang="zh-TW" sz="1700" dirty="0" err="1" smtClean="0"/>
              <a:t>effect_rem</a:t>
            </a:r>
            <a:endParaRPr lang="en-US" altLang="zh-TW" sz="1700" dirty="0" smtClean="0"/>
          </a:p>
          <a:p>
            <a:endParaRPr lang="en-US" altLang="zh-TW" sz="1700" dirty="0" smtClean="0"/>
          </a:p>
          <a:p>
            <a:pPr marL="285750" indent="-285750">
              <a:buFontTx/>
              <a:buChar char="-"/>
            </a:pPr>
            <a:r>
              <a:rPr lang="en-US" altLang="zh-TW" sz="1700" b="1" dirty="0"/>
              <a:t>actions(): </a:t>
            </a:r>
            <a:r>
              <a:rPr lang="en-US" altLang="zh-TW" sz="1700" dirty="0"/>
              <a:t>Return the actions that can be executed in the given state</a:t>
            </a:r>
            <a:r>
              <a:rPr lang="en-US" altLang="zh-TW" sz="1700" dirty="0" smtClean="0"/>
              <a:t>.</a:t>
            </a:r>
          </a:p>
          <a:p>
            <a:r>
              <a:rPr lang="en-US" altLang="zh-TW" sz="1700" dirty="0" smtClean="0"/>
              <a:t>           From </a:t>
            </a:r>
            <a:r>
              <a:rPr lang="en-US" altLang="zh-TW" sz="1700" dirty="0"/>
              <a:t>all the concrete actions we can perform, select the ones that can be </a:t>
            </a:r>
            <a:r>
              <a:rPr lang="en-US" altLang="zh-TW" sz="1700" dirty="0" smtClean="0"/>
              <a:t>executed from </a:t>
            </a:r>
            <a:r>
              <a:rPr lang="en-US" altLang="zh-TW" sz="1700" dirty="0"/>
              <a:t>the current state. An action is executable if it satisfies a problem's </a:t>
            </a:r>
            <a:r>
              <a:rPr lang="en-US" altLang="zh-TW" sz="1700" dirty="0" smtClean="0"/>
              <a:t>preconditions. That </a:t>
            </a:r>
            <a:r>
              <a:rPr lang="en-US" altLang="zh-TW" sz="1700" dirty="0"/>
              <a:t>is, it must appear in a problem's positive preconditions and not be in a problem's negative ones</a:t>
            </a:r>
            <a:r>
              <a:rPr lang="en-US" altLang="zh-TW" sz="1700" dirty="0" smtClean="0"/>
              <a:t>.</a:t>
            </a:r>
          </a:p>
          <a:p>
            <a:endParaRPr lang="en-US" altLang="zh-TW" sz="1700" dirty="0" smtClean="0"/>
          </a:p>
          <a:p>
            <a:pPr marL="285750" indent="-285750">
              <a:buFontTx/>
              <a:buChar char="-"/>
            </a:pPr>
            <a:r>
              <a:rPr lang="en-US" altLang="zh-TW" sz="1700" b="1" dirty="0"/>
              <a:t>results(): </a:t>
            </a:r>
            <a:r>
              <a:rPr lang="en-US" altLang="zh-TW" sz="1700" dirty="0"/>
              <a:t>Return the state that results from executing the </a:t>
            </a:r>
            <a:r>
              <a:rPr lang="en-US" altLang="zh-TW" sz="1700" dirty="0" smtClean="0"/>
              <a:t>given action </a:t>
            </a:r>
            <a:r>
              <a:rPr lang="en-US" altLang="zh-TW" sz="1700" dirty="0"/>
              <a:t>in the given state</a:t>
            </a:r>
            <a:r>
              <a:rPr lang="en-US" altLang="zh-TW" sz="1700" dirty="0" smtClean="0"/>
              <a:t>.</a:t>
            </a:r>
          </a:p>
          <a:p>
            <a:r>
              <a:rPr lang="en-US" altLang="zh-TW" sz="1700" dirty="0" smtClean="0"/>
              <a:t>           The </a:t>
            </a:r>
            <a:r>
              <a:rPr lang="en-US" altLang="zh-TW" sz="1700" dirty="0"/>
              <a:t>precondition defines the states in which the action can </a:t>
            </a:r>
            <a:r>
              <a:rPr lang="en-US" altLang="zh-TW" sz="1700" dirty="0" smtClean="0"/>
              <a:t>be executed</a:t>
            </a:r>
            <a:r>
              <a:rPr lang="en-US" altLang="zh-TW" sz="1700" dirty="0"/>
              <a:t>, and the effect defines the result of executing the action. </a:t>
            </a:r>
            <a:r>
              <a:rPr lang="en-US" altLang="zh-TW" sz="1700" dirty="0" smtClean="0"/>
              <a:t>So</a:t>
            </a:r>
            <a:r>
              <a:rPr lang="en-US" altLang="zh-TW" sz="1700" dirty="0"/>
              <a:t>, for each fluent (positive </a:t>
            </a:r>
            <a:r>
              <a:rPr lang="en-US" altLang="zh-TW" sz="1700" dirty="0" smtClean="0"/>
              <a:t>or </a:t>
            </a:r>
            <a:r>
              <a:rPr lang="en-US" altLang="zh-TW" sz="1700" dirty="0"/>
              <a:t>negative) in the old state, we need to look in the action's effects (both the add and remove effects) </a:t>
            </a:r>
            <a:r>
              <a:rPr lang="en-US" altLang="zh-TW" sz="1700" dirty="0" smtClean="0"/>
              <a:t>to determine </a:t>
            </a:r>
            <a:r>
              <a:rPr lang="en-US" altLang="zh-TW" sz="1700" dirty="0"/>
              <a:t>how the fluent will be carried over to the new state, as a positive or a negative </a:t>
            </a:r>
            <a:r>
              <a:rPr lang="en-US" altLang="zh-TW" sz="1700" dirty="0" smtClean="0"/>
              <a:t>fluent. The </a:t>
            </a:r>
            <a:r>
              <a:rPr lang="en-US" altLang="zh-TW" sz="1700" dirty="0"/>
              <a:t>action may have positive and negative effects INDEPENDENTLY of the old state. If they're add </a:t>
            </a:r>
            <a:r>
              <a:rPr lang="en-US" altLang="zh-TW" sz="1700" dirty="0" smtClean="0"/>
              <a:t>effects, we </a:t>
            </a:r>
            <a:r>
              <a:rPr lang="en-US" altLang="zh-TW" sz="1700" dirty="0"/>
              <a:t>need to make sure these </a:t>
            </a:r>
            <a:r>
              <a:rPr lang="en-US" altLang="zh-TW" sz="1700" dirty="0" err="1"/>
              <a:t>fluents</a:t>
            </a:r>
            <a:r>
              <a:rPr lang="en-US" altLang="zh-TW" sz="1700" dirty="0"/>
              <a:t> are added to the new state's positive sentences. Similarly, if </a:t>
            </a:r>
            <a:r>
              <a:rPr lang="en-US" altLang="zh-TW" sz="1700" dirty="0" smtClean="0"/>
              <a:t>they're remove </a:t>
            </a:r>
            <a:r>
              <a:rPr lang="en-US" altLang="zh-TW" sz="1700" dirty="0"/>
              <a:t>effects, these </a:t>
            </a:r>
            <a:r>
              <a:rPr lang="en-US" altLang="zh-TW" sz="1700" dirty="0" err="1"/>
              <a:t>fluents</a:t>
            </a:r>
            <a:r>
              <a:rPr lang="en-US" altLang="zh-TW" sz="1700" dirty="0"/>
              <a:t> need to be added to the new state's negative sentences</a:t>
            </a:r>
            <a:r>
              <a:rPr lang="en-US" altLang="zh-TW" sz="1700" dirty="0" smtClean="0"/>
              <a:t>.</a:t>
            </a:r>
          </a:p>
        </p:txBody>
      </p:sp>
    </p:spTree>
    <p:extLst>
      <p:ext uri="{BB962C8B-B14F-4D97-AF65-F5344CB8AC3E}">
        <p14:creationId xmlns:p14="http://schemas.microsoft.com/office/powerpoint/2010/main" val="469135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Planning</a:t>
            </a:r>
          </a:p>
        </p:txBody>
      </p:sp>
      <p:sp>
        <p:nvSpPr>
          <p:cNvPr id="10" name="文字方塊 9"/>
          <p:cNvSpPr txBox="1"/>
          <p:nvPr/>
        </p:nvSpPr>
        <p:spPr>
          <a:xfrm>
            <a:off x="166255" y="1020617"/>
            <a:ext cx="3873500" cy="400110"/>
          </a:xfrm>
          <a:prstGeom prst="rect">
            <a:avLst/>
          </a:prstGeom>
          <a:noFill/>
        </p:spPr>
        <p:txBody>
          <a:bodyPr wrap="square" rtlCol="0">
            <a:spAutoFit/>
          </a:bodyPr>
          <a:lstStyle/>
          <a:p>
            <a:r>
              <a:rPr lang="en-US" altLang="zh-TW" sz="2000" b="1" dirty="0" smtClean="0"/>
              <a:t>Domain-Independence heuristics</a:t>
            </a:r>
            <a:endParaRPr lang="zh-TW" altLang="en-US" sz="2000" b="1" dirty="0"/>
          </a:p>
        </p:txBody>
      </p:sp>
      <p:sp>
        <p:nvSpPr>
          <p:cNvPr id="4" name="文字方塊 3"/>
          <p:cNvSpPr txBox="1"/>
          <p:nvPr/>
        </p:nvSpPr>
        <p:spPr>
          <a:xfrm>
            <a:off x="166255" y="1676400"/>
            <a:ext cx="6654800" cy="3139321"/>
          </a:xfrm>
          <a:prstGeom prst="rect">
            <a:avLst/>
          </a:prstGeom>
          <a:noFill/>
        </p:spPr>
        <p:txBody>
          <a:bodyPr wrap="square" rtlCol="0">
            <a:spAutoFit/>
          </a:bodyPr>
          <a:lstStyle/>
          <a:p>
            <a:r>
              <a:rPr lang="en-US" altLang="zh-TW" dirty="0" smtClean="0"/>
              <a:t>Define heuristic method</a:t>
            </a:r>
          </a:p>
          <a:p>
            <a:r>
              <a:rPr lang="en-US" altLang="zh-TW" dirty="0" smtClean="0"/>
              <a:t>Build planning graph:</a:t>
            </a:r>
          </a:p>
          <a:p>
            <a:pPr marL="285750" indent="-285750">
              <a:buFontTx/>
              <a:buChar char="-"/>
            </a:pPr>
            <a:r>
              <a:rPr lang="en-US" altLang="zh-TW" dirty="0" smtClean="0"/>
              <a:t>Add levels</a:t>
            </a:r>
          </a:p>
          <a:p>
            <a:r>
              <a:rPr lang="en-US" altLang="zh-TW" dirty="0"/>
              <a:t> </a:t>
            </a:r>
            <a:r>
              <a:rPr lang="en-US" altLang="zh-TW" dirty="0" smtClean="0"/>
              <a:t>         action levels</a:t>
            </a:r>
          </a:p>
          <a:p>
            <a:r>
              <a:rPr lang="en-US" altLang="zh-TW" dirty="0"/>
              <a:t> </a:t>
            </a:r>
            <a:r>
              <a:rPr lang="en-US" altLang="zh-TW" dirty="0" smtClean="0"/>
              <a:t>         literal level</a:t>
            </a:r>
          </a:p>
          <a:p>
            <a:pPr marL="285750" indent="-285750">
              <a:buFontTx/>
              <a:buChar char="-"/>
            </a:pPr>
            <a:r>
              <a:rPr lang="en-US" altLang="zh-TW" dirty="0" smtClean="0"/>
              <a:t>Add </a:t>
            </a:r>
            <a:r>
              <a:rPr lang="en-US" altLang="zh-TW" dirty="0" err="1" smtClean="0"/>
              <a:t>mutex</a:t>
            </a:r>
            <a:endParaRPr lang="en-US" altLang="zh-TW" dirty="0" smtClean="0"/>
          </a:p>
          <a:p>
            <a:r>
              <a:rPr lang="en-US" altLang="zh-TW" dirty="0"/>
              <a:t> </a:t>
            </a:r>
            <a:r>
              <a:rPr lang="en-US" altLang="zh-TW" dirty="0" smtClean="0"/>
              <a:t>         Inconsistent effects </a:t>
            </a:r>
            <a:r>
              <a:rPr lang="en-US" altLang="zh-TW" dirty="0" err="1" smtClean="0"/>
              <a:t>mutex</a:t>
            </a:r>
            <a:endParaRPr lang="en-US" altLang="zh-TW" dirty="0" smtClean="0"/>
          </a:p>
          <a:p>
            <a:r>
              <a:rPr lang="en-US" altLang="zh-TW" dirty="0"/>
              <a:t> </a:t>
            </a:r>
            <a:r>
              <a:rPr lang="en-US" altLang="zh-TW" dirty="0" smtClean="0"/>
              <a:t>         Interference </a:t>
            </a:r>
            <a:r>
              <a:rPr lang="en-US" altLang="zh-TW" dirty="0" err="1" smtClean="0"/>
              <a:t>mutex</a:t>
            </a:r>
            <a:endParaRPr lang="en-US" altLang="zh-TW" dirty="0" smtClean="0"/>
          </a:p>
          <a:p>
            <a:r>
              <a:rPr lang="en-US" altLang="zh-TW" dirty="0"/>
              <a:t> </a:t>
            </a:r>
            <a:r>
              <a:rPr lang="en-US" altLang="zh-TW" dirty="0" smtClean="0"/>
              <a:t>         competing needs </a:t>
            </a:r>
            <a:r>
              <a:rPr lang="en-US" altLang="zh-TW" dirty="0" err="1" smtClean="0"/>
              <a:t>mutex</a:t>
            </a:r>
            <a:endParaRPr lang="en-US" altLang="zh-TW" dirty="0" smtClean="0"/>
          </a:p>
          <a:p>
            <a:r>
              <a:rPr lang="en-US" altLang="zh-TW" dirty="0"/>
              <a:t> </a:t>
            </a:r>
            <a:r>
              <a:rPr lang="en-US" altLang="zh-TW" dirty="0" smtClean="0"/>
              <a:t>         negation </a:t>
            </a:r>
            <a:r>
              <a:rPr lang="en-US" altLang="zh-TW" dirty="0" err="1" smtClean="0"/>
              <a:t>mutex</a:t>
            </a:r>
            <a:endParaRPr lang="en-US" altLang="zh-TW" dirty="0" smtClean="0"/>
          </a:p>
          <a:p>
            <a:r>
              <a:rPr lang="en-US" altLang="zh-TW" dirty="0"/>
              <a:t> </a:t>
            </a:r>
            <a:r>
              <a:rPr lang="en-US" altLang="zh-TW" dirty="0" smtClean="0"/>
              <a:t>         inconsistent support </a:t>
            </a:r>
            <a:r>
              <a:rPr lang="en-US" altLang="zh-TW" dirty="0" err="1" smtClean="0"/>
              <a:t>mutex</a:t>
            </a:r>
            <a:r>
              <a:rPr lang="en-US" altLang="zh-TW" dirty="0" smtClean="0"/>
              <a:t> </a:t>
            </a:r>
            <a:endParaRPr lang="zh-TW" altLang="en-US" dirty="0"/>
          </a:p>
        </p:txBody>
      </p:sp>
    </p:spTree>
    <p:extLst>
      <p:ext uri="{BB962C8B-B14F-4D97-AF65-F5344CB8AC3E}">
        <p14:creationId xmlns:p14="http://schemas.microsoft.com/office/powerpoint/2010/main" val="2210550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Planning – How do we do planning</a:t>
            </a:r>
          </a:p>
        </p:txBody>
      </p:sp>
      <p:sp>
        <p:nvSpPr>
          <p:cNvPr id="40" name="文字方塊 39"/>
          <p:cNvSpPr txBox="1"/>
          <p:nvPr/>
        </p:nvSpPr>
        <p:spPr>
          <a:xfrm>
            <a:off x="166255" y="912720"/>
            <a:ext cx="2912452" cy="461665"/>
          </a:xfrm>
          <a:prstGeom prst="rect">
            <a:avLst/>
          </a:prstGeom>
          <a:noFill/>
        </p:spPr>
        <p:txBody>
          <a:bodyPr wrap="square" rtlCol="0">
            <a:spAutoFit/>
          </a:bodyPr>
          <a:lstStyle/>
          <a:p>
            <a:r>
              <a:rPr lang="en-US" altLang="zh-TW" sz="2400" b="1" dirty="0" smtClean="0"/>
              <a:t>1. Progression Search</a:t>
            </a:r>
            <a:endParaRPr lang="zh-TW" altLang="en-US" sz="2400" b="1" dirty="0"/>
          </a:p>
        </p:txBody>
      </p:sp>
      <p:pic>
        <p:nvPicPr>
          <p:cNvPr id="44" name="圖片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629" y="1253541"/>
            <a:ext cx="2857500" cy="1828800"/>
          </a:xfrm>
          <a:prstGeom prst="rect">
            <a:avLst/>
          </a:prstGeom>
        </p:spPr>
      </p:pic>
      <p:sp>
        <p:nvSpPr>
          <p:cNvPr id="45" name="文字方塊 44"/>
          <p:cNvSpPr txBox="1"/>
          <p:nvPr/>
        </p:nvSpPr>
        <p:spPr>
          <a:xfrm>
            <a:off x="3220575" y="1283510"/>
            <a:ext cx="1066800" cy="646331"/>
          </a:xfrm>
          <a:prstGeom prst="rect">
            <a:avLst/>
          </a:prstGeom>
          <a:noFill/>
        </p:spPr>
        <p:txBody>
          <a:bodyPr wrap="square" rtlCol="0">
            <a:spAutoFit/>
          </a:bodyPr>
          <a:lstStyle/>
          <a:p>
            <a:r>
              <a:rPr lang="en-US" altLang="zh-TW" dirty="0" smtClean="0"/>
              <a:t>Recall Search:</a:t>
            </a:r>
            <a:endParaRPr lang="zh-TW" altLang="en-US" dirty="0"/>
          </a:p>
        </p:txBody>
      </p:sp>
      <p:sp>
        <p:nvSpPr>
          <p:cNvPr id="46" name="向下箭號 45"/>
          <p:cNvSpPr/>
          <p:nvPr/>
        </p:nvSpPr>
        <p:spPr>
          <a:xfrm>
            <a:off x="4338176" y="2997653"/>
            <a:ext cx="365948" cy="635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 name="直線單箭頭接點 47"/>
          <p:cNvCxnSpPr/>
          <p:nvPr/>
        </p:nvCxnSpPr>
        <p:spPr>
          <a:xfrm>
            <a:off x="342900" y="3556453"/>
            <a:ext cx="31623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p:cNvSpPr txBox="1"/>
          <p:nvPr/>
        </p:nvSpPr>
        <p:spPr>
          <a:xfrm>
            <a:off x="709530" y="1965785"/>
            <a:ext cx="629029" cy="1477328"/>
          </a:xfrm>
          <a:prstGeom prst="rect">
            <a:avLst/>
          </a:prstGeom>
          <a:noFill/>
        </p:spPr>
        <p:txBody>
          <a:bodyPr wrap="square" rtlCol="0">
            <a:spAutoFit/>
          </a:bodyPr>
          <a:lstStyle/>
          <a:p>
            <a:r>
              <a:rPr lang="en-US" altLang="zh-TW" dirty="0" smtClean="0"/>
              <a:t>BFS</a:t>
            </a:r>
          </a:p>
          <a:p>
            <a:r>
              <a:rPr lang="en-US" altLang="zh-TW" dirty="0" smtClean="0"/>
              <a:t>DFS</a:t>
            </a:r>
          </a:p>
          <a:p>
            <a:r>
              <a:rPr lang="en-US" altLang="zh-TW" dirty="0" smtClean="0"/>
              <a:t>UCS</a:t>
            </a:r>
          </a:p>
          <a:p>
            <a:r>
              <a:rPr lang="en-US" altLang="zh-TW" dirty="0" smtClean="0"/>
              <a:t>A*S</a:t>
            </a:r>
          </a:p>
          <a:p>
            <a:r>
              <a:rPr lang="en-US" altLang="zh-TW" dirty="0" smtClean="0"/>
              <a:t>…</a:t>
            </a:r>
            <a:endParaRPr lang="zh-TW" altLang="en-US" dirty="0"/>
          </a:p>
        </p:txBody>
      </p:sp>
      <p:sp>
        <p:nvSpPr>
          <p:cNvPr id="73" name="文字方塊 72"/>
          <p:cNvSpPr txBox="1"/>
          <p:nvPr/>
        </p:nvSpPr>
        <p:spPr>
          <a:xfrm>
            <a:off x="6626582" y="1143552"/>
            <a:ext cx="5493328" cy="2031325"/>
          </a:xfrm>
          <a:prstGeom prst="rect">
            <a:avLst/>
          </a:prstGeom>
          <a:noFill/>
        </p:spPr>
        <p:txBody>
          <a:bodyPr wrap="square" rtlCol="0">
            <a:spAutoFit/>
          </a:bodyPr>
          <a:lstStyle/>
          <a:p>
            <a:pPr marL="285750" indent="-285750">
              <a:buFontTx/>
              <a:buChar char="-"/>
            </a:pPr>
            <a:r>
              <a:rPr lang="en-US" altLang="zh-TW" dirty="0" smtClean="0"/>
              <a:t>Progression </a:t>
            </a:r>
            <a:r>
              <a:rPr lang="en-US" altLang="zh-TW" dirty="0"/>
              <a:t>planning problems can be solved with graph searches such as breadth-first, depth-first, and </a:t>
            </a:r>
            <a:r>
              <a:rPr lang="en-US" altLang="zh-TW" dirty="0" smtClean="0"/>
              <a:t>A*. </a:t>
            </a:r>
          </a:p>
          <a:p>
            <a:pPr marL="285750" indent="-285750">
              <a:buFontTx/>
              <a:buChar char="-"/>
            </a:pPr>
            <a:r>
              <a:rPr lang="en-US" altLang="zh-TW" dirty="0" smtClean="0"/>
              <a:t>The </a:t>
            </a:r>
            <a:r>
              <a:rPr lang="en-US" altLang="zh-TW" dirty="0"/>
              <a:t>nodes of the graph are "states" and edges are "actions". A "state" is the logical conjunction of all </a:t>
            </a:r>
            <a:r>
              <a:rPr lang="en-US" altLang="zh-TW" dirty="0" err="1"/>
              <a:t>boolean</a:t>
            </a:r>
            <a:r>
              <a:rPr lang="en-US" altLang="zh-TW" dirty="0"/>
              <a:t> ground "</a:t>
            </a:r>
            <a:r>
              <a:rPr lang="en-US" altLang="zh-TW" dirty="0" err="1"/>
              <a:t>fluents</a:t>
            </a:r>
            <a:r>
              <a:rPr lang="en-US" altLang="zh-TW" dirty="0"/>
              <a:t>", or state variables, that are possible for the problem using Propositional Logic.</a:t>
            </a:r>
            <a:endParaRPr lang="zh-TW" altLang="en-US" dirty="0"/>
          </a:p>
        </p:txBody>
      </p:sp>
      <p:pic>
        <p:nvPicPr>
          <p:cNvPr id="74" name="圖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1516" y="3302735"/>
            <a:ext cx="5348394" cy="2076436"/>
          </a:xfrm>
          <a:prstGeom prst="rect">
            <a:avLst/>
          </a:prstGeom>
        </p:spPr>
      </p:pic>
      <p:grpSp>
        <p:nvGrpSpPr>
          <p:cNvPr id="89" name="群組 88"/>
          <p:cNvGrpSpPr/>
          <p:nvPr/>
        </p:nvGrpSpPr>
        <p:grpSpPr>
          <a:xfrm>
            <a:off x="162376" y="3747204"/>
            <a:ext cx="6314623" cy="2822362"/>
            <a:chOff x="162376" y="3747204"/>
            <a:chExt cx="6314623" cy="2822362"/>
          </a:xfrm>
        </p:grpSpPr>
        <p:pic>
          <p:nvPicPr>
            <p:cNvPr id="38" name="圖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376" y="3747204"/>
              <a:ext cx="6314623" cy="2822362"/>
            </a:xfrm>
            <a:prstGeom prst="rect">
              <a:avLst/>
            </a:prstGeom>
          </p:spPr>
        </p:pic>
        <p:sp>
          <p:nvSpPr>
            <p:cNvPr id="60" name="文字方塊 59"/>
            <p:cNvSpPr txBox="1"/>
            <p:nvPr/>
          </p:nvSpPr>
          <p:spPr>
            <a:xfrm>
              <a:off x="1122700" y="5629265"/>
              <a:ext cx="1303776" cy="523220"/>
            </a:xfrm>
            <a:prstGeom prst="rect">
              <a:avLst/>
            </a:prstGeom>
            <a:noFill/>
          </p:spPr>
          <p:txBody>
            <a:bodyPr wrap="square" rtlCol="0">
              <a:spAutoFit/>
            </a:bodyPr>
            <a:lstStyle/>
            <a:p>
              <a:r>
                <a:rPr lang="en-US" altLang="zh-TW" sz="1400" dirty="0" smtClean="0">
                  <a:solidFill>
                    <a:schemeClr val="accent1"/>
                  </a:solidFill>
                </a:rPr>
                <a:t>Fluent </a:t>
              </a:r>
            </a:p>
            <a:p>
              <a:r>
                <a:rPr lang="en-US" altLang="zh-TW" sz="1400" dirty="0" smtClean="0">
                  <a:solidFill>
                    <a:schemeClr val="accent1"/>
                  </a:solidFill>
                </a:rPr>
                <a:t>(state variable)</a:t>
              </a:r>
              <a:endParaRPr lang="zh-TW" altLang="en-US" sz="1400" dirty="0">
                <a:solidFill>
                  <a:schemeClr val="accent1"/>
                </a:solidFill>
              </a:endParaRPr>
            </a:p>
          </p:txBody>
        </p:sp>
        <p:cxnSp>
          <p:nvCxnSpPr>
            <p:cNvPr id="62" name="直線單箭頭接點 61"/>
            <p:cNvCxnSpPr/>
            <p:nvPr/>
          </p:nvCxnSpPr>
          <p:spPr>
            <a:xfrm flipH="1" flipV="1">
              <a:off x="1620946" y="5222135"/>
              <a:ext cx="39430" cy="47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文字方塊 64"/>
            <p:cNvSpPr txBox="1"/>
            <p:nvPr/>
          </p:nvSpPr>
          <p:spPr>
            <a:xfrm>
              <a:off x="309391" y="5733863"/>
              <a:ext cx="692705" cy="307777"/>
            </a:xfrm>
            <a:prstGeom prst="rect">
              <a:avLst/>
            </a:prstGeom>
            <a:noFill/>
          </p:spPr>
          <p:txBody>
            <a:bodyPr wrap="square" rtlCol="0">
              <a:spAutoFit/>
            </a:bodyPr>
            <a:lstStyle/>
            <a:p>
              <a:r>
                <a:rPr lang="en-US" altLang="zh-TW" sz="1400" dirty="0" smtClean="0">
                  <a:solidFill>
                    <a:schemeClr val="accent1"/>
                  </a:solidFill>
                </a:rPr>
                <a:t>State</a:t>
              </a:r>
              <a:endParaRPr lang="zh-TW" altLang="en-US" sz="1400" dirty="0">
                <a:solidFill>
                  <a:schemeClr val="accent1"/>
                </a:solidFill>
              </a:endParaRPr>
            </a:p>
          </p:txBody>
        </p:sp>
        <p:cxnSp>
          <p:nvCxnSpPr>
            <p:cNvPr id="66" name="直線單箭頭接點 65"/>
            <p:cNvCxnSpPr>
              <a:stCxn id="65" idx="0"/>
            </p:cNvCxnSpPr>
            <p:nvPr/>
          </p:nvCxnSpPr>
          <p:spPr>
            <a:xfrm flipV="1">
              <a:off x="655744" y="5537413"/>
              <a:ext cx="346352" cy="196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字方塊 68"/>
            <p:cNvSpPr txBox="1"/>
            <p:nvPr/>
          </p:nvSpPr>
          <p:spPr>
            <a:xfrm>
              <a:off x="3225780" y="4622467"/>
              <a:ext cx="785011" cy="307777"/>
            </a:xfrm>
            <a:prstGeom prst="rect">
              <a:avLst/>
            </a:prstGeom>
            <a:noFill/>
          </p:spPr>
          <p:txBody>
            <a:bodyPr wrap="square" rtlCol="0">
              <a:spAutoFit/>
            </a:bodyPr>
            <a:lstStyle/>
            <a:p>
              <a:r>
                <a:rPr lang="en-US" altLang="zh-TW" sz="1400" dirty="0" smtClean="0">
                  <a:solidFill>
                    <a:schemeClr val="accent1"/>
                  </a:solidFill>
                </a:rPr>
                <a:t>Action</a:t>
              </a:r>
              <a:endParaRPr lang="zh-TW" altLang="en-US" sz="1400" dirty="0">
                <a:solidFill>
                  <a:schemeClr val="accent1"/>
                </a:solidFill>
              </a:endParaRPr>
            </a:p>
          </p:txBody>
        </p:sp>
        <p:cxnSp>
          <p:nvCxnSpPr>
            <p:cNvPr id="70" name="直線單箭頭接點 69"/>
            <p:cNvCxnSpPr>
              <a:stCxn id="69" idx="2"/>
            </p:cNvCxnSpPr>
            <p:nvPr/>
          </p:nvCxnSpPr>
          <p:spPr>
            <a:xfrm flipH="1">
              <a:off x="2967308" y="4930244"/>
              <a:ext cx="650978" cy="291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字方塊 83"/>
            <p:cNvSpPr txBox="1"/>
            <p:nvPr/>
          </p:nvSpPr>
          <p:spPr>
            <a:xfrm>
              <a:off x="784975" y="4104068"/>
              <a:ext cx="965200" cy="369332"/>
            </a:xfrm>
            <a:prstGeom prst="rect">
              <a:avLst/>
            </a:prstGeom>
            <a:noFill/>
          </p:spPr>
          <p:txBody>
            <a:bodyPr wrap="square" rtlCol="0">
              <a:spAutoFit/>
            </a:bodyPr>
            <a:lstStyle/>
            <a:p>
              <a:r>
                <a:rPr lang="en-US" altLang="zh-TW" dirty="0" smtClean="0"/>
                <a:t>Level S0</a:t>
              </a:r>
              <a:endParaRPr lang="zh-TW" altLang="en-US" dirty="0"/>
            </a:p>
          </p:txBody>
        </p:sp>
        <p:sp>
          <p:nvSpPr>
            <p:cNvPr id="85" name="文字方塊 84"/>
            <p:cNvSpPr txBox="1"/>
            <p:nvPr/>
          </p:nvSpPr>
          <p:spPr>
            <a:xfrm>
              <a:off x="2089075" y="4104068"/>
              <a:ext cx="965200" cy="369332"/>
            </a:xfrm>
            <a:prstGeom prst="rect">
              <a:avLst/>
            </a:prstGeom>
            <a:noFill/>
          </p:spPr>
          <p:txBody>
            <a:bodyPr wrap="square" rtlCol="0">
              <a:spAutoFit/>
            </a:bodyPr>
            <a:lstStyle/>
            <a:p>
              <a:r>
                <a:rPr lang="en-US" altLang="zh-TW" dirty="0" smtClean="0"/>
                <a:t>Level A0</a:t>
              </a:r>
              <a:endParaRPr lang="zh-TW" altLang="en-US" dirty="0"/>
            </a:p>
          </p:txBody>
        </p:sp>
        <p:sp>
          <p:nvSpPr>
            <p:cNvPr id="86" name="文字方塊 85"/>
            <p:cNvSpPr txBox="1"/>
            <p:nvPr/>
          </p:nvSpPr>
          <p:spPr>
            <a:xfrm>
              <a:off x="3341106" y="4104068"/>
              <a:ext cx="965200" cy="369332"/>
            </a:xfrm>
            <a:prstGeom prst="rect">
              <a:avLst/>
            </a:prstGeom>
            <a:noFill/>
          </p:spPr>
          <p:txBody>
            <a:bodyPr wrap="square" rtlCol="0">
              <a:spAutoFit/>
            </a:bodyPr>
            <a:lstStyle/>
            <a:p>
              <a:r>
                <a:rPr lang="en-US" altLang="zh-TW" dirty="0" smtClean="0"/>
                <a:t>Level S1</a:t>
              </a:r>
              <a:endParaRPr lang="zh-TW" altLang="en-US" dirty="0"/>
            </a:p>
          </p:txBody>
        </p:sp>
        <p:sp>
          <p:nvSpPr>
            <p:cNvPr id="87" name="文字方塊 86"/>
            <p:cNvSpPr txBox="1"/>
            <p:nvPr/>
          </p:nvSpPr>
          <p:spPr>
            <a:xfrm>
              <a:off x="4414254" y="4101093"/>
              <a:ext cx="965200" cy="369332"/>
            </a:xfrm>
            <a:prstGeom prst="rect">
              <a:avLst/>
            </a:prstGeom>
            <a:noFill/>
          </p:spPr>
          <p:txBody>
            <a:bodyPr wrap="square" rtlCol="0">
              <a:spAutoFit/>
            </a:bodyPr>
            <a:lstStyle/>
            <a:p>
              <a:r>
                <a:rPr lang="en-US" altLang="zh-TW" dirty="0" smtClean="0"/>
                <a:t>Level A1</a:t>
              </a:r>
              <a:endParaRPr lang="zh-TW" altLang="en-US" dirty="0"/>
            </a:p>
          </p:txBody>
        </p:sp>
        <p:sp>
          <p:nvSpPr>
            <p:cNvPr id="88" name="文字方塊 87"/>
            <p:cNvSpPr txBox="1"/>
            <p:nvPr/>
          </p:nvSpPr>
          <p:spPr>
            <a:xfrm>
              <a:off x="1496151" y="6255504"/>
              <a:ext cx="908169" cy="307777"/>
            </a:xfrm>
            <a:prstGeom prst="rect">
              <a:avLst/>
            </a:prstGeom>
            <a:noFill/>
          </p:spPr>
          <p:txBody>
            <a:bodyPr wrap="square" rtlCol="0">
              <a:spAutoFit/>
            </a:bodyPr>
            <a:lstStyle/>
            <a:p>
              <a:r>
                <a:rPr lang="en-US" altLang="zh-TW" sz="1400" dirty="0" smtClean="0"/>
                <a:t>(forward)</a:t>
              </a:r>
              <a:endParaRPr lang="zh-TW" altLang="en-US" sz="1400" dirty="0"/>
            </a:p>
          </p:txBody>
        </p:sp>
      </p:grpSp>
      <p:sp>
        <p:nvSpPr>
          <p:cNvPr id="3075" name="文字方塊 3074"/>
          <p:cNvSpPr txBox="1"/>
          <p:nvPr/>
        </p:nvSpPr>
        <p:spPr>
          <a:xfrm>
            <a:off x="6771515" y="5286098"/>
            <a:ext cx="5198811" cy="923330"/>
          </a:xfrm>
          <a:prstGeom prst="rect">
            <a:avLst/>
          </a:prstGeom>
          <a:noFill/>
        </p:spPr>
        <p:txBody>
          <a:bodyPr wrap="square" rtlCol="0">
            <a:spAutoFit/>
          </a:bodyPr>
          <a:lstStyle/>
          <a:p>
            <a:r>
              <a:rPr lang="en-US" altLang="zh-TW" dirty="0"/>
              <a:t>In this simple example, there are five </a:t>
            </a:r>
            <a:r>
              <a:rPr lang="en-US" altLang="zh-TW" dirty="0" err="1"/>
              <a:t>fluents</a:t>
            </a:r>
            <a:r>
              <a:rPr lang="en-US" altLang="zh-TW" dirty="0"/>
              <a:t>, or state variables, which means our state space could be as large as </a:t>
            </a:r>
            <a:r>
              <a:rPr lang="en-US" altLang="zh-TW" dirty="0" smtClean="0"/>
              <a:t>2^5 = 32.</a:t>
            </a:r>
            <a:endParaRPr lang="zh-TW" altLang="en-US" dirty="0"/>
          </a:p>
        </p:txBody>
      </p:sp>
    </p:spTree>
    <p:extLst>
      <p:ext uri="{BB962C8B-B14F-4D97-AF65-F5344CB8AC3E}">
        <p14:creationId xmlns:p14="http://schemas.microsoft.com/office/powerpoint/2010/main" val="1877773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線單箭頭接點 31"/>
          <p:cNvCxnSpPr/>
          <p:nvPr/>
        </p:nvCxnSpPr>
        <p:spPr>
          <a:xfrm flipH="1" flipV="1">
            <a:off x="609600" y="5817632"/>
            <a:ext cx="9156700" cy="11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3209925" y="5434046"/>
            <a:ext cx="3416300" cy="369332"/>
          </a:xfrm>
          <a:prstGeom prst="rect">
            <a:avLst/>
          </a:prstGeom>
          <a:noFill/>
        </p:spPr>
        <p:txBody>
          <a:bodyPr wrap="square" rtlCol="0">
            <a:spAutoFit/>
          </a:bodyPr>
          <a:lstStyle/>
          <a:p>
            <a:r>
              <a:rPr lang="en-US" altLang="zh-TW" dirty="0" smtClean="0"/>
              <a:t>(backward) Regression Search</a:t>
            </a:r>
            <a:endParaRPr lang="zh-TW" altLang="en-US" dirty="0"/>
          </a:p>
        </p:txBody>
      </p:sp>
      <p:sp>
        <p:nvSpPr>
          <p:cNvPr id="35" name="標題 1"/>
          <p:cNvSpPr txBox="1">
            <a:spLocks/>
          </p:cNvSpPr>
          <p:nvPr/>
        </p:nvSpPr>
        <p:spPr>
          <a:xfrm>
            <a:off x="166255" y="129599"/>
            <a:ext cx="11804072" cy="7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mtClean="0"/>
              <a:t>Planning – How do we do planning</a:t>
            </a:r>
            <a:endParaRPr lang="en-US" altLang="zh-TW" dirty="0" smtClean="0"/>
          </a:p>
        </p:txBody>
      </p:sp>
      <p:sp>
        <p:nvSpPr>
          <p:cNvPr id="39" name="文字方塊 38"/>
          <p:cNvSpPr txBox="1"/>
          <p:nvPr/>
        </p:nvSpPr>
        <p:spPr>
          <a:xfrm>
            <a:off x="166255" y="912720"/>
            <a:ext cx="2912452" cy="461665"/>
          </a:xfrm>
          <a:prstGeom prst="rect">
            <a:avLst/>
          </a:prstGeom>
          <a:noFill/>
        </p:spPr>
        <p:txBody>
          <a:bodyPr wrap="square" rtlCol="0">
            <a:spAutoFit/>
          </a:bodyPr>
          <a:lstStyle/>
          <a:p>
            <a:r>
              <a:rPr lang="en-US" altLang="zh-TW" sz="2400" b="1" dirty="0"/>
              <a:t>2</a:t>
            </a:r>
            <a:r>
              <a:rPr lang="en-US" altLang="zh-TW" sz="2400" b="1" dirty="0" smtClean="0"/>
              <a:t>. Regression Search</a:t>
            </a:r>
            <a:endParaRPr lang="zh-TW" altLang="en-US" sz="2400" b="1" dirty="0"/>
          </a:p>
        </p:txBody>
      </p:sp>
      <p:cxnSp>
        <p:nvCxnSpPr>
          <p:cNvPr id="52" name="直線單箭頭接點 51"/>
          <p:cNvCxnSpPr/>
          <p:nvPr/>
        </p:nvCxnSpPr>
        <p:spPr>
          <a:xfrm>
            <a:off x="674255" y="6134311"/>
            <a:ext cx="9092045" cy="28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567335" y="5766011"/>
            <a:ext cx="701479" cy="368300"/>
          </a:xfrm>
          <a:prstGeom prst="rect">
            <a:avLst/>
          </a:prstGeom>
          <a:noFill/>
        </p:spPr>
        <p:txBody>
          <a:bodyPr wrap="square" rtlCol="0">
            <a:spAutoFit/>
          </a:bodyPr>
          <a:lstStyle/>
          <a:p>
            <a:r>
              <a:rPr lang="en-US" altLang="zh-TW" dirty="0" smtClean="0"/>
              <a:t>then</a:t>
            </a:r>
            <a:endParaRPr lang="zh-TW" altLang="en-US" dirty="0"/>
          </a:p>
        </p:txBody>
      </p:sp>
      <p:grpSp>
        <p:nvGrpSpPr>
          <p:cNvPr id="66" name="群組 65"/>
          <p:cNvGrpSpPr/>
          <p:nvPr/>
        </p:nvGrpSpPr>
        <p:grpSpPr>
          <a:xfrm>
            <a:off x="553044" y="3586249"/>
            <a:ext cx="9238656" cy="1651905"/>
            <a:chOff x="553044" y="3586249"/>
            <a:chExt cx="9238656" cy="1651905"/>
          </a:xfrm>
        </p:grpSpPr>
        <p:grpSp>
          <p:nvGrpSpPr>
            <p:cNvPr id="28" name="群組 27"/>
            <p:cNvGrpSpPr/>
            <p:nvPr/>
          </p:nvGrpSpPr>
          <p:grpSpPr>
            <a:xfrm>
              <a:off x="553044" y="3586249"/>
              <a:ext cx="9238656" cy="1651905"/>
              <a:chOff x="593590" y="1346086"/>
              <a:chExt cx="9590080" cy="1488299"/>
            </a:xfrm>
          </p:grpSpPr>
          <p:sp>
            <p:nvSpPr>
              <p:cNvPr id="4" name="文字方塊 3"/>
              <p:cNvSpPr txBox="1"/>
              <p:nvPr/>
            </p:nvSpPr>
            <p:spPr>
              <a:xfrm>
                <a:off x="593590" y="1360944"/>
                <a:ext cx="1490600" cy="582318"/>
              </a:xfrm>
              <a:prstGeom prst="rect">
                <a:avLst/>
              </a:prstGeom>
              <a:noFill/>
              <a:ln>
                <a:solidFill>
                  <a:schemeClr val="tx1"/>
                </a:solidFill>
              </a:ln>
            </p:spPr>
            <p:txBody>
              <a:bodyPr wrap="square" rtlCol="0">
                <a:spAutoFit/>
              </a:bodyPr>
              <a:lstStyle/>
              <a:p>
                <a:r>
                  <a:rPr lang="en-US" altLang="zh-TW" dirty="0" smtClean="0"/>
                  <a:t>Initial State:</a:t>
                </a:r>
              </a:p>
              <a:p>
                <a:pPr marL="285750" indent="-285750">
                  <a:buFontTx/>
                  <a:buChar char="-"/>
                </a:pPr>
                <a:r>
                  <a:rPr lang="en-US" altLang="zh-TW" dirty="0" smtClean="0"/>
                  <a:t>…</a:t>
                </a:r>
                <a:endParaRPr lang="zh-TW" altLang="en-US" dirty="0"/>
              </a:p>
            </p:txBody>
          </p:sp>
          <p:sp>
            <p:nvSpPr>
              <p:cNvPr id="7" name="文字方塊 6"/>
              <p:cNvSpPr txBox="1"/>
              <p:nvPr/>
            </p:nvSpPr>
            <p:spPr>
              <a:xfrm>
                <a:off x="4526307" y="1346086"/>
                <a:ext cx="1080482" cy="582318"/>
              </a:xfrm>
              <a:prstGeom prst="rect">
                <a:avLst/>
              </a:prstGeom>
              <a:noFill/>
              <a:ln>
                <a:solidFill>
                  <a:schemeClr val="tx1"/>
                </a:solidFill>
              </a:ln>
            </p:spPr>
            <p:txBody>
              <a:bodyPr wrap="square" rtlCol="0">
                <a:spAutoFit/>
              </a:bodyPr>
              <a:lstStyle/>
              <a:p>
                <a:r>
                  <a:rPr lang="en-US" altLang="zh-TW" dirty="0" smtClean="0"/>
                  <a:t>Node n:</a:t>
                </a:r>
              </a:p>
              <a:p>
                <a:pPr marL="285750" indent="-285750">
                  <a:buFontTx/>
                  <a:buChar char="-"/>
                </a:pPr>
                <a:r>
                  <a:rPr lang="en-US" altLang="zh-TW" dirty="0" smtClean="0"/>
                  <a:t>…</a:t>
                </a:r>
                <a:endParaRPr lang="zh-TW" altLang="en-US" dirty="0"/>
              </a:p>
            </p:txBody>
          </p:sp>
          <p:cxnSp>
            <p:nvCxnSpPr>
              <p:cNvPr id="6" name="直線單箭頭接點 5"/>
              <p:cNvCxnSpPr>
                <a:endCxn id="7" idx="1"/>
              </p:cNvCxnSpPr>
              <p:nvPr/>
            </p:nvCxnSpPr>
            <p:spPr>
              <a:xfrm>
                <a:off x="3798144" y="1346086"/>
                <a:ext cx="728162" cy="291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endCxn id="7" idx="1"/>
              </p:cNvCxnSpPr>
              <p:nvPr/>
            </p:nvCxnSpPr>
            <p:spPr>
              <a:xfrm flipV="1">
                <a:off x="3798144" y="1637245"/>
                <a:ext cx="728162" cy="192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989539" y="1370485"/>
                <a:ext cx="2426876" cy="332753"/>
              </a:xfrm>
              <a:prstGeom prst="rect">
                <a:avLst/>
              </a:prstGeom>
              <a:noFill/>
            </p:spPr>
            <p:txBody>
              <a:bodyPr wrap="square" rtlCol="0">
                <a:spAutoFit/>
              </a:bodyPr>
              <a:lstStyle/>
              <a:p>
                <a:r>
                  <a:rPr lang="en-US" altLang="zh-TW" dirty="0" smtClean="0"/>
                  <a:t>Unload (c1, p1, JFK)</a:t>
                </a:r>
                <a:endParaRPr lang="zh-TW" altLang="en-US" dirty="0"/>
              </a:p>
            </p:txBody>
          </p:sp>
          <p:cxnSp>
            <p:nvCxnSpPr>
              <p:cNvPr id="16" name="直線單箭頭接點 15"/>
              <p:cNvCxnSpPr>
                <a:stCxn id="4" idx="3"/>
              </p:cNvCxnSpPr>
              <p:nvPr/>
            </p:nvCxnSpPr>
            <p:spPr>
              <a:xfrm>
                <a:off x="2084189" y="1652104"/>
                <a:ext cx="563624" cy="157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4" idx="3"/>
              </p:cNvCxnSpPr>
              <p:nvPr/>
            </p:nvCxnSpPr>
            <p:spPr>
              <a:xfrm flipV="1">
                <a:off x="2084189" y="1346086"/>
                <a:ext cx="633473" cy="306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2800703" y="1375814"/>
                <a:ext cx="711200" cy="369332"/>
              </a:xfrm>
              <a:prstGeom prst="rect">
                <a:avLst/>
              </a:prstGeom>
              <a:noFill/>
            </p:spPr>
            <p:txBody>
              <a:bodyPr wrap="square" rtlCol="0">
                <a:spAutoFit/>
              </a:bodyPr>
              <a:lstStyle/>
              <a:p>
                <a:r>
                  <a:rPr lang="en-US" altLang="zh-TW" dirty="0" smtClean="0"/>
                  <a:t>………</a:t>
                </a:r>
                <a:endParaRPr lang="zh-TW" altLang="en-US" dirty="0"/>
              </a:p>
            </p:txBody>
          </p:sp>
          <p:sp>
            <p:nvSpPr>
              <p:cNvPr id="24" name="文字方塊 23"/>
              <p:cNvSpPr txBox="1"/>
              <p:nvPr/>
            </p:nvSpPr>
            <p:spPr>
              <a:xfrm>
                <a:off x="8153195" y="1752937"/>
                <a:ext cx="2030475" cy="1081448"/>
              </a:xfrm>
              <a:prstGeom prst="rect">
                <a:avLst/>
              </a:prstGeom>
              <a:noFill/>
              <a:ln>
                <a:solidFill>
                  <a:schemeClr val="tx1"/>
                </a:solidFill>
              </a:ln>
            </p:spPr>
            <p:txBody>
              <a:bodyPr wrap="square" rtlCol="0">
                <a:spAutoFit/>
              </a:bodyPr>
              <a:lstStyle/>
              <a:p>
                <a:r>
                  <a:rPr lang="en-US" altLang="zh-TW" dirty="0" smtClean="0"/>
                  <a:t>Goal:</a:t>
                </a:r>
              </a:p>
              <a:p>
                <a:pPr marL="285750" indent="-285750">
                  <a:buFontTx/>
                  <a:buChar char="-"/>
                </a:pPr>
                <a:r>
                  <a:rPr lang="en-US" altLang="zh-TW" dirty="0" smtClean="0"/>
                  <a:t>At(c1, JFK)</a:t>
                </a:r>
              </a:p>
              <a:p>
                <a:pPr marL="285750" indent="-285750">
                  <a:buFontTx/>
                  <a:buChar char="-"/>
                </a:pPr>
                <a:r>
                  <a:rPr lang="en-US" altLang="zh-TW" dirty="0" smtClean="0"/>
                  <a:t>At(c2, SFO)</a:t>
                </a:r>
              </a:p>
              <a:p>
                <a:pPr marL="285750" indent="-285750">
                  <a:buFontTx/>
                  <a:buChar char="-"/>
                </a:pPr>
                <a:r>
                  <a:rPr lang="en-US" altLang="zh-TW" dirty="0" smtClean="0"/>
                  <a:t>…</a:t>
                </a:r>
              </a:p>
            </p:txBody>
          </p:sp>
          <p:cxnSp>
            <p:nvCxnSpPr>
              <p:cNvPr id="25" name="直線單箭頭接點 24"/>
              <p:cNvCxnSpPr>
                <a:stCxn id="7" idx="3"/>
                <a:endCxn id="24" idx="1"/>
              </p:cNvCxnSpPr>
              <p:nvPr/>
            </p:nvCxnSpPr>
            <p:spPr>
              <a:xfrm>
                <a:off x="5606788" y="1637245"/>
                <a:ext cx="2546407" cy="656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直線單箭頭接點 19"/>
            <p:cNvCxnSpPr>
              <a:endCxn id="24" idx="1"/>
            </p:cNvCxnSpPr>
            <p:nvPr/>
          </p:nvCxnSpPr>
          <p:spPr>
            <a:xfrm flipV="1">
              <a:off x="6896100" y="4637989"/>
              <a:ext cx="939531" cy="596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4165600" y="4612399"/>
              <a:ext cx="2730500" cy="369332"/>
            </a:xfrm>
            <a:prstGeom prst="rect">
              <a:avLst/>
            </a:prstGeom>
            <a:noFill/>
          </p:spPr>
          <p:txBody>
            <a:bodyPr wrap="square" rtlCol="0">
              <a:spAutoFit/>
            </a:bodyPr>
            <a:lstStyle/>
            <a:p>
              <a:r>
                <a:rPr lang="en-US" altLang="zh-TW" dirty="0" smtClean="0">
                  <a:solidFill>
                    <a:schemeClr val="accent1"/>
                  </a:solidFill>
                </a:rPr>
                <a:t>What action can result this</a:t>
              </a:r>
              <a:endParaRPr lang="zh-TW" altLang="en-US" dirty="0">
                <a:solidFill>
                  <a:schemeClr val="accent1"/>
                </a:solidFill>
              </a:endParaRPr>
            </a:p>
          </p:txBody>
        </p:sp>
        <p:cxnSp>
          <p:nvCxnSpPr>
            <p:cNvPr id="59" name="直線單箭頭接點 58"/>
            <p:cNvCxnSpPr>
              <a:stCxn id="13" idx="2"/>
              <a:endCxn id="57" idx="0"/>
            </p:cNvCxnSpPr>
            <p:nvPr/>
          </p:nvCxnSpPr>
          <p:spPr>
            <a:xfrm flipH="1">
              <a:off x="5530850" y="3982662"/>
              <a:ext cx="1389383" cy="62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7" idx="3"/>
            </p:cNvCxnSpPr>
            <p:nvPr/>
          </p:nvCxnSpPr>
          <p:spPr>
            <a:xfrm flipV="1">
              <a:off x="6896100" y="4533146"/>
              <a:ext cx="1241069" cy="26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036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Game</a:t>
            </a:r>
          </a:p>
        </p:txBody>
      </p:sp>
    </p:spTree>
    <p:extLst>
      <p:ext uri="{BB962C8B-B14F-4D97-AF65-F5344CB8AC3E}">
        <p14:creationId xmlns:p14="http://schemas.microsoft.com/office/powerpoint/2010/main" val="4194112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標題 1"/>
          <p:cNvSpPr txBox="1">
            <a:spLocks/>
          </p:cNvSpPr>
          <p:nvPr/>
        </p:nvSpPr>
        <p:spPr>
          <a:xfrm>
            <a:off x="166255" y="129599"/>
            <a:ext cx="11804072" cy="7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mtClean="0"/>
              <a:t>Planning – How do we do planning</a:t>
            </a:r>
            <a:endParaRPr lang="en-US" altLang="zh-TW" dirty="0" smtClean="0"/>
          </a:p>
        </p:txBody>
      </p:sp>
      <p:sp>
        <p:nvSpPr>
          <p:cNvPr id="39" name="文字方塊 38"/>
          <p:cNvSpPr txBox="1"/>
          <p:nvPr/>
        </p:nvSpPr>
        <p:spPr>
          <a:xfrm>
            <a:off x="166255" y="912720"/>
            <a:ext cx="2912452" cy="461665"/>
          </a:xfrm>
          <a:prstGeom prst="rect">
            <a:avLst/>
          </a:prstGeom>
          <a:noFill/>
        </p:spPr>
        <p:txBody>
          <a:bodyPr wrap="square" rtlCol="0">
            <a:spAutoFit/>
          </a:bodyPr>
          <a:lstStyle/>
          <a:p>
            <a:r>
              <a:rPr lang="en-US" altLang="zh-TW" sz="2400" b="1" dirty="0" smtClean="0"/>
              <a:t>3. Plan Space Search</a:t>
            </a:r>
            <a:endParaRPr lang="zh-TW" altLang="en-US" sz="2400" b="1" dirty="0"/>
          </a:p>
        </p:txBody>
      </p:sp>
      <p:sp>
        <p:nvSpPr>
          <p:cNvPr id="2" name="文字方塊 1"/>
          <p:cNvSpPr txBox="1"/>
          <p:nvPr/>
        </p:nvSpPr>
        <p:spPr>
          <a:xfrm>
            <a:off x="469900" y="2451100"/>
            <a:ext cx="7932941" cy="369332"/>
          </a:xfrm>
          <a:prstGeom prst="rect">
            <a:avLst/>
          </a:prstGeom>
          <a:noFill/>
        </p:spPr>
        <p:txBody>
          <a:bodyPr wrap="none" rtlCol="0">
            <a:spAutoFit/>
          </a:bodyPr>
          <a:lstStyle/>
          <a:p>
            <a:r>
              <a:rPr lang="en-US" altLang="zh-TW" dirty="0" smtClean="0"/>
              <a:t>- Search </a:t>
            </a:r>
            <a:r>
              <a:rPr lang="en-US" altLang="zh-TW" dirty="0"/>
              <a:t>through the space of plans rather than search through the space of states</a:t>
            </a:r>
            <a:r>
              <a:rPr lang="en-US" altLang="zh-TW" dirty="0" smtClean="0"/>
              <a:t>.</a:t>
            </a:r>
            <a:endParaRPr lang="en-US" altLang="zh-TW" dirty="0"/>
          </a:p>
        </p:txBody>
      </p:sp>
    </p:spTree>
    <p:extLst>
      <p:ext uri="{BB962C8B-B14F-4D97-AF65-F5344CB8AC3E}">
        <p14:creationId xmlns:p14="http://schemas.microsoft.com/office/powerpoint/2010/main" val="2644617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8"/>
            <a:ext cx="11804072" cy="1165801"/>
          </a:xfrm>
        </p:spPr>
        <p:txBody>
          <a:bodyPr>
            <a:normAutofit/>
          </a:bodyPr>
          <a:lstStyle/>
          <a:p>
            <a:r>
              <a:rPr lang="en-US" altLang="zh-TW" dirty="0" smtClean="0"/>
              <a:t>How Do </a:t>
            </a:r>
            <a:r>
              <a:rPr lang="en-US" altLang="zh-TW" dirty="0"/>
              <a:t>W</a:t>
            </a:r>
            <a:r>
              <a:rPr lang="en-US" altLang="zh-TW" dirty="0" smtClean="0"/>
              <a:t>e </a:t>
            </a:r>
            <a:r>
              <a:rPr lang="en-US" altLang="zh-TW" dirty="0"/>
              <a:t>D</a:t>
            </a:r>
            <a:r>
              <a:rPr lang="en-US" altLang="zh-TW" dirty="0" smtClean="0"/>
              <a:t>o </a:t>
            </a:r>
            <a:r>
              <a:rPr lang="en-US" altLang="zh-TW" dirty="0"/>
              <a:t>P</a:t>
            </a:r>
            <a:r>
              <a:rPr lang="en-US" altLang="zh-TW" dirty="0" smtClean="0"/>
              <a:t>lanning – </a:t>
            </a:r>
            <a:r>
              <a:rPr lang="en-US" altLang="zh-TW" sz="4000" dirty="0" smtClean="0"/>
              <a:t>Regression </a:t>
            </a:r>
            <a:r>
              <a:rPr lang="en-US" altLang="zh-TW" sz="4000" dirty="0"/>
              <a:t>vs Progression</a:t>
            </a:r>
          </a:p>
        </p:txBody>
      </p:sp>
      <p:sp>
        <p:nvSpPr>
          <p:cNvPr id="4" name="文字方塊 3"/>
          <p:cNvSpPr txBox="1"/>
          <p:nvPr/>
        </p:nvSpPr>
        <p:spPr>
          <a:xfrm>
            <a:off x="166255" y="1536700"/>
            <a:ext cx="5193145" cy="646331"/>
          </a:xfrm>
          <a:prstGeom prst="rect">
            <a:avLst/>
          </a:prstGeom>
          <a:noFill/>
        </p:spPr>
        <p:txBody>
          <a:bodyPr wrap="square" rtlCol="0">
            <a:spAutoFit/>
          </a:bodyPr>
          <a:lstStyle/>
          <a:p>
            <a:endParaRPr lang="en-US" altLang="zh-TW" dirty="0"/>
          </a:p>
          <a:p>
            <a:endParaRPr lang="en-US" altLang="zh-TW" dirty="0"/>
          </a:p>
        </p:txBody>
      </p:sp>
      <p:sp>
        <p:nvSpPr>
          <p:cNvPr id="6" name="文字方塊 5"/>
          <p:cNvSpPr txBox="1"/>
          <p:nvPr/>
        </p:nvSpPr>
        <p:spPr>
          <a:xfrm>
            <a:off x="4921827" y="5800149"/>
            <a:ext cx="5327073" cy="923330"/>
          </a:xfrm>
          <a:prstGeom prst="rect">
            <a:avLst/>
          </a:prstGeom>
          <a:noFill/>
        </p:spPr>
        <p:txBody>
          <a:bodyPr wrap="square" rtlCol="0">
            <a:spAutoFit/>
          </a:bodyPr>
          <a:lstStyle/>
          <a:p>
            <a:r>
              <a:rPr lang="en-US" altLang="zh-TW" dirty="0" smtClean="0">
                <a:solidFill>
                  <a:srgbClr val="FF0000"/>
                </a:solidFill>
              </a:rPr>
              <a:t>Popular now: “Forward Search”</a:t>
            </a:r>
          </a:p>
          <a:p>
            <a:pPr marL="285750" indent="-285750">
              <a:buFontTx/>
              <a:buChar char="-"/>
            </a:pPr>
            <a:r>
              <a:rPr lang="en-US" altLang="zh-TW" dirty="0" smtClean="0">
                <a:solidFill>
                  <a:srgbClr val="FF0000"/>
                </a:solidFill>
              </a:rPr>
              <a:t>Good heuristic</a:t>
            </a:r>
          </a:p>
          <a:p>
            <a:pPr marL="285750" indent="-285750">
              <a:buFontTx/>
              <a:buChar char="-"/>
            </a:pPr>
            <a:r>
              <a:rPr lang="en-US" altLang="zh-TW" dirty="0" smtClean="0">
                <a:solidFill>
                  <a:srgbClr val="FF0000"/>
                </a:solidFill>
              </a:rPr>
              <a:t>Concrete plan states</a:t>
            </a:r>
            <a:endParaRPr lang="zh-TW" altLang="en-US" dirty="0">
              <a:solidFill>
                <a:srgbClr val="FF0000"/>
              </a:solidFill>
            </a:endParaRPr>
          </a:p>
        </p:txBody>
      </p:sp>
    </p:spTree>
    <p:extLst>
      <p:ext uri="{BB962C8B-B14F-4D97-AF65-F5344CB8AC3E}">
        <p14:creationId xmlns:p14="http://schemas.microsoft.com/office/powerpoint/2010/main" val="2308581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How Do </a:t>
            </a:r>
            <a:r>
              <a:rPr lang="en-US" altLang="zh-TW" dirty="0"/>
              <a:t>W</a:t>
            </a:r>
            <a:r>
              <a:rPr lang="en-US" altLang="zh-TW" dirty="0" smtClean="0"/>
              <a:t>e </a:t>
            </a:r>
            <a:r>
              <a:rPr lang="en-US" altLang="zh-TW" dirty="0"/>
              <a:t>D</a:t>
            </a:r>
            <a:r>
              <a:rPr lang="en-US" altLang="zh-TW" dirty="0" smtClean="0"/>
              <a:t>o </a:t>
            </a:r>
            <a:r>
              <a:rPr lang="en-US" altLang="zh-TW" dirty="0"/>
              <a:t>P</a:t>
            </a:r>
            <a:r>
              <a:rPr lang="en-US" altLang="zh-TW" dirty="0" smtClean="0"/>
              <a:t>lanning – Situation Calculus</a:t>
            </a:r>
          </a:p>
        </p:txBody>
      </p:sp>
      <p:sp>
        <p:nvSpPr>
          <p:cNvPr id="4" name="文字方塊 3"/>
          <p:cNvSpPr txBox="1"/>
          <p:nvPr/>
        </p:nvSpPr>
        <p:spPr>
          <a:xfrm>
            <a:off x="166255" y="1462361"/>
            <a:ext cx="7466445" cy="1200329"/>
          </a:xfrm>
          <a:prstGeom prst="rect">
            <a:avLst/>
          </a:prstGeom>
          <a:noFill/>
        </p:spPr>
        <p:txBody>
          <a:bodyPr wrap="square" rtlCol="0">
            <a:spAutoFit/>
          </a:bodyPr>
          <a:lstStyle/>
          <a:p>
            <a:pPr>
              <a:buFontTx/>
              <a:buChar char="-"/>
            </a:pPr>
            <a:r>
              <a:rPr lang="en-US" altLang="zh-TW" dirty="0" smtClean="0"/>
              <a:t> Based on FOL.</a:t>
            </a:r>
          </a:p>
          <a:p>
            <a:pPr>
              <a:buFontTx/>
              <a:buChar char="-"/>
            </a:pPr>
            <a:r>
              <a:rPr lang="en-US" altLang="zh-TW" dirty="0"/>
              <a:t> </a:t>
            </a:r>
            <a:r>
              <a:rPr lang="en-US" altLang="zh-TW" dirty="0" smtClean="0"/>
              <a:t>Flexible. All the things in few sentences.</a:t>
            </a:r>
          </a:p>
          <a:p>
            <a:pPr>
              <a:buFontTx/>
              <a:buChar char="-"/>
            </a:pPr>
            <a:r>
              <a:rPr lang="en-US" altLang="zh-TW"/>
              <a:t> </a:t>
            </a:r>
            <a:endParaRPr lang="en-US" altLang="zh-TW" smtClean="0"/>
          </a:p>
          <a:p>
            <a:pPr>
              <a:buFontTx/>
              <a:buChar char="-"/>
            </a:pPr>
            <a:endParaRPr lang="en-US" altLang="zh-TW" dirty="0"/>
          </a:p>
        </p:txBody>
      </p:sp>
    </p:spTree>
    <p:extLst>
      <p:ext uri="{BB962C8B-B14F-4D97-AF65-F5344CB8AC3E}">
        <p14:creationId xmlns:p14="http://schemas.microsoft.com/office/powerpoint/2010/main" val="492209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HMM</a:t>
            </a:r>
            <a:br>
              <a:rPr lang="en-US" altLang="zh-TW" sz="8800" dirty="0" smtClean="0"/>
            </a:br>
            <a:r>
              <a:rPr lang="en-US" altLang="zh-TW" sz="3200" dirty="0" smtClean="0"/>
              <a:t>Hidden Markov Model</a:t>
            </a:r>
          </a:p>
        </p:txBody>
      </p:sp>
    </p:spTree>
    <p:extLst>
      <p:ext uri="{BB962C8B-B14F-4D97-AF65-F5344CB8AC3E}">
        <p14:creationId xmlns:p14="http://schemas.microsoft.com/office/powerpoint/2010/main" val="3405574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HMM</a:t>
            </a:r>
          </a:p>
        </p:txBody>
      </p:sp>
      <p:sp>
        <p:nvSpPr>
          <p:cNvPr id="64" name="矩形 63"/>
          <p:cNvSpPr/>
          <p:nvPr/>
        </p:nvSpPr>
        <p:spPr>
          <a:xfrm>
            <a:off x="315758" y="858983"/>
            <a:ext cx="5729441" cy="31669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5" name="文字方塊 64"/>
              <p:cNvSpPr txBox="1"/>
              <p:nvPr/>
            </p:nvSpPr>
            <p:spPr>
              <a:xfrm>
                <a:off x="428067" y="905531"/>
                <a:ext cx="50405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𝐼</m:t>
                          </m:r>
                        </m:sub>
                      </m:sSub>
                    </m:oMath>
                  </m:oMathPara>
                </a14:m>
                <a:endParaRPr lang="zh-TW" altLang="en-US" sz="28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428067" y="905531"/>
                <a:ext cx="504055" cy="523220"/>
              </a:xfrm>
              <a:prstGeom prst="rect">
                <a:avLst/>
              </a:prstGeom>
              <a:blipFill rotWithShape="0">
                <a:blip r:embed="rId2"/>
                <a:stretch>
                  <a:fillRect/>
                </a:stretch>
              </a:blipFill>
            </p:spPr>
            <p:txBody>
              <a:bodyPr/>
              <a:lstStyle/>
              <a:p>
                <a:r>
                  <a:rPr lang="zh-TW" altLang="en-US">
                    <a:noFill/>
                  </a:rPr>
                  <a:t> </a:t>
                </a:r>
              </a:p>
            </p:txBody>
          </p:sp>
        </mc:Fallback>
      </mc:AlternateContent>
      <p:grpSp>
        <p:nvGrpSpPr>
          <p:cNvPr id="78" name="群組 77"/>
          <p:cNvGrpSpPr/>
          <p:nvPr/>
        </p:nvGrpSpPr>
        <p:grpSpPr>
          <a:xfrm>
            <a:off x="315759" y="1297230"/>
            <a:ext cx="5500841" cy="2542348"/>
            <a:chOff x="544359" y="1297230"/>
            <a:chExt cx="5500841" cy="2542348"/>
          </a:xfrm>
        </p:grpSpPr>
        <p:grpSp>
          <p:nvGrpSpPr>
            <p:cNvPr id="66" name="群組 65"/>
            <p:cNvGrpSpPr/>
            <p:nvPr/>
          </p:nvGrpSpPr>
          <p:grpSpPr>
            <a:xfrm>
              <a:off x="755651" y="1297230"/>
              <a:ext cx="5289549" cy="2373071"/>
              <a:chOff x="755651" y="1297230"/>
              <a:chExt cx="5719230" cy="2604751"/>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24" y="2663732"/>
                <a:ext cx="1562100" cy="1238249"/>
              </a:xfrm>
              <a:prstGeom prst="rect">
                <a:avLst/>
              </a:prstGeom>
            </p:spPr>
          </p:pic>
          <p:sp>
            <p:nvSpPr>
              <p:cNvPr id="5" name="橢圓 4"/>
              <p:cNvSpPr/>
              <p:nvPr/>
            </p:nvSpPr>
            <p:spPr>
              <a:xfrm>
                <a:off x="3335866" y="1879600"/>
                <a:ext cx="709084" cy="584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S2</a:t>
                </a:r>
                <a:endParaRPr lang="zh-TW" altLang="en-US" dirty="0">
                  <a:solidFill>
                    <a:schemeClr val="tx1"/>
                  </a:solidFill>
                </a:endParaRPr>
              </a:p>
            </p:txBody>
          </p:sp>
          <p:sp>
            <p:nvSpPr>
              <p:cNvPr id="6" name="橢圓 5"/>
              <p:cNvSpPr/>
              <p:nvPr/>
            </p:nvSpPr>
            <p:spPr>
              <a:xfrm>
                <a:off x="5230281" y="1879600"/>
                <a:ext cx="713846" cy="584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S3</a:t>
                </a:r>
                <a:endParaRPr lang="zh-TW" altLang="en-US" dirty="0">
                  <a:solidFill>
                    <a:schemeClr val="tx1"/>
                  </a:solidFill>
                </a:endParaRPr>
              </a:p>
            </p:txBody>
          </p:sp>
          <p:sp>
            <p:nvSpPr>
              <p:cNvPr id="7" name="橢圓 6"/>
              <p:cNvSpPr/>
              <p:nvPr/>
            </p:nvSpPr>
            <p:spPr>
              <a:xfrm>
                <a:off x="1441450" y="1879600"/>
                <a:ext cx="679449" cy="584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S1</a:t>
                </a:r>
                <a:endParaRPr lang="zh-TW" altLang="en-US" dirty="0">
                  <a:solidFill>
                    <a:schemeClr val="tx1"/>
                  </a:solidFill>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358" y="2663732"/>
                <a:ext cx="1562100" cy="1238249"/>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504" y="2663732"/>
                <a:ext cx="1562100" cy="1238249"/>
              </a:xfrm>
              <a:prstGeom prst="rect">
                <a:avLst/>
              </a:prstGeom>
            </p:spPr>
          </p:pic>
          <p:cxnSp>
            <p:nvCxnSpPr>
              <p:cNvPr id="11" name="直線單箭頭接點 10"/>
              <p:cNvCxnSpPr>
                <a:endCxn id="7" idx="2"/>
              </p:cNvCxnSpPr>
              <p:nvPr/>
            </p:nvCxnSpPr>
            <p:spPr>
              <a:xfrm>
                <a:off x="755651" y="2171700"/>
                <a:ext cx="6857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7" idx="6"/>
                <a:endCxn id="5" idx="2"/>
              </p:cNvCxnSpPr>
              <p:nvPr/>
            </p:nvCxnSpPr>
            <p:spPr>
              <a:xfrm>
                <a:off x="2120899" y="2171700"/>
                <a:ext cx="12149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5" idx="6"/>
                <a:endCxn id="6" idx="2"/>
              </p:cNvCxnSpPr>
              <p:nvPr/>
            </p:nvCxnSpPr>
            <p:spPr>
              <a:xfrm>
                <a:off x="4044950" y="2171700"/>
                <a:ext cx="11853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6" idx="6"/>
              </p:cNvCxnSpPr>
              <p:nvPr/>
            </p:nvCxnSpPr>
            <p:spPr>
              <a:xfrm>
                <a:off x="5944127" y="2171700"/>
                <a:ext cx="5307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弧形接點 30"/>
              <p:cNvCxnSpPr>
                <a:stCxn id="7" idx="7"/>
                <a:endCxn id="7" idx="1"/>
              </p:cNvCxnSpPr>
              <p:nvPr/>
            </p:nvCxnSpPr>
            <p:spPr>
              <a:xfrm rot="16200000" flipV="1">
                <a:off x="1781175" y="1724932"/>
                <a:ext cx="12700" cy="480443"/>
              </a:xfrm>
              <a:prstGeom prst="curvedConnector3">
                <a:avLst>
                  <a:gd name="adj1" fmla="val 24736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弧形接點 38"/>
              <p:cNvCxnSpPr>
                <a:stCxn id="5" idx="7"/>
                <a:endCxn id="5" idx="1"/>
              </p:cNvCxnSpPr>
              <p:nvPr/>
            </p:nvCxnSpPr>
            <p:spPr>
              <a:xfrm rot="16200000" flipV="1">
                <a:off x="3690408" y="1714455"/>
                <a:ext cx="12700" cy="501398"/>
              </a:xfrm>
              <a:prstGeom prst="curvedConnector3">
                <a:avLst>
                  <a:gd name="adj1" fmla="val 24736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弧形接點 42"/>
              <p:cNvCxnSpPr>
                <a:stCxn id="6" idx="7"/>
                <a:endCxn id="6" idx="1"/>
              </p:cNvCxnSpPr>
              <p:nvPr/>
            </p:nvCxnSpPr>
            <p:spPr>
              <a:xfrm rot="16200000" flipV="1">
                <a:off x="5587204" y="1712771"/>
                <a:ext cx="12700" cy="504766"/>
              </a:xfrm>
              <a:prstGeom prst="curvedConnector3">
                <a:avLst>
                  <a:gd name="adj1" fmla="val 24736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p:cNvSpPr txBox="1"/>
              <p:nvPr/>
            </p:nvSpPr>
            <p:spPr>
              <a:xfrm>
                <a:off x="2414058" y="1809920"/>
                <a:ext cx="508000" cy="338554"/>
              </a:xfrm>
              <a:prstGeom prst="rect">
                <a:avLst/>
              </a:prstGeom>
              <a:noFill/>
            </p:spPr>
            <p:txBody>
              <a:bodyPr wrap="square" rtlCol="0">
                <a:spAutoFit/>
              </a:bodyPr>
              <a:lstStyle/>
              <a:p>
                <a:r>
                  <a:rPr lang="en-US" altLang="zh-TW" sz="1600" dirty="0" smtClean="0"/>
                  <a:t>0.2</a:t>
                </a:r>
                <a:endParaRPr lang="zh-TW" altLang="en-US" sz="1600" dirty="0"/>
              </a:p>
            </p:txBody>
          </p:sp>
          <p:sp>
            <p:nvSpPr>
              <p:cNvPr id="49" name="文字方塊 48"/>
              <p:cNvSpPr txBox="1"/>
              <p:nvPr/>
            </p:nvSpPr>
            <p:spPr>
              <a:xfrm>
                <a:off x="4313235" y="1789526"/>
                <a:ext cx="508000" cy="338554"/>
              </a:xfrm>
              <a:prstGeom prst="rect">
                <a:avLst/>
              </a:prstGeom>
              <a:noFill/>
            </p:spPr>
            <p:txBody>
              <a:bodyPr wrap="square" rtlCol="0">
                <a:spAutoFit/>
              </a:bodyPr>
              <a:lstStyle/>
              <a:p>
                <a:r>
                  <a:rPr lang="en-US" altLang="zh-TW" sz="1600" dirty="0" smtClean="0"/>
                  <a:t>0.5</a:t>
                </a:r>
                <a:endParaRPr lang="zh-TW" altLang="en-US" sz="1600" dirty="0"/>
              </a:p>
            </p:txBody>
          </p:sp>
          <p:sp>
            <p:nvSpPr>
              <p:cNvPr id="50" name="文字方塊 49"/>
              <p:cNvSpPr txBox="1"/>
              <p:nvPr/>
            </p:nvSpPr>
            <p:spPr>
              <a:xfrm>
                <a:off x="5944127" y="1789526"/>
                <a:ext cx="508000" cy="338554"/>
              </a:xfrm>
              <a:prstGeom prst="rect">
                <a:avLst/>
              </a:prstGeom>
              <a:noFill/>
            </p:spPr>
            <p:txBody>
              <a:bodyPr wrap="square" rtlCol="0">
                <a:spAutoFit/>
              </a:bodyPr>
              <a:lstStyle/>
              <a:p>
                <a:r>
                  <a:rPr lang="en-US" altLang="zh-TW" sz="1600" dirty="0" smtClean="0"/>
                  <a:t>0.2</a:t>
                </a:r>
                <a:endParaRPr lang="zh-TW" altLang="en-US" sz="1600" dirty="0"/>
              </a:p>
            </p:txBody>
          </p:sp>
          <p:sp>
            <p:nvSpPr>
              <p:cNvPr id="51" name="文字方塊 50"/>
              <p:cNvSpPr txBox="1"/>
              <p:nvPr/>
            </p:nvSpPr>
            <p:spPr>
              <a:xfrm>
                <a:off x="779464" y="1789526"/>
                <a:ext cx="508000" cy="338554"/>
              </a:xfrm>
              <a:prstGeom prst="rect">
                <a:avLst/>
              </a:prstGeom>
              <a:noFill/>
            </p:spPr>
            <p:txBody>
              <a:bodyPr wrap="square" rtlCol="0">
                <a:spAutoFit/>
              </a:bodyPr>
              <a:lstStyle/>
              <a:p>
                <a:r>
                  <a:rPr lang="en-US" altLang="zh-TW" sz="1600" dirty="0" smtClean="0"/>
                  <a:t>0.2</a:t>
                </a:r>
                <a:endParaRPr lang="zh-TW" altLang="en-US" sz="1600" dirty="0"/>
              </a:p>
            </p:txBody>
          </p:sp>
          <p:sp>
            <p:nvSpPr>
              <p:cNvPr id="52" name="文字方塊 51"/>
              <p:cNvSpPr txBox="1"/>
              <p:nvPr/>
            </p:nvSpPr>
            <p:spPr>
              <a:xfrm>
                <a:off x="1583248" y="1297230"/>
                <a:ext cx="508000" cy="338554"/>
              </a:xfrm>
              <a:prstGeom prst="rect">
                <a:avLst/>
              </a:prstGeom>
              <a:noFill/>
            </p:spPr>
            <p:txBody>
              <a:bodyPr wrap="square" rtlCol="0">
                <a:spAutoFit/>
              </a:bodyPr>
              <a:lstStyle/>
              <a:p>
                <a:r>
                  <a:rPr lang="en-US" altLang="zh-TW" sz="1600" dirty="0" smtClean="0"/>
                  <a:t>0.8</a:t>
                </a:r>
                <a:endParaRPr lang="zh-TW" altLang="en-US" sz="1600" dirty="0"/>
              </a:p>
            </p:txBody>
          </p:sp>
          <p:sp>
            <p:nvSpPr>
              <p:cNvPr id="53" name="文字方塊 52"/>
              <p:cNvSpPr txBox="1"/>
              <p:nvPr/>
            </p:nvSpPr>
            <p:spPr>
              <a:xfrm>
                <a:off x="5390881" y="1300234"/>
                <a:ext cx="508000" cy="338554"/>
              </a:xfrm>
              <a:prstGeom prst="rect">
                <a:avLst/>
              </a:prstGeom>
              <a:noFill/>
            </p:spPr>
            <p:txBody>
              <a:bodyPr wrap="square" rtlCol="0">
                <a:spAutoFit/>
              </a:bodyPr>
              <a:lstStyle/>
              <a:p>
                <a:r>
                  <a:rPr lang="en-US" altLang="zh-TW" sz="1600" dirty="0" smtClean="0"/>
                  <a:t>0.8</a:t>
                </a:r>
                <a:endParaRPr lang="zh-TW" altLang="en-US" sz="1600" dirty="0"/>
              </a:p>
            </p:txBody>
          </p:sp>
          <p:sp>
            <p:nvSpPr>
              <p:cNvPr id="54" name="文字方塊 53"/>
              <p:cNvSpPr txBox="1"/>
              <p:nvPr/>
            </p:nvSpPr>
            <p:spPr>
              <a:xfrm>
                <a:off x="3446059" y="1297230"/>
                <a:ext cx="508000" cy="338554"/>
              </a:xfrm>
              <a:prstGeom prst="rect">
                <a:avLst/>
              </a:prstGeom>
              <a:noFill/>
            </p:spPr>
            <p:txBody>
              <a:bodyPr wrap="square" rtlCol="0">
                <a:spAutoFit/>
              </a:bodyPr>
              <a:lstStyle/>
              <a:p>
                <a:r>
                  <a:rPr lang="en-US" altLang="zh-TW" sz="1600" dirty="0" smtClean="0"/>
                  <a:t>0.5</a:t>
                </a:r>
                <a:endParaRPr lang="zh-TW" altLang="en-US" sz="1600" dirty="0"/>
              </a:p>
            </p:txBody>
          </p:sp>
        </p:grpSp>
        <p:sp>
          <p:nvSpPr>
            <p:cNvPr id="67" name="文字方塊 66"/>
            <p:cNvSpPr txBox="1"/>
            <p:nvPr/>
          </p:nvSpPr>
          <p:spPr>
            <a:xfrm>
              <a:off x="1564427" y="3501024"/>
              <a:ext cx="279400" cy="338554"/>
            </a:xfrm>
            <a:prstGeom prst="rect">
              <a:avLst/>
            </a:prstGeom>
            <a:noFill/>
          </p:spPr>
          <p:txBody>
            <a:bodyPr wrap="square" rtlCol="0">
              <a:spAutoFit/>
            </a:bodyPr>
            <a:lstStyle/>
            <a:p>
              <a:r>
                <a:rPr lang="en-US" altLang="zh-TW" sz="1600" dirty="0" smtClean="0"/>
                <a:t>5</a:t>
              </a:r>
              <a:endParaRPr lang="zh-TW" altLang="en-US" sz="1600" dirty="0"/>
            </a:p>
          </p:txBody>
        </p:sp>
        <p:sp>
          <p:nvSpPr>
            <p:cNvPr id="68" name="文字方塊 67"/>
            <p:cNvSpPr txBox="1"/>
            <p:nvPr/>
          </p:nvSpPr>
          <p:spPr>
            <a:xfrm>
              <a:off x="3330222" y="3473536"/>
              <a:ext cx="279400" cy="338554"/>
            </a:xfrm>
            <a:prstGeom prst="rect">
              <a:avLst/>
            </a:prstGeom>
            <a:noFill/>
          </p:spPr>
          <p:txBody>
            <a:bodyPr wrap="square" rtlCol="0">
              <a:spAutoFit/>
            </a:bodyPr>
            <a:lstStyle/>
            <a:p>
              <a:r>
                <a:rPr lang="en-US" altLang="zh-TW" sz="1600" dirty="0" smtClean="0"/>
                <a:t>0</a:t>
              </a:r>
              <a:endParaRPr lang="zh-TW" altLang="en-US" sz="1600" dirty="0"/>
            </a:p>
          </p:txBody>
        </p:sp>
        <p:sp>
          <p:nvSpPr>
            <p:cNvPr id="69" name="文字方塊 68"/>
            <p:cNvSpPr txBox="1"/>
            <p:nvPr/>
          </p:nvSpPr>
          <p:spPr>
            <a:xfrm>
              <a:off x="5084512" y="3486408"/>
              <a:ext cx="378995" cy="338554"/>
            </a:xfrm>
            <a:prstGeom prst="rect">
              <a:avLst/>
            </a:prstGeom>
            <a:noFill/>
          </p:spPr>
          <p:txBody>
            <a:bodyPr wrap="square" rtlCol="0">
              <a:spAutoFit/>
            </a:bodyPr>
            <a:lstStyle/>
            <a:p>
              <a:r>
                <a:rPr lang="en-US" altLang="zh-TW" sz="1600" dirty="0" smtClean="0"/>
                <a:t>-5</a:t>
              </a:r>
              <a:endParaRPr lang="zh-TW" altLang="en-US" sz="1600" dirty="0"/>
            </a:p>
          </p:txBody>
        </p:sp>
        <mc:AlternateContent xmlns:mc="http://schemas.openxmlformats.org/markup-compatibility/2006" xmlns:a14="http://schemas.microsoft.com/office/drawing/2010/main">
          <mc:Choice Requires="a14">
            <p:sp>
              <p:nvSpPr>
                <p:cNvPr id="70" name="文字方塊 69"/>
                <p:cNvSpPr txBox="1"/>
                <p:nvPr/>
              </p:nvSpPr>
              <p:spPr>
                <a:xfrm>
                  <a:off x="544359" y="2333170"/>
                  <a:ext cx="63549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panose="02040503050406030204" pitchFamily="18" charset="0"/>
                          </a:rPr>
                          <m:t>𝑃</m:t>
                        </m:r>
                        <m:r>
                          <a:rPr lang="en-US" altLang="zh-TW" sz="1600" b="0" i="1" smtClean="0">
                            <a:latin typeface="Cambria Math" panose="02040503050406030204" pitchFamily="18" charset="0"/>
                          </a:rPr>
                          <m:t>(</m:t>
                        </m:r>
                        <m:r>
                          <m:rPr>
                            <m:sty m:val="p"/>
                          </m:rPr>
                          <a:rPr lang="el-GR" altLang="zh-TW" sz="1600" b="0" i="1" smtClean="0">
                            <a:latin typeface="Cambria Math" panose="02040503050406030204" pitchFamily="18" charset="0"/>
                            <a:ea typeface="Cambria Math" panose="02040503050406030204" pitchFamily="18" charset="0"/>
                          </a:rPr>
                          <m:t>Δ</m:t>
                        </m:r>
                        <m:r>
                          <a:rPr lang="en-US" altLang="zh-TW" sz="1600" b="0" i="1" smtClean="0">
                            <a:latin typeface="Cambria Math" panose="02040503050406030204" pitchFamily="18" charset="0"/>
                            <a:ea typeface="Cambria Math" panose="02040503050406030204" pitchFamily="18" charset="0"/>
                          </a:rPr>
                          <m:t>𝑦</m:t>
                        </m:r>
                        <m:r>
                          <a:rPr lang="en-US" altLang="zh-TW" sz="1600" b="0" i="1" smtClean="0">
                            <a:latin typeface="Cambria Math" panose="02040503050406030204" pitchFamily="18" charset="0"/>
                            <a:ea typeface="Cambria Math" panose="02040503050406030204" pitchFamily="18" charset="0"/>
                          </a:rPr>
                          <m:t>)</m:t>
                        </m:r>
                      </m:oMath>
                    </m:oMathPara>
                  </a14:m>
                  <a:endParaRPr lang="zh-TW" altLang="en-US" sz="16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544359" y="2333170"/>
                  <a:ext cx="635495" cy="338554"/>
                </a:xfrm>
                <a:prstGeom prst="rect">
                  <a:avLst/>
                </a:prstGeom>
                <a:blipFill rotWithShape="0">
                  <a:blip r:embed="rId4"/>
                  <a:stretch>
                    <a:fillRect r="-13462" b="-109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2298733" y="3247109"/>
                  <a:ext cx="4191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altLang="zh-TW" sz="1600" i="1" smtClean="0">
                            <a:latin typeface="Cambria Math" panose="02040503050406030204" pitchFamily="18" charset="0"/>
                            <a:ea typeface="Cambria Math" panose="02040503050406030204" pitchFamily="18" charset="0"/>
                          </a:rPr>
                          <m:t>Δ</m:t>
                        </m:r>
                        <m:r>
                          <a:rPr lang="en-US" altLang="zh-TW" sz="1600" b="0" i="1" smtClean="0">
                            <a:latin typeface="Cambria Math" panose="02040503050406030204" pitchFamily="18" charset="0"/>
                            <a:ea typeface="Cambria Math" panose="02040503050406030204" pitchFamily="18" charset="0"/>
                          </a:rPr>
                          <m:t>𝑦</m:t>
                        </m:r>
                      </m:oMath>
                    </m:oMathPara>
                  </a14:m>
                  <a:endParaRPr lang="zh-TW" altLang="en-US" sz="16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2298733" y="3247109"/>
                  <a:ext cx="419100" cy="338554"/>
                </a:xfrm>
                <a:prstGeom prst="rect">
                  <a:avLst/>
                </a:prstGeom>
                <a:blipFill rotWithShape="0">
                  <a:blip r:embed="rId5"/>
                  <a:stretch>
                    <a:fillRect b="-3636"/>
                  </a:stretch>
                </a:blipFill>
              </p:spPr>
              <p:txBody>
                <a:bodyPr/>
                <a:lstStyle/>
                <a:p>
                  <a:r>
                    <a:rPr lang="zh-TW" altLang="en-US">
                      <a:noFill/>
                    </a:rPr>
                    <a:t> </a:t>
                  </a:r>
                </a:p>
              </p:txBody>
            </p:sp>
          </mc:Fallback>
        </mc:AlternateContent>
        <p:cxnSp>
          <p:nvCxnSpPr>
            <p:cNvPr id="73" name="直線接點 72"/>
            <p:cNvCxnSpPr/>
            <p:nvPr/>
          </p:nvCxnSpPr>
          <p:spPr>
            <a:xfrm flipH="1" flipV="1">
              <a:off x="3457222" y="2671724"/>
              <a:ext cx="12700" cy="744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flipV="1">
              <a:off x="5776538" y="2655356"/>
              <a:ext cx="12700" cy="744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flipV="1">
              <a:off x="1006242" y="2660118"/>
              <a:ext cx="12700" cy="744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9" name="圖片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0794" y="715288"/>
            <a:ext cx="4276906" cy="2066012"/>
          </a:xfrm>
          <a:prstGeom prst="rect">
            <a:avLst/>
          </a:prstGeom>
        </p:spPr>
      </p:pic>
      <p:sp>
        <p:nvSpPr>
          <p:cNvPr id="80" name="文字方塊 79"/>
          <p:cNvSpPr txBox="1"/>
          <p:nvPr/>
        </p:nvSpPr>
        <p:spPr>
          <a:xfrm>
            <a:off x="7236064" y="2542188"/>
            <a:ext cx="3550402" cy="1569660"/>
          </a:xfrm>
          <a:prstGeom prst="rect">
            <a:avLst/>
          </a:prstGeom>
          <a:noFill/>
        </p:spPr>
        <p:txBody>
          <a:bodyPr wrap="square" rtlCol="0">
            <a:spAutoFit/>
          </a:bodyPr>
          <a:lstStyle/>
          <a:p>
            <a:r>
              <a:rPr lang="en-US" altLang="zh-TW" sz="1600" dirty="0"/>
              <a:t>Figure 1. Probabilistic parameters of a hidden Markov model (example)</a:t>
            </a:r>
            <a:br>
              <a:rPr lang="en-US" altLang="zh-TW" sz="1600" dirty="0"/>
            </a:br>
            <a:r>
              <a:rPr lang="en-US" altLang="zh-TW" sz="1600" i="1" dirty="0"/>
              <a:t>X</a:t>
            </a:r>
            <a:r>
              <a:rPr lang="en-US" altLang="zh-TW" sz="1600" dirty="0"/>
              <a:t> — states</a:t>
            </a:r>
            <a:br>
              <a:rPr lang="en-US" altLang="zh-TW" sz="1600" dirty="0"/>
            </a:br>
            <a:r>
              <a:rPr lang="en-US" altLang="zh-TW" sz="1600" i="1" dirty="0"/>
              <a:t>y</a:t>
            </a:r>
            <a:r>
              <a:rPr lang="en-US" altLang="zh-TW" sz="1600" dirty="0"/>
              <a:t> — possible observations</a:t>
            </a:r>
            <a:br>
              <a:rPr lang="en-US" altLang="zh-TW" sz="1600" dirty="0"/>
            </a:br>
            <a:r>
              <a:rPr lang="en-US" altLang="zh-TW" sz="1600" i="1" dirty="0"/>
              <a:t>a</a:t>
            </a:r>
            <a:r>
              <a:rPr lang="en-US" altLang="zh-TW" sz="1600" dirty="0"/>
              <a:t> — state transition probabilities</a:t>
            </a:r>
            <a:br>
              <a:rPr lang="en-US" altLang="zh-TW" sz="1600" dirty="0"/>
            </a:br>
            <a:r>
              <a:rPr lang="en-US" altLang="zh-TW" sz="1600" i="1" dirty="0"/>
              <a:t>b</a:t>
            </a:r>
            <a:r>
              <a:rPr lang="en-US" altLang="zh-TW" sz="1600" dirty="0"/>
              <a:t> — output probabilities</a:t>
            </a:r>
            <a:endParaRPr lang="zh-TW" altLang="en-US" sz="1600" dirty="0"/>
          </a:p>
        </p:txBody>
      </p:sp>
    </p:spTree>
    <p:extLst>
      <p:ext uri="{BB962C8B-B14F-4D97-AF65-F5344CB8AC3E}">
        <p14:creationId xmlns:p14="http://schemas.microsoft.com/office/powerpoint/2010/main" val="1725323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HMM</a:t>
            </a:r>
          </a:p>
        </p:txBody>
      </p:sp>
      <p:sp>
        <p:nvSpPr>
          <p:cNvPr id="4" name="文字方塊 3"/>
          <p:cNvSpPr txBox="1"/>
          <p:nvPr/>
        </p:nvSpPr>
        <p:spPr>
          <a:xfrm>
            <a:off x="166255" y="1104900"/>
            <a:ext cx="11804072" cy="1754326"/>
          </a:xfrm>
          <a:prstGeom prst="rect">
            <a:avLst/>
          </a:prstGeom>
          <a:noFill/>
        </p:spPr>
        <p:txBody>
          <a:bodyPr wrap="square" rtlCol="0">
            <a:spAutoFit/>
          </a:bodyPr>
          <a:lstStyle/>
          <a:p>
            <a:r>
              <a:rPr lang="en-US" altLang="zh-TW" dirty="0" smtClean="0"/>
              <a:t>Step1: Feature Exploration</a:t>
            </a:r>
          </a:p>
          <a:p>
            <a:pPr marL="285750" indent="-285750">
              <a:buFontTx/>
              <a:buChar char="-"/>
            </a:pPr>
            <a:r>
              <a:rPr lang="en-US" altLang="zh-TW" dirty="0" smtClean="0"/>
              <a:t>Feature selection</a:t>
            </a:r>
          </a:p>
          <a:p>
            <a:pPr marL="285750" indent="-285750">
              <a:buFontTx/>
              <a:buChar char="-"/>
            </a:pPr>
            <a:r>
              <a:rPr lang="en-US" altLang="zh-TW" dirty="0" err="1"/>
              <a:t>g</a:t>
            </a:r>
            <a:r>
              <a:rPr lang="en-US" altLang="zh-TW" dirty="0" err="1" smtClean="0"/>
              <a:t>et_word_Xlengths</a:t>
            </a:r>
            <a:r>
              <a:rPr lang="en-US" altLang="zh-TW" dirty="0" smtClean="0"/>
              <a:t>(‘word’) to get 1. </a:t>
            </a:r>
            <a:r>
              <a:rPr lang="en-US" altLang="zh-TW" dirty="0"/>
              <a:t>a concatenation of all the sequences(the X </a:t>
            </a:r>
            <a:r>
              <a:rPr lang="en-US" altLang="zh-TW" dirty="0" smtClean="0"/>
              <a:t>portion. 2.a </a:t>
            </a:r>
            <a:r>
              <a:rPr lang="en-US" altLang="zh-TW" dirty="0"/>
              <a:t>list of the sequence lengths(the Lengths portion</a:t>
            </a:r>
            <a:r>
              <a:rPr lang="en-US" altLang="zh-TW" dirty="0" smtClean="0"/>
              <a:t>).</a:t>
            </a:r>
          </a:p>
          <a:p>
            <a:r>
              <a:rPr lang="en-US" altLang="zh-TW" dirty="0" smtClean="0"/>
              <a:t>Step2: Model Selection</a:t>
            </a:r>
          </a:p>
          <a:p>
            <a:endParaRPr lang="zh-TW" altLang="en-US" dirty="0"/>
          </a:p>
        </p:txBody>
      </p:sp>
      <p:pic>
        <p:nvPicPr>
          <p:cNvPr id="10" name="圖片 9"/>
          <p:cNvPicPr>
            <a:picLocks noChangeAspect="1"/>
          </p:cNvPicPr>
          <p:nvPr/>
        </p:nvPicPr>
        <p:blipFill rotWithShape="1">
          <a:blip r:embed="rId2"/>
          <a:srcRect l="16666" t="60677" r="58803" b="7961"/>
          <a:stretch/>
        </p:blipFill>
        <p:spPr>
          <a:xfrm>
            <a:off x="660400" y="2859226"/>
            <a:ext cx="5981700" cy="3058974"/>
          </a:xfrm>
          <a:prstGeom prst="rect">
            <a:avLst/>
          </a:prstGeom>
        </p:spPr>
      </p:pic>
    </p:spTree>
    <p:extLst>
      <p:ext uri="{BB962C8B-B14F-4D97-AF65-F5344CB8AC3E}">
        <p14:creationId xmlns:p14="http://schemas.microsoft.com/office/powerpoint/2010/main" val="3645816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Tool</a:t>
            </a:r>
            <a:endParaRPr lang="en-US" altLang="zh-TW" sz="2400" dirty="0" smtClean="0"/>
          </a:p>
        </p:txBody>
      </p:sp>
    </p:spTree>
    <p:extLst>
      <p:ext uri="{BB962C8B-B14F-4D97-AF65-F5344CB8AC3E}">
        <p14:creationId xmlns:p14="http://schemas.microsoft.com/office/powerpoint/2010/main" val="3941033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Logic</a:t>
            </a:r>
            <a:endParaRPr lang="en-US" altLang="zh-TW" sz="2400" dirty="0" smtClean="0"/>
          </a:p>
        </p:txBody>
      </p:sp>
    </p:spTree>
    <p:extLst>
      <p:ext uri="{BB962C8B-B14F-4D97-AF65-F5344CB8AC3E}">
        <p14:creationId xmlns:p14="http://schemas.microsoft.com/office/powerpoint/2010/main" val="707320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Logic</a:t>
            </a:r>
          </a:p>
        </p:txBody>
      </p:sp>
      <p:sp>
        <p:nvSpPr>
          <p:cNvPr id="4" name="內容版面配置區 2"/>
          <p:cNvSpPr txBox="1">
            <a:spLocks/>
          </p:cNvSpPr>
          <p:nvPr/>
        </p:nvSpPr>
        <p:spPr>
          <a:xfrm>
            <a:off x="166255" y="1198218"/>
            <a:ext cx="9727045" cy="174748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altLang="zh-TW" sz="3200" dirty="0" smtClean="0"/>
              <a:t>Operators</a:t>
            </a:r>
          </a:p>
          <a:p>
            <a:pPr>
              <a:buFontTx/>
              <a:buChar char="-"/>
            </a:pPr>
            <a:r>
              <a:rPr lang="en-US" altLang="zh-TW" sz="3200" dirty="0" smtClean="0"/>
              <a:t>Valid: True in every possible model for every combination of values of the propositional symbols.</a:t>
            </a:r>
          </a:p>
          <a:p>
            <a:pPr>
              <a:buFontTx/>
              <a:buChar char="-"/>
            </a:pPr>
            <a:r>
              <a:rPr lang="en-US" altLang="zh-TW" sz="3200" dirty="0" err="1" smtClean="0"/>
              <a:t>Satisfiable</a:t>
            </a:r>
            <a:r>
              <a:rPr lang="en-US" altLang="zh-TW" sz="3200" dirty="0" smtClean="0"/>
              <a:t>: True in some model but not necessarily in all the models.</a:t>
            </a:r>
          </a:p>
          <a:p>
            <a:pPr>
              <a:buFontTx/>
              <a:buChar char="-"/>
            </a:pPr>
            <a:r>
              <a:rPr lang="en-US" altLang="zh-TW" sz="3200" dirty="0" err="1" smtClean="0"/>
              <a:t>Unsatisfiable</a:t>
            </a:r>
            <a:r>
              <a:rPr lang="en-US" altLang="zh-TW" sz="3200" dirty="0" smtClean="0"/>
              <a:t>: False in every possible model.</a:t>
            </a:r>
            <a:endParaRPr lang="en-US" altLang="zh-TW" sz="3200" dirty="0"/>
          </a:p>
        </p:txBody>
      </p:sp>
    </p:spTree>
    <p:extLst>
      <p:ext uri="{BB962C8B-B14F-4D97-AF65-F5344CB8AC3E}">
        <p14:creationId xmlns:p14="http://schemas.microsoft.com/office/powerpoint/2010/main" val="327004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Logic – Propositional Logic </a:t>
            </a:r>
          </a:p>
        </p:txBody>
      </p:sp>
      <p:sp>
        <p:nvSpPr>
          <p:cNvPr id="3" name="內容版面配置區 2"/>
          <p:cNvSpPr>
            <a:spLocks noGrp="1"/>
          </p:cNvSpPr>
          <p:nvPr>
            <p:ph idx="1"/>
          </p:nvPr>
        </p:nvSpPr>
        <p:spPr>
          <a:xfrm>
            <a:off x="1587500" y="1147418"/>
            <a:ext cx="10382827" cy="2764182"/>
          </a:xfrm>
        </p:spPr>
        <p:txBody>
          <a:bodyPr>
            <a:normAutofit fontScale="92500" lnSpcReduction="10000"/>
          </a:bodyPr>
          <a:lstStyle/>
          <a:p>
            <a:pPr>
              <a:buFontTx/>
              <a:buChar char="-"/>
            </a:pPr>
            <a:r>
              <a:rPr lang="en-US" altLang="zh-TW" sz="3200" dirty="0" smtClean="0"/>
              <a:t>Limitation</a:t>
            </a:r>
          </a:p>
          <a:p>
            <a:pPr marL="514350" indent="-514350">
              <a:buAutoNum type="arabicPeriod"/>
            </a:pPr>
            <a:r>
              <a:rPr lang="en-US" altLang="zh-TW" sz="3200" dirty="0" smtClean="0"/>
              <a:t>Can only handle True &amp; False value, can’t handle uncertainty.</a:t>
            </a:r>
          </a:p>
          <a:p>
            <a:pPr marL="514350" indent="-514350">
              <a:buAutoNum type="arabicPeriod"/>
            </a:pPr>
            <a:r>
              <a:rPr lang="en-US" altLang="zh-TW" sz="3200" dirty="0" smtClean="0"/>
              <a:t>Only talk about True &amp; False event, can’t talk about objects that have properties.</a:t>
            </a:r>
          </a:p>
          <a:p>
            <a:pPr marL="514350" indent="-514350">
              <a:buAutoNum type="arabicPeriod"/>
            </a:pPr>
            <a:r>
              <a:rPr lang="en-US" altLang="zh-TW" sz="3200" dirty="0" smtClean="0"/>
              <a:t>No shortcut to succinctly talk about a lot of different things happening.</a:t>
            </a:r>
            <a:endParaRPr lang="en-US" altLang="zh-TW" sz="3200" dirty="0"/>
          </a:p>
        </p:txBody>
      </p:sp>
      <p:grpSp>
        <p:nvGrpSpPr>
          <p:cNvPr id="12" name="群組 11"/>
          <p:cNvGrpSpPr/>
          <p:nvPr/>
        </p:nvGrpSpPr>
        <p:grpSpPr>
          <a:xfrm>
            <a:off x="1079500" y="2247900"/>
            <a:ext cx="393700" cy="2413000"/>
            <a:chOff x="457200" y="2311400"/>
            <a:chExt cx="393700" cy="2413000"/>
          </a:xfrm>
        </p:grpSpPr>
        <p:sp>
          <p:nvSpPr>
            <p:cNvPr id="7" name="左中括弧 6"/>
            <p:cNvSpPr/>
            <p:nvPr/>
          </p:nvSpPr>
          <p:spPr>
            <a:xfrm>
              <a:off x="698500" y="2311400"/>
              <a:ext cx="152400" cy="92710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cxnSp>
          <p:nvCxnSpPr>
            <p:cNvPr id="10" name="肘形接點 9"/>
            <p:cNvCxnSpPr>
              <a:stCxn id="7" idx="1"/>
            </p:cNvCxnSpPr>
            <p:nvPr/>
          </p:nvCxnSpPr>
          <p:spPr>
            <a:xfrm rot="10800000" flipV="1">
              <a:off x="457200" y="2774950"/>
              <a:ext cx="241300" cy="19494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11" name="文字方塊 10"/>
          <p:cNvSpPr txBox="1"/>
          <p:nvPr/>
        </p:nvSpPr>
        <p:spPr>
          <a:xfrm>
            <a:off x="166255" y="4724340"/>
            <a:ext cx="2159001" cy="400110"/>
          </a:xfrm>
          <a:prstGeom prst="rect">
            <a:avLst/>
          </a:prstGeom>
          <a:noFill/>
        </p:spPr>
        <p:txBody>
          <a:bodyPr wrap="square" rtlCol="0">
            <a:spAutoFit/>
          </a:bodyPr>
          <a:lstStyle/>
          <a:p>
            <a:r>
              <a:rPr lang="en-US" altLang="zh-TW" sz="2000" b="1" dirty="0" smtClean="0"/>
              <a:t>First Order Logic</a:t>
            </a:r>
            <a:endParaRPr lang="zh-TW" altLang="en-US" sz="2000" b="1" dirty="0"/>
          </a:p>
        </p:txBody>
      </p:sp>
    </p:spTree>
    <p:extLst>
      <p:ext uri="{BB962C8B-B14F-4D97-AF65-F5344CB8AC3E}">
        <p14:creationId xmlns:p14="http://schemas.microsoft.com/office/powerpoint/2010/main" val="87761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Sudoku</a:t>
            </a:r>
            <a:br>
              <a:rPr lang="en-US" altLang="zh-TW" sz="8800" dirty="0" smtClean="0"/>
            </a:br>
            <a:r>
              <a:rPr lang="en-US" altLang="zh-TW" sz="3200" dirty="0" err="1" smtClean="0"/>
              <a:t>Udacity</a:t>
            </a:r>
            <a:r>
              <a:rPr lang="en-US" altLang="zh-TW" sz="3200" dirty="0" smtClean="0"/>
              <a:t> AIND Project 1</a:t>
            </a:r>
          </a:p>
        </p:txBody>
      </p:sp>
    </p:spTree>
    <p:extLst>
      <p:ext uri="{BB962C8B-B14F-4D97-AF65-F5344CB8AC3E}">
        <p14:creationId xmlns:p14="http://schemas.microsoft.com/office/powerpoint/2010/main" val="2231654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Logic – First Order Logic </a:t>
            </a:r>
          </a:p>
        </p:txBody>
      </p:sp>
      <p:sp>
        <p:nvSpPr>
          <p:cNvPr id="3" name="內容版面配置區 2"/>
          <p:cNvSpPr>
            <a:spLocks noGrp="1"/>
          </p:cNvSpPr>
          <p:nvPr>
            <p:ph idx="1"/>
          </p:nvPr>
        </p:nvSpPr>
        <p:spPr>
          <a:xfrm>
            <a:off x="166255" y="1147418"/>
            <a:ext cx="9727045" cy="1747486"/>
          </a:xfrm>
        </p:spPr>
        <p:txBody>
          <a:bodyPr>
            <a:normAutofit/>
          </a:bodyPr>
          <a:lstStyle/>
          <a:p>
            <a:pPr>
              <a:buFontTx/>
              <a:buChar char="-"/>
            </a:pPr>
            <a:endParaRPr lang="en-US" altLang="zh-TW" sz="3200" dirty="0"/>
          </a:p>
        </p:txBody>
      </p:sp>
    </p:spTree>
    <p:extLst>
      <p:ext uri="{BB962C8B-B14F-4D97-AF65-F5344CB8AC3E}">
        <p14:creationId xmlns:p14="http://schemas.microsoft.com/office/powerpoint/2010/main" val="15885902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Probability</a:t>
            </a:r>
            <a:endParaRPr lang="en-US" altLang="zh-TW" sz="2400" dirty="0" smtClean="0"/>
          </a:p>
        </p:txBody>
      </p:sp>
    </p:spTree>
    <p:extLst>
      <p:ext uri="{BB962C8B-B14F-4D97-AF65-F5344CB8AC3E}">
        <p14:creationId xmlns:p14="http://schemas.microsoft.com/office/powerpoint/2010/main" val="4226346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000" dirty="0" smtClean="0"/>
              <a:t>Find The Global Maximum</a:t>
            </a:r>
            <a:endParaRPr lang="en-US" altLang="zh-TW" sz="2000" dirty="0" smtClean="0"/>
          </a:p>
        </p:txBody>
      </p:sp>
    </p:spTree>
    <p:extLst>
      <p:ext uri="{BB962C8B-B14F-4D97-AF65-F5344CB8AC3E}">
        <p14:creationId xmlns:p14="http://schemas.microsoft.com/office/powerpoint/2010/main" val="1567967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Random Restart</a:t>
            </a:r>
          </a:p>
        </p:txBody>
      </p:sp>
    </p:spTree>
    <p:extLst>
      <p:ext uri="{BB962C8B-B14F-4D97-AF65-F5344CB8AC3E}">
        <p14:creationId xmlns:p14="http://schemas.microsoft.com/office/powerpoint/2010/main" val="432073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Local Beam Search (vs Stochastic Beam Search)</a:t>
            </a:r>
          </a:p>
        </p:txBody>
      </p:sp>
      <p:sp>
        <p:nvSpPr>
          <p:cNvPr id="3" name="文字方塊 2"/>
          <p:cNvSpPr txBox="1"/>
          <p:nvPr/>
        </p:nvSpPr>
        <p:spPr>
          <a:xfrm>
            <a:off x="166255" y="1104900"/>
            <a:ext cx="6183745" cy="923330"/>
          </a:xfrm>
          <a:prstGeom prst="rect">
            <a:avLst/>
          </a:prstGeom>
          <a:noFill/>
        </p:spPr>
        <p:txBody>
          <a:bodyPr wrap="square" rtlCol="0">
            <a:spAutoFit/>
          </a:bodyPr>
          <a:lstStyle/>
          <a:p>
            <a:pPr marL="285750" indent="-285750">
              <a:buFontTx/>
              <a:buChar char="-"/>
            </a:pPr>
            <a:r>
              <a:rPr lang="en-US" altLang="zh-TW" dirty="0" smtClean="0"/>
              <a:t>k particles</a:t>
            </a:r>
          </a:p>
          <a:p>
            <a:pPr marL="285750" indent="-285750">
              <a:buFontTx/>
              <a:buChar char="-"/>
            </a:pPr>
            <a:r>
              <a:rPr lang="en-US" altLang="zh-TW" dirty="0" smtClean="0"/>
              <a:t>Select the best neighbor.</a:t>
            </a:r>
          </a:p>
          <a:p>
            <a:pPr marL="285750" indent="-285750">
              <a:buFontTx/>
              <a:buChar char="-"/>
            </a:pPr>
            <a:r>
              <a:rPr lang="en-US" altLang="zh-TW" dirty="0" smtClean="0"/>
              <a:t>Once reach the goal, terminate.</a:t>
            </a:r>
            <a:endParaRPr lang="zh-TW" altLang="en-US" dirty="0"/>
          </a:p>
        </p:txBody>
      </p:sp>
    </p:spTree>
    <p:extLst>
      <p:ext uri="{BB962C8B-B14F-4D97-AF65-F5344CB8AC3E}">
        <p14:creationId xmlns:p14="http://schemas.microsoft.com/office/powerpoint/2010/main" val="3965490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Simulated Annealing </a:t>
            </a:r>
          </a:p>
        </p:txBody>
      </p:sp>
      <p:sp>
        <p:nvSpPr>
          <p:cNvPr id="4" name="文字方塊 3"/>
          <p:cNvSpPr txBox="1"/>
          <p:nvPr/>
        </p:nvSpPr>
        <p:spPr>
          <a:xfrm>
            <a:off x="166255" y="1066800"/>
            <a:ext cx="10273145" cy="646331"/>
          </a:xfrm>
          <a:prstGeom prst="rect">
            <a:avLst/>
          </a:prstGeom>
          <a:noFill/>
        </p:spPr>
        <p:txBody>
          <a:bodyPr wrap="square" rtlCol="0">
            <a:spAutoFit/>
          </a:bodyPr>
          <a:lstStyle/>
          <a:p>
            <a:r>
              <a:rPr lang="en-US" altLang="zh-TW" b="1" u="sng" dirty="0" smtClean="0"/>
              <a:t>Problem (like hill climbing, Gradient Descent):</a:t>
            </a:r>
            <a:r>
              <a:rPr lang="en-US" altLang="zh-TW" dirty="0" smtClean="0"/>
              <a:t> </a:t>
            </a:r>
          </a:p>
          <a:p>
            <a:r>
              <a:rPr lang="en-US" altLang="zh-TW" dirty="0"/>
              <a:t> </a:t>
            </a:r>
            <a:r>
              <a:rPr lang="en-US" altLang="zh-TW" dirty="0" smtClean="0"/>
              <a:t>     Stuck in local maximum, shoulder (step size too small), cross the optimum (step size too large). </a:t>
            </a:r>
            <a:endParaRPr lang="zh-TW" altLang="en-US" dirty="0"/>
          </a:p>
        </p:txBody>
      </p:sp>
      <p:sp>
        <p:nvSpPr>
          <p:cNvPr id="5" name="文字方塊 4"/>
          <p:cNvSpPr txBox="1"/>
          <p:nvPr/>
        </p:nvSpPr>
        <p:spPr>
          <a:xfrm>
            <a:off x="166254" y="2019300"/>
            <a:ext cx="11804073" cy="1477328"/>
          </a:xfrm>
          <a:prstGeom prst="rect">
            <a:avLst/>
          </a:prstGeom>
          <a:noFill/>
        </p:spPr>
        <p:txBody>
          <a:bodyPr wrap="square" rtlCol="0">
            <a:spAutoFit/>
          </a:bodyPr>
          <a:lstStyle/>
          <a:p>
            <a:pPr marL="285750" indent="-285750">
              <a:buFontTx/>
              <a:buChar char="-"/>
            </a:pPr>
            <a:r>
              <a:rPr lang="en-US" altLang="zh-TW" dirty="0"/>
              <a:t>a </a:t>
            </a:r>
            <a:r>
              <a:rPr lang="en-US" altLang="zh-TW" dirty="0" err="1"/>
              <a:t>probablistic</a:t>
            </a:r>
            <a:r>
              <a:rPr lang="en-US" altLang="zh-TW" dirty="0"/>
              <a:t> technique used for finding an approximate solution to an optimization problem.</a:t>
            </a:r>
            <a:endParaRPr lang="en-US" altLang="zh-TW" dirty="0" smtClean="0"/>
          </a:p>
          <a:p>
            <a:pPr marL="285750" indent="-285750">
              <a:buFontTx/>
              <a:buChar char="-"/>
            </a:pPr>
            <a:r>
              <a:rPr lang="zh-TW" altLang="en-US" dirty="0" smtClean="0"/>
              <a:t>一種</a:t>
            </a:r>
            <a:r>
              <a:rPr lang="en-US" altLang="zh-TW" dirty="0"/>
              <a:t>Markov chain Monte </a:t>
            </a:r>
            <a:r>
              <a:rPr lang="en-US" altLang="zh-TW" dirty="0" err="1"/>
              <a:t>carlo</a:t>
            </a:r>
            <a:r>
              <a:rPr lang="en-US" altLang="zh-TW" dirty="0"/>
              <a:t>(</a:t>
            </a:r>
            <a:r>
              <a:rPr lang="zh-TW" altLang="en-US" dirty="0"/>
              <a:t>馬可夫蒙地卡羅</a:t>
            </a:r>
            <a:r>
              <a:rPr lang="en-US" altLang="zh-TW" dirty="0"/>
              <a:t>)</a:t>
            </a:r>
            <a:r>
              <a:rPr lang="zh-TW" altLang="en-US" dirty="0"/>
              <a:t>的延伸</a:t>
            </a:r>
            <a:r>
              <a:rPr lang="zh-TW" altLang="en-US" dirty="0" smtClean="0"/>
              <a:t>。</a:t>
            </a:r>
            <a:endParaRPr lang="en-US" altLang="zh-TW" dirty="0" smtClean="0"/>
          </a:p>
          <a:p>
            <a:pPr marL="285750" indent="-285750">
              <a:buFontTx/>
              <a:buChar char="-"/>
            </a:pPr>
            <a:r>
              <a:rPr lang="en-US" altLang="zh-TW" dirty="0"/>
              <a:t>Technique to navigate a potentially large </a:t>
            </a:r>
            <a:r>
              <a:rPr lang="en-US" altLang="zh-TW" dirty="0" smtClean="0"/>
              <a:t>space.</a:t>
            </a:r>
          </a:p>
          <a:p>
            <a:pPr marL="285750" indent="-285750">
              <a:buFontTx/>
              <a:buChar char="-"/>
            </a:pPr>
            <a:r>
              <a:rPr lang="zh-TW" altLang="en-US" dirty="0"/>
              <a:t>在固定時間內尋求在一個大的搜尋空間內找到的最優解。當你搜尋的時間夠久，你就能找到愈接近</a:t>
            </a:r>
            <a:r>
              <a:rPr lang="en-US" altLang="zh-TW" dirty="0"/>
              <a:t>global optimum</a:t>
            </a:r>
            <a:r>
              <a:rPr lang="zh-TW" altLang="en-US" dirty="0"/>
              <a:t>的解。</a:t>
            </a:r>
          </a:p>
        </p:txBody>
      </p:sp>
      <p:sp>
        <p:nvSpPr>
          <p:cNvPr id="6" name="文字方塊 5"/>
          <p:cNvSpPr txBox="1"/>
          <p:nvPr/>
        </p:nvSpPr>
        <p:spPr>
          <a:xfrm>
            <a:off x="4698999" y="3794225"/>
            <a:ext cx="7017327" cy="2308324"/>
          </a:xfrm>
          <a:prstGeom prst="rect">
            <a:avLst/>
          </a:prstGeom>
          <a:noFill/>
        </p:spPr>
        <p:txBody>
          <a:bodyPr wrap="square" rtlCol="0">
            <a:spAutoFit/>
          </a:bodyPr>
          <a:lstStyle/>
          <a:p>
            <a:r>
              <a:rPr lang="zh-TW" altLang="en-US" dirty="0"/>
              <a:t>登山法改良版。允許往下走，以便翻山越嶺。</a:t>
            </a:r>
          </a:p>
          <a:p>
            <a:r>
              <a:rPr lang="zh-TW" altLang="en-US" dirty="0"/>
              <a:t>隨便往某個方向跨出一步，確定是往上，就走；確定是往下，以機率 </a:t>
            </a:r>
            <a:r>
              <a:rPr lang="en-US" altLang="zh-TW" dirty="0" err="1"/>
              <a:t>exp</a:t>
            </a:r>
            <a:r>
              <a:rPr lang="en-US" altLang="zh-TW" dirty="0"/>
              <a:t>(</a:t>
            </a:r>
            <a:r>
              <a:rPr lang="en-US" altLang="zh-TW" dirty="0" err="1"/>
              <a:t>Δf⋅t</a:t>
            </a:r>
            <a:r>
              <a:rPr lang="en-US" altLang="zh-TW" dirty="0"/>
              <a:t>) </a:t>
            </a:r>
            <a:r>
              <a:rPr lang="zh-TW" altLang="en-US" dirty="0"/>
              <a:t>決定走或不走，其中 </a:t>
            </a:r>
            <a:r>
              <a:rPr lang="en-US" altLang="zh-TW" dirty="0" err="1"/>
              <a:t>Δf</a:t>
            </a:r>
            <a:r>
              <a:rPr lang="en-US" altLang="zh-TW" dirty="0"/>
              <a:t> </a:t>
            </a:r>
            <a:r>
              <a:rPr lang="zh-TW" altLang="en-US" dirty="0"/>
              <a:t>是上升高度（往下走時是負值）， </a:t>
            </a:r>
            <a:r>
              <a:rPr lang="en-US" altLang="zh-TW" dirty="0"/>
              <a:t>t </a:t>
            </a:r>
            <a:r>
              <a:rPr lang="zh-TW" altLang="en-US" dirty="0"/>
              <a:t>是時刻（大於等於 </a:t>
            </a:r>
            <a:r>
              <a:rPr lang="en-US" altLang="zh-TW" dirty="0"/>
              <a:t>1 </a:t>
            </a:r>
            <a:r>
              <a:rPr lang="zh-TW" altLang="en-US" dirty="0"/>
              <a:t>）。大致上來說，往下越陡就越不想往下，年紀越大就越不想往下。</a:t>
            </a:r>
          </a:p>
          <a:p>
            <a:r>
              <a:rPr lang="zh-TW" altLang="en-US" dirty="0"/>
              <a:t>註：原論文只找山谷、未找山峰。原論文沒有時刻 </a:t>
            </a:r>
            <a:r>
              <a:rPr lang="en-US" altLang="zh-TW" dirty="0"/>
              <a:t>t </a:t>
            </a:r>
            <a:r>
              <a:rPr lang="zh-TW" altLang="en-US" dirty="0"/>
              <a:t>，而是溫度 </a:t>
            </a:r>
            <a:r>
              <a:rPr lang="en-US" altLang="zh-TW" dirty="0"/>
              <a:t>T </a:t>
            </a:r>
            <a:r>
              <a:rPr lang="zh-TW" altLang="en-US" dirty="0"/>
              <a:t>；溫度不斷下降，因此機率公式是 </a:t>
            </a:r>
            <a:r>
              <a:rPr lang="en-US" altLang="zh-TW" dirty="0" err="1"/>
              <a:t>exp</a:t>
            </a:r>
            <a:r>
              <a:rPr lang="en-US" altLang="zh-TW" dirty="0"/>
              <a:t>(</a:t>
            </a:r>
            <a:r>
              <a:rPr lang="en-US" altLang="zh-TW" dirty="0" err="1"/>
              <a:t>Δf</a:t>
            </a:r>
            <a:r>
              <a:rPr lang="en-US" altLang="zh-TW" dirty="0"/>
              <a:t>/T) </a:t>
            </a:r>
            <a:r>
              <a:rPr lang="zh-TW" altLang="en-US" dirty="0"/>
              <a:t>。</a:t>
            </a:r>
          </a:p>
          <a:p>
            <a:r>
              <a:rPr lang="zh-TW" altLang="en-US" dirty="0"/>
              <a:t>適用：連續函數。缺陷：可能停在山腰。可能只找到區域極值</a:t>
            </a:r>
            <a:r>
              <a:rPr lang="zh-TW" altLang="en-US" dirty="0" smtClean="0"/>
              <a:t>。</a:t>
            </a:r>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3943499"/>
            <a:ext cx="3124200" cy="2009775"/>
          </a:xfrm>
          <a:prstGeom prst="rect">
            <a:avLst/>
          </a:prstGeom>
        </p:spPr>
      </p:pic>
    </p:spTree>
    <p:extLst>
      <p:ext uri="{BB962C8B-B14F-4D97-AF65-F5344CB8AC3E}">
        <p14:creationId xmlns:p14="http://schemas.microsoft.com/office/powerpoint/2010/main" val="6936772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Simulated Annealing </a:t>
            </a:r>
          </a:p>
        </p:txBody>
      </p:sp>
      <p:pic>
        <p:nvPicPr>
          <p:cNvPr id="9" name="圖片 8"/>
          <p:cNvPicPr>
            <a:picLocks noChangeAspect="1"/>
          </p:cNvPicPr>
          <p:nvPr/>
        </p:nvPicPr>
        <p:blipFill rotWithShape="1">
          <a:blip r:embed="rId2"/>
          <a:srcRect l="14740" t="7943" r="64219" b="56005"/>
          <a:stretch/>
        </p:blipFill>
        <p:spPr>
          <a:xfrm>
            <a:off x="533400" y="1030237"/>
            <a:ext cx="5524500" cy="5497662"/>
          </a:xfrm>
          <a:prstGeom prst="rect">
            <a:avLst/>
          </a:prstGeom>
        </p:spPr>
      </p:pic>
      <p:pic>
        <p:nvPicPr>
          <p:cNvPr id="10" name="圖片 9"/>
          <p:cNvPicPr>
            <a:picLocks noChangeAspect="1"/>
          </p:cNvPicPr>
          <p:nvPr/>
        </p:nvPicPr>
        <p:blipFill rotWithShape="1">
          <a:blip r:embed="rId2"/>
          <a:srcRect l="19584" t="43798" r="67969" b="9114"/>
          <a:stretch/>
        </p:blipFill>
        <p:spPr>
          <a:xfrm>
            <a:off x="7366000" y="858983"/>
            <a:ext cx="3746500" cy="5668916"/>
          </a:xfrm>
          <a:prstGeom prst="rect">
            <a:avLst/>
          </a:prstGeom>
        </p:spPr>
      </p:pic>
    </p:spTree>
    <p:extLst>
      <p:ext uri="{BB962C8B-B14F-4D97-AF65-F5344CB8AC3E}">
        <p14:creationId xmlns:p14="http://schemas.microsoft.com/office/powerpoint/2010/main" val="3753712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Simulated Annealing </a:t>
            </a:r>
          </a:p>
        </p:txBody>
      </p:sp>
      <p:sp>
        <p:nvSpPr>
          <p:cNvPr id="4" name="文字方塊 3"/>
          <p:cNvSpPr txBox="1"/>
          <p:nvPr/>
        </p:nvSpPr>
        <p:spPr>
          <a:xfrm>
            <a:off x="304800" y="5562600"/>
            <a:ext cx="10798854" cy="923330"/>
          </a:xfrm>
          <a:prstGeom prst="rect">
            <a:avLst/>
          </a:prstGeom>
          <a:noFill/>
        </p:spPr>
        <p:txBody>
          <a:bodyPr wrap="none" rtlCol="0">
            <a:spAutoFit/>
          </a:bodyPr>
          <a:lstStyle/>
          <a:p>
            <a:r>
              <a:rPr lang="en-US" altLang="zh-TW" dirty="0"/>
              <a:t>The simulated annealing algorithm, a version of stochastic hill climbing where some downhill moves are allowed. </a:t>
            </a:r>
            <a:endParaRPr lang="en-US" altLang="zh-TW" dirty="0" smtClean="0"/>
          </a:p>
          <a:p>
            <a:r>
              <a:rPr lang="en-US" altLang="zh-TW" dirty="0" smtClean="0"/>
              <a:t>Downhill </a:t>
            </a:r>
            <a:r>
              <a:rPr lang="en-US" altLang="zh-TW" dirty="0"/>
              <a:t>moves are accepted readily early in the annealing schedule and then less often as time goes on. </a:t>
            </a:r>
            <a:endParaRPr lang="en-US" altLang="zh-TW" dirty="0" smtClean="0"/>
          </a:p>
          <a:p>
            <a:r>
              <a:rPr lang="en-US" altLang="zh-TW" dirty="0" smtClean="0"/>
              <a:t>The</a:t>
            </a:r>
            <a:r>
              <a:rPr lang="en-US" altLang="zh-TW" dirty="0"/>
              <a:t> </a:t>
            </a:r>
            <a:r>
              <a:rPr lang="en-US" altLang="zh-TW" i="1" dirty="0"/>
              <a:t>schedule</a:t>
            </a:r>
            <a:r>
              <a:rPr lang="en-US" altLang="zh-TW" dirty="0"/>
              <a:t> input determines the value of the temperature </a:t>
            </a:r>
            <a:r>
              <a:rPr lang="en-US" altLang="zh-TW" i="1" dirty="0"/>
              <a:t>T</a:t>
            </a:r>
            <a:r>
              <a:rPr lang="en-US" altLang="zh-TW" dirty="0"/>
              <a:t> as a function of time.</a:t>
            </a:r>
            <a:endParaRPr lang="zh-TW" altLang="en-US" dirty="0"/>
          </a:p>
        </p:txBody>
      </p:sp>
      <p:sp>
        <p:nvSpPr>
          <p:cNvPr id="5" name="文字方塊 4"/>
          <p:cNvSpPr txBox="1"/>
          <p:nvPr/>
        </p:nvSpPr>
        <p:spPr>
          <a:xfrm>
            <a:off x="166255" y="977033"/>
            <a:ext cx="9522928" cy="923330"/>
          </a:xfrm>
          <a:prstGeom prst="rect">
            <a:avLst/>
          </a:prstGeom>
          <a:noFill/>
        </p:spPr>
        <p:txBody>
          <a:bodyPr wrap="none" rtlCol="0">
            <a:spAutoFit/>
          </a:bodyPr>
          <a:lstStyle/>
          <a:p>
            <a:r>
              <a:rPr lang="en-US" altLang="zh-TW" dirty="0"/>
              <a:t>The main loop of simulated annealing repeatedly generates successors in the neighborhood </a:t>
            </a:r>
            <a:endParaRPr lang="en-US" altLang="zh-TW" dirty="0" smtClean="0"/>
          </a:p>
          <a:p>
            <a:r>
              <a:rPr lang="en-US" altLang="zh-TW" dirty="0" smtClean="0"/>
              <a:t>of </a:t>
            </a:r>
            <a:r>
              <a:rPr lang="en-US" altLang="zh-TW" dirty="0"/>
              <a:t>the current state and considers moving there according to an acceptance probability distribution </a:t>
            </a:r>
            <a:endParaRPr lang="en-US" altLang="zh-TW" dirty="0" smtClean="0"/>
          </a:p>
          <a:p>
            <a:r>
              <a:rPr lang="en-US" altLang="zh-TW" dirty="0" smtClean="0"/>
              <a:t>parameterized </a:t>
            </a:r>
            <a:r>
              <a:rPr lang="en-US" altLang="zh-TW" dirty="0"/>
              <a:t>by a cooling schedule.</a:t>
            </a:r>
            <a:endParaRPr lang="zh-TW" altLang="en-US" dirty="0"/>
          </a:p>
        </p:txBody>
      </p:sp>
      <mc:AlternateContent xmlns:mc="http://schemas.openxmlformats.org/markup-compatibility/2006">
        <mc:Choice xmlns:a14="http://schemas.microsoft.com/office/drawing/2010/main" Requires="a14">
          <p:sp>
            <p:nvSpPr>
              <p:cNvPr id="3" name="文字方塊 2"/>
              <p:cNvSpPr txBox="1"/>
              <p:nvPr/>
            </p:nvSpPr>
            <p:spPr>
              <a:xfrm>
                <a:off x="166255" y="1900363"/>
                <a:ext cx="10937399" cy="3416320"/>
              </a:xfrm>
              <a:prstGeom prst="rect">
                <a:avLst/>
              </a:prstGeom>
              <a:noFill/>
              <a:ln>
                <a:solidFill>
                  <a:schemeClr val="tx1"/>
                </a:solidFill>
              </a:ln>
            </p:spPr>
            <p:txBody>
              <a:bodyPr wrap="square" rtlCol="0">
                <a:spAutoFit/>
              </a:bodyPr>
              <a:lstStyle/>
              <a:p>
                <a:r>
                  <a:rPr lang="en-US" altLang="zh-TW" b="1" dirty="0" smtClean="0"/>
                  <a:t>AIMA3e</a:t>
                </a:r>
              </a:p>
              <a:p>
                <a:r>
                  <a:rPr lang="en-US" altLang="zh-TW" b="1" dirty="0" smtClean="0"/>
                  <a:t>function</a:t>
                </a:r>
                <a:r>
                  <a:rPr lang="en-US" altLang="zh-TW" dirty="0" smtClean="0"/>
                  <a:t> SIMULATED-ANNEALING(</a:t>
                </a:r>
                <a:r>
                  <a:rPr lang="en-US" altLang="zh-TW" i="1" dirty="0" err="1" smtClean="0"/>
                  <a:t>problem</a:t>
                </a:r>
                <a:r>
                  <a:rPr lang="en-US" altLang="zh-TW" dirty="0" err="1" smtClean="0"/>
                  <a:t>,</a:t>
                </a:r>
                <a:r>
                  <a:rPr lang="en-US" altLang="zh-TW" i="1" dirty="0" err="1" smtClean="0"/>
                  <a:t>schedule</a:t>
                </a:r>
                <a:r>
                  <a:rPr lang="en-US" altLang="zh-TW" dirty="0" smtClean="0"/>
                  <a:t>) </a:t>
                </a:r>
                <a:r>
                  <a:rPr lang="en-US" altLang="zh-TW" b="1" dirty="0" smtClean="0"/>
                  <a:t>returns</a:t>
                </a:r>
                <a:r>
                  <a:rPr lang="en-US" altLang="zh-TW" dirty="0" smtClean="0"/>
                  <a:t> a solution state</a:t>
                </a:r>
                <a:br>
                  <a:rPr lang="en-US" altLang="zh-TW" dirty="0" smtClean="0"/>
                </a:br>
                <a:r>
                  <a:rPr lang="en-US" altLang="zh-TW" dirty="0" smtClean="0"/>
                  <a:t> </a:t>
                </a:r>
                <a:r>
                  <a:rPr lang="en-US" altLang="zh-TW" b="1" dirty="0" smtClean="0"/>
                  <a:t>inputs</a:t>
                </a:r>
                <a:r>
                  <a:rPr lang="en-US" altLang="zh-TW" dirty="0" smtClean="0"/>
                  <a:t>: </a:t>
                </a:r>
                <a:r>
                  <a:rPr lang="en-US" altLang="zh-TW" i="1" dirty="0" smtClean="0"/>
                  <a:t>problem</a:t>
                </a:r>
                <a:r>
                  <a:rPr lang="en-US" altLang="zh-TW" dirty="0" smtClean="0"/>
                  <a:t>, a problem</a:t>
                </a:r>
                <a:br>
                  <a:rPr lang="en-US" altLang="zh-TW" dirty="0" smtClean="0"/>
                </a:br>
                <a:r>
                  <a:rPr lang="en-US" altLang="zh-TW" dirty="0" smtClean="0"/>
                  <a:t>    </a:t>
                </a:r>
                <a:r>
                  <a:rPr lang="en-US" altLang="zh-TW" i="1" dirty="0" smtClean="0"/>
                  <a:t>schedule</a:t>
                </a:r>
                <a:r>
                  <a:rPr lang="en-US" altLang="zh-TW" dirty="0" smtClean="0"/>
                  <a:t>, a mapping from time to "temperature"</a:t>
                </a:r>
              </a:p>
              <a:p>
                <a:r>
                  <a:rPr lang="en-US" altLang="zh-TW" dirty="0" smtClean="0"/>
                  <a:t> </a:t>
                </a:r>
                <a:r>
                  <a:rPr lang="en-US" altLang="zh-TW" i="1" dirty="0" smtClean="0"/>
                  <a:t>current</a:t>
                </a:r>
                <a:r>
                  <a:rPr lang="en-US" altLang="zh-TW" dirty="0" smtClean="0"/>
                  <a:t> ← MAKE-NODE(</a:t>
                </a:r>
                <a:r>
                  <a:rPr lang="en-US" altLang="zh-TW" i="1" dirty="0" err="1" smtClean="0"/>
                  <a:t>problem</a:t>
                </a:r>
                <a:r>
                  <a:rPr lang="en-US" altLang="zh-TW" dirty="0" err="1" smtClean="0"/>
                  <a:t>.INITIAL</a:t>
                </a:r>
                <a:r>
                  <a:rPr lang="en-US" altLang="zh-TW" dirty="0" smtClean="0"/>
                  <a:t>-STATE)</a:t>
                </a:r>
                <a:br>
                  <a:rPr lang="en-US" altLang="zh-TW" dirty="0" smtClean="0"/>
                </a:br>
                <a:r>
                  <a:rPr lang="en-US" altLang="zh-TW" dirty="0" smtClean="0"/>
                  <a:t> </a:t>
                </a:r>
                <a:r>
                  <a:rPr lang="en-US" altLang="zh-TW" b="1" dirty="0" smtClean="0"/>
                  <a:t>for</a:t>
                </a:r>
                <a:r>
                  <a:rPr lang="en-US" altLang="zh-TW" dirty="0" smtClean="0"/>
                  <a:t> </a:t>
                </a:r>
                <a:r>
                  <a:rPr lang="en-US" altLang="zh-TW" i="1" dirty="0" smtClean="0"/>
                  <a:t>t</a:t>
                </a:r>
                <a:r>
                  <a:rPr lang="en-US" altLang="zh-TW" dirty="0" smtClean="0"/>
                  <a:t> = 1 </a:t>
                </a:r>
                <a:r>
                  <a:rPr lang="en-US" altLang="zh-TW" b="1" dirty="0" smtClean="0"/>
                  <a:t>to</a:t>
                </a:r>
                <a:r>
                  <a:rPr lang="en-US" altLang="zh-TW" dirty="0" smtClean="0"/>
                  <a:t> ∞ </a:t>
                </a:r>
                <a:r>
                  <a:rPr lang="en-US" altLang="zh-TW" b="1" dirty="0" smtClean="0"/>
                  <a:t>do</a:t>
                </a:r>
                <a:r>
                  <a:rPr lang="en-US" altLang="zh-TW" dirty="0" smtClean="0"/>
                  <a:t/>
                </a:r>
                <a:br>
                  <a:rPr lang="en-US" altLang="zh-TW" dirty="0" smtClean="0"/>
                </a:br>
                <a:r>
                  <a:rPr lang="en-US" altLang="zh-TW" dirty="0" smtClean="0"/>
                  <a:t>   </a:t>
                </a:r>
                <a:r>
                  <a:rPr lang="en-US" altLang="zh-TW" i="1" dirty="0" smtClean="0"/>
                  <a:t>T</a:t>
                </a:r>
                <a:r>
                  <a:rPr lang="en-US" altLang="zh-TW" dirty="0" smtClean="0"/>
                  <a:t> ← </a:t>
                </a:r>
                <a:r>
                  <a:rPr lang="en-US" altLang="zh-TW" i="1" dirty="0" smtClean="0"/>
                  <a:t>schedule(t)</a:t>
                </a:r>
                <a:r>
                  <a:rPr lang="en-US" altLang="zh-TW" dirty="0" smtClean="0"/>
                  <a:t/>
                </a:r>
                <a:br>
                  <a:rPr lang="en-US" altLang="zh-TW" dirty="0" smtClean="0"/>
                </a:br>
                <a:r>
                  <a:rPr lang="en-US" altLang="zh-TW" dirty="0" smtClean="0"/>
                  <a:t>   </a:t>
                </a:r>
                <a:r>
                  <a:rPr lang="en-US" altLang="zh-TW" b="1" dirty="0" smtClean="0"/>
                  <a:t>if</a:t>
                </a:r>
                <a:r>
                  <a:rPr lang="en-US" altLang="zh-TW" dirty="0" smtClean="0"/>
                  <a:t> </a:t>
                </a:r>
                <a:r>
                  <a:rPr lang="en-US" altLang="zh-TW" i="1" dirty="0" smtClean="0"/>
                  <a:t>T</a:t>
                </a:r>
                <a:r>
                  <a:rPr lang="en-US" altLang="zh-TW" dirty="0" smtClean="0"/>
                  <a:t> = 0 </a:t>
                </a:r>
                <a:r>
                  <a:rPr lang="en-US" altLang="zh-TW" b="1" dirty="0" smtClean="0"/>
                  <a:t>then return</a:t>
                </a:r>
                <a:r>
                  <a:rPr lang="en-US" altLang="zh-TW" dirty="0" smtClean="0"/>
                  <a:t> </a:t>
                </a:r>
                <a:r>
                  <a:rPr lang="en-US" altLang="zh-TW" i="1" dirty="0" smtClean="0"/>
                  <a:t>current</a:t>
                </a:r>
                <a:r>
                  <a:rPr lang="en-US" altLang="zh-TW" dirty="0" smtClean="0"/>
                  <a:t/>
                </a:r>
                <a:br>
                  <a:rPr lang="en-US" altLang="zh-TW" dirty="0" smtClean="0"/>
                </a:br>
                <a:r>
                  <a:rPr lang="en-US" altLang="zh-TW" dirty="0" smtClean="0"/>
                  <a:t>   </a:t>
                </a:r>
                <a:r>
                  <a:rPr lang="en-US" altLang="zh-TW" i="1" dirty="0" smtClean="0"/>
                  <a:t>next</a:t>
                </a:r>
                <a:r>
                  <a:rPr lang="en-US" altLang="zh-TW" dirty="0" smtClean="0"/>
                  <a:t> ← a randomly selected successor of </a:t>
                </a:r>
                <a:r>
                  <a:rPr lang="en-US" altLang="zh-TW" i="1" dirty="0" smtClean="0"/>
                  <a:t>current</a:t>
                </a:r>
                <a:r>
                  <a:rPr lang="en-US" altLang="zh-TW" dirty="0" smtClean="0"/>
                  <a:t/>
                </a:r>
                <a:br>
                  <a:rPr lang="en-US" altLang="zh-TW" dirty="0" smtClean="0"/>
                </a:br>
                <a:r>
                  <a:rPr lang="en-US" altLang="zh-TW" dirty="0" smtClean="0"/>
                  <a:t>   </a:t>
                </a:r>
                <a:r>
                  <a:rPr lang="el-GR" altLang="zh-TW" i="1" dirty="0" smtClean="0"/>
                  <a:t>Δ</a:t>
                </a:r>
                <a:r>
                  <a:rPr lang="en-US" altLang="zh-TW" i="1" dirty="0" smtClean="0"/>
                  <a:t>E</a:t>
                </a:r>
                <a:r>
                  <a:rPr lang="en-US" altLang="zh-TW" dirty="0" smtClean="0"/>
                  <a:t> ← </a:t>
                </a:r>
                <a:r>
                  <a:rPr lang="en-US" altLang="zh-TW" i="1" dirty="0" err="1" smtClean="0"/>
                  <a:t>next</a:t>
                </a:r>
                <a:r>
                  <a:rPr lang="en-US" altLang="zh-TW" dirty="0" err="1" smtClean="0"/>
                  <a:t>.VALUE</a:t>
                </a:r>
                <a:r>
                  <a:rPr lang="en-US" altLang="zh-TW" dirty="0" smtClean="0"/>
                  <a:t> - </a:t>
                </a:r>
                <a:r>
                  <a:rPr lang="en-US" altLang="zh-TW" i="1" dirty="0" err="1" smtClean="0"/>
                  <a:t>current</a:t>
                </a:r>
                <a:r>
                  <a:rPr lang="en-US" altLang="zh-TW" dirty="0" err="1" smtClean="0"/>
                  <a:t>.VALUE</a:t>
                </a:r>
                <a:r>
                  <a:rPr lang="en-US" altLang="zh-TW" dirty="0" smtClean="0"/>
                  <a:t/>
                </a:r>
                <a:br>
                  <a:rPr lang="en-US" altLang="zh-TW" dirty="0" smtClean="0"/>
                </a:br>
                <a:r>
                  <a:rPr lang="en-US" altLang="zh-TW" dirty="0" smtClean="0"/>
                  <a:t>   </a:t>
                </a:r>
                <a:r>
                  <a:rPr lang="en-US" altLang="zh-TW" b="1" dirty="0" smtClean="0"/>
                  <a:t>if</a:t>
                </a:r>
                <a:r>
                  <a:rPr lang="en-US" altLang="zh-TW" dirty="0" smtClean="0"/>
                  <a:t> </a:t>
                </a:r>
                <a:r>
                  <a:rPr lang="el-GR" altLang="zh-TW" i="1" dirty="0" smtClean="0"/>
                  <a:t>Δ</a:t>
                </a:r>
                <a:r>
                  <a:rPr lang="en-US" altLang="zh-TW" i="1" dirty="0" smtClean="0"/>
                  <a:t>E</a:t>
                </a:r>
                <a:r>
                  <a:rPr lang="en-US" altLang="zh-TW" dirty="0" smtClean="0"/>
                  <a:t> &gt; 0 </a:t>
                </a:r>
                <a:r>
                  <a:rPr lang="en-US" altLang="zh-TW" b="1" dirty="0" smtClean="0"/>
                  <a:t>then</a:t>
                </a:r>
                <a:r>
                  <a:rPr lang="en-US" altLang="zh-TW" dirty="0" smtClean="0"/>
                  <a:t> </a:t>
                </a:r>
                <a:r>
                  <a:rPr lang="en-US" altLang="zh-TW" i="1" dirty="0" smtClean="0"/>
                  <a:t>current</a:t>
                </a:r>
                <a:r>
                  <a:rPr lang="en-US" altLang="zh-TW" dirty="0" smtClean="0"/>
                  <a:t> ← </a:t>
                </a:r>
                <a:r>
                  <a:rPr lang="en-US" altLang="zh-TW" i="1" dirty="0" smtClean="0"/>
                  <a:t>next   </a:t>
                </a:r>
                <a:r>
                  <a:rPr lang="en-US" altLang="zh-TW" dirty="0">
                    <a:solidFill>
                      <a:srgbClr val="FF0000"/>
                    </a:solidFill>
                  </a:rPr>
                  <a:t>(Value improved: take it</a:t>
                </a:r>
                <a:r>
                  <a:rPr lang="en-US" altLang="zh-TW" dirty="0" smtClean="0">
                    <a:solidFill>
                      <a:srgbClr val="FF0000"/>
                    </a:solidFill>
                  </a:rPr>
                  <a:t>.)</a:t>
                </a:r>
                <a:r>
                  <a:rPr lang="en-US" altLang="zh-TW" dirty="0" smtClean="0"/>
                  <a:t/>
                </a:r>
                <a:br>
                  <a:rPr lang="en-US" altLang="zh-TW" dirty="0" smtClean="0"/>
                </a:br>
                <a:r>
                  <a:rPr lang="en-US" altLang="zh-TW" dirty="0" smtClean="0"/>
                  <a:t>   </a:t>
                </a:r>
                <a:r>
                  <a:rPr lang="en-US" altLang="zh-TW" b="1" dirty="0" smtClean="0"/>
                  <a:t>else</a:t>
                </a:r>
                <a:r>
                  <a:rPr lang="en-US" altLang="zh-TW" dirty="0" smtClean="0"/>
                  <a:t> </a:t>
                </a:r>
                <a:r>
                  <a:rPr lang="en-US" altLang="zh-TW" i="1" dirty="0" smtClean="0"/>
                  <a:t>current</a:t>
                </a:r>
                <a:r>
                  <a:rPr lang="en-US" altLang="zh-TW" dirty="0" smtClean="0"/>
                  <a:t> ← </a:t>
                </a:r>
                <a:r>
                  <a:rPr lang="en-US" altLang="zh-TW" i="1" dirty="0" smtClean="0"/>
                  <a:t>next</a:t>
                </a:r>
                <a:r>
                  <a:rPr lang="en-US" altLang="zh-TW" dirty="0" smtClean="0"/>
                  <a:t> only with probability e</a:t>
                </a:r>
                <a:r>
                  <a:rPr lang="el-GR" altLang="zh-TW" i="1" baseline="30000" dirty="0" smtClean="0"/>
                  <a:t>Δ</a:t>
                </a:r>
                <a:r>
                  <a:rPr lang="en-US" altLang="zh-TW" i="1" baseline="30000" dirty="0" smtClean="0"/>
                  <a:t>E</a:t>
                </a:r>
                <a:r>
                  <a:rPr lang="en-US" altLang="zh-TW" baseline="30000" dirty="0" smtClean="0"/>
                  <a:t>/</a:t>
                </a:r>
                <a:r>
                  <a:rPr lang="en-US" altLang="zh-TW" i="1" baseline="30000" dirty="0" smtClean="0"/>
                  <a:t>T   </a:t>
                </a:r>
                <a:r>
                  <a:rPr lang="en-US" altLang="zh-TW" dirty="0">
                    <a:solidFill>
                      <a:srgbClr val="FF0000"/>
                    </a:solidFill>
                  </a:rPr>
                  <a:t>(Value not improved: take it by </a:t>
                </a:r>
                <a:r>
                  <a:rPr lang="en-US" altLang="zh-TW" dirty="0">
                    <a:solidFill>
                      <a:srgbClr val="FF0000"/>
                    </a:solidFill>
                  </a:rPr>
                  <a:t>e</a:t>
                </a:r>
                <a:r>
                  <a:rPr lang="el-GR" altLang="zh-TW" i="1" baseline="30000" dirty="0">
                    <a:solidFill>
                      <a:srgbClr val="FF0000"/>
                    </a:solidFill>
                  </a:rPr>
                  <a:t>Δ</a:t>
                </a:r>
                <a:r>
                  <a:rPr lang="en-US" altLang="zh-TW" i="1" baseline="30000" dirty="0">
                    <a:solidFill>
                      <a:srgbClr val="FF0000"/>
                    </a:solidFill>
                  </a:rPr>
                  <a:t>E</a:t>
                </a:r>
                <a:r>
                  <a:rPr lang="en-US" altLang="zh-TW" baseline="30000" dirty="0">
                    <a:solidFill>
                      <a:srgbClr val="FF0000"/>
                    </a:solidFill>
                  </a:rPr>
                  <a:t>/</a:t>
                </a:r>
                <a:r>
                  <a:rPr lang="en-US" altLang="zh-TW" i="1" baseline="30000" dirty="0">
                    <a:solidFill>
                      <a:srgbClr val="FF0000"/>
                    </a:solidFill>
                  </a:rPr>
                  <a:t>T</a:t>
                </a:r>
                <a:r>
                  <a:rPr lang="en-US" altLang="zh-TW" dirty="0">
                    <a:solidFill>
                      <a:srgbClr val="FF0000"/>
                    </a:solidFill>
                  </a:rPr>
                  <a:t>.) (T -&gt; </a:t>
                </a:r>
                <a14:m>
                  <m:oMath xmlns:m="http://schemas.openxmlformats.org/officeDocument/2006/math">
                    <m:r>
                      <a:rPr lang="en-US" altLang="zh-TW" i="1">
                        <a:solidFill>
                          <a:srgbClr val="FF0000"/>
                        </a:solidFill>
                        <a:latin typeface="Cambria Math" panose="02040503050406030204" pitchFamily="18" charset="0"/>
                        <a:ea typeface="Cambria Math" panose="02040503050406030204" pitchFamily="18" charset="0"/>
                      </a:rPr>
                      <m:t>∞</m:t>
                    </m:r>
                  </m:oMath>
                </a14:m>
                <a:r>
                  <a:rPr lang="en-US" altLang="zh-TW" dirty="0">
                    <a:solidFill>
                      <a:srgbClr val="FF0000"/>
                    </a:solidFill>
                  </a:rPr>
                  <a:t>, </a:t>
                </a:r>
                <a:r>
                  <a:rPr lang="en-US" altLang="zh-TW" dirty="0">
                    <a:solidFill>
                      <a:srgbClr val="FF0000"/>
                    </a:solidFill>
                  </a:rPr>
                  <a:t>e</a:t>
                </a:r>
                <a:r>
                  <a:rPr lang="el-GR" altLang="zh-TW" i="1" baseline="30000" dirty="0">
                    <a:solidFill>
                      <a:srgbClr val="FF0000"/>
                    </a:solidFill>
                  </a:rPr>
                  <a:t>Δ</a:t>
                </a:r>
                <a:r>
                  <a:rPr lang="en-US" altLang="zh-TW" i="1" baseline="30000" dirty="0">
                    <a:solidFill>
                      <a:srgbClr val="FF0000"/>
                    </a:solidFill>
                  </a:rPr>
                  <a:t>E</a:t>
                </a:r>
                <a:r>
                  <a:rPr lang="en-US" altLang="zh-TW" baseline="30000" dirty="0">
                    <a:solidFill>
                      <a:srgbClr val="FF0000"/>
                    </a:solidFill>
                  </a:rPr>
                  <a:t>/</a:t>
                </a:r>
                <a:r>
                  <a:rPr lang="en-US" altLang="zh-TW" i="1" baseline="30000" dirty="0">
                    <a:solidFill>
                      <a:srgbClr val="FF0000"/>
                    </a:solidFill>
                  </a:rPr>
                  <a:t>T</a:t>
                </a:r>
                <a:r>
                  <a:rPr lang="en-US" altLang="zh-TW" dirty="0">
                    <a:solidFill>
                      <a:srgbClr val="FF0000"/>
                    </a:solidFill>
                  </a:rPr>
                  <a:t>= </a:t>
                </a:r>
                <a14:m>
                  <m:oMath xmlns:m="http://schemas.openxmlformats.org/officeDocument/2006/math">
                    <m:sSup>
                      <m:sSupPr>
                        <m:ctrlPr>
                          <a:rPr lang="en-US" altLang="zh-TW" i="1">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𝑒</m:t>
                        </m:r>
                      </m:e>
                      <m:sup>
                        <m:r>
                          <a:rPr lang="en-US" altLang="zh-TW" i="1">
                            <a:solidFill>
                              <a:srgbClr val="FF0000"/>
                            </a:solidFill>
                            <a:latin typeface="Cambria Math" panose="02040503050406030204" pitchFamily="18" charset="0"/>
                          </a:rPr>
                          <m:t>0</m:t>
                        </m:r>
                      </m:sup>
                    </m:sSup>
                  </m:oMath>
                </a14:m>
                <a:r>
                  <a:rPr lang="en-US" altLang="zh-TW" dirty="0">
                    <a:solidFill>
                      <a:srgbClr val="FF0000"/>
                    </a:solidFill>
                  </a:rPr>
                  <a:t>=1</a:t>
                </a:r>
                <a:r>
                  <a:rPr lang="en-US" altLang="zh-TW" dirty="0" smtClean="0">
                    <a:solidFill>
                      <a:srgbClr val="FF0000"/>
                    </a:solidFill>
                  </a:rPr>
                  <a:t>)</a:t>
                </a:r>
                <a:endParaRPr lang="zh-TW" altLang="en-US" dirty="0">
                  <a:solidFill>
                    <a:srgbClr val="FF0000"/>
                  </a:solidFill>
                </a:endParaRPr>
              </a:p>
            </p:txBody>
          </p:sp>
        </mc:Choice>
        <mc:Fallback>
          <p:sp>
            <p:nvSpPr>
              <p:cNvPr id="3" name="文字方塊 2"/>
              <p:cNvSpPr txBox="1">
                <a:spLocks noRot="1" noChangeAspect="1" noMove="1" noResize="1" noEditPoints="1" noAdjustHandles="1" noChangeArrowheads="1" noChangeShapeType="1" noTextEdit="1"/>
              </p:cNvSpPr>
              <p:nvPr/>
            </p:nvSpPr>
            <p:spPr>
              <a:xfrm>
                <a:off x="166255" y="1900363"/>
                <a:ext cx="10937399" cy="3416320"/>
              </a:xfrm>
              <a:prstGeom prst="rect">
                <a:avLst/>
              </a:prstGeom>
              <a:blipFill rotWithShape="0">
                <a:blip r:embed="rId2"/>
                <a:stretch>
                  <a:fillRect l="-390" t="-890" b="-1779"/>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1048767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Simulated Annealing </a:t>
            </a:r>
          </a:p>
        </p:txBody>
      </p:sp>
      <p:graphicFrame>
        <p:nvGraphicFramePr>
          <p:cNvPr id="6" name="物件 5"/>
          <p:cNvGraphicFramePr>
            <a:graphicFrameLocks noChangeAspect="1"/>
          </p:cNvGraphicFramePr>
          <p:nvPr>
            <p:extLst>
              <p:ext uri="{D42A27DB-BD31-4B8C-83A1-F6EECF244321}">
                <p14:modId xmlns:p14="http://schemas.microsoft.com/office/powerpoint/2010/main" val="2832984272"/>
              </p:ext>
            </p:extLst>
          </p:nvPr>
        </p:nvGraphicFramePr>
        <p:xfrm>
          <a:off x="166255" y="1062156"/>
          <a:ext cx="3013075" cy="698500"/>
        </p:xfrm>
        <a:graphic>
          <a:graphicData uri="http://schemas.openxmlformats.org/presentationml/2006/ole">
            <mc:AlternateContent xmlns:mc="http://schemas.openxmlformats.org/markup-compatibility/2006">
              <mc:Choice xmlns:v="urn:schemas-microsoft-com:vml" Requires="v">
                <p:oleObj spid="_x0000_s4102" name="封裝程式殼層物件" showAsIcon="1" r:id="rId3" imgW="3012840" imgH="698040" progId="Package">
                  <p:embed/>
                </p:oleObj>
              </mc:Choice>
              <mc:Fallback>
                <p:oleObj name="封裝程式殼層物件" showAsIcon="1" r:id="rId3" imgW="3012840" imgH="698040" progId="Package">
                  <p:embed/>
                  <p:pic>
                    <p:nvPicPr>
                      <p:cNvPr id="0" name=""/>
                      <p:cNvPicPr/>
                      <p:nvPr/>
                    </p:nvPicPr>
                    <p:blipFill>
                      <a:blip r:embed="rId4"/>
                      <a:stretch>
                        <a:fillRect/>
                      </a:stretch>
                    </p:blipFill>
                    <p:spPr>
                      <a:xfrm>
                        <a:off x="166255" y="1062156"/>
                        <a:ext cx="3013075" cy="698500"/>
                      </a:xfrm>
                      <a:prstGeom prst="rect">
                        <a:avLst/>
                      </a:prstGeom>
                    </p:spPr>
                  </p:pic>
                </p:oleObj>
              </mc:Fallback>
            </mc:AlternateContent>
          </a:graphicData>
        </a:graphic>
      </p:graphicFrame>
      <p:sp>
        <p:nvSpPr>
          <p:cNvPr id="7" name="文字方塊 6"/>
          <p:cNvSpPr txBox="1"/>
          <p:nvPr/>
        </p:nvSpPr>
        <p:spPr>
          <a:xfrm>
            <a:off x="166255" y="2022296"/>
            <a:ext cx="4443845" cy="1754326"/>
          </a:xfrm>
          <a:prstGeom prst="rect">
            <a:avLst/>
          </a:prstGeom>
          <a:noFill/>
        </p:spPr>
        <p:txBody>
          <a:bodyPr wrap="square" rtlCol="0">
            <a:spAutoFit/>
          </a:bodyPr>
          <a:lstStyle/>
          <a:p>
            <a:r>
              <a:rPr lang="en-US" altLang="zh-TW" dirty="0"/>
              <a:t>Step1: Read input data and define helper functions for visualization</a:t>
            </a:r>
            <a:r>
              <a:rPr lang="en-US" altLang="zh-TW" dirty="0" smtClean="0"/>
              <a:t>.</a:t>
            </a:r>
          </a:p>
          <a:p>
            <a:r>
              <a:rPr lang="en-US" altLang="zh-TW" dirty="0" smtClean="0"/>
              <a:t>Step2: Define simulated annealing main loop</a:t>
            </a:r>
          </a:p>
          <a:p>
            <a:r>
              <a:rPr lang="en-US" altLang="zh-TW" dirty="0" smtClean="0"/>
              <a:t>Step3: Representing the problem</a:t>
            </a:r>
          </a:p>
          <a:p>
            <a:r>
              <a:rPr lang="en-US" altLang="zh-TW" dirty="0" smtClean="0"/>
              <a:t>Step4: Define the temperature schedule</a:t>
            </a:r>
          </a:p>
          <a:p>
            <a:r>
              <a:rPr lang="en-US" altLang="zh-TW" dirty="0" smtClean="0"/>
              <a:t>Step5: Run</a:t>
            </a:r>
            <a:endParaRPr lang="zh-TW" altLang="en-US" dirty="0"/>
          </a:p>
        </p:txBody>
      </p:sp>
      <p:sp>
        <p:nvSpPr>
          <p:cNvPr id="8" name="文字方塊 7"/>
          <p:cNvSpPr txBox="1"/>
          <p:nvPr/>
        </p:nvSpPr>
        <p:spPr>
          <a:xfrm>
            <a:off x="4762500" y="858983"/>
            <a:ext cx="7207827" cy="5047536"/>
          </a:xfrm>
          <a:prstGeom prst="rect">
            <a:avLst/>
          </a:prstGeom>
          <a:noFill/>
        </p:spPr>
        <p:txBody>
          <a:bodyPr wrap="square" rtlCol="0">
            <a:spAutoFit/>
          </a:bodyPr>
          <a:lstStyle/>
          <a:p>
            <a:r>
              <a:rPr lang="en-US" altLang="zh-TW" sz="1400" b="1" dirty="0" smtClean="0"/>
              <a:t>Pseudo-code</a:t>
            </a:r>
          </a:p>
          <a:p>
            <a:endParaRPr lang="en-US" altLang="zh-TW" sz="1400" b="1" dirty="0" smtClean="0"/>
          </a:p>
          <a:p>
            <a:r>
              <a:rPr lang="en-US" altLang="zh-TW" sz="1400" dirty="0"/>
              <a:t>T_MAX = 1000  # </a:t>
            </a:r>
            <a:r>
              <a:rPr lang="zh-TW" altLang="en-US" sz="1400" dirty="0"/>
              <a:t>初始溫度</a:t>
            </a:r>
          </a:p>
          <a:p>
            <a:r>
              <a:rPr lang="en-US" altLang="zh-TW" sz="1400" dirty="0"/>
              <a:t>T_MIN = 10  # </a:t>
            </a:r>
            <a:r>
              <a:rPr lang="zh-TW" altLang="en-US" sz="1400" dirty="0"/>
              <a:t>設定結束溫度</a:t>
            </a:r>
          </a:p>
          <a:p>
            <a:r>
              <a:rPr lang="en-US" altLang="zh-TW" sz="1400" dirty="0"/>
              <a:t>T = T_MAX  # </a:t>
            </a:r>
            <a:r>
              <a:rPr lang="zh-TW" altLang="en-US" sz="1400" dirty="0"/>
              <a:t>設定目前溫度</a:t>
            </a:r>
          </a:p>
          <a:p>
            <a:r>
              <a:rPr lang="en-US" altLang="zh-TW" sz="1400" dirty="0" err="1"/>
              <a:t>markov_step</a:t>
            </a:r>
            <a:r>
              <a:rPr lang="en-US" altLang="zh-TW" sz="1400" dirty="0"/>
              <a:t> = 100  # </a:t>
            </a:r>
            <a:r>
              <a:rPr lang="zh-TW" altLang="en-US" sz="1400" dirty="0"/>
              <a:t>設定馬可夫鍊學習的次數</a:t>
            </a:r>
          </a:p>
          <a:p>
            <a:endParaRPr lang="zh-TW" altLang="en-US" sz="1400" dirty="0"/>
          </a:p>
          <a:p>
            <a:r>
              <a:rPr lang="en-US" altLang="zh-TW" sz="1400" dirty="0" err="1"/>
              <a:t>current_state</a:t>
            </a:r>
            <a:r>
              <a:rPr lang="en-US" altLang="zh-TW" sz="1400" dirty="0"/>
              <a:t> = </a:t>
            </a:r>
            <a:r>
              <a:rPr lang="en-US" altLang="zh-TW" sz="1400" dirty="0" err="1"/>
              <a:t>generate_init_state</a:t>
            </a:r>
            <a:r>
              <a:rPr lang="en-US" altLang="zh-TW" sz="1400" dirty="0"/>
              <a:t>()  # </a:t>
            </a:r>
            <a:r>
              <a:rPr lang="zh-TW" altLang="en-US" sz="1400" dirty="0"/>
              <a:t>隨機產生初始狀態</a:t>
            </a:r>
          </a:p>
          <a:p>
            <a:r>
              <a:rPr lang="en-US" altLang="zh-TW" sz="1400" dirty="0" err="1"/>
              <a:t>current_energy</a:t>
            </a:r>
            <a:r>
              <a:rPr lang="en-US" altLang="zh-TW" sz="1400" dirty="0"/>
              <a:t> = </a:t>
            </a:r>
            <a:r>
              <a:rPr lang="en-US" altLang="zh-TW" sz="1400" dirty="0" err="1"/>
              <a:t>energy_function</a:t>
            </a:r>
            <a:r>
              <a:rPr lang="en-US" altLang="zh-TW" sz="1400" dirty="0"/>
              <a:t>(</a:t>
            </a:r>
            <a:r>
              <a:rPr lang="en-US" altLang="zh-TW" sz="1400" dirty="0" err="1"/>
              <a:t>current_state</a:t>
            </a:r>
            <a:r>
              <a:rPr lang="en-US" altLang="zh-TW" sz="1400" dirty="0"/>
              <a:t>, T)  # </a:t>
            </a:r>
            <a:r>
              <a:rPr lang="zh-TW" altLang="en-US" sz="1400" dirty="0"/>
              <a:t>產生目前的能量</a:t>
            </a:r>
          </a:p>
          <a:p>
            <a:endParaRPr lang="zh-TW" altLang="en-US" sz="1400" dirty="0"/>
          </a:p>
          <a:p>
            <a:r>
              <a:rPr lang="en-US" altLang="zh-TW" sz="1400" dirty="0"/>
              <a:t>while T</a:t>
            </a:r>
            <a:r>
              <a:rPr lang="zh-TW" altLang="en-US" sz="1400" dirty="0"/>
              <a:t>尚未到達</a:t>
            </a:r>
            <a:r>
              <a:rPr lang="en-US" altLang="zh-TW" sz="1400" dirty="0"/>
              <a:t>T_MIN</a:t>
            </a:r>
          </a:p>
          <a:p>
            <a:r>
              <a:rPr lang="en-US" altLang="zh-TW" sz="1400" dirty="0"/>
              <a:t>    for </a:t>
            </a:r>
            <a:r>
              <a:rPr lang="en-US" altLang="zh-TW" sz="1400" dirty="0" err="1"/>
              <a:t>i</a:t>
            </a:r>
            <a:r>
              <a:rPr lang="en-US" altLang="zh-TW" sz="1400" dirty="0"/>
              <a:t>=1:markov_step</a:t>
            </a:r>
          </a:p>
          <a:p>
            <a:r>
              <a:rPr lang="en-US" altLang="zh-TW" sz="1400" dirty="0"/>
              <a:t>        </a:t>
            </a:r>
            <a:r>
              <a:rPr lang="en-US" altLang="zh-TW" sz="1400" dirty="0" err="1"/>
              <a:t>new_state</a:t>
            </a:r>
            <a:r>
              <a:rPr lang="en-US" altLang="zh-TW" sz="1400" dirty="0"/>
              <a:t> = </a:t>
            </a:r>
            <a:r>
              <a:rPr lang="en-US" altLang="zh-TW" sz="1400" dirty="0" err="1"/>
              <a:t>generate_new_state</a:t>
            </a:r>
            <a:r>
              <a:rPr lang="en-US" altLang="zh-TW" sz="1400" dirty="0"/>
              <a:t>(</a:t>
            </a:r>
            <a:r>
              <a:rPr lang="en-US" altLang="zh-TW" sz="1400" dirty="0" err="1"/>
              <a:t>current_state</a:t>
            </a:r>
            <a:r>
              <a:rPr lang="en-US" altLang="zh-TW" sz="1400" dirty="0"/>
              <a:t>)  # </a:t>
            </a:r>
            <a:r>
              <a:rPr lang="zh-TW" altLang="en-US" sz="1400" dirty="0"/>
              <a:t>依據目前的狀態產生新的狀態</a:t>
            </a:r>
          </a:p>
          <a:p>
            <a:r>
              <a:rPr lang="zh-TW" altLang="en-US" sz="1400" dirty="0"/>
              <a:t>        </a:t>
            </a:r>
            <a:r>
              <a:rPr lang="en-US" altLang="zh-TW" sz="1400" dirty="0" err="1"/>
              <a:t>new_energy</a:t>
            </a:r>
            <a:r>
              <a:rPr lang="en-US" altLang="zh-TW" sz="1400" dirty="0"/>
              <a:t> = </a:t>
            </a:r>
            <a:r>
              <a:rPr lang="en-US" altLang="zh-TW" sz="1400" dirty="0" err="1"/>
              <a:t>energy_function</a:t>
            </a:r>
            <a:r>
              <a:rPr lang="en-US" altLang="zh-TW" sz="1400" dirty="0"/>
              <a:t>(</a:t>
            </a:r>
            <a:r>
              <a:rPr lang="en-US" altLang="zh-TW" sz="1400" dirty="0" err="1"/>
              <a:t>new_state</a:t>
            </a:r>
            <a:r>
              <a:rPr lang="en-US" altLang="zh-TW" sz="1400" dirty="0"/>
              <a:t>, T)  # </a:t>
            </a:r>
            <a:r>
              <a:rPr lang="zh-TW" altLang="en-US" sz="1400" dirty="0"/>
              <a:t>計算新狀態的能量</a:t>
            </a:r>
          </a:p>
          <a:p>
            <a:r>
              <a:rPr lang="zh-TW" altLang="en-US" sz="1400" dirty="0"/>
              <a:t>        </a:t>
            </a:r>
            <a:r>
              <a:rPr lang="en-US" altLang="zh-TW" sz="1400" dirty="0"/>
              <a:t>alpha = acceptance(</a:t>
            </a:r>
            <a:r>
              <a:rPr lang="en-US" altLang="zh-TW" sz="1400" dirty="0" err="1"/>
              <a:t>new_energy</a:t>
            </a:r>
            <a:r>
              <a:rPr lang="en-US" altLang="zh-TW" sz="1400" dirty="0"/>
              <a:t>, </a:t>
            </a:r>
            <a:r>
              <a:rPr lang="en-US" altLang="zh-TW" sz="1400" dirty="0" err="1"/>
              <a:t>current_energy</a:t>
            </a:r>
            <a:r>
              <a:rPr lang="en-US" altLang="zh-TW" sz="1400" dirty="0"/>
              <a:t>, T)  # </a:t>
            </a:r>
            <a:r>
              <a:rPr lang="zh-TW" altLang="en-US" sz="1400" dirty="0"/>
              <a:t>經由函數計算出一個接受的機率值</a:t>
            </a:r>
          </a:p>
          <a:p>
            <a:r>
              <a:rPr lang="zh-TW" altLang="en-US" sz="1400" dirty="0"/>
              <a:t>        </a:t>
            </a:r>
            <a:r>
              <a:rPr lang="en-US" altLang="zh-TW" sz="1400" dirty="0"/>
              <a:t>if rand() &lt;= </a:t>
            </a:r>
            <a:r>
              <a:rPr lang="en-US" altLang="zh-TW" sz="1400" dirty="0" smtClean="0"/>
              <a:t>alpha</a:t>
            </a:r>
          </a:p>
          <a:p>
            <a:r>
              <a:rPr lang="en-US" altLang="zh-TW" sz="1400" dirty="0" smtClean="0"/>
              <a:t>            # </a:t>
            </a:r>
            <a:r>
              <a:rPr lang="zh-TW" altLang="en-US" sz="1400" dirty="0" smtClean="0"/>
              <a:t>接受新的狀態</a:t>
            </a:r>
          </a:p>
          <a:p>
            <a:r>
              <a:rPr lang="zh-TW" altLang="en-US" sz="1400" dirty="0" smtClean="0"/>
              <a:t>        </a:t>
            </a:r>
            <a:r>
              <a:rPr lang="en-US" altLang="zh-TW" sz="1400" dirty="0"/>
              <a:t>else</a:t>
            </a:r>
          </a:p>
          <a:p>
            <a:r>
              <a:rPr lang="en-US" altLang="zh-TW" sz="1400" dirty="0"/>
              <a:t>            # </a:t>
            </a:r>
            <a:r>
              <a:rPr lang="zh-TW" altLang="en-US" sz="1400" dirty="0"/>
              <a:t>拒絕新的狀態</a:t>
            </a:r>
          </a:p>
          <a:p>
            <a:r>
              <a:rPr lang="zh-TW" altLang="en-US" sz="1400" dirty="0"/>
              <a:t>        </a:t>
            </a:r>
            <a:r>
              <a:rPr lang="en-US" altLang="zh-TW" sz="1400" dirty="0"/>
              <a:t>end</a:t>
            </a:r>
          </a:p>
          <a:p>
            <a:r>
              <a:rPr lang="en-US" altLang="zh-TW" sz="1400" dirty="0"/>
              <a:t>        # </a:t>
            </a:r>
            <a:r>
              <a:rPr lang="zh-TW" altLang="en-US" sz="1400" dirty="0"/>
              <a:t>降溫</a:t>
            </a:r>
          </a:p>
          <a:p>
            <a:r>
              <a:rPr lang="zh-TW" altLang="en-US" sz="1400" dirty="0"/>
              <a:t>    </a:t>
            </a:r>
            <a:r>
              <a:rPr lang="en-US" altLang="zh-TW" sz="1400" dirty="0"/>
              <a:t>end</a:t>
            </a:r>
          </a:p>
          <a:p>
            <a:r>
              <a:rPr lang="en-US" altLang="zh-TW" sz="1400" dirty="0"/>
              <a:t>end</a:t>
            </a:r>
            <a:endParaRPr lang="zh-TW" altLang="en-US" sz="1400" dirty="0"/>
          </a:p>
        </p:txBody>
      </p:sp>
    </p:spTree>
    <p:extLst>
      <p:ext uri="{BB962C8B-B14F-4D97-AF65-F5344CB8AC3E}">
        <p14:creationId xmlns:p14="http://schemas.microsoft.com/office/powerpoint/2010/main" val="2549046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Genetic Algorithms</a:t>
            </a:r>
          </a:p>
        </p:txBody>
      </p:sp>
    </p:spTree>
    <p:extLst>
      <p:ext uri="{BB962C8B-B14F-4D97-AF65-F5344CB8AC3E}">
        <p14:creationId xmlns:p14="http://schemas.microsoft.com/office/powerpoint/2010/main" val="342758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Sudoku</a:t>
            </a:r>
          </a:p>
        </p:txBody>
      </p:sp>
      <p:sp>
        <p:nvSpPr>
          <p:cNvPr id="4" name="文字方塊 3"/>
          <p:cNvSpPr txBox="1"/>
          <p:nvPr/>
        </p:nvSpPr>
        <p:spPr>
          <a:xfrm>
            <a:off x="166255" y="858983"/>
            <a:ext cx="11804072" cy="4524315"/>
          </a:xfrm>
          <a:prstGeom prst="rect">
            <a:avLst/>
          </a:prstGeom>
          <a:noFill/>
        </p:spPr>
        <p:txBody>
          <a:bodyPr wrap="square" rtlCol="0">
            <a:spAutoFit/>
          </a:bodyPr>
          <a:lstStyle/>
          <a:p>
            <a:r>
              <a:rPr lang="en-US" altLang="zh-TW" b="1" dirty="0"/>
              <a:t>Step 1: Build </a:t>
            </a:r>
            <a:r>
              <a:rPr lang="en-US" altLang="zh-TW" b="1" dirty="0" smtClean="0"/>
              <a:t>inputs</a:t>
            </a:r>
            <a:r>
              <a:rPr lang="en-US" altLang="zh-TW" dirty="0" smtClean="0"/>
              <a:t>:</a:t>
            </a:r>
          </a:p>
          <a:p>
            <a:r>
              <a:rPr lang="en-US" altLang="zh-TW" dirty="0"/>
              <a:t> </a:t>
            </a:r>
            <a:r>
              <a:rPr lang="en-US" altLang="zh-TW" dirty="0" smtClean="0"/>
              <a:t>                boxes</a:t>
            </a:r>
            <a:r>
              <a:rPr lang="en-US" altLang="zh-TW" dirty="0"/>
              <a:t>, </a:t>
            </a:r>
            <a:r>
              <a:rPr lang="en-US" altLang="zh-TW" dirty="0" err="1"/>
              <a:t>row_units</a:t>
            </a:r>
            <a:r>
              <a:rPr lang="en-US" altLang="zh-TW" dirty="0"/>
              <a:t>, </a:t>
            </a:r>
            <a:r>
              <a:rPr lang="en-US" altLang="zh-TW" dirty="0" err="1"/>
              <a:t>column_units</a:t>
            </a:r>
            <a:r>
              <a:rPr lang="en-US" altLang="zh-TW" dirty="0"/>
              <a:t>, </a:t>
            </a:r>
            <a:r>
              <a:rPr lang="en-US" altLang="zh-TW" dirty="0" err="1"/>
              <a:t>diag_units</a:t>
            </a:r>
            <a:r>
              <a:rPr lang="en-US" altLang="zh-TW" dirty="0"/>
              <a:t>, </a:t>
            </a:r>
            <a:r>
              <a:rPr lang="en-US" altLang="zh-TW" dirty="0" err="1"/>
              <a:t>square_units</a:t>
            </a:r>
            <a:r>
              <a:rPr lang="en-US" altLang="zh-TW" dirty="0"/>
              <a:t>, </a:t>
            </a:r>
            <a:r>
              <a:rPr lang="en-US" altLang="zh-TW" dirty="0" err="1"/>
              <a:t>unitlist</a:t>
            </a:r>
            <a:r>
              <a:rPr lang="en-US" altLang="zh-TW" dirty="0"/>
              <a:t>, units, </a:t>
            </a:r>
            <a:r>
              <a:rPr lang="en-US" altLang="zh-TW" dirty="0" smtClean="0"/>
              <a:t>peers</a:t>
            </a:r>
          </a:p>
          <a:p>
            <a:endParaRPr lang="en-US" altLang="zh-TW" dirty="0"/>
          </a:p>
          <a:p>
            <a:r>
              <a:rPr lang="en-US" altLang="zh-TW" b="1" dirty="0"/>
              <a:t>Step 2</a:t>
            </a:r>
            <a:r>
              <a:rPr lang="en-US" altLang="zh-TW" b="1" dirty="0" smtClean="0"/>
              <a:t>: Constraint propagation</a:t>
            </a:r>
            <a:r>
              <a:rPr lang="en-US" altLang="zh-TW" dirty="0" smtClean="0"/>
              <a:t>:</a:t>
            </a:r>
          </a:p>
          <a:p>
            <a:r>
              <a:rPr lang="en-US" altLang="zh-TW" dirty="0" smtClean="0"/>
              <a:t>    </a:t>
            </a:r>
            <a:r>
              <a:rPr lang="en-US" altLang="zh-TW" u="sng" dirty="0" smtClean="0"/>
              <a:t>Strategy </a:t>
            </a:r>
            <a:r>
              <a:rPr lang="en-US" altLang="zh-TW" u="sng" dirty="0"/>
              <a:t>1: </a:t>
            </a:r>
            <a:r>
              <a:rPr lang="en-US" altLang="zh-TW" u="sng" dirty="0" smtClean="0"/>
              <a:t>Elimination</a:t>
            </a:r>
          </a:p>
          <a:p>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       依據</a:t>
            </a:r>
            <a:r>
              <a:rPr lang="zh-TW" altLang="en-US" dirty="0">
                <a:latin typeface="微軟正黑體" panose="020B0604030504040204" pitchFamily="34" charset="-120"/>
                <a:ea typeface="微軟正黑體" panose="020B0604030504040204" pitchFamily="34" charset="-120"/>
              </a:rPr>
              <a:t>數獨本身的規則限制刪掉</a:t>
            </a:r>
            <a:r>
              <a:rPr lang="zh-TW" altLang="en-US" dirty="0" smtClean="0">
                <a:latin typeface="微軟正黑體" panose="020B0604030504040204" pitchFamily="34" charset="-120"/>
                <a:ea typeface="微軟正黑體" panose="020B0604030504040204" pitchFamily="34" charset="-120"/>
              </a:rPr>
              <a:t>數字。</a:t>
            </a: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en-US" altLang="zh-TW" dirty="0"/>
              <a:t> </a:t>
            </a:r>
            <a:r>
              <a:rPr lang="en-US" altLang="zh-TW" dirty="0" smtClean="0"/>
              <a:t>   </a:t>
            </a:r>
            <a:r>
              <a:rPr lang="en-US" altLang="zh-TW" u="sng" dirty="0" smtClean="0"/>
              <a:t>Strategy </a:t>
            </a:r>
            <a:r>
              <a:rPr lang="en-US" altLang="zh-TW" u="sng" dirty="0"/>
              <a:t>2: Only </a:t>
            </a:r>
            <a:r>
              <a:rPr lang="en-US" altLang="zh-TW" u="sng" dirty="0" smtClean="0"/>
              <a:t>Choice</a:t>
            </a:r>
          </a:p>
          <a:p>
            <a:r>
              <a:rPr lang="zh-TW" altLang="en-US" dirty="0"/>
              <a:t> </a:t>
            </a:r>
            <a:r>
              <a:rPr lang="zh-TW" altLang="en-US" dirty="0" smtClean="0"/>
              <a:t>       </a:t>
            </a:r>
            <a:r>
              <a:rPr lang="en-US" altLang="zh-TW" dirty="0" smtClean="0"/>
              <a:t>peer</a:t>
            </a:r>
            <a:r>
              <a:rPr lang="zh-TW" altLang="en-US" dirty="0">
                <a:latin typeface="微軟正黑體" panose="020B0604030504040204" pitchFamily="34" charset="-120"/>
                <a:ea typeface="微軟正黑體" panose="020B0604030504040204" pitchFamily="34" charset="-120"/>
              </a:rPr>
              <a:t>裡不確定的格子中，有一個可能的數子只出現在某個格子裡，則那個就一定是那個</a:t>
            </a:r>
            <a:r>
              <a:rPr lang="zh-TW" altLang="en-US" dirty="0" smtClean="0">
                <a:latin typeface="微軟正黑體" panose="020B0604030504040204" pitchFamily="34" charset="-120"/>
                <a:ea typeface="微軟正黑體" panose="020B0604030504040204" pitchFamily="34" charset="-120"/>
              </a:rPr>
              <a:t>數字。</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en-US" altLang="zh-TW" dirty="0"/>
              <a:t> </a:t>
            </a:r>
            <a:r>
              <a:rPr lang="en-US" altLang="zh-TW" dirty="0" smtClean="0"/>
              <a:t>   </a:t>
            </a:r>
            <a:r>
              <a:rPr lang="en-US" altLang="zh-TW" u="sng" dirty="0" smtClean="0"/>
              <a:t>Strategy </a:t>
            </a:r>
            <a:r>
              <a:rPr lang="en-US" altLang="zh-TW" u="sng" dirty="0"/>
              <a:t>3: Naked </a:t>
            </a:r>
            <a:r>
              <a:rPr lang="en-US" altLang="zh-TW" u="sng" dirty="0" smtClean="0"/>
              <a:t>Twins</a:t>
            </a:r>
          </a:p>
          <a:p>
            <a:r>
              <a:rPr lang="zh-TW" altLang="en-US" dirty="0" smtClean="0"/>
              <a:t>        </a:t>
            </a:r>
            <a:r>
              <a:rPr lang="en-US" altLang="zh-TW" dirty="0" smtClean="0"/>
              <a:t>peer</a:t>
            </a:r>
            <a:r>
              <a:rPr lang="zh-TW" altLang="en-US" dirty="0">
                <a:latin typeface="微軟正黑體" panose="020B0604030504040204" pitchFamily="34" charset="-120"/>
                <a:ea typeface="微軟正黑體" panose="020B0604030504040204" pitchFamily="34" charset="-120"/>
              </a:rPr>
              <a:t>裡不確定的格子中，有兩格有相同的兩個</a:t>
            </a:r>
            <a:r>
              <a:rPr lang="zh-TW" altLang="en-US" dirty="0" smtClean="0">
                <a:latin typeface="微軟正黑體" panose="020B0604030504040204" pitchFamily="34" charset="-120"/>
                <a:ea typeface="微軟正黑體" panose="020B0604030504040204" pitchFamily="34" charset="-120"/>
              </a:rPr>
              <a:t>可能數字，其它</a:t>
            </a:r>
            <a:r>
              <a:rPr lang="en-US" altLang="zh-TW" dirty="0"/>
              <a:t>peer</a:t>
            </a:r>
            <a:r>
              <a:rPr lang="zh-TW" altLang="en-US" dirty="0">
                <a:latin typeface="微軟正黑體" panose="020B0604030504040204" pitchFamily="34" charset="-120"/>
                <a:ea typeface="微軟正黑體" panose="020B0604030504040204" pitchFamily="34" charset="-120"/>
              </a:rPr>
              <a:t>的格子就不能有這兩</a:t>
            </a:r>
            <a:r>
              <a:rPr lang="zh-TW" altLang="en-US" dirty="0" smtClean="0">
                <a:latin typeface="微軟正黑體" panose="020B0604030504040204" pitchFamily="34" charset="-120"/>
                <a:ea typeface="微軟正黑體" panose="020B0604030504040204" pitchFamily="34" charset="-120"/>
              </a:rPr>
              <a:t>個數字。</a:t>
            </a:r>
            <a:endParaRPr lang="zh-TW" altLang="en-US" dirty="0">
              <a:latin typeface="微軟正黑體" panose="020B0604030504040204" pitchFamily="34" charset="-120"/>
              <a:ea typeface="微軟正黑體" panose="020B0604030504040204" pitchFamily="34" charset="-120"/>
            </a:endParaRPr>
          </a:p>
          <a:p>
            <a:endParaRPr lang="en-US" altLang="zh-TW" dirty="0" smtClean="0"/>
          </a:p>
          <a:p>
            <a:r>
              <a:rPr lang="en-US" altLang="zh-TW" b="1" dirty="0" smtClean="0"/>
              <a:t>Step 3: Search</a:t>
            </a:r>
            <a:endParaRPr lang="en-US" altLang="zh-TW" b="1" dirty="0"/>
          </a:p>
          <a:p>
            <a:r>
              <a:rPr lang="zh-TW" altLang="en-US" dirty="0" smtClean="0"/>
              <a:t>    </a:t>
            </a:r>
            <a:r>
              <a:rPr lang="zh-TW" altLang="en-US" dirty="0" smtClean="0">
                <a:latin typeface="微軟正黑體" panose="020B0604030504040204" pitchFamily="34" charset="-120"/>
                <a:ea typeface="微軟正黑體" panose="020B0604030504040204" pitchFamily="34" charset="-120"/>
              </a:rPr>
              <a:t>還</a:t>
            </a:r>
            <a:r>
              <a:rPr lang="zh-TW" altLang="en-US" dirty="0">
                <a:latin typeface="微軟正黑體" panose="020B0604030504040204" pitchFamily="34" charset="-120"/>
                <a:ea typeface="微軟正黑體" panose="020B0604030504040204" pitchFamily="34" charset="-120"/>
              </a:rPr>
              <a:t>沒解開的話，找可能性最少的格子，一個一個試可能的數字</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Tree>
    <p:extLst>
      <p:ext uri="{BB962C8B-B14F-4D97-AF65-F5344CB8AC3E}">
        <p14:creationId xmlns:p14="http://schemas.microsoft.com/office/powerpoint/2010/main" val="137116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a:t>Isolation</a:t>
            </a:r>
            <a:br>
              <a:rPr lang="en-US" altLang="zh-TW" sz="8800" dirty="0"/>
            </a:br>
            <a:r>
              <a:rPr lang="en-US" altLang="zh-TW" sz="3200" dirty="0" err="1"/>
              <a:t>Udacity</a:t>
            </a:r>
            <a:r>
              <a:rPr lang="en-US" altLang="zh-TW" sz="3200" dirty="0"/>
              <a:t> AIND Project </a:t>
            </a:r>
            <a:r>
              <a:rPr lang="en-US" altLang="zh-TW" sz="3200" dirty="0" smtClean="0"/>
              <a:t>2</a:t>
            </a:r>
          </a:p>
        </p:txBody>
      </p:sp>
    </p:spTree>
    <p:extLst>
      <p:ext uri="{BB962C8B-B14F-4D97-AF65-F5344CB8AC3E}">
        <p14:creationId xmlns:p14="http://schemas.microsoft.com/office/powerpoint/2010/main" val="138748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Isolation - Introduction</a:t>
            </a:r>
          </a:p>
        </p:txBody>
      </p:sp>
      <p:sp>
        <p:nvSpPr>
          <p:cNvPr id="3" name="內容版面配置區 2"/>
          <p:cNvSpPr>
            <a:spLocks noGrp="1"/>
          </p:cNvSpPr>
          <p:nvPr>
            <p:ph idx="1"/>
          </p:nvPr>
        </p:nvSpPr>
        <p:spPr>
          <a:xfrm>
            <a:off x="166255" y="977900"/>
            <a:ext cx="11804072" cy="5664200"/>
          </a:xfrm>
        </p:spPr>
        <p:txBody>
          <a:bodyPr>
            <a:normAutofit/>
          </a:bodyPr>
          <a:lstStyle/>
          <a:p>
            <a:r>
              <a:rPr lang="en-US" altLang="zh-TW" dirty="0" smtClean="0"/>
              <a:t>Building a game tree, opening book</a:t>
            </a:r>
          </a:p>
          <a:p>
            <a:endParaRPr lang="en-US" altLang="zh-TW" dirty="0" smtClean="0"/>
          </a:p>
          <a:p>
            <a:r>
              <a:rPr lang="en-US" altLang="zh-TW" dirty="0" smtClean="0"/>
              <a:t>Number of nodes in a game tree: </a:t>
            </a:r>
            <a:r>
              <a:rPr lang="en-US" altLang="zh-TW" dirty="0" err="1" smtClean="0"/>
              <a:t>b^d</a:t>
            </a:r>
            <a:r>
              <a:rPr lang="en-US" altLang="zh-TW" dirty="0" smtClean="0"/>
              <a:t> </a:t>
            </a:r>
          </a:p>
          <a:p>
            <a:pPr>
              <a:buFontTx/>
              <a:buChar char="-"/>
            </a:pPr>
            <a:r>
              <a:rPr lang="en-US" altLang="zh-TW" dirty="0" smtClean="0"/>
              <a:t>b: the average branching factor</a:t>
            </a:r>
            <a:r>
              <a:rPr lang="zh-TW" altLang="en-US" dirty="0" smtClean="0"/>
              <a:t> </a:t>
            </a:r>
            <a:r>
              <a:rPr lang="en-US" altLang="zh-TW" dirty="0" smtClean="0"/>
              <a:t>(branching</a:t>
            </a:r>
            <a:r>
              <a:rPr lang="zh-TW" altLang="en-US" dirty="0" smtClean="0"/>
              <a:t> </a:t>
            </a:r>
            <a:r>
              <a:rPr lang="en-US" altLang="zh-TW" dirty="0" smtClean="0"/>
              <a:t>factor</a:t>
            </a:r>
            <a:r>
              <a:rPr lang="zh-TW" altLang="en-US" dirty="0" smtClean="0"/>
              <a:t> </a:t>
            </a:r>
            <a:r>
              <a:rPr lang="en-US" altLang="zh-TW" dirty="0" smtClean="0"/>
              <a:t>=</a:t>
            </a:r>
            <a:r>
              <a:rPr lang="zh-TW" altLang="en-US" dirty="0" smtClean="0"/>
              <a:t> 分支</a:t>
            </a:r>
            <a:r>
              <a:rPr lang="en-US" altLang="zh-TW" dirty="0" smtClean="0"/>
              <a:t>)</a:t>
            </a:r>
          </a:p>
          <a:p>
            <a:pPr>
              <a:buFontTx/>
              <a:buChar char="-"/>
            </a:pPr>
            <a:r>
              <a:rPr lang="en-US" altLang="zh-TW" dirty="0" smtClean="0"/>
              <a:t>d: the depth of the game tree</a:t>
            </a:r>
          </a:p>
          <a:p>
            <a:pPr>
              <a:buFontTx/>
              <a:buChar char="-"/>
            </a:pPr>
            <a:endParaRPr lang="en-US" altLang="zh-TW" dirty="0" smtClean="0"/>
          </a:p>
          <a:p>
            <a:r>
              <a:rPr lang="en-US" altLang="zh-TW" dirty="0" smtClean="0"/>
              <a:t>In a 5*5 isolation: the average branching factor=8</a:t>
            </a:r>
          </a:p>
          <a:p>
            <a:pPr marL="0" indent="0">
              <a:buNone/>
            </a:pPr>
            <a:endParaRPr lang="en-US" altLang="zh-TW" dirty="0" smtClean="0"/>
          </a:p>
        </p:txBody>
      </p:sp>
    </p:spTree>
    <p:extLst>
      <p:ext uri="{BB962C8B-B14F-4D97-AF65-F5344CB8AC3E}">
        <p14:creationId xmlns:p14="http://schemas.microsoft.com/office/powerpoint/2010/main" val="303156770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4936</TotalTime>
  <Words>4031</Words>
  <Application>Microsoft Office PowerPoint</Application>
  <PresentationFormat>寬螢幕</PresentationFormat>
  <Paragraphs>494</Paragraphs>
  <Slides>69</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69</vt:i4>
      </vt:variant>
    </vt:vector>
  </HeadingPairs>
  <TitlesOfParts>
    <vt:vector size="78" baseType="lpstr">
      <vt:lpstr>微軟正黑體</vt:lpstr>
      <vt:lpstr>新細明體</vt:lpstr>
      <vt:lpstr>Arial</vt:lpstr>
      <vt:lpstr>Calibri</vt:lpstr>
      <vt:lpstr>Calibri Light</vt:lpstr>
      <vt:lpstr>Cambria Math</vt:lpstr>
      <vt:lpstr>Office 佈景主題</vt:lpstr>
      <vt:lpstr>封裝程式殼層物件</vt:lpstr>
      <vt:lpstr>封裝</vt:lpstr>
      <vt:lpstr>AIND Udacity</vt:lpstr>
      <vt:lpstr>Reference</vt:lpstr>
      <vt:lpstr>Introduction</vt:lpstr>
      <vt:lpstr>Agent, Environment and State (&amp; goal state)</vt:lpstr>
      <vt:lpstr>Game</vt:lpstr>
      <vt:lpstr>Sudoku Udacity AIND Project 1</vt:lpstr>
      <vt:lpstr>Sudoku</vt:lpstr>
      <vt:lpstr>Isolation Udacity AIND Project 2</vt:lpstr>
      <vt:lpstr>Isolation - Introduction</vt:lpstr>
      <vt:lpstr>Isolation</vt:lpstr>
      <vt:lpstr>Isolation – Minimax Algorithm</vt:lpstr>
      <vt:lpstr>Isolation</vt:lpstr>
      <vt:lpstr>Isolation – Minimax + Alpha-Beta Pruning</vt:lpstr>
      <vt:lpstr>Isolation - Tricks</vt:lpstr>
      <vt:lpstr>Other Isolations</vt:lpstr>
      <vt:lpstr>n - Queens</vt:lpstr>
      <vt:lpstr>n-Queens</vt:lpstr>
      <vt:lpstr>Sliding Blocks Puzzle</vt:lpstr>
      <vt:lpstr>Sliding Blocks Puzzle</vt:lpstr>
      <vt:lpstr>Sliding Blocks Puzzle</vt:lpstr>
      <vt:lpstr>Rubik’s Cube</vt:lpstr>
      <vt:lpstr>Rubik’s Cube</vt:lpstr>
      <vt:lpstr>Pacman Berkeley AI course</vt:lpstr>
      <vt:lpstr>Technique</vt:lpstr>
      <vt:lpstr>Powerful technique in AI</vt:lpstr>
      <vt:lpstr>Search</vt:lpstr>
      <vt:lpstr>Single Agent (e.g. Find the best path from start state to goal state)</vt:lpstr>
      <vt:lpstr>Search – Definition of a problem</vt:lpstr>
      <vt:lpstr>Search – Heuristic (啟發式)</vt:lpstr>
      <vt:lpstr>Search - Type</vt:lpstr>
      <vt:lpstr>Search – Uninformed Search</vt:lpstr>
      <vt:lpstr>Search – Uninformed Search</vt:lpstr>
      <vt:lpstr>Search – informed Search</vt:lpstr>
      <vt:lpstr>Search – DFS, BFS, UCS, A*S</vt:lpstr>
      <vt:lpstr>Search – informed Search</vt:lpstr>
      <vt:lpstr>Search – informed Search</vt:lpstr>
      <vt:lpstr>Multiple Agents (e.g. Game, Match)</vt:lpstr>
      <vt:lpstr>Search – Adversarial Search &lt;Game&gt;</vt:lpstr>
      <vt:lpstr>Search – Adversarial Search &lt;Game&gt;</vt:lpstr>
      <vt:lpstr>Search – one opponent (might be many agents) </vt:lpstr>
      <vt:lpstr>Search – 多個對手(可能很多個agent) </vt:lpstr>
      <vt:lpstr>Search - Problems </vt:lpstr>
      <vt:lpstr>Planning The construction of sequences of actions to achieve their goal.</vt:lpstr>
      <vt:lpstr>Planning vs Search</vt:lpstr>
      <vt:lpstr>Planning – Classical Planning</vt:lpstr>
      <vt:lpstr>Planning</vt:lpstr>
      <vt:lpstr>Planning</vt:lpstr>
      <vt:lpstr>Planning – How do we do planning</vt:lpstr>
      <vt:lpstr>PowerPoint 簡報</vt:lpstr>
      <vt:lpstr>PowerPoint 簡報</vt:lpstr>
      <vt:lpstr>How Do We Do Planning – Regression vs Progression</vt:lpstr>
      <vt:lpstr>How Do We Do Planning – Situation Calculus</vt:lpstr>
      <vt:lpstr>HMM Hidden Markov Model</vt:lpstr>
      <vt:lpstr>HMM</vt:lpstr>
      <vt:lpstr>HMM</vt:lpstr>
      <vt:lpstr>Tool</vt:lpstr>
      <vt:lpstr>Logic</vt:lpstr>
      <vt:lpstr>Logic</vt:lpstr>
      <vt:lpstr>Logic – Propositional Logic </vt:lpstr>
      <vt:lpstr>Logic – First Order Logic </vt:lpstr>
      <vt:lpstr>Probability</vt:lpstr>
      <vt:lpstr>Find The Global Maximum</vt:lpstr>
      <vt:lpstr>Random Restart</vt:lpstr>
      <vt:lpstr>Local Beam Search (vs Stochastic Beam Search)</vt:lpstr>
      <vt:lpstr>Simulated Annealing </vt:lpstr>
      <vt:lpstr>Simulated Annealing </vt:lpstr>
      <vt:lpstr>Simulated Annealing </vt:lpstr>
      <vt:lpstr>Simulated Annealing </vt:lpstr>
      <vt:lpstr>Genetic Algorithms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AIND Udacity</dc:title>
  <dc:creator>鍾凱至</dc:creator>
  <cp:lastModifiedBy>鍾凱至</cp:lastModifiedBy>
  <cp:revision>194</cp:revision>
  <dcterms:created xsi:type="dcterms:W3CDTF">2017-04-18T02:32:42Z</dcterms:created>
  <dcterms:modified xsi:type="dcterms:W3CDTF">2017-06-29T02:59:47Z</dcterms:modified>
</cp:coreProperties>
</file>