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"/>
  </p:notesMasterIdLst>
  <p:handoutMasterIdLst>
    <p:handoutMasterId r:id="rId8"/>
  </p:handoutMasterIdLst>
  <p:sldIdLst>
    <p:sldId id="259" r:id="rId2"/>
    <p:sldId id="722" r:id="rId3"/>
    <p:sldId id="712" r:id="rId4"/>
    <p:sldId id="713" r:id="rId5"/>
    <p:sldId id="71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A365D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062" autoAdjust="0"/>
  </p:normalViewPr>
  <p:slideViewPr>
    <p:cSldViewPr snapToGrid="0">
      <p:cViewPr varScale="1">
        <p:scale>
          <a:sx n="115" d="100"/>
          <a:sy n="115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0043668-D862-472A-9BBC-9CBF17DA63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955A3D-2D7C-4FE8-9527-83246A734F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467CA-05FB-407B-A63D-1BE67BDB5FA9}" type="datetimeFigureOut">
              <a:rPr lang="en-US" smtClean="0"/>
              <a:t>03-Oct-24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5092B5-C0FD-4848-B0D9-D5EF31DA61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0322F7-863C-4370-BE2C-C73A6F5426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AE5BF-6383-4AA7-B2DB-37405C2C9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5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A7F02-BB0A-4C4C-820D-7B2977661421}" type="datetimeFigureOut">
              <a:rPr lang="en-US" smtClean="0"/>
              <a:t>03-Oct-24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CE727-F45B-496D-A5CC-83F6D326D3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5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ECM\TEMP\부서함\Brand담당\20년 연간업무계획\디지털 그래픽 모티브 개발★\★1st Manual Official Release\Graphic Asset_v1.0\1. Main motif - Solid color\png\Main_motif-LG_red_soli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74" b="66436"/>
          <a:stretch/>
        </p:blipFill>
        <p:spPr bwMode="auto">
          <a:xfrm>
            <a:off x="177711" y="154276"/>
            <a:ext cx="71832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ECM\TEMP\부서함\Brand담당\20년 연간업무계획\디지털 그래픽 모티브 개발★\★1st Manual Official Release\Graphic Asset_v1.0\1. Main motif - Solid color\png\Main_motif-LG_red_soli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55" t="77614"/>
          <a:stretch/>
        </p:blipFill>
        <p:spPr bwMode="auto">
          <a:xfrm>
            <a:off x="7600892" y="5418000"/>
            <a:ext cx="134461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ECM\TEMP\부서함\Brand담당\CI 매뉴얼★\★로고파일-자회사名\14년ver\(주)LG\LG_가로조합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83" y="5305830"/>
            <a:ext cx="821680" cy="3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65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rking Draft" hidden="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 rot="5400000">
            <a:off x="8160234" y="3951166"/>
            <a:ext cx="1821011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779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600" dirty="0">
                <a:solidFill>
                  <a:srgbClr val="000000"/>
                </a:solidFill>
              </a:rPr>
              <a:t>Last Modified 10/7/2009 1:56:32 PM Korea Standard Time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565651" y="6546465"/>
            <a:ext cx="393304" cy="153888"/>
          </a:xfrm>
          <a:prstGeom prst="rect">
            <a:avLst/>
          </a:prstGeom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pPr algn="r"/>
            <a:fld id="{08E41093-9542-4C9E-8EB9-EEABC017FFBD}" type="slidenum">
              <a:rPr lang="ko-KR" altLang="en-US" smtClean="0">
                <a:solidFill>
                  <a:prstClr val="black"/>
                </a:solidFill>
              </a:rPr>
              <a:pPr algn="r"/>
              <a:t>‹#›</a:t>
            </a:fld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/ 8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xmlns="" id="{394C79B5-1452-422E-85BF-4C11FFA023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" y="567339"/>
            <a:ext cx="91440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defRPr/>
            </a:pPr>
            <a:endParaRPr kumimoji="1" lang="ko-KR" alt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63244A7D-C8E6-4394-A15E-5007D54071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956" y="207801"/>
            <a:ext cx="36576" cy="36576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buFont typeface="Wingdings" pitchFamily="2" charset="2"/>
              <a:buNone/>
            </a:pPr>
            <a:endParaRPr lang="ko-KR" altLang="ko-KR" b="1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02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F5922-25F2-4B8D-972F-57280FE43054}" type="datetimeFigureOut">
              <a:rPr lang="en-US" smtClean="0"/>
              <a:t>03-Oct-24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ABE9F-5B01-4874-83B8-D15BDD9A8A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BB1351D-9AEF-8EFF-6DAD-069CC5DC185B}"/>
              </a:ext>
            </a:extLst>
          </p:cNvPr>
          <p:cNvSpPr txBox="1"/>
          <p:nvPr userDrawn="1"/>
        </p:nvSpPr>
        <p:spPr>
          <a:xfrm>
            <a:off x="7571509" y="161837"/>
            <a:ext cx="1440095" cy="2743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116623" tIns="58311" rIns="116623" bIns="58311" rtlCol="0" anchor="ctr" anchorCtr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ea typeface="LG스마트체 Regular" panose="020B0600000101010101"/>
                <a:cs typeface="Arial" panose="020B0604020202020204" pitchFamily="34" charset="0"/>
              </a:rPr>
              <a:t>LGE Internal Use Only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  <a:ea typeface="LG스마트체 Regular" panose="020B0600000101010101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6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hlinkClick r:id="" action="ppaction://noaction"/>
          </p:cNvPr>
          <p:cNvSpPr txBox="1">
            <a:spLocks/>
          </p:cNvSpPr>
          <p:nvPr/>
        </p:nvSpPr>
        <p:spPr>
          <a:xfrm>
            <a:off x="1006383" y="1836803"/>
            <a:ext cx="8026782" cy="131396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Accessing </a:t>
            </a:r>
            <a:r>
              <a:rPr lang="vi-VN" altLang="ko-KR" sz="4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Guideline</a:t>
            </a:r>
            <a:r>
              <a:rPr lang="en-US" altLang="ko-KR" sz="4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for Guest </a:t>
            </a:r>
            <a:endParaRPr lang="ko-KR" altLang="en-US" sz="4000" b="1" dirty="0">
              <a:solidFill>
                <a:prstClr val="black">
                  <a:lumMod val="65000"/>
                  <a:lumOff val="35000"/>
                </a:prst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" name="내용 개체 틀 3"/>
          <p:cNvSpPr txBox="1">
            <a:spLocks/>
          </p:cNvSpPr>
          <p:nvPr/>
        </p:nvSpPr>
        <p:spPr>
          <a:xfrm>
            <a:off x="3797593" y="6478608"/>
            <a:ext cx="1555234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LGEDV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2024. Sep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3662" y="1627823"/>
            <a:ext cx="31595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LG ELECTRONICS DEVELOPMENT VIETNAM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46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xmlns="" id="{000E9629-D0D6-41AE-ACC4-CB328D60D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92" y="227171"/>
            <a:ext cx="6154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I. </a:t>
            </a:r>
            <a:r>
              <a:rPr lang="vi-VN" altLang="ko-KR" sz="2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Guideline </a:t>
            </a:r>
            <a:r>
              <a:rPr lang="vi-VN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to access Lotte Office </a:t>
            </a:r>
            <a:r>
              <a:rPr lang="vi-VN" altLang="ko-KR" sz="2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Tower</a:t>
            </a:r>
            <a:r>
              <a:rPr lang="en-US" altLang="ko-KR" sz="2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–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No Parking </a:t>
            </a:r>
            <a:endParaRPr lang="en-US" altLang="ko-KR" sz="2000" b="1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FA849FC-8F34-422E-A472-789F4C6F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2" y="877002"/>
            <a:ext cx="4223473" cy="2307682"/>
          </a:xfrm>
          <a:prstGeom prst="rect">
            <a:avLst/>
          </a:prstGeom>
        </p:spPr>
      </p:pic>
      <p:sp>
        <p:nvSpPr>
          <p:cNvPr id="30" name="Text Box 3">
            <a:extLst>
              <a:ext uri="{FF2B5EF4-FFF2-40B4-BE49-F238E27FC236}">
                <a16:creationId xmlns:a16="http://schemas.microsoft.com/office/drawing/2014/main" xmlns="" id="{8AA385E8-A24F-4ADF-BBEE-C9E951B73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160" y="3900155"/>
            <a:ext cx="468030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sz="1000" dirty="0" smtClean="0">
                <a:latin typeface="Arial Narrow" panose="020B0606020202030204" pitchFamily="34" charset="0"/>
              </a:rPr>
              <a:t>1. At </a:t>
            </a:r>
            <a:r>
              <a:rPr lang="en-US" sz="1000" dirty="0">
                <a:latin typeface="Arial Narrow" panose="020B0606020202030204" pitchFamily="34" charset="0"/>
              </a:rPr>
              <a:t>first floor - registration with </a:t>
            </a:r>
            <a:r>
              <a:rPr lang="en-US" sz="1000" dirty="0" err="1">
                <a:latin typeface="Arial Narrow" panose="020B0606020202030204" pitchFamily="34" charset="0"/>
              </a:rPr>
              <a:t>Lotte</a:t>
            </a:r>
            <a:r>
              <a:rPr lang="en-US" sz="1000" dirty="0">
                <a:latin typeface="Arial Narrow" panose="020B0606020202030204" pitchFamily="34" charset="0"/>
              </a:rPr>
              <a:t> Office Receptionist by showing your ID card and find your name on Visitor </a:t>
            </a:r>
            <a:r>
              <a:rPr lang="en-US" sz="1000" dirty="0" smtClean="0">
                <a:latin typeface="Arial Narrow" panose="020B0606020202030204" pitchFamily="34" charset="0"/>
              </a:rPr>
              <a:t>Form (LG informed guest name to </a:t>
            </a:r>
            <a:r>
              <a:rPr lang="en-US" sz="1000" dirty="0" err="1" smtClean="0">
                <a:latin typeface="Arial Narrow" panose="020B0606020202030204" pitchFamily="34" charset="0"/>
              </a:rPr>
              <a:t>Lotte</a:t>
            </a:r>
            <a:r>
              <a:rPr lang="en-US" sz="1000" dirty="0" smtClean="0">
                <a:latin typeface="Arial Narrow" panose="020B0606020202030204" pitchFamily="34" charset="0"/>
              </a:rPr>
              <a:t> </a:t>
            </a:r>
            <a:r>
              <a:rPr lang="en-US" sz="1000" dirty="0" smtClean="0">
                <a:latin typeface="Arial Narrow" panose="020B0606020202030204" pitchFamily="34" charset="0"/>
              </a:rPr>
              <a:t>Receptionist </a:t>
            </a:r>
            <a:r>
              <a:rPr lang="en-US" sz="1000" dirty="0" smtClean="0">
                <a:latin typeface="Arial Narrow" panose="020B0606020202030204" pitchFamily="34" charset="0"/>
              </a:rPr>
              <a:t>in advance already), </a:t>
            </a:r>
            <a:r>
              <a:rPr lang="en-US" sz="1000" dirty="0">
                <a:latin typeface="Arial Narrow" panose="020B0606020202030204" pitchFamily="34" charset="0"/>
              </a:rPr>
              <a:t>fill in any missing information in the Visitor </a:t>
            </a:r>
            <a:r>
              <a:rPr lang="en-US" sz="1000" dirty="0" smtClean="0">
                <a:latin typeface="Arial Narrow" panose="020B0606020202030204" pitchFamily="34" charset="0"/>
              </a:rPr>
              <a:t>Form and sign on it.</a:t>
            </a:r>
            <a:endParaRPr lang="en-US" sz="1000" dirty="0" smtClean="0">
              <a:latin typeface="Arial Narrow" panose="020B0606020202030204" pitchFamily="34" charset="0"/>
            </a:endParaRPr>
          </a:p>
          <a:p>
            <a:r>
              <a:rPr lang="en-US" sz="1000" dirty="0" smtClean="0">
                <a:latin typeface="Arial Narrow" panose="020B0606020202030204" pitchFamily="34" charset="0"/>
              </a:rPr>
              <a:t>2. </a:t>
            </a:r>
            <a:r>
              <a:rPr lang="en-US" sz="1000" dirty="0" err="1" smtClean="0">
                <a:latin typeface="Arial Narrow" panose="020B0606020202030204" pitchFamily="34" charset="0"/>
              </a:rPr>
              <a:t>Lotte</a:t>
            </a:r>
            <a:r>
              <a:rPr lang="en-US" sz="1000" dirty="0" smtClean="0">
                <a:latin typeface="Arial Narrow" panose="020B0606020202030204" pitchFamily="34" charset="0"/>
              </a:rPr>
              <a:t> receptionist will help you </a:t>
            </a:r>
            <a:r>
              <a:rPr lang="en-US" sz="1000" kern="0" dirty="0" smtClean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access elevator</a:t>
            </a:r>
          </a:p>
          <a:p>
            <a:r>
              <a:rPr lang="en-US" sz="1000" kern="0" dirty="0" smtClean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3. When reaching the desired </a:t>
            </a:r>
            <a:r>
              <a:rPr lang="en-US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floor</a:t>
            </a:r>
            <a:r>
              <a:rPr lang="en-US" sz="1000" kern="0" dirty="0" smtClean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, please</a:t>
            </a:r>
            <a:r>
              <a:rPr lang="en-US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 </a:t>
            </a:r>
            <a:r>
              <a:rPr lang="en-US" sz="1000" kern="0" dirty="0" smtClean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register </a:t>
            </a:r>
            <a:r>
              <a:rPr lang="en-US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with Security by showing your ID card. Your personal belonging will be kept at security area and then you will be escorted to the waiting lounge.  </a:t>
            </a:r>
          </a:p>
          <a:p>
            <a:r>
              <a:rPr lang="en-US" sz="1000" dirty="0"/>
              <a:t/>
            </a:r>
            <a:br>
              <a:rPr lang="en-US" sz="1000" dirty="0"/>
            </a:br>
            <a:endParaRPr lang="en-US" sz="1000" dirty="0"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4714" y="1645917"/>
            <a:ext cx="823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Office building</a:t>
            </a:r>
            <a:endParaRPr lang="en-US" sz="1100" b="1" dirty="0">
              <a:solidFill>
                <a:srgbClr val="FF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164676" y="1878676"/>
            <a:ext cx="33251" cy="19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Callout 2 17"/>
          <p:cNvSpPr/>
          <p:nvPr/>
        </p:nvSpPr>
        <p:spPr>
          <a:xfrm>
            <a:off x="4988373" y="1649662"/>
            <a:ext cx="3522663" cy="656156"/>
          </a:xfrm>
          <a:prstGeom prst="borderCallout2">
            <a:avLst>
              <a:gd name="adj1" fmla="val 18750"/>
              <a:gd name="adj2" fmla="val -1340"/>
              <a:gd name="adj3" fmla="val 18750"/>
              <a:gd name="adj4" fmla="val -16667"/>
              <a:gd name="adj5" fmla="val 122256"/>
              <a:gd name="adj6" fmla="val -233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88372" y="1705406"/>
            <a:ext cx="3522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Narrow" panose="020B0606020202030204" pitchFamily="34" charset="0"/>
              </a:rPr>
              <a:t>Way </a:t>
            </a:r>
            <a:r>
              <a:rPr lang="en-US" sz="1100" dirty="0" smtClean="0">
                <a:latin typeface="Arial Narrow" panose="020B0606020202030204" pitchFamily="34" charset="0"/>
              </a:rPr>
              <a:t>to Office lobby of </a:t>
            </a:r>
            <a:r>
              <a:rPr lang="en-US" sz="1100" dirty="0" err="1" smtClean="0">
                <a:latin typeface="Arial Narrow" panose="020B0606020202030204" pitchFamily="34" charset="0"/>
              </a:rPr>
              <a:t>Lotte</a:t>
            </a:r>
            <a:r>
              <a:rPr lang="en-US" sz="1100" dirty="0" smtClean="0">
                <a:latin typeface="Arial Narrow" panose="020B0606020202030204" pitchFamily="34" charset="0"/>
              </a:rPr>
              <a:t> Office Building (single </a:t>
            </a:r>
            <a:r>
              <a:rPr lang="en-US" sz="1100" dirty="0" smtClean="0">
                <a:latin typeface="Arial Narrow" panose="020B0606020202030204" pitchFamily="34" charset="0"/>
              </a:rPr>
              <a:t>black </a:t>
            </a:r>
            <a:r>
              <a:rPr lang="en-US" sz="1100" dirty="0" smtClean="0">
                <a:latin typeface="Arial Narrow" panose="020B0606020202030204" pitchFamily="34" charset="0"/>
              </a:rPr>
              <a:t>building)</a:t>
            </a:r>
          </a:p>
          <a:p>
            <a:r>
              <a:rPr lang="en-US" sz="1100" dirty="0" smtClean="0">
                <a:latin typeface="Arial Narrow" panose="020B0606020202030204" pitchFamily="34" charset="0"/>
              </a:rPr>
              <a:t>Entrance from 2 sides: Lac Long </a:t>
            </a:r>
            <a:r>
              <a:rPr lang="en-US" sz="1100" dirty="0" err="1" smtClean="0">
                <a:latin typeface="Arial Narrow" panose="020B0606020202030204" pitchFamily="34" charset="0"/>
              </a:rPr>
              <a:t>Quan</a:t>
            </a:r>
            <a:r>
              <a:rPr lang="en-US" sz="1100" dirty="0" smtClean="0">
                <a:latin typeface="Arial Narrow" panose="020B0606020202030204" pitchFamily="34" charset="0"/>
              </a:rPr>
              <a:t> or Vo Chi Cong Street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EC037EA2-61CF-4D7C-86C6-3A084EF253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2" y="3737640"/>
            <a:ext cx="4292685" cy="2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xmlns="" id="{000E9629-D0D6-41AE-ACC4-CB328D60D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92" y="227171"/>
            <a:ext cx="6154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II. </a:t>
            </a:r>
            <a:r>
              <a:rPr lang="vi-VN" altLang="ko-KR" sz="2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Guideline </a:t>
            </a:r>
            <a:r>
              <a:rPr lang="vi-VN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to access Lotte Office </a:t>
            </a:r>
            <a:r>
              <a:rPr lang="vi-VN" altLang="ko-KR" sz="2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Tower</a:t>
            </a:r>
            <a:r>
              <a:rPr lang="en-US" altLang="ko-KR" sz="2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-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Parking</a:t>
            </a:r>
            <a:r>
              <a:rPr lang="en-US" altLang="ko-KR" sz="2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endParaRPr lang="en-US" altLang="ko-KR" sz="20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92A8DBB1-4C52-4254-BCCA-E7CE1A72CE56}"/>
              </a:ext>
            </a:extLst>
          </p:cNvPr>
          <p:cNvGrpSpPr/>
          <p:nvPr/>
        </p:nvGrpSpPr>
        <p:grpSpPr>
          <a:xfrm>
            <a:off x="133842" y="3274284"/>
            <a:ext cx="4223471" cy="2977559"/>
            <a:chOff x="71498" y="3402746"/>
            <a:chExt cx="4223471" cy="297755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A9C3495A-DB41-4770-8B7A-FBC9F5282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94454" y="2779790"/>
              <a:ext cx="2977559" cy="4223471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2E8AE8A3-A799-4AE1-BD08-D79EF02F67B9}"/>
                </a:ext>
              </a:extLst>
            </p:cNvPr>
            <p:cNvSpPr/>
            <p:nvPr/>
          </p:nvSpPr>
          <p:spPr bwMode="auto">
            <a:xfrm>
              <a:off x="495250" y="4873905"/>
              <a:ext cx="668438" cy="731520"/>
            </a:xfrm>
            <a:prstGeom prst="roundRect">
              <a:avLst/>
            </a:prstGeom>
            <a:noFill/>
            <a:ln w="38100" cap="flat" cmpd="sng" algn="ctr">
              <a:solidFill>
                <a:srgbClr val="00FF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1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CDC4E476-2AE9-467A-9ADD-F7FA65B75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3" y="6319910"/>
            <a:ext cx="27872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vi-VN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2. S</a:t>
            </a:r>
            <a:r>
              <a:rPr lang="en-US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top the</a:t>
            </a:r>
            <a:r>
              <a:rPr lang="vi-VN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 vehicle </a:t>
            </a:r>
            <a:r>
              <a:rPr lang="en-US" sz="1000" kern="0" dirty="0" smtClean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and take the ticket</a:t>
            </a:r>
            <a:r>
              <a:rPr lang="vi-VN" sz="1000" kern="0" dirty="0" smtClean="0">
                <a:latin typeface="Segoe UI" panose="020B0502040204020203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.</a:t>
            </a:r>
            <a:endParaRPr lang="en-US" sz="1000" b="1" kern="0" dirty="0">
              <a:latin typeface="Arial Narrow" panose="020B0606020202030204" pitchFamily="34" charset="0"/>
              <a:ea typeface="LG Smart UI Regular" panose="020B0500000101010101" pitchFamily="34" charset="-127"/>
              <a:cs typeface="Segoe UI" panose="020B0502040204020203" pitchFamily="34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7647D23B-1200-4046-9AE0-8B819F365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209" y="2438956"/>
            <a:ext cx="43043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just" eaLnBrk="1" hangingPunct="1"/>
            <a:r>
              <a:rPr lang="vi-VN" altLang="ko-KR" sz="1000" dirty="0">
                <a:latin typeface="Segoe UI" panose="020B0502040204020203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1. </a:t>
            </a:r>
            <a:r>
              <a:rPr lang="en-US" altLang="ko-KR" sz="100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Move to the parking lot entrance on Lac Long </a:t>
            </a:r>
            <a:r>
              <a:rPr lang="vi-VN" altLang="ko-KR" sz="100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Quan Street</a:t>
            </a:r>
            <a:endParaRPr lang="en-US" altLang="ko-KR" sz="1000" dirty="0">
              <a:latin typeface="Arial Narrow" panose="020B0606020202030204" pitchFamily="34" charset="0"/>
              <a:ea typeface="LG Smart UI Regular" panose="020B0500000101010101" pitchFamily="34" charset="-127"/>
              <a:cs typeface="Segoe UI" panose="020B0502040204020203" pitchFamily="34" charset="0"/>
            </a:endParaRPr>
          </a:p>
          <a:p>
            <a:pPr algn="just" eaLnBrk="1" hangingPunct="1"/>
            <a:r>
              <a:rPr lang="en-US" altLang="ko-KR" sz="100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Note: Currently, Lotte only deploys parking areas on the ground</a:t>
            </a:r>
            <a:r>
              <a:rPr lang="vi-VN" altLang="ko-KR" sz="100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 and 2 basement (B1, B2)</a:t>
            </a:r>
            <a:endParaRPr lang="vi-VN" altLang="ko-KR" sz="1000" dirty="0">
              <a:latin typeface="Segoe UI" panose="020B0502040204020203" pitchFamily="34" charset="0"/>
              <a:ea typeface="LG Smart UI Regular" panose="020B0500000101010101" pitchFamily="34" charset="-127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FA849FC-8F34-422E-A472-789F4C6F3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3" y="804234"/>
            <a:ext cx="4223473" cy="2307682"/>
          </a:xfrm>
          <a:prstGeom prst="rect">
            <a:avLst/>
          </a:prstGeom>
        </p:spPr>
      </p:pic>
      <p:sp>
        <p:nvSpPr>
          <p:cNvPr id="23" name="Callout: Bent Line with No Border 22">
            <a:extLst>
              <a:ext uri="{FF2B5EF4-FFF2-40B4-BE49-F238E27FC236}">
                <a16:creationId xmlns:a16="http://schemas.microsoft.com/office/drawing/2014/main" xmlns="" id="{9078CC46-CAA9-46FE-9FC8-78C852D2208E}"/>
              </a:ext>
            </a:extLst>
          </p:cNvPr>
          <p:cNvSpPr/>
          <p:nvPr/>
        </p:nvSpPr>
        <p:spPr>
          <a:xfrm>
            <a:off x="4582252" y="797908"/>
            <a:ext cx="2573619" cy="1641048"/>
          </a:xfrm>
          <a:prstGeom prst="callout2">
            <a:avLst>
              <a:gd name="adj1" fmla="val 18750"/>
              <a:gd name="adj2" fmla="val -2103"/>
              <a:gd name="adj3" fmla="val 18750"/>
              <a:gd name="adj4" fmla="val -21585"/>
              <a:gd name="adj5" fmla="val 122201"/>
              <a:gd name="adj6" fmla="val -78115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FF00"/>
            </a:solidFill>
            <a:headEnd type="none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5FE964F0-A48B-415E-A293-ADB244C7E8D4}"/>
              </a:ext>
            </a:extLst>
          </p:cNvPr>
          <p:cNvGrpSpPr/>
          <p:nvPr/>
        </p:nvGrpSpPr>
        <p:grpSpPr>
          <a:xfrm>
            <a:off x="4572000" y="3274283"/>
            <a:ext cx="4384963" cy="2977560"/>
            <a:chOff x="205775" y="665693"/>
            <a:chExt cx="4384963" cy="297756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8BC06515-BB6B-4290-9FCD-737C7DE67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75" y="665693"/>
              <a:ext cx="4384963" cy="2977560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AFB6F4F6-09EA-4EC5-AE12-3D485E7B1B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10372" y="2502613"/>
              <a:ext cx="1353864" cy="406199"/>
            </a:xfrm>
            <a:prstGeom prst="straightConnector1">
              <a:avLst/>
            </a:prstGeom>
            <a:ln w="38100" cap="flat" cmpd="sng" algn="ctr">
              <a:solidFill>
                <a:srgbClr val="00FF00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xmlns="" id="{81263777-33F8-4293-8621-0E86F49C5C5F}"/>
                </a:ext>
              </a:extLst>
            </p:cNvPr>
            <p:cNvSpPr/>
            <p:nvPr/>
          </p:nvSpPr>
          <p:spPr bwMode="auto">
            <a:xfrm>
              <a:off x="236809" y="2319733"/>
              <a:ext cx="457200" cy="457200"/>
            </a:xfrm>
            <a:prstGeom prst="roundRect">
              <a:avLst/>
            </a:prstGeom>
            <a:noFill/>
            <a:ln w="38100" cap="flat" cmpd="sng" algn="ctr">
              <a:solidFill>
                <a:srgbClr val="00FF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1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30" name="Text Box 3">
            <a:extLst>
              <a:ext uri="{FF2B5EF4-FFF2-40B4-BE49-F238E27FC236}">
                <a16:creationId xmlns:a16="http://schemas.microsoft.com/office/drawing/2014/main" xmlns="" id="{8AA385E8-A24F-4ADF-BBEE-C9E951B73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209" y="6328909"/>
            <a:ext cx="46803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vi-VN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3. </a:t>
            </a:r>
            <a:r>
              <a:rPr lang="en-US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Continue moving to the </a:t>
            </a:r>
            <a:r>
              <a:rPr lang="vi-VN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entrance of</a:t>
            </a:r>
            <a:r>
              <a:rPr lang="en-US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 the B1 parking garage.</a:t>
            </a:r>
            <a:r>
              <a:rPr lang="vi-VN" sz="1000" kern="0" dirty="0">
                <a:latin typeface="+mj-lt"/>
                <a:ea typeface="LG Smart UI Regular" panose="020B0500000101010101" pitchFamily="34" charset="-127"/>
                <a:cs typeface="Segoe UI" panose="020B0502040204020203" pitchFamily="34" charset="0"/>
              </a:rPr>
              <a:t> </a:t>
            </a:r>
            <a:r>
              <a:rPr lang="en-US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Remember to stick to </a:t>
            </a:r>
            <a:r>
              <a:rPr lang="vi-VN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proper</a:t>
            </a:r>
            <a:r>
              <a:rPr lang="vi-VN" sz="1000" kern="0" dirty="0">
                <a:latin typeface="+mj-lt"/>
                <a:ea typeface="LG Smart UI Regular" panose="020B0500000101010101" pitchFamily="34" charset="-127"/>
                <a:cs typeface="Segoe UI" panose="020B0502040204020203" pitchFamily="34" charset="0"/>
              </a:rPr>
              <a:t> </a:t>
            </a:r>
            <a:r>
              <a:rPr lang="en-US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lane</a:t>
            </a:r>
            <a:r>
              <a:rPr lang="vi-VN" sz="1000" kern="0" dirty="0">
                <a:latin typeface="+mj-lt"/>
                <a:ea typeface="LG Smart UI Regular" panose="020B0500000101010101" pitchFamily="34" charset="-127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74714" y="1645917"/>
            <a:ext cx="823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Office building</a:t>
            </a:r>
            <a:endParaRPr lang="en-US" sz="1100" b="1" dirty="0">
              <a:solidFill>
                <a:srgbClr val="FF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396B657-E971-4356-AC13-CA5C573447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3" b="14172"/>
          <a:stretch/>
        </p:blipFill>
        <p:spPr>
          <a:xfrm>
            <a:off x="139404" y="722319"/>
            <a:ext cx="4377178" cy="2449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3C8E7D-0544-4652-98D8-991B2EA60A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7" y="722319"/>
            <a:ext cx="4377178" cy="2449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CCB2417-B0B6-41BF-8B97-90144C9CA3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4" y="3669317"/>
            <a:ext cx="4377178" cy="266526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A2B3658B-4701-473F-9996-6BADAF58DA14}"/>
              </a:ext>
            </a:extLst>
          </p:cNvPr>
          <p:cNvSpPr/>
          <p:nvPr/>
        </p:nvSpPr>
        <p:spPr bwMode="auto">
          <a:xfrm rot="21416509">
            <a:off x="2477649" y="1882861"/>
            <a:ext cx="783584" cy="274320"/>
          </a:xfrm>
          <a:prstGeom prst="roundRect">
            <a:avLst/>
          </a:prstGeom>
          <a:noFill/>
          <a:ln w="38100" cap="flat" cmpd="sng" algn="ctr">
            <a:solidFill>
              <a:srgbClr val="00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cxnSp>
        <p:nvCxnSpPr>
          <p:cNvPr id="8" name="Straight Arrow Connector 15">
            <a:extLst>
              <a:ext uri="{FF2B5EF4-FFF2-40B4-BE49-F238E27FC236}">
                <a16:creationId xmlns:a16="http://schemas.microsoft.com/office/drawing/2014/main" xmlns="" id="{1DBD673A-5780-4365-93F6-03EF9E81DDD8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6470073" y="2427346"/>
            <a:ext cx="914400" cy="548640"/>
          </a:xfrm>
          <a:prstGeom prst="bentConnector3">
            <a:avLst>
              <a:gd name="adj1" fmla="val 100561"/>
            </a:avLst>
          </a:prstGeom>
          <a:ln w="38100" cap="flat" cmpd="sng" algn="ctr">
            <a:solidFill>
              <a:srgbClr val="00FF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ED7AAEBE-6AC7-47C9-B993-F9F65C168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9" y="3192266"/>
            <a:ext cx="895523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vi-VN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4. </a:t>
            </a:r>
            <a:r>
              <a:rPr lang="en-US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After parking, move to column E7 of B1 parking garage. Tips: Follow the sign for Lac Long Quan exit </a:t>
            </a:r>
            <a:r>
              <a:rPr lang="vi-VN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for cars</a:t>
            </a:r>
            <a:r>
              <a:rPr lang="vi-VN" sz="1000" kern="0" dirty="0">
                <a:latin typeface="+mj-lt"/>
                <a:ea typeface="LG Smart UI Regular" panose="020B0500000101010101" pitchFamily="34" charset="-127"/>
                <a:cs typeface="Segoe UI" panose="020B0502040204020203" pitchFamily="34" charset="0"/>
              </a:rPr>
              <a:t>. </a:t>
            </a:r>
            <a:endParaRPr lang="en-US" sz="1000" kern="0" dirty="0">
              <a:latin typeface="Arial Narrow" panose="020B0606020202030204" pitchFamily="34" charset="0"/>
              <a:ea typeface="LG Smart UI Regular" panose="020B0500000101010101" pitchFamily="34" charset="-127"/>
              <a:cs typeface="Segoe UI" panose="020B0502040204020203" pitchFamily="34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2C30002D-5962-4545-8C72-DB88CC57E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9" y="6367982"/>
            <a:ext cx="44464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vi-VN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5. Move to column E7</a:t>
            </a:r>
            <a:r>
              <a:rPr lang="vi-VN" sz="1000" kern="0" dirty="0">
                <a:latin typeface="+mj-lt"/>
                <a:ea typeface="LG Smart UI Regular" panose="020B0500000101010101" pitchFamily="34" charset="-127"/>
                <a:cs typeface="Segoe UI" panose="020B0502040204020203" pitchFamily="34" charset="0"/>
              </a:rPr>
              <a:t>. </a:t>
            </a:r>
            <a:r>
              <a:rPr lang="vi-VN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The </a:t>
            </a:r>
            <a:r>
              <a:rPr lang="en-US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elevator entrance to the </a:t>
            </a:r>
            <a:r>
              <a:rPr lang="vi-VN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1F</a:t>
            </a:r>
            <a:r>
              <a:rPr lang="en-US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 is on the right.</a:t>
            </a:r>
            <a:endParaRPr lang="en-US" sz="1000" b="1" kern="0" dirty="0">
              <a:latin typeface="Arial Narrow" panose="020B0606020202030204" pitchFamily="34" charset="0"/>
              <a:ea typeface="LG Smart UI Regular" panose="020B0500000101010101" pitchFamily="34" charset="-127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9383DF0-0E8F-4E9E-A4C5-F413F8343EB5}"/>
              </a:ext>
            </a:extLst>
          </p:cNvPr>
          <p:cNvCxnSpPr>
            <a:cxnSpLocks/>
          </p:cNvCxnSpPr>
          <p:nvPr/>
        </p:nvCxnSpPr>
        <p:spPr bwMode="auto">
          <a:xfrm flipV="1">
            <a:off x="1473404" y="5780424"/>
            <a:ext cx="57524" cy="548640"/>
          </a:xfrm>
          <a:prstGeom prst="straightConnector1">
            <a:avLst/>
          </a:prstGeom>
          <a:ln w="38100" cap="flat" cmpd="sng" algn="ctr">
            <a:solidFill>
              <a:srgbClr val="00FF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1171F2A-3AA9-47FC-9272-7709D5F2DD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74" y="3669317"/>
            <a:ext cx="4359301" cy="2659747"/>
          </a:xfrm>
          <a:prstGeom prst="rect">
            <a:avLst/>
          </a:prstGeom>
        </p:spPr>
      </p:pic>
      <p:cxnSp>
        <p:nvCxnSpPr>
          <p:cNvPr id="19" name="Straight Arrow Connector 15">
            <a:extLst>
              <a:ext uri="{FF2B5EF4-FFF2-40B4-BE49-F238E27FC236}">
                <a16:creationId xmlns:a16="http://schemas.microsoft.com/office/drawing/2014/main" xmlns="" id="{3BC8B87C-A9E9-480C-9E64-02A0DB50185B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444276" y="5597544"/>
            <a:ext cx="2286000" cy="640080"/>
          </a:xfrm>
          <a:prstGeom prst="bentConnector3">
            <a:avLst>
              <a:gd name="adj1" fmla="val 99957"/>
            </a:avLst>
          </a:prstGeom>
          <a:ln w="38100" cap="flat" cmpd="sng" algn="ctr">
            <a:solidFill>
              <a:srgbClr val="00FF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 Box 5">
            <a:extLst>
              <a:ext uri="{FF2B5EF4-FFF2-40B4-BE49-F238E27FC236}">
                <a16:creationId xmlns:a16="http://schemas.microsoft.com/office/drawing/2014/main" xmlns="" id="{40813832-52BC-4BF4-AF39-065EF0F49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92" y="227171"/>
            <a:ext cx="6154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vi-VN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  <a:r>
              <a:rPr lang="vi-VN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Guideline to access Lotte Office Tower</a:t>
            </a:r>
            <a:endParaRPr lang="en-US" altLang="ko-KR" sz="20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3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4CF66E1-C2C9-4D18-8A14-9320031C1A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r="15351"/>
          <a:stretch/>
        </p:blipFill>
        <p:spPr>
          <a:xfrm rot="5400000">
            <a:off x="1203567" y="-348139"/>
            <a:ext cx="2305636" cy="4431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037EA2-61CF-4D7C-86C6-3A084EF253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83" y="745050"/>
            <a:ext cx="4292685" cy="2305636"/>
          </a:xfrm>
          <a:prstGeom prst="rect">
            <a:avLst/>
          </a:prstGeom>
        </p:spPr>
      </p:pic>
      <p:cxnSp>
        <p:nvCxnSpPr>
          <p:cNvPr id="6" name="Straight Arrow Connector 15">
            <a:extLst>
              <a:ext uri="{FF2B5EF4-FFF2-40B4-BE49-F238E27FC236}">
                <a16:creationId xmlns:a16="http://schemas.microsoft.com/office/drawing/2014/main" xmlns="" id="{1F4D5D5F-85F4-464B-B1AF-1B01B1D576AB}"/>
              </a:ext>
            </a:extLst>
          </p:cNvPr>
          <p:cNvCxnSpPr>
            <a:cxnSpLocks/>
          </p:cNvCxnSpPr>
          <p:nvPr/>
        </p:nvCxnSpPr>
        <p:spPr bwMode="auto">
          <a:xfrm flipV="1">
            <a:off x="1368398" y="1867475"/>
            <a:ext cx="457200" cy="731520"/>
          </a:xfrm>
          <a:prstGeom prst="bentConnector3">
            <a:avLst>
              <a:gd name="adj1" fmla="val -59500"/>
            </a:avLst>
          </a:prstGeom>
          <a:ln w="38100" cap="flat" cmpd="sng" algn="ctr">
            <a:solidFill>
              <a:srgbClr val="00FF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15">
            <a:extLst>
              <a:ext uri="{FF2B5EF4-FFF2-40B4-BE49-F238E27FC236}">
                <a16:creationId xmlns:a16="http://schemas.microsoft.com/office/drawing/2014/main" xmlns="" id="{74AED7D3-0597-4716-9828-1940FE81924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5996680" y="2526990"/>
            <a:ext cx="1737360" cy="365760"/>
          </a:xfrm>
          <a:prstGeom prst="bentConnector3">
            <a:avLst>
              <a:gd name="adj1" fmla="val 100169"/>
            </a:avLst>
          </a:prstGeom>
          <a:ln w="38100" cap="flat" cmpd="sng" algn="ctr">
            <a:solidFill>
              <a:srgbClr val="00FF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A8C2BAA4-F1D5-4BE1-9D30-7D9DEC55B37D}"/>
              </a:ext>
            </a:extLst>
          </p:cNvPr>
          <p:cNvSpPr txBox="1">
            <a:spLocks/>
          </p:cNvSpPr>
          <p:nvPr/>
        </p:nvSpPr>
        <p:spPr>
          <a:xfrm>
            <a:off x="69270" y="3018026"/>
            <a:ext cx="4641275" cy="307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 latinLnBrk="0">
              <a:spcAft>
                <a:spcPts val="0"/>
              </a:spcAft>
              <a:buNone/>
              <a:defRPr/>
            </a:pPr>
            <a:r>
              <a:rPr lang="vi-VN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6. </a:t>
            </a:r>
            <a:r>
              <a:rPr lang="en-US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After going to the </a:t>
            </a:r>
            <a:r>
              <a:rPr lang="vi-VN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1F</a:t>
            </a:r>
            <a:r>
              <a:rPr lang="en-US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, move to the right, to the area with </a:t>
            </a:r>
            <a:r>
              <a:rPr lang="vi-VN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the speed gate </a:t>
            </a:r>
            <a:r>
              <a:rPr lang="en-US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and reception desk.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F1D60ED5-CC65-4FD8-A66C-CA8A7A2346D2}"/>
              </a:ext>
            </a:extLst>
          </p:cNvPr>
          <p:cNvSpPr/>
          <p:nvPr/>
        </p:nvSpPr>
        <p:spPr bwMode="auto">
          <a:xfrm rot="499777">
            <a:off x="6957040" y="2155827"/>
            <a:ext cx="548640" cy="365760"/>
          </a:xfrm>
          <a:prstGeom prst="roundRect">
            <a:avLst/>
          </a:prstGeom>
          <a:noFill/>
          <a:ln w="19050" cap="flat" cmpd="sng" algn="ctr">
            <a:solidFill>
              <a:srgbClr val="00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xmlns="" id="{A6CF215A-79A3-4A9F-9D42-6C389E4FE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92" y="227171"/>
            <a:ext cx="6154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vi-VN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  <a:r>
              <a:rPr lang="vi-VN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Guideline to access Lotte Office Tower</a:t>
            </a:r>
            <a:endParaRPr lang="en-US" altLang="ko-KR" sz="20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8AA385E8-A24F-4ADF-BBEE-C9E951B73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407" y="3100213"/>
            <a:ext cx="468030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sz="1000" dirty="0" smtClean="0">
                <a:latin typeface="Arial Narrow" panose="020B0606020202030204" pitchFamily="34" charset="0"/>
              </a:rPr>
              <a:t>At </a:t>
            </a:r>
            <a:r>
              <a:rPr lang="en-US" sz="1000" dirty="0">
                <a:latin typeface="Arial Narrow" panose="020B0606020202030204" pitchFamily="34" charset="0"/>
              </a:rPr>
              <a:t>first floor - registration with </a:t>
            </a:r>
            <a:r>
              <a:rPr lang="en-US" sz="1000" dirty="0" err="1">
                <a:latin typeface="Arial Narrow" panose="020B0606020202030204" pitchFamily="34" charset="0"/>
              </a:rPr>
              <a:t>Lotte</a:t>
            </a:r>
            <a:r>
              <a:rPr lang="en-US" sz="1000" dirty="0">
                <a:latin typeface="Arial Narrow" panose="020B0606020202030204" pitchFamily="34" charset="0"/>
              </a:rPr>
              <a:t> Office Receptionist by showing your ID card and find your name on Visitor </a:t>
            </a:r>
            <a:r>
              <a:rPr lang="en-US" sz="1000" dirty="0" smtClean="0">
                <a:latin typeface="Arial Narrow" panose="020B0606020202030204" pitchFamily="34" charset="0"/>
              </a:rPr>
              <a:t>Form (LG informed guest name to </a:t>
            </a:r>
            <a:r>
              <a:rPr lang="en-US" sz="1000" dirty="0" err="1" smtClean="0">
                <a:latin typeface="Arial Narrow" panose="020B0606020202030204" pitchFamily="34" charset="0"/>
              </a:rPr>
              <a:t>Lotte</a:t>
            </a:r>
            <a:r>
              <a:rPr lang="en-US" sz="1000" dirty="0" smtClean="0">
                <a:latin typeface="Arial Narrow" panose="020B0606020202030204" pitchFamily="34" charset="0"/>
              </a:rPr>
              <a:t> </a:t>
            </a:r>
            <a:r>
              <a:rPr lang="en-US" sz="1000" dirty="0" smtClean="0">
                <a:latin typeface="Arial Narrow" panose="020B0606020202030204" pitchFamily="34" charset="0"/>
              </a:rPr>
              <a:t>Receptionist </a:t>
            </a:r>
            <a:r>
              <a:rPr lang="en-US" sz="1000" dirty="0" smtClean="0">
                <a:latin typeface="Arial Narrow" panose="020B0606020202030204" pitchFamily="34" charset="0"/>
              </a:rPr>
              <a:t>in advance already), </a:t>
            </a:r>
            <a:r>
              <a:rPr lang="en-US" sz="1000" dirty="0">
                <a:latin typeface="Arial Narrow" panose="020B0606020202030204" pitchFamily="34" charset="0"/>
              </a:rPr>
              <a:t>fill in any missing information in the Visitor </a:t>
            </a:r>
            <a:r>
              <a:rPr lang="en-US" sz="1000" dirty="0" smtClean="0">
                <a:latin typeface="Arial Narrow" panose="020B0606020202030204" pitchFamily="34" charset="0"/>
              </a:rPr>
              <a:t>Form and sign on it.</a:t>
            </a:r>
            <a:endParaRPr lang="en-US" sz="1000" dirty="0" smtClean="0">
              <a:latin typeface="Arial Narrow" panose="020B0606020202030204" pitchFamily="34" charset="0"/>
            </a:endParaRPr>
          </a:p>
          <a:p>
            <a:r>
              <a:rPr lang="en-US" sz="1000" dirty="0" err="1" smtClean="0">
                <a:latin typeface="Arial Narrow" panose="020B0606020202030204" pitchFamily="34" charset="0"/>
              </a:rPr>
              <a:t>Lotte</a:t>
            </a:r>
            <a:r>
              <a:rPr lang="en-US" sz="1000" dirty="0" smtClean="0">
                <a:latin typeface="Arial Narrow" panose="020B0606020202030204" pitchFamily="34" charset="0"/>
              </a:rPr>
              <a:t> </a:t>
            </a:r>
            <a:r>
              <a:rPr lang="en-US" sz="1000" dirty="0" smtClean="0">
                <a:latin typeface="Arial Narrow" panose="020B0606020202030204" pitchFamily="34" charset="0"/>
              </a:rPr>
              <a:t>receptionist will help you </a:t>
            </a:r>
            <a:r>
              <a:rPr lang="en-US" sz="1000" kern="0" dirty="0" smtClean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access elevator</a:t>
            </a:r>
          </a:p>
          <a:p>
            <a:r>
              <a:rPr lang="en-US" sz="1000" kern="0" dirty="0" smtClean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When </a:t>
            </a:r>
            <a:r>
              <a:rPr lang="en-US" sz="1000" kern="0" dirty="0" smtClean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reaching the desired </a:t>
            </a:r>
            <a:r>
              <a:rPr lang="en-US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floor</a:t>
            </a:r>
            <a:r>
              <a:rPr lang="en-US" sz="1000" kern="0" dirty="0" smtClean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,</a:t>
            </a:r>
            <a:r>
              <a:rPr lang="en-US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 </a:t>
            </a:r>
            <a:r>
              <a:rPr lang="en-US" sz="1000" kern="0" dirty="0" smtClean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please register </a:t>
            </a:r>
            <a:r>
              <a:rPr lang="en-US" sz="1000" kern="0" dirty="0">
                <a:latin typeface="Arial Narrow" panose="020B0606020202030204" pitchFamily="34" charset="0"/>
                <a:ea typeface="LG Smart UI Regular" panose="020B0500000101010101" pitchFamily="34" charset="-127"/>
                <a:cs typeface="Segoe UI" panose="020B0502040204020203" pitchFamily="34" charset="0"/>
              </a:rPr>
              <a:t>with Security by showing your ID card. Your personal belonging will be kept at security area and then you will be escorted to the waiting lounge.  </a:t>
            </a:r>
          </a:p>
          <a:p>
            <a:r>
              <a:rPr lang="en-US" sz="1000" dirty="0"/>
              <a:t/>
            </a:r>
            <a:br>
              <a:rPr lang="en-US" sz="1000" dirty="0"/>
            </a:br>
            <a:endParaRPr lang="en-US" sz="1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9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1kacjpynE62ILawUDqtDw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7660</TotalTime>
  <Words>221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돋움</vt:lpstr>
      <vt:lpstr>LG Smart UI Regular</vt:lpstr>
      <vt:lpstr>LG스마트체 Regular</vt:lpstr>
      <vt:lpstr>맑은 고딕</vt:lpstr>
      <vt:lpstr>Arial</vt:lpstr>
      <vt:lpstr>Arial Narrow</vt:lpstr>
      <vt:lpstr>Calibri</vt:lpstr>
      <vt:lpstr>Calibri Light</vt:lpstr>
      <vt:lpstr>Segoe UI</vt:lpstr>
      <vt:lpstr>Times New Roman</vt:lpstr>
      <vt:lpstr>Wingdings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PHI NGUYEN/LGEDV DEVELOPMENT ADMINISTRATION TEAM(hung12.nguyen@lge.com)</dc:creator>
  <cp:lastModifiedBy>HOA THANH DAU/Team Leader/LGEVH VS BUSINESS MANAGEMENT(hoa.dau@lge.com)</cp:lastModifiedBy>
  <cp:revision>676</cp:revision>
  <dcterms:created xsi:type="dcterms:W3CDTF">2024-01-22T07:00:13Z</dcterms:created>
  <dcterms:modified xsi:type="dcterms:W3CDTF">2024-10-03T07:04:01Z</dcterms:modified>
</cp:coreProperties>
</file>