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78" r:id="rId3"/>
    <p:sldId id="280" r:id="rId4"/>
    <p:sldId id="281" r:id="rId5"/>
    <p:sldId id="282" r:id="rId6"/>
    <p:sldId id="283" r:id="rId7"/>
    <p:sldId id="284" r:id="rId8"/>
    <p:sldId id="289" r:id="rId9"/>
    <p:sldId id="290" r:id="rId10"/>
    <p:sldId id="288" r:id="rId11"/>
    <p:sldId id="291" r:id="rId12"/>
    <p:sldId id="292" r:id="rId13"/>
    <p:sldId id="293" r:id="rId14"/>
    <p:sldId id="294" r:id="rId15"/>
    <p:sldId id="285" r:id="rId16"/>
    <p:sldId id="296" r:id="rId17"/>
    <p:sldId id="286" r:id="rId18"/>
    <p:sldId id="295" r:id="rId19"/>
    <p:sldId id="297" r:id="rId20"/>
    <p:sldId id="298" r:id="rId21"/>
    <p:sldId id="259" r:id="rId22"/>
    <p:sldId id="261" r:id="rId23"/>
    <p:sldId id="264" r:id="rId24"/>
    <p:sldId id="262" r:id="rId25"/>
    <p:sldId id="268" r:id="rId26"/>
    <p:sldId id="276" r:id="rId27"/>
    <p:sldId id="270" r:id="rId28"/>
    <p:sldId id="271" r:id="rId29"/>
    <p:sldId id="272" r:id="rId30"/>
    <p:sldId id="273" r:id="rId31"/>
    <p:sldId id="274" r:id="rId32"/>
    <p:sldId id="275" r:id="rId33"/>
    <p:sldId id="25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95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68-D87F-4B47-8F61-98E7D54ECC61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6EA-8744-4DC8-AB3F-6C05EFA8E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61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68-D87F-4B47-8F61-98E7D54ECC61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6EA-8744-4DC8-AB3F-6C05EFA8E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87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68-D87F-4B47-8F61-98E7D54ECC61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6EA-8744-4DC8-AB3F-6C05EFA8E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87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68-D87F-4B47-8F61-98E7D54ECC61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6EA-8744-4DC8-AB3F-6C05EFA8E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18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68-D87F-4B47-8F61-98E7D54ECC61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6EA-8744-4DC8-AB3F-6C05EFA8E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73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68-D87F-4B47-8F61-98E7D54ECC61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6EA-8744-4DC8-AB3F-6C05EFA8E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23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68-D87F-4B47-8F61-98E7D54ECC61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6EA-8744-4DC8-AB3F-6C05EFA8E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70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68-D87F-4B47-8F61-98E7D54ECC61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6EA-8744-4DC8-AB3F-6C05EFA8E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46D0CFB-DE74-D17F-C49F-BC222A834935}"/>
              </a:ext>
            </a:extLst>
          </p:cNvPr>
          <p:cNvCxnSpPr/>
          <p:nvPr userDrawn="1"/>
        </p:nvCxnSpPr>
        <p:spPr>
          <a:xfrm>
            <a:off x="0" y="897147"/>
            <a:ext cx="9144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1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68-D87F-4B47-8F61-98E7D54ECC61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6EA-8744-4DC8-AB3F-6C05EFA8E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25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68-D87F-4B47-8F61-98E7D54ECC61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6EA-8744-4DC8-AB3F-6C05EFA8E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16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68-D87F-4B47-8F61-98E7D54ECC61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6EA-8744-4DC8-AB3F-6C05EFA8E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00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30B68-D87F-4B47-8F61-98E7D54ECC61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B06EA-8744-4DC8-AB3F-6C05EFA8E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45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ointclouds.org/documentation/classpcl_1_1visualization_1_1_point_cloud_color_handler_generic_field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ointclouds.org/documentation/classpcl_1_1visualization_1_1_p_c_l_visualizer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ointclouds.org/documentation/classpcl_1_1visualization_1_1_p_c_l_visualizer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ointclouds.org/documentation/classpcl_1_1visualization_1_1_p_c_l_visualizer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pprefjp.github.io/reference/unordered_set/unordered_set.html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s://osazo-ml-cv.hatenablog.com/entry/2022/01/29/225021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intclouds.org/documentation/classpcl_1_1visualization_1_1_p_c_l_visualizer.html#a50bd74511f80f9e1192c4896c87688c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intclouds.org/documentation/classpcl_1_1visualization_1_1_p_c_l_visualizer.html#a50bd74511f80f9e1192c4896c87688c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tm-labo.hatenablog.com/entry/2019/09/19/193151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ointclouds.org/documentation/group__io.html#ga596cb153154843a6f735341ddcc4af0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3E12BF-9063-BC0C-23E1-B1A6F9E62FA2}"/>
              </a:ext>
            </a:extLst>
          </p:cNvPr>
          <p:cNvSpPr txBox="1"/>
          <p:nvPr/>
        </p:nvSpPr>
        <p:spPr>
          <a:xfrm>
            <a:off x="1017180" y="2967335"/>
            <a:ext cx="7109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点群データの読み込み</a:t>
            </a:r>
          </a:p>
        </p:txBody>
      </p:sp>
    </p:spTree>
    <p:extLst>
      <p:ext uri="{BB962C8B-B14F-4D97-AF65-F5344CB8AC3E}">
        <p14:creationId xmlns:p14="http://schemas.microsoft.com/office/powerpoint/2010/main" val="3104446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点群データの読み込み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8DDD7B-2BF6-2631-AB21-28211995C083}"/>
              </a:ext>
            </a:extLst>
          </p:cNvPr>
          <p:cNvSpPr txBox="1"/>
          <p:nvPr/>
        </p:nvSpPr>
        <p:spPr>
          <a:xfrm>
            <a:off x="-60960" y="957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■ソースコードの解説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34CAC3-D7E0-8222-BA12-3629759BA8B3}"/>
              </a:ext>
            </a:extLst>
          </p:cNvPr>
          <p:cNvSpPr txBox="1"/>
          <p:nvPr/>
        </p:nvSpPr>
        <p:spPr>
          <a:xfrm>
            <a:off x="243840" y="1276739"/>
            <a:ext cx="458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⑤点群の表示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関数名：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renderPointCloud</a:t>
            </a:r>
            <a:r>
              <a:rPr kumimoji="1" lang="en-US" altLang="ja-JP" b="1" dirty="0"/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FE979A0-4AD2-8E61-7AB2-D0B65FA9C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3" y="4730508"/>
            <a:ext cx="6748428" cy="2113551"/>
          </a:xfrm>
          <a:prstGeom prst="rect">
            <a:avLst/>
          </a:prstGeom>
        </p:spPr>
      </p:pic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69CD2193-60EC-AA7B-62DA-49062B3AD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255034"/>
              </p:ext>
            </p:extLst>
          </p:nvPr>
        </p:nvGraphicFramePr>
        <p:xfrm>
          <a:off x="558063" y="1672862"/>
          <a:ext cx="8486503" cy="3030855"/>
        </p:xfrm>
        <a:graphic>
          <a:graphicData uri="http://schemas.openxmlformats.org/drawingml/2006/table">
            <a:tbl>
              <a:tblPr/>
              <a:tblGrid>
                <a:gridCol w="852726">
                  <a:extLst>
                    <a:ext uri="{9D8B030D-6E8A-4147-A177-3AD203B41FA5}">
                      <a16:colId xmlns:a16="http://schemas.microsoft.com/office/drawing/2014/main" val="140387086"/>
                    </a:ext>
                  </a:extLst>
                </a:gridCol>
                <a:gridCol w="3875883">
                  <a:extLst>
                    <a:ext uri="{9D8B030D-6E8A-4147-A177-3AD203B41FA5}">
                      <a16:colId xmlns:a16="http://schemas.microsoft.com/office/drawing/2014/main" val="121303500"/>
                    </a:ext>
                  </a:extLst>
                </a:gridCol>
                <a:gridCol w="3757894">
                  <a:extLst>
                    <a:ext uri="{9D8B030D-6E8A-4147-A177-3AD203B41FA5}">
                      <a16:colId xmlns:a16="http://schemas.microsoft.com/office/drawing/2014/main" val="552107908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補足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6581"/>
                  </a:ext>
                </a:extLst>
              </a:tr>
              <a:tr h="2476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引数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viewer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点群を表示する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viewer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オブジェクト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2503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cloud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点群データ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98847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name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表示する点群の名前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なんでもよい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700036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color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表示する点群の色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デフォルトでは反射強度ごとの色分け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00393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戻り値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無し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74159"/>
                  </a:ext>
                </a:extLst>
              </a:tr>
              <a:tr h="2381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処理内容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Viewer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オブジェクトに点群をセット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78795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表示する点群の色を設定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引数に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Color()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を設定すれば色指定可能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741107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表示する点群のサイズを設定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177477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記載場所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kumimoji="1" lang="en-US" altLang="ja-JP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/render/</a:t>
                      </a: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render.h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表示系の関数等の宣言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定義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472575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kumimoji="1" lang="en-US" altLang="ja-JP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/render/render.cpp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表示系の関数の定義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121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999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83E39F2C-19A7-C3B7-5968-50C1F73F9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1999040"/>
            <a:ext cx="6748428" cy="2113551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点群データの読み込み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8DDD7B-2BF6-2631-AB21-28211995C083}"/>
              </a:ext>
            </a:extLst>
          </p:cNvPr>
          <p:cNvSpPr txBox="1"/>
          <p:nvPr/>
        </p:nvSpPr>
        <p:spPr>
          <a:xfrm>
            <a:off x="-60960" y="957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■ソースコードの解説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A365D06-A888-05EB-863E-AFA8ECC0C682}"/>
              </a:ext>
            </a:extLst>
          </p:cNvPr>
          <p:cNvSpPr/>
          <p:nvPr/>
        </p:nvSpPr>
        <p:spPr>
          <a:xfrm>
            <a:off x="845186" y="2664823"/>
            <a:ext cx="5050517" cy="121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1F8981-BBFC-AD5D-CA04-9966D45F9ABF}"/>
              </a:ext>
            </a:extLst>
          </p:cNvPr>
          <p:cNvSpPr txBox="1"/>
          <p:nvPr/>
        </p:nvSpPr>
        <p:spPr>
          <a:xfrm>
            <a:off x="435428" y="1629708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hlinkClick r:id="rId3"/>
              </a:rPr>
              <a:t>強度ごとの色分けに関するオブジェクトのリファレンス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5EC5CF-9FF0-9622-ED97-F7A5FB787E87}"/>
              </a:ext>
            </a:extLst>
          </p:cNvPr>
          <p:cNvSpPr txBox="1"/>
          <p:nvPr/>
        </p:nvSpPr>
        <p:spPr>
          <a:xfrm>
            <a:off x="243840" y="1276739"/>
            <a:ext cx="458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⑤点群の表示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関数名：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renderPointCloud</a:t>
            </a:r>
            <a:r>
              <a:rPr kumimoji="1" lang="en-US" altLang="ja-JP" b="1" dirty="0"/>
              <a:t>)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2FF8971-7DF4-7101-E0F6-9CCB183AD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4" y="4285982"/>
            <a:ext cx="7602583" cy="1884620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2AD0984-33C2-40B7-53A8-3B63CF2C8A9F}"/>
              </a:ext>
            </a:extLst>
          </p:cNvPr>
          <p:cNvSpPr/>
          <p:nvPr/>
        </p:nvSpPr>
        <p:spPr>
          <a:xfrm>
            <a:off x="3509143" y="4166207"/>
            <a:ext cx="4424366" cy="50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強度ごとに色の指定をする場合に使用</a:t>
            </a:r>
          </a:p>
        </p:txBody>
      </p:sp>
    </p:spTree>
    <p:extLst>
      <p:ext uri="{BB962C8B-B14F-4D97-AF65-F5344CB8AC3E}">
        <p14:creationId xmlns:p14="http://schemas.microsoft.com/office/powerpoint/2010/main" val="221417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83E39F2C-19A7-C3B7-5968-50C1F73F9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1999040"/>
            <a:ext cx="6748428" cy="2113551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点群データの読み込み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8DDD7B-2BF6-2631-AB21-28211995C083}"/>
              </a:ext>
            </a:extLst>
          </p:cNvPr>
          <p:cNvSpPr txBox="1"/>
          <p:nvPr/>
        </p:nvSpPr>
        <p:spPr>
          <a:xfrm>
            <a:off x="-60960" y="957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■ソースコードの解説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A365D06-A888-05EB-863E-AFA8ECC0C682}"/>
              </a:ext>
            </a:extLst>
          </p:cNvPr>
          <p:cNvSpPr/>
          <p:nvPr/>
        </p:nvSpPr>
        <p:spPr>
          <a:xfrm>
            <a:off x="887907" y="2804160"/>
            <a:ext cx="5050517" cy="1132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1F8981-BBFC-AD5D-CA04-9966D45F9ABF}"/>
              </a:ext>
            </a:extLst>
          </p:cNvPr>
          <p:cNvSpPr txBox="1"/>
          <p:nvPr/>
        </p:nvSpPr>
        <p:spPr>
          <a:xfrm>
            <a:off x="435428" y="162970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hlinkClick r:id="rId3"/>
              </a:rPr>
              <a:t>点群の表示に関する関数のリファレンス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5EC5CF-9FF0-9622-ED97-F7A5FB787E87}"/>
              </a:ext>
            </a:extLst>
          </p:cNvPr>
          <p:cNvSpPr txBox="1"/>
          <p:nvPr/>
        </p:nvSpPr>
        <p:spPr>
          <a:xfrm>
            <a:off x="243840" y="1276739"/>
            <a:ext cx="458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⑤点群の表示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関数名：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renderPointCloud</a:t>
            </a:r>
            <a:r>
              <a:rPr kumimoji="1" lang="en-US" altLang="ja-JP" b="1" dirty="0"/>
              <a:t>)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9879389-F3F3-5D13-A4A9-80B605F72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4" y="4400009"/>
            <a:ext cx="8572356" cy="2314300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1555DEE-9EAA-CE42-619A-67079BD69E04}"/>
              </a:ext>
            </a:extLst>
          </p:cNvPr>
          <p:cNvSpPr/>
          <p:nvPr/>
        </p:nvSpPr>
        <p:spPr>
          <a:xfrm>
            <a:off x="1863223" y="4212579"/>
            <a:ext cx="4424366" cy="50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強度ごとに色の指定をする場合に使用</a:t>
            </a:r>
          </a:p>
        </p:txBody>
      </p:sp>
    </p:spTree>
    <p:extLst>
      <p:ext uri="{BB962C8B-B14F-4D97-AF65-F5344CB8AC3E}">
        <p14:creationId xmlns:p14="http://schemas.microsoft.com/office/powerpoint/2010/main" val="62663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83E39F2C-19A7-C3B7-5968-50C1F73F9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1999040"/>
            <a:ext cx="6748428" cy="2113551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点群データの読み込み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8DDD7B-2BF6-2631-AB21-28211995C083}"/>
              </a:ext>
            </a:extLst>
          </p:cNvPr>
          <p:cNvSpPr txBox="1"/>
          <p:nvPr/>
        </p:nvSpPr>
        <p:spPr>
          <a:xfrm>
            <a:off x="-60960" y="957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■ソースコードの解説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A365D06-A888-05EB-863E-AFA8ECC0C682}"/>
              </a:ext>
            </a:extLst>
          </p:cNvPr>
          <p:cNvSpPr/>
          <p:nvPr/>
        </p:nvSpPr>
        <p:spPr>
          <a:xfrm>
            <a:off x="835656" y="3429000"/>
            <a:ext cx="5312595" cy="150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1F8981-BBFC-AD5D-CA04-9966D45F9ABF}"/>
              </a:ext>
            </a:extLst>
          </p:cNvPr>
          <p:cNvSpPr txBox="1"/>
          <p:nvPr/>
        </p:nvSpPr>
        <p:spPr>
          <a:xfrm>
            <a:off x="435428" y="162970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hlinkClick r:id="rId3"/>
              </a:rPr>
              <a:t>点群の表示に関する関数のリファレンス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5EC5CF-9FF0-9622-ED97-F7A5FB787E87}"/>
              </a:ext>
            </a:extLst>
          </p:cNvPr>
          <p:cNvSpPr txBox="1"/>
          <p:nvPr/>
        </p:nvSpPr>
        <p:spPr>
          <a:xfrm>
            <a:off x="243840" y="1276739"/>
            <a:ext cx="458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⑤点群の表示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関数名：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renderPointCloud</a:t>
            </a:r>
            <a:r>
              <a:rPr kumimoji="1" lang="en-US" altLang="ja-JP" b="1" dirty="0"/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B9A1598-AB0E-6878-EEFF-9EC91252C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4" y="4112591"/>
            <a:ext cx="4218916" cy="26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1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83E39F2C-19A7-C3B7-5968-50C1F73F9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1999040"/>
            <a:ext cx="6748428" cy="2113551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点群データの読み込み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8DDD7B-2BF6-2631-AB21-28211995C083}"/>
              </a:ext>
            </a:extLst>
          </p:cNvPr>
          <p:cNvSpPr txBox="1"/>
          <p:nvPr/>
        </p:nvSpPr>
        <p:spPr>
          <a:xfrm>
            <a:off x="-60960" y="957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■ソースコードの解説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A365D06-A888-05EB-863E-AFA8ECC0C682}"/>
              </a:ext>
            </a:extLst>
          </p:cNvPr>
          <p:cNvSpPr/>
          <p:nvPr/>
        </p:nvSpPr>
        <p:spPr>
          <a:xfrm>
            <a:off x="705028" y="3864428"/>
            <a:ext cx="4406904" cy="158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1F8981-BBFC-AD5D-CA04-9966D45F9ABF}"/>
              </a:ext>
            </a:extLst>
          </p:cNvPr>
          <p:cNvSpPr txBox="1"/>
          <p:nvPr/>
        </p:nvSpPr>
        <p:spPr>
          <a:xfrm>
            <a:off x="435428" y="162970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hlinkClick r:id="rId3"/>
              </a:rPr>
              <a:t>点群の表示に関する関数のリファレンス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5EC5CF-9FF0-9622-ED97-F7A5FB787E87}"/>
              </a:ext>
            </a:extLst>
          </p:cNvPr>
          <p:cNvSpPr txBox="1"/>
          <p:nvPr/>
        </p:nvSpPr>
        <p:spPr>
          <a:xfrm>
            <a:off x="243840" y="1276739"/>
            <a:ext cx="458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⑤点群の表示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関数名：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renderPointCloud</a:t>
            </a:r>
            <a:r>
              <a:rPr kumimoji="1" lang="en-US" altLang="ja-JP" b="1" dirty="0"/>
              <a:t>)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4511E30-E487-5157-2523-F70F5D7CB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4" y="4200136"/>
            <a:ext cx="4781006" cy="25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54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3E12BF-9063-BC0C-23E1-B1A6F9E62FA2}"/>
              </a:ext>
            </a:extLst>
          </p:cNvPr>
          <p:cNvSpPr txBox="1"/>
          <p:nvPr/>
        </p:nvSpPr>
        <p:spPr>
          <a:xfrm>
            <a:off x="2748424" y="2967335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点群の削減</a:t>
            </a:r>
          </a:p>
        </p:txBody>
      </p:sp>
    </p:spTree>
    <p:extLst>
      <p:ext uri="{BB962C8B-B14F-4D97-AF65-F5344CB8AC3E}">
        <p14:creationId xmlns:p14="http://schemas.microsoft.com/office/powerpoint/2010/main" val="164437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点群のフィルタリング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DF4A5CF-4D4A-3794-401F-5CB7E399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7" y="1327275"/>
            <a:ext cx="3552534" cy="199947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8DDD7B-2BF6-2631-AB21-28211995C083}"/>
              </a:ext>
            </a:extLst>
          </p:cNvPr>
          <p:cNvSpPr txBox="1"/>
          <p:nvPr/>
        </p:nvSpPr>
        <p:spPr>
          <a:xfrm>
            <a:off x="-60960" y="9579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■やりたい内容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245374-9A1D-09EA-5AEE-128166FD3AD4}"/>
              </a:ext>
            </a:extLst>
          </p:cNvPr>
          <p:cNvSpPr txBox="1"/>
          <p:nvPr/>
        </p:nvSpPr>
        <p:spPr>
          <a:xfrm>
            <a:off x="-60960" y="3429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■実装する内容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6B921E-DACD-4A4B-FCC8-C2D0E8C2B981}"/>
              </a:ext>
            </a:extLst>
          </p:cNvPr>
          <p:cNvSpPr txBox="1"/>
          <p:nvPr/>
        </p:nvSpPr>
        <p:spPr>
          <a:xfrm>
            <a:off x="217714" y="376768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①点群のダウンサンプリング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3E1CD6-EED5-8F5D-DCB0-92F59EEC6F9F}"/>
              </a:ext>
            </a:extLst>
          </p:cNvPr>
          <p:cNvSpPr txBox="1"/>
          <p:nvPr/>
        </p:nvSpPr>
        <p:spPr>
          <a:xfrm>
            <a:off x="217714" y="5243807"/>
            <a:ext cx="443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②遠方の点群</a:t>
            </a:r>
            <a:r>
              <a:rPr kumimoji="1" lang="en-US" altLang="ja-JP" b="1" dirty="0"/>
              <a:t>/</a:t>
            </a:r>
            <a:r>
              <a:rPr kumimoji="1" lang="ja-JP" altLang="en-US" b="1" dirty="0"/>
              <a:t>自車に反射した点群の削除</a:t>
            </a: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648776E0-E691-35DD-8D32-A13C0770A66E}"/>
              </a:ext>
            </a:extLst>
          </p:cNvPr>
          <p:cNvSpPr/>
          <p:nvPr/>
        </p:nvSpPr>
        <p:spPr>
          <a:xfrm>
            <a:off x="4480201" y="1327276"/>
            <a:ext cx="4371702" cy="1921022"/>
          </a:xfrm>
          <a:prstGeom prst="wedgeRoundRectCallout">
            <a:avLst>
              <a:gd name="adj1" fmla="val -57885"/>
              <a:gd name="adj2" fmla="val 18133"/>
              <a:gd name="adj3" fmla="val 16667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左の点群データは解像度が高い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</a:rPr>
              <a:t>点の個数が多い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  <a:r>
              <a:rPr kumimoji="1" lang="ja-JP" altLang="en-US" dirty="0">
                <a:solidFill>
                  <a:schemeClr val="bg1"/>
                </a:solidFill>
              </a:rPr>
              <a:t>、かつ遠方の点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</a:rPr>
              <a:t>気にしなくてよい場所の点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  <a:r>
              <a:rPr kumimoji="1" lang="ja-JP" altLang="en-US" dirty="0">
                <a:solidFill>
                  <a:schemeClr val="bg1"/>
                </a:solidFill>
              </a:rPr>
              <a:t>も含まれている。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dirty="0">
                <a:solidFill>
                  <a:schemeClr val="bg1"/>
                </a:solidFill>
              </a:rPr>
              <a:t>⇒全部の点に対して処理をすると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dirty="0">
                <a:solidFill>
                  <a:schemeClr val="bg1"/>
                </a:solidFill>
              </a:rPr>
              <a:t>　処理負荷が高いため、点を削減する。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E1D833B-59A3-34F7-5EC4-B1C9C0DD6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83" y="4193028"/>
            <a:ext cx="3368848" cy="994771"/>
          </a:xfrm>
          <a:prstGeom prst="rect">
            <a:avLst/>
          </a:prstGeom>
        </p:spPr>
      </p:pic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07889D77-A197-E20E-2DC1-22D8D767B572}"/>
              </a:ext>
            </a:extLst>
          </p:cNvPr>
          <p:cNvSpPr/>
          <p:nvPr/>
        </p:nvSpPr>
        <p:spPr>
          <a:xfrm>
            <a:off x="4296515" y="4023359"/>
            <a:ext cx="4371702" cy="1164439"/>
          </a:xfrm>
          <a:prstGeom prst="wedgeRoundRectCallout">
            <a:avLst>
              <a:gd name="adj1" fmla="val -57885"/>
              <a:gd name="adj2" fmla="val 18133"/>
              <a:gd name="adj3" fmla="val 16667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点群を立方体で分割し、立方体内の点群の重心点で置き換える。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80CEC13C-50A1-3EC4-11C9-F9575E6C5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16" y="5648663"/>
            <a:ext cx="1942373" cy="1093226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B29044E9-496C-D4D4-13A6-88AE168FB111}"/>
              </a:ext>
            </a:extLst>
          </p:cNvPr>
          <p:cNvSpPr/>
          <p:nvPr/>
        </p:nvSpPr>
        <p:spPr>
          <a:xfrm>
            <a:off x="3138275" y="5613056"/>
            <a:ext cx="5901222" cy="1164439"/>
          </a:xfrm>
          <a:prstGeom prst="wedgeRoundRectCallout">
            <a:avLst>
              <a:gd name="adj1" fmla="val -57885"/>
              <a:gd name="adj2" fmla="val 18133"/>
              <a:gd name="adj3" fmla="val 16667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自車から遠方の点群と自車に反射した点群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</a:rPr>
              <a:t>　内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  <a:r>
              <a:rPr kumimoji="1" lang="ja-JP" altLang="en-US" dirty="0">
                <a:solidFill>
                  <a:schemeClr val="bg1"/>
                </a:solidFill>
              </a:rPr>
              <a:t>は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dirty="0">
                <a:solidFill>
                  <a:schemeClr val="bg1"/>
                </a:solidFill>
              </a:rPr>
              <a:t>認識処理に必要ない為、削除する。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1B513293-1F62-C11E-75CB-27CE33673FEE}"/>
              </a:ext>
            </a:extLst>
          </p:cNvPr>
          <p:cNvSpPr/>
          <p:nvPr/>
        </p:nvSpPr>
        <p:spPr>
          <a:xfrm>
            <a:off x="7723284" y="5969218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3A7613F-B01E-6E5A-BAE5-5436229E8345}"/>
              </a:ext>
            </a:extLst>
          </p:cNvPr>
          <p:cNvSpPr/>
          <p:nvPr/>
        </p:nvSpPr>
        <p:spPr>
          <a:xfrm>
            <a:off x="1341801" y="6149218"/>
            <a:ext cx="397732" cy="338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906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点群のフィルタリング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8DDD7B-2BF6-2631-AB21-28211995C083}"/>
              </a:ext>
            </a:extLst>
          </p:cNvPr>
          <p:cNvSpPr txBox="1"/>
          <p:nvPr/>
        </p:nvSpPr>
        <p:spPr>
          <a:xfrm>
            <a:off x="-60960" y="95794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■点群データのダウンサンプリング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9ECBA91-A2AD-7560-D662-CBFE1A7FF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945" y="3586130"/>
            <a:ext cx="3830040" cy="199947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5ECF33A-D276-17AC-64E7-29550997A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84" y="3570141"/>
            <a:ext cx="3552534" cy="1999473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3990B78-7A7D-4B2A-9C78-FACCFE42D4B3}"/>
              </a:ext>
            </a:extLst>
          </p:cNvPr>
          <p:cNvSpPr txBox="1"/>
          <p:nvPr/>
        </p:nvSpPr>
        <p:spPr>
          <a:xfrm>
            <a:off x="264491" y="1272397"/>
            <a:ext cx="816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kumimoji="1" lang="en-US" altLang="ja-JP" b="1" u="sng" dirty="0">
                <a:latin typeface="Arial" panose="020B0604020202020204" pitchFamily="34" charset="0"/>
                <a:cs typeface="Arial" panose="020B0604020202020204" pitchFamily="34" charset="0"/>
              </a:rPr>
              <a:t>/environment.cpp</a:t>
            </a:r>
            <a:r>
              <a:rPr kumimoji="1" lang="ja-JP" alt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ファイルの</a:t>
            </a:r>
            <a:r>
              <a:rPr kumimoji="1" lang="en-US" altLang="ja-JP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processPointClouds</a:t>
            </a:r>
            <a:r>
              <a:rPr kumimoji="1" lang="ja-JP" alt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関数内の以下の処理を</a:t>
            </a:r>
            <a:endParaRPr kumimoji="1" lang="en-US" altLang="ja-JP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コメント</a:t>
            </a:r>
            <a:r>
              <a:rPr kumimoji="1" lang="en-US" altLang="ja-JP" b="1" u="sng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コメントアウトして下さい。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7645A207-2598-39FF-739A-AB4162F52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22" y="1918728"/>
            <a:ext cx="6424255" cy="841127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ACE5EF-6B32-F765-8854-E98F88BF94C4}"/>
              </a:ext>
            </a:extLst>
          </p:cNvPr>
          <p:cNvSpPr txBox="1"/>
          <p:nvPr/>
        </p:nvSpPr>
        <p:spPr>
          <a:xfrm>
            <a:off x="180584" y="29097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【</a:t>
            </a:r>
            <a:r>
              <a:rPr kumimoji="1" lang="ja-JP" altLang="en-US" b="1" dirty="0"/>
              <a:t>処理結果</a:t>
            </a:r>
            <a:r>
              <a:rPr kumimoji="1" lang="en-US" altLang="ja-JP" b="1" dirty="0"/>
              <a:t>】</a:t>
            </a:r>
            <a:endParaRPr kumimoji="1" lang="ja-JP" altLang="en-US" b="1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6C3EAA5B-93ED-AFF9-F661-DB261A1492BA}"/>
              </a:ext>
            </a:extLst>
          </p:cNvPr>
          <p:cNvSpPr/>
          <p:nvPr/>
        </p:nvSpPr>
        <p:spPr>
          <a:xfrm>
            <a:off x="4180114" y="4142037"/>
            <a:ext cx="391886" cy="41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FBB6D39-4528-7277-651B-2A00B8268BA7}"/>
              </a:ext>
            </a:extLst>
          </p:cNvPr>
          <p:cNvSpPr/>
          <p:nvPr/>
        </p:nvSpPr>
        <p:spPr>
          <a:xfrm>
            <a:off x="908395" y="3320004"/>
            <a:ext cx="2718312" cy="50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ダウンサンプル前の点群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F4024A8-1FA9-AFCF-1DEF-C55A14788DF1}"/>
              </a:ext>
            </a:extLst>
          </p:cNvPr>
          <p:cNvSpPr/>
          <p:nvPr/>
        </p:nvSpPr>
        <p:spPr>
          <a:xfrm>
            <a:off x="5305086" y="3335993"/>
            <a:ext cx="2783758" cy="50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ダウンサンプル後の点群</a:t>
            </a:r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AD1752AB-F8A1-F2EA-02DC-8F8FB596D9B5}"/>
              </a:ext>
            </a:extLst>
          </p:cNvPr>
          <p:cNvSpPr/>
          <p:nvPr/>
        </p:nvSpPr>
        <p:spPr>
          <a:xfrm>
            <a:off x="4801313" y="5993117"/>
            <a:ext cx="3810671" cy="734255"/>
          </a:xfrm>
          <a:prstGeom prst="wedgeRoundRectCallout">
            <a:avLst>
              <a:gd name="adj1" fmla="val -3901"/>
              <a:gd name="adj2" fmla="val -93240"/>
              <a:gd name="adj3" fmla="val 16667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点群が少なくなっている。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030E04C-CC15-4A73-20B3-596FF12F5C13}"/>
              </a:ext>
            </a:extLst>
          </p:cNvPr>
          <p:cNvSpPr/>
          <p:nvPr/>
        </p:nvSpPr>
        <p:spPr>
          <a:xfrm>
            <a:off x="508048" y="1911847"/>
            <a:ext cx="3672065" cy="156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8A68763-F416-BAD9-D9DB-5FCC3E0C8107}"/>
              </a:ext>
            </a:extLst>
          </p:cNvPr>
          <p:cNvSpPr/>
          <p:nvPr/>
        </p:nvSpPr>
        <p:spPr>
          <a:xfrm>
            <a:off x="508048" y="2140146"/>
            <a:ext cx="6275929" cy="61970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1E553C5-0223-B0A1-3125-562D14EE6FE8}"/>
              </a:ext>
            </a:extLst>
          </p:cNvPr>
          <p:cNvSpPr txBox="1"/>
          <p:nvPr/>
        </p:nvSpPr>
        <p:spPr>
          <a:xfrm>
            <a:off x="7109428" y="17786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コメント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82401EC-9EF0-F8BE-1F33-A76E340DFDDE}"/>
              </a:ext>
            </a:extLst>
          </p:cNvPr>
          <p:cNvSpPr txBox="1"/>
          <p:nvPr/>
        </p:nvSpPr>
        <p:spPr>
          <a:xfrm>
            <a:off x="7123611" y="22653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コメントアウト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04BB71B-E620-62C6-BDFF-57604AB7B9FD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209434" y="1955480"/>
            <a:ext cx="2899994" cy="7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93128BD-BDC9-F7F0-8367-7A53C9AAC594}"/>
              </a:ext>
            </a:extLst>
          </p:cNvPr>
          <p:cNvCxnSpPr>
            <a:cxnSpLocks/>
          </p:cNvCxnSpPr>
          <p:nvPr/>
        </p:nvCxnSpPr>
        <p:spPr>
          <a:xfrm flipH="1">
            <a:off x="6783977" y="2443160"/>
            <a:ext cx="33963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17EA0BA-1532-51BB-1ADB-AB24784F5AA8}"/>
              </a:ext>
            </a:extLst>
          </p:cNvPr>
          <p:cNvSpPr txBox="1"/>
          <p:nvPr/>
        </p:nvSpPr>
        <p:spPr>
          <a:xfrm>
            <a:off x="301996" y="567599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【</a:t>
            </a:r>
            <a:r>
              <a:rPr kumimoji="1" lang="ja-JP" altLang="en-US" b="1" dirty="0"/>
              <a:t>ソフトの実行方法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01FD32C-8D7F-AFD2-E5EA-FC1A5BD72991}"/>
              </a:ext>
            </a:extLst>
          </p:cNvPr>
          <p:cNvSpPr txBox="1"/>
          <p:nvPr/>
        </p:nvSpPr>
        <p:spPr>
          <a:xfrm>
            <a:off x="491284" y="604532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変更したソフトを保存した後、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　の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No.5,6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のコマンドを実行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189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点群のフィルタリング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C6A297D-2FE7-E424-BE02-98ABE2C5E358}"/>
              </a:ext>
            </a:extLst>
          </p:cNvPr>
          <p:cNvSpPr txBox="1"/>
          <p:nvPr/>
        </p:nvSpPr>
        <p:spPr>
          <a:xfrm>
            <a:off x="-60960" y="957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■ソースコードの解説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85514A-2DEC-DA66-4A36-3CEC54E637C3}"/>
              </a:ext>
            </a:extLst>
          </p:cNvPr>
          <p:cNvSpPr txBox="1"/>
          <p:nvPr/>
        </p:nvSpPr>
        <p:spPr>
          <a:xfrm>
            <a:off x="235131" y="1323593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①フィルタリング処理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関数名：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filterCloud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FDAB93CC-04D4-2A9E-435C-FE0D29563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008737"/>
              </p:ext>
            </p:extLst>
          </p:nvPr>
        </p:nvGraphicFramePr>
        <p:xfrm>
          <a:off x="526868" y="1679270"/>
          <a:ext cx="8486503" cy="3021330"/>
        </p:xfrm>
        <a:graphic>
          <a:graphicData uri="http://schemas.openxmlformats.org/drawingml/2006/table">
            <a:tbl>
              <a:tblPr/>
              <a:tblGrid>
                <a:gridCol w="1114245">
                  <a:extLst>
                    <a:ext uri="{9D8B030D-6E8A-4147-A177-3AD203B41FA5}">
                      <a16:colId xmlns:a16="http://schemas.microsoft.com/office/drawing/2014/main" val="140387086"/>
                    </a:ext>
                  </a:extLst>
                </a:gridCol>
                <a:gridCol w="3445237">
                  <a:extLst>
                    <a:ext uri="{9D8B030D-6E8A-4147-A177-3AD203B41FA5}">
                      <a16:colId xmlns:a16="http://schemas.microsoft.com/office/drawing/2014/main" val="121303500"/>
                    </a:ext>
                  </a:extLst>
                </a:gridCol>
                <a:gridCol w="3927021">
                  <a:extLst>
                    <a:ext uri="{9D8B030D-6E8A-4147-A177-3AD203B41FA5}">
                      <a16:colId xmlns:a16="http://schemas.microsoft.com/office/drawing/2014/main" val="552107908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補足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6581"/>
                  </a:ext>
                </a:extLst>
              </a:tr>
              <a:tr h="2476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引数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cloud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PCD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ファイルから読み込んだ点群データ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2503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sampleResolution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ダウンサンプリングの粒度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立方体の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辺の長さ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[m])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212154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cropArea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点群を削除する範囲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参照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40733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戻り値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sampleCloud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の実装時、</a:t>
                      </a:r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croppedCloud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に変更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フィルタリング後の点群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74159"/>
                  </a:ext>
                </a:extLst>
              </a:tr>
              <a:tr h="2381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処理内容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ダウンサンプリング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内容は以下参照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78795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遠方の点の削除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で実装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741107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自車に反射した点群の削除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　で実装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833055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記載場所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kumimoji="1" lang="en-US" altLang="ja-JP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processPointClouds.h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点群認識処理オブジェクトの宣言ファイル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133786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kumimoji="1" lang="en-US" altLang="ja-JP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/processPointClouds.cpp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点群認識処理オブジェクトの定義ファイル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575340"/>
                  </a:ext>
                </a:extLst>
              </a:tr>
            </a:tbl>
          </a:graphicData>
        </a:graphic>
      </p:graphicFrame>
      <p:pic>
        <p:nvPicPr>
          <p:cNvPr id="15" name="図 14">
            <a:extLst>
              <a:ext uri="{FF2B5EF4-FFF2-40B4-BE49-F238E27FC236}">
                <a16:creationId xmlns:a16="http://schemas.microsoft.com/office/drawing/2014/main" id="{F18F533D-9B85-98F5-A702-9873CF3D4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68" y="5052595"/>
            <a:ext cx="8181703" cy="1755086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5E9752-0FFE-9AF6-29BE-0F853283C207}"/>
              </a:ext>
            </a:extLst>
          </p:cNvPr>
          <p:cNvSpPr txBox="1"/>
          <p:nvPr/>
        </p:nvSpPr>
        <p:spPr>
          <a:xfrm>
            <a:off x="319921" y="47006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【</a:t>
            </a:r>
            <a:r>
              <a:rPr kumimoji="1" lang="ja-JP" altLang="en-US" b="1" dirty="0"/>
              <a:t>ダウンサンプリング</a:t>
            </a:r>
            <a:r>
              <a:rPr kumimoji="1" lang="en-US" altLang="ja-JP" b="1" dirty="0"/>
              <a:t>】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10939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D6A91E2F-DD01-AF5B-DCF5-4CDA66640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578" y="2976765"/>
            <a:ext cx="3792515" cy="2116113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点群のフィルタリング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8DDD7B-2BF6-2631-AB21-28211995C083}"/>
              </a:ext>
            </a:extLst>
          </p:cNvPr>
          <p:cNvSpPr txBox="1"/>
          <p:nvPr/>
        </p:nvSpPr>
        <p:spPr>
          <a:xfrm>
            <a:off x="-60960" y="957943"/>
            <a:ext cx="443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■遠方の点群</a:t>
            </a:r>
            <a:r>
              <a:rPr kumimoji="1" lang="en-US" altLang="ja-JP" b="1" dirty="0"/>
              <a:t>/</a:t>
            </a:r>
            <a:r>
              <a:rPr kumimoji="1" lang="ja-JP" altLang="en-US" b="1" dirty="0"/>
              <a:t>自車に反射した点群の削除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9ECBA91-A2AD-7560-D662-CBFE1A7FF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72" y="2985571"/>
            <a:ext cx="3830040" cy="1999473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3990B78-7A7D-4B2A-9C78-FACCFE42D4B3}"/>
              </a:ext>
            </a:extLst>
          </p:cNvPr>
          <p:cNvSpPr txBox="1"/>
          <p:nvPr/>
        </p:nvSpPr>
        <p:spPr>
          <a:xfrm>
            <a:off x="264491" y="1272397"/>
            <a:ext cx="852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kumimoji="1" lang="en-US" altLang="ja-JP" b="1" u="sng" dirty="0">
                <a:latin typeface="Arial" panose="020B0604020202020204" pitchFamily="34" charset="0"/>
                <a:cs typeface="Arial" panose="020B0604020202020204" pitchFamily="34" charset="0"/>
              </a:rPr>
              <a:t>/processPointClouds.cpp</a:t>
            </a:r>
            <a:r>
              <a:rPr kumimoji="1" lang="ja-JP" alt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ファイルの</a:t>
            </a:r>
            <a:r>
              <a:rPr kumimoji="1" lang="en-US" altLang="ja-JP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filterClouds</a:t>
            </a:r>
            <a:r>
              <a:rPr kumimoji="1" lang="ja-JP" alt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関数を完成させて下さい。</a:t>
            </a:r>
            <a:endParaRPr kumimoji="1" lang="en-US" altLang="ja-JP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ACE5EF-6B32-F765-8854-E98F88BF94C4}"/>
              </a:ext>
            </a:extLst>
          </p:cNvPr>
          <p:cNvSpPr txBox="1"/>
          <p:nvPr/>
        </p:nvSpPr>
        <p:spPr>
          <a:xfrm>
            <a:off x="123565" y="23508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【</a:t>
            </a:r>
            <a:r>
              <a:rPr kumimoji="1" lang="ja-JP" altLang="en-US" b="1" dirty="0"/>
              <a:t>処理結果</a:t>
            </a:r>
            <a:r>
              <a:rPr kumimoji="1" lang="en-US" altLang="ja-JP" b="1" dirty="0"/>
              <a:t>】</a:t>
            </a:r>
            <a:endParaRPr kumimoji="1" lang="ja-JP" altLang="en-US" b="1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6C3EAA5B-93ED-AFF9-F661-DB261A1492BA}"/>
              </a:ext>
            </a:extLst>
          </p:cNvPr>
          <p:cNvSpPr/>
          <p:nvPr/>
        </p:nvSpPr>
        <p:spPr>
          <a:xfrm>
            <a:off x="4524631" y="3776301"/>
            <a:ext cx="391886" cy="41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FBB6D39-4528-7277-651B-2A00B8268BA7}"/>
              </a:ext>
            </a:extLst>
          </p:cNvPr>
          <p:cNvSpPr/>
          <p:nvPr/>
        </p:nvSpPr>
        <p:spPr>
          <a:xfrm>
            <a:off x="5604605" y="2736624"/>
            <a:ext cx="3066463" cy="50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遠方の点群</a:t>
            </a:r>
            <a:r>
              <a:rPr kumimoji="1" lang="en-US" altLang="ja-JP" dirty="0">
                <a:solidFill>
                  <a:schemeClr val="tx1"/>
                </a:solidFill>
              </a:rPr>
              <a:t>/</a:t>
            </a:r>
            <a:r>
              <a:rPr kumimoji="1" lang="ja-JP" altLang="en-US" dirty="0">
                <a:solidFill>
                  <a:schemeClr val="tx1"/>
                </a:solidFill>
              </a:rPr>
              <a:t>自車に反射した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点群を削除後の点群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F4024A8-1FA9-AFCF-1DEF-C55A14788DF1}"/>
              </a:ext>
            </a:extLst>
          </p:cNvPr>
          <p:cNvSpPr/>
          <p:nvPr/>
        </p:nvSpPr>
        <p:spPr>
          <a:xfrm>
            <a:off x="766679" y="2736624"/>
            <a:ext cx="2783758" cy="50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ダウンサンプル後の点群</a:t>
            </a:r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AD1752AB-F8A1-F2EA-02DC-8F8FB596D9B5}"/>
              </a:ext>
            </a:extLst>
          </p:cNvPr>
          <p:cNvSpPr/>
          <p:nvPr/>
        </p:nvSpPr>
        <p:spPr>
          <a:xfrm>
            <a:off x="4648200" y="5300967"/>
            <a:ext cx="4043617" cy="734255"/>
          </a:xfrm>
          <a:prstGeom prst="wedgeRoundRectCallout">
            <a:avLst>
              <a:gd name="adj1" fmla="val -3901"/>
              <a:gd name="adj2" fmla="val -93240"/>
              <a:gd name="adj3" fmla="val 16667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遠方の点群と自車に反射した点群が削除されている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17EA0BA-1532-51BB-1ADB-AB24784F5AA8}"/>
              </a:ext>
            </a:extLst>
          </p:cNvPr>
          <p:cNvSpPr txBox="1"/>
          <p:nvPr/>
        </p:nvSpPr>
        <p:spPr>
          <a:xfrm>
            <a:off x="264491" y="611933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【</a:t>
            </a:r>
            <a:r>
              <a:rPr kumimoji="1" lang="ja-JP" altLang="en-US" b="1" dirty="0"/>
              <a:t>ソフトの実行方法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01FD32C-8D7F-AFD2-E5EA-FC1A5BD72991}"/>
              </a:ext>
            </a:extLst>
          </p:cNvPr>
          <p:cNvSpPr txBox="1"/>
          <p:nvPr/>
        </p:nvSpPr>
        <p:spPr>
          <a:xfrm>
            <a:off x="431341" y="64886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　と同じ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F2E8E2E-C158-5D07-F864-58743AA28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28" y="1634772"/>
            <a:ext cx="6573167" cy="60968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2DA2366-19A0-AE7B-9401-7952B0086EB9}"/>
              </a:ext>
            </a:extLst>
          </p:cNvPr>
          <p:cNvSpPr/>
          <p:nvPr/>
        </p:nvSpPr>
        <p:spPr>
          <a:xfrm>
            <a:off x="375572" y="2044991"/>
            <a:ext cx="4797319" cy="199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08AFE4F-BAB5-DD75-B7D0-2CC6078C97E2}"/>
              </a:ext>
            </a:extLst>
          </p:cNvPr>
          <p:cNvSpPr txBox="1"/>
          <p:nvPr/>
        </p:nvSpPr>
        <p:spPr>
          <a:xfrm>
            <a:off x="7288101" y="1806215"/>
            <a:ext cx="185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この行の下から自分で実装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50C54B2-AA5D-7795-B33C-AC8D550BC4C1}"/>
              </a:ext>
            </a:extLst>
          </p:cNvPr>
          <p:cNvCxnSpPr>
            <a:cxnSpLocks/>
          </p:cNvCxnSpPr>
          <p:nvPr/>
        </p:nvCxnSpPr>
        <p:spPr>
          <a:xfrm flipH="1">
            <a:off x="5189235" y="2119905"/>
            <a:ext cx="2047588" cy="94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5CA3978-874E-8AA5-CF1F-D5CD6E0A1888}"/>
              </a:ext>
            </a:extLst>
          </p:cNvPr>
          <p:cNvSpPr/>
          <p:nvPr/>
        </p:nvSpPr>
        <p:spPr>
          <a:xfrm>
            <a:off x="375573" y="5223228"/>
            <a:ext cx="2381908" cy="734255"/>
          </a:xfrm>
          <a:prstGeom prst="wedgeRoundRectCallout">
            <a:avLst>
              <a:gd name="adj1" fmla="val 27024"/>
              <a:gd name="adj2" fmla="val -178857"/>
              <a:gd name="adj3" fmla="val 16667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自車に反射した点群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D3F4E7C5-E65F-EC49-0706-BEC5D354B4AF}"/>
              </a:ext>
            </a:extLst>
          </p:cNvPr>
          <p:cNvSpPr/>
          <p:nvPr/>
        </p:nvSpPr>
        <p:spPr>
          <a:xfrm>
            <a:off x="2051050" y="3905250"/>
            <a:ext cx="546100" cy="2890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32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点群データの読み込み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DF4A5CF-4D4A-3794-401F-5CB7E399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5" y="1771338"/>
            <a:ext cx="3648891" cy="205370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8DDD7B-2BF6-2631-AB21-28211995C083}"/>
              </a:ext>
            </a:extLst>
          </p:cNvPr>
          <p:cNvSpPr txBox="1"/>
          <p:nvPr/>
        </p:nvSpPr>
        <p:spPr>
          <a:xfrm>
            <a:off x="-60960" y="95794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■</a:t>
            </a:r>
            <a:r>
              <a:rPr kumimoji="1" lang="ja-JP" altLang="en-US" b="1" dirty="0"/>
              <a:t>点群データの確認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EF75419-AB93-AEDE-34F0-4A88DA3B85F2}"/>
              </a:ext>
            </a:extLst>
          </p:cNvPr>
          <p:cNvSpPr txBox="1"/>
          <p:nvPr/>
        </p:nvSpPr>
        <p:spPr>
          <a:xfrm>
            <a:off x="54456" y="13235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【</a:t>
            </a:r>
            <a:r>
              <a:rPr kumimoji="1" lang="ja-JP" altLang="en-US" b="1" dirty="0"/>
              <a:t>処理結果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47424027-AA2A-DA5F-B558-DE509289F70B}"/>
              </a:ext>
            </a:extLst>
          </p:cNvPr>
          <p:cNvSpPr/>
          <p:nvPr/>
        </p:nvSpPr>
        <p:spPr>
          <a:xfrm>
            <a:off x="4432663" y="1771338"/>
            <a:ext cx="4371702" cy="2053705"/>
          </a:xfrm>
          <a:prstGeom prst="wedgeRoundRectCallout">
            <a:avLst>
              <a:gd name="adj1" fmla="val -57885"/>
              <a:gd name="adj2" fmla="val 18133"/>
              <a:gd name="adj3" fmla="val 16667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u="sng" dirty="0">
                <a:solidFill>
                  <a:schemeClr val="bg1"/>
                </a:solidFill>
              </a:rPr>
              <a:t>左の点群データに対して、</a:t>
            </a:r>
            <a:endParaRPr kumimoji="1" lang="en-US" altLang="ja-JP" b="1" u="sng" dirty="0">
              <a:solidFill>
                <a:schemeClr val="bg1"/>
              </a:solidFill>
            </a:endParaRPr>
          </a:p>
          <a:p>
            <a:r>
              <a:rPr kumimoji="1" lang="ja-JP" altLang="en-US" b="1" u="sng" dirty="0">
                <a:solidFill>
                  <a:schemeClr val="bg1"/>
                </a:solidFill>
              </a:rPr>
              <a:t>点群認識処理を実装していきます。</a:t>
            </a:r>
            <a:endParaRPr kumimoji="1" lang="en-US" altLang="ja-JP" b="1" u="sng" dirty="0">
              <a:solidFill>
                <a:schemeClr val="bg1"/>
              </a:solidFill>
            </a:endParaRPr>
          </a:p>
          <a:p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</a:rPr>
              <a:t>点群データの読み込み</a:t>
            </a:r>
            <a:r>
              <a:rPr kumimoji="1" lang="en-US" altLang="ja-JP" dirty="0">
                <a:solidFill>
                  <a:schemeClr val="bg1"/>
                </a:solidFill>
              </a:rPr>
              <a:t>/</a:t>
            </a:r>
            <a:r>
              <a:rPr kumimoji="1" lang="ja-JP" altLang="en-US" dirty="0">
                <a:solidFill>
                  <a:schemeClr val="bg1"/>
                </a:solidFill>
              </a:rPr>
              <a:t>表示に関する 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>
                <a:solidFill>
                  <a:schemeClr val="bg1"/>
                </a:solidFill>
              </a:rPr>
              <a:t> </a:t>
            </a:r>
            <a:r>
              <a:rPr kumimoji="1" lang="ja-JP" altLang="en-US" dirty="0">
                <a:solidFill>
                  <a:schemeClr val="bg1"/>
                </a:solidFill>
              </a:rPr>
              <a:t>ソースコード の中身は次ページ以降 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>
                <a:solidFill>
                  <a:schemeClr val="bg1"/>
                </a:solidFill>
              </a:rPr>
              <a:t> </a:t>
            </a:r>
            <a:r>
              <a:rPr kumimoji="1" lang="ja-JP" altLang="en-US" dirty="0">
                <a:solidFill>
                  <a:schemeClr val="bg1"/>
                </a:solidFill>
              </a:rPr>
              <a:t>で説明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26E3AD0C-F041-EDC9-AD62-75D2724A7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374178"/>
              </p:ext>
            </p:extLst>
          </p:nvPr>
        </p:nvGraphicFramePr>
        <p:xfrm>
          <a:off x="418010" y="5013279"/>
          <a:ext cx="7297783" cy="1773555"/>
        </p:xfrm>
        <a:graphic>
          <a:graphicData uri="http://schemas.openxmlformats.org/drawingml/2006/table">
            <a:tbl>
              <a:tblPr/>
              <a:tblGrid>
                <a:gridCol w="592184">
                  <a:extLst>
                    <a:ext uri="{9D8B030D-6E8A-4147-A177-3AD203B41FA5}">
                      <a16:colId xmlns:a16="http://schemas.microsoft.com/office/drawing/2014/main" val="140387086"/>
                    </a:ext>
                  </a:extLst>
                </a:gridCol>
                <a:gridCol w="2464526">
                  <a:extLst>
                    <a:ext uri="{9D8B030D-6E8A-4147-A177-3AD203B41FA5}">
                      <a16:colId xmlns:a16="http://schemas.microsoft.com/office/drawing/2014/main" val="3777808679"/>
                    </a:ext>
                  </a:extLst>
                </a:gridCol>
                <a:gridCol w="4241073">
                  <a:extLst>
                    <a:ext uri="{9D8B030D-6E8A-4147-A177-3AD203B41FA5}">
                      <a16:colId xmlns:a16="http://schemas.microsoft.com/office/drawing/2014/main" val="12130350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コマンド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658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cd ~/internship/working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internship/working</a:t>
                      </a:r>
                      <a:r>
                        <a:rPr lang="ja-JP" alt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フォルダに移動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2503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mkdir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build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build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フォルダの作成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7415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cd build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build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フォルダに移動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78795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cmake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..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Cmake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ファイルの実行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07315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make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Make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ファイルの実行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3955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./environment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ソフトの実行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740252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9D57AD6-58DA-DAC9-FFCA-91E5B1CF9CEC}"/>
              </a:ext>
            </a:extLst>
          </p:cNvPr>
          <p:cNvSpPr txBox="1"/>
          <p:nvPr/>
        </p:nvSpPr>
        <p:spPr>
          <a:xfrm>
            <a:off x="54456" y="397322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【</a:t>
            </a:r>
            <a:r>
              <a:rPr kumimoji="1" lang="ja-JP" altLang="en-US" b="1" dirty="0"/>
              <a:t>ソフトの実行方法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BCF3A92-A63C-7ED4-3E30-AC7A035EAD96}"/>
              </a:ext>
            </a:extLst>
          </p:cNvPr>
          <p:cNvSpPr txBox="1"/>
          <p:nvPr/>
        </p:nvSpPr>
        <p:spPr>
          <a:xfrm>
            <a:off x="339633" y="4592933"/>
            <a:ext cx="665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終了する場合は、</a:t>
            </a:r>
            <a:r>
              <a:rPr kumimoji="1" lang="en-US" altLang="ja-JP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Ctrl+C</a:t>
            </a:r>
            <a:r>
              <a:rPr kumimoji="1" lang="ja-JP" alt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をターミナルに打ち込んでください。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4395BC5-C730-B668-1163-12A4A1D4E369}"/>
              </a:ext>
            </a:extLst>
          </p:cNvPr>
          <p:cNvSpPr txBox="1"/>
          <p:nvPr/>
        </p:nvSpPr>
        <p:spPr>
          <a:xfrm>
            <a:off x="339633" y="4260083"/>
            <a:ext cx="824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>
                <a:latin typeface="Arial" panose="020B0604020202020204" pitchFamily="34" charset="0"/>
                <a:cs typeface="Arial" panose="020B0604020202020204" pitchFamily="34" charset="0"/>
              </a:rPr>
              <a:t>Ctrl + Alt + T</a:t>
            </a:r>
            <a:r>
              <a:rPr kumimoji="1" lang="ja-JP" alt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でターミナルを起動し、以下のコマンドを打ち込んでください。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2591911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CDD0D3C-32F5-E8C5-AF18-DC9C3D56B2A2}"/>
              </a:ext>
            </a:extLst>
          </p:cNvPr>
          <p:cNvSpPr/>
          <p:nvPr/>
        </p:nvSpPr>
        <p:spPr>
          <a:xfrm>
            <a:off x="1198179" y="1487871"/>
            <a:ext cx="4930585" cy="2699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0F90006-6B93-74AD-7E30-6EC6BD6278FC}"/>
              </a:ext>
            </a:extLst>
          </p:cNvPr>
          <p:cNvSpPr/>
          <p:nvPr/>
        </p:nvSpPr>
        <p:spPr>
          <a:xfrm>
            <a:off x="2200020" y="1714189"/>
            <a:ext cx="3266381" cy="21179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A2577CE-A73A-2F43-5436-FEBE3C4D8C93}"/>
              </a:ext>
            </a:extLst>
          </p:cNvPr>
          <p:cNvSpPr/>
          <p:nvPr/>
        </p:nvSpPr>
        <p:spPr>
          <a:xfrm>
            <a:off x="3272509" y="2396758"/>
            <a:ext cx="735709" cy="11333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点群のフィルタリング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7265DE-00AA-28FA-2A84-82AAD866C480}"/>
              </a:ext>
            </a:extLst>
          </p:cNvPr>
          <p:cNvSpPr txBox="1"/>
          <p:nvPr/>
        </p:nvSpPr>
        <p:spPr>
          <a:xfrm>
            <a:off x="166025" y="4221812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【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削除する範囲の定義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構造体名：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crop)】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A42F385-54C8-83DD-878F-9DB6573BA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370944"/>
              </p:ext>
            </p:extLst>
          </p:nvPr>
        </p:nvGraphicFramePr>
        <p:xfrm>
          <a:off x="425723" y="4592791"/>
          <a:ext cx="8481878" cy="2228850"/>
        </p:xfrm>
        <a:graphic>
          <a:graphicData uri="http://schemas.openxmlformats.org/drawingml/2006/table">
            <a:tbl>
              <a:tblPr/>
              <a:tblGrid>
                <a:gridCol w="1671850">
                  <a:extLst>
                    <a:ext uri="{9D8B030D-6E8A-4147-A177-3AD203B41FA5}">
                      <a16:colId xmlns:a16="http://schemas.microsoft.com/office/drawing/2014/main" val="140387086"/>
                    </a:ext>
                  </a:extLst>
                </a:gridCol>
                <a:gridCol w="2504728">
                  <a:extLst>
                    <a:ext uri="{9D8B030D-6E8A-4147-A177-3AD203B41FA5}">
                      <a16:colId xmlns:a16="http://schemas.microsoft.com/office/drawing/2014/main" val="12130350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552107908"/>
                    </a:ext>
                  </a:extLst>
                </a:gridCol>
              </a:tblGrid>
              <a:tr h="22187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補足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6581"/>
                  </a:ext>
                </a:extLst>
              </a:tr>
              <a:tr h="221877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メンバ</a:t>
                      </a:r>
                      <a:endParaRPr lang="en-US" altLang="ja-JP" sz="14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min_x</a:t>
                      </a:r>
                      <a:endParaRPr lang="en-US" altLang="ja-JP" sz="14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x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座標が</a:t>
                      </a:r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min_x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 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未満 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or </a:t>
                      </a:r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max_x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より</a:t>
                      </a:r>
                      <a:endParaRPr lang="en-US" altLang="ja-JP" sz="14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大きい点は削除する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25031"/>
                  </a:ext>
                </a:extLst>
              </a:tr>
              <a:tr h="221877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max_x</a:t>
                      </a:r>
                      <a:endParaRPr lang="en-US" altLang="ja-JP" sz="14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遠方の点群内、削除しない点群の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X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の最大値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212154"/>
                  </a:ext>
                </a:extLst>
              </a:tr>
              <a:tr h="221877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min_y</a:t>
                      </a:r>
                      <a:endParaRPr lang="en-US" altLang="ja-JP" sz="14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y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座標が</a:t>
                      </a:r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min_y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 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未満 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or </a:t>
                      </a:r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max_y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より</a:t>
                      </a:r>
                      <a:endParaRPr lang="en-US" altLang="ja-JP" sz="14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大きい点は削除する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407331"/>
                  </a:ext>
                </a:extLst>
              </a:tr>
              <a:tr h="221877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max_y</a:t>
                      </a:r>
                      <a:endParaRPr lang="en-US" altLang="ja-JP" sz="14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遠方の点群の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Y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の最大範囲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653050"/>
                  </a:ext>
                </a:extLst>
              </a:tr>
              <a:tr h="2218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min_z</a:t>
                      </a:r>
                      <a:endParaRPr lang="en-US" altLang="ja-JP" sz="14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z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座標が</a:t>
                      </a:r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min_z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 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未満 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or </a:t>
                      </a:r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max_z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より</a:t>
                      </a:r>
                      <a:endParaRPr lang="en-US" altLang="ja-JP" sz="14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大きい点は削除する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833735"/>
                  </a:ext>
                </a:extLst>
              </a:tr>
              <a:tr h="2218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max_z</a:t>
                      </a:r>
                      <a:endParaRPr lang="en-US" altLang="ja-JP" sz="14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395930"/>
                  </a:ext>
                </a:extLst>
              </a:tr>
              <a:tr h="221877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ego_x</a:t>
                      </a:r>
                      <a:endParaRPr lang="en-US" altLang="ja-JP" sz="14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座標が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±</a:t>
                      </a:r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ego_x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以内の点は削除する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582647"/>
                  </a:ext>
                </a:extLst>
              </a:tr>
              <a:tr h="221877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ego_y</a:t>
                      </a:r>
                      <a:endParaRPr lang="en-US" altLang="ja-JP" sz="14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y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座標が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±</a:t>
                      </a:r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ego_y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以内の点は削除する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101181"/>
                  </a:ext>
                </a:extLst>
              </a:tr>
              <a:tr h="22187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記載場所</a:t>
                      </a:r>
                      <a:endParaRPr lang="en-US" altLang="ja-JP" sz="14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kumimoji="1" lang="en-US" altLang="ja-JP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en-US" altLang="ja-JP" sz="1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processPointClouds.h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点群認識処理オブジェクトの宣言ファイル</a:t>
                      </a:r>
                      <a:endParaRPr lang="en-US" altLang="ja-JP" sz="14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970922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07269B4-4758-BC81-E6D8-907DE5A4ECA2}"/>
              </a:ext>
            </a:extLst>
          </p:cNvPr>
          <p:cNvSpPr txBox="1"/>
          <p:nvPr/>
        </p:nvSpPr>
        <p:spPr>
          <a:xfrm>
            <a:off x="3640363" y="11876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A4D59E7-EF83-2054-3CBB-6721998BADA8}"/>
              </a:ext>
            </a:extLst>
          </p:cNvPr>
          <p:cNvSpPr txBox="1"/>
          <p:nvPr/>
        </p:nvSpPr>
        <p:spPr>
          <a:xfrm>
            <a:off x="844847" y="2991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74D2B29-3C2D-541C-EB99-692495530063}"/>
              </a:ext>
            </a:extLst>
          </p:cNvPr>
          <p:cNvSpPr txBox="1"/>
          <p:nvPr/>
        </p:nvSpPr>
        <p:spPr>
          <a:xfrm>
            <a:off x="4143657" y="254000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ego_x</a:t>
            </a:r>
            <a:endParaRPr kumimoji="1" lang="ja-JP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C931CD8-9050-451A-DB83-AF9A27A66131}"/>
              </a:ext>
            </a:extLst>
          </p:cNvPr>
          <p:cNvSpPr txBox="1"/>
          <p:nvPr/>
        </p:nvSpPr>
        <p:spPr>
          <a:xfrm>
            <a:off x="4151114" y="309725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ego_x</a:t>
            </a:r>
            <a:endParaRPr kumimoji="1" lang="ja-JP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74854C2-88CF-24DA-E972-1B4EA5634269}"/>
              </a:ext>
            </a:extLst>
          </p:cNvPr>
          <p:cNvSpPr txBox="1"/>
          <p:nvPr/>
        </p:nvSpPr>
        <p:spPr>
          <a:xfrm>
            <a:off x="3677961" y="1906442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ego_y</a:t>
            </a:r>
            <a:endParaRPr kumimoji="1" lang="ja-JP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2327590-32F4-5E7D-023F-6414D1AEEE03}"/>
              </a:ext>
            </a:extLst>
          </p:cNvPr>
          <p:cNvSpPr txBox="1"/>
          <p:nvPr/>
        </p:nvSpPr>
        <p:spPr>
          <a:xfrm>
            <a:off x="2973218" y="1888291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ego_y</a:t>
            </a:r>
            <a:endParaRPr kumimoji="1" lang="ja-JP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右中かっこ 30">
            <a:extLst>
              <a:ext uri="{FF2B5EF4-FFF2-40B4-BE49-F238E27FC236}">
                <a16:creationId xmlns:a16="http://schemas.microsoft.com/office/drawing/2014/main" id="{23A5A78D-E9D5-8B39-1EC6-F9106E467592}"/>
              </a:ext>
            </a:extLst>
          </p:cNvPr>
          <p:cNvSpPr/>
          <p:nvPr/>
        </p:nvSpPr>
        <p:spPr>
          <a:xfrm>
            <a:off x="3994003" y="2991736"/>
            <a:ext cx="179996" cy="534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2" name="右中かっこ 31">
            <a:extLst>
              <a:ext uri="{FF2B5EF4-FFF2-40B4-BE49-F238E27FC236}">
                <a16:creationId xmlns:a16="http://schemas.microsoft.com/office/drawing/2014/main" id="{5C3416AD-924E-81CE-FB3C-F31868E01ED2}"/>
              </a:ext>
            </a:extLst>
          </p:cNvPr>
          <p:cNvSpPr/>
          <p:nvPr/>
        </p:nvSpPr>
        <p:spPr>
          <a:xfrm>
            <a:off x="3994002" y="2392633"/>
            <a:ext cx="179997" cy="5724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3AB897EF-649A-AEBA-0D53-6BDA21358ECE}"/>
              </a:ext>
            </a:extLst>
          </p:cNvPr>
          <p:cNvSpPr/>
          <p:nvPr/>
        </p:nvSpPr>
        <p:spPr>
          <a:xfrm rot="16200000">
            <a:off x="3353794" y="2109664"/>
            <a:ext cx="191233" cy="3677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6" name="右中かっこ 35">
            <a:extLst>
              <a:ext uri="{FF2B5EF4-FFF2-40B4-BE49-F238E27FC236}">
                <a16:creationId xmlns:a16="http://schemas.microsoft.com/office/drawing/2014/main" id="{060A6ADC-DD9B-19D4-5907-9B256744BEFF}"/>
              </a:ext>
            </a:extLst>
          </p:cNvPr>
          <p:cNvSpPr/>
          <p:nvPr/>
        </p:nvSpPr>
        <p:spPr>
          <a:xfrm rot="16200000">
            <a:off x="3736105" y="2137136"/>
            <a:ext cx="180000" cy="32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D132C35-108A-F420-B7AA-E7AADD9FBACF}"/>
              </a:ext>
            </a:extLst>
          </p:cNvPr>
          <p:cNvCxnSpPr>
            <a:cxnSpLocks/>
          </p:cNvCxnSpPr>
          <p:nvPr/>
        </p:nvCxnSpPr>
        <p:spPr>
          <a:xfrm>
            <a:off x="2201997" y="3844120"/>
            <a:ext cx="32480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9AC57E12-378E-7D79-953D-250B15B14CA6}"/>
              </a:ext>
            </a:extLst>
          </p:cNvPr>
          <p:cNvCxnSpPr>
            <a:cxnSpLocks/>
          </p:cNvCxnSpPr>
          <p:nvPr/>
        </p:nvCxnSpPr>
        <p:spPr>
          <a:xfrm>
            <a:off x="2202091" y="1721093"/>
            <a:ext cx="32480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C70DA5D6-2724-2552-3C62-D6CB27F755F8}"/>
              </a:ext>
            </a:extLst>
          </p:cNvPr>
          <p:cNvCxnSpPr>
            <a:cxnSpLocks/>
          </p:cNvCxnSpPr>
          <p:nvPr/>
        </p:nvCxnSpPr>
        <p:spPr>
          <a:xfrm flipH="1" flipV="1">
            <a:off x="5466404" y="1702853"/>
            <a:ext cx="0" cy="21412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486B36F5-1C6E-5353-CB82-0BFE18F4AFD2}"/>
              </a:ext>
            </a:extLst>
          </p:cNvPr>
          <p:cNvCxnSpPr>
            <a:cxnSpLocks/>
          </p:cNvCxnSpPr>
          <p:nvPr/>
        </p:nvCxnSpPr>
        <p:spPr>
          <a:xfrm flipH="1" flipV="1">
            <a:off x="2201997" y="1670139"/>
            <a:ext cx="0" cy="21412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D33192D-DD5C-7E98-7EB4-0D5BAA7380C3}"/>
              </a:ext>
            </a:extLst>
          </p:cNvPr>
          <p:cNvSpPr txBox="1"/>
          <p:nvPr/>
        </p:nvSpPr>
        <p:spPr>
          <a:xfrm>
            <a:off x="2224890" y="142004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max_x</a:t>
            </a:r>
            <a:endParaRPr kumimoji="1" lang="ja-JP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42004F5-4911-49C1-680D-033BC664FD43}"/>
              </a:ext>
            </a:extLst>
          </p:cNvPr>
          <p:cNvSpPr txBox="1"/>
          <p:nvPr/>
        </p:nvSpPr>
        <p:spPr>
          <a:xfrm>
            <a:off x="2155121" y="3856068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min_x</a:t>
            </a:r>
            <a:endParaRPr kumimoji="1" lang="ja-JP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CF0FB80-F36D-0E6C-9CBF-29719DAF0746}"/>
              </a:ext>
            </a:extLst>
          </p:cNvPr>
          <p:cNvSpPr txBox="1"/>
          <p:nvPr/>
        </p:nvSpPr>
        <p:spPr>
          <a:xfrm>
            <a:off x="5466403" y="2049078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min_y</a:t>
            </a:r>
            <a:endParaRPr kumimoji="1" lang="ja-JP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5AFA662-9EDA-68FB-06C0-3792FBA7B0AC}"/>
              </a:ext>
            </a:extLst>
          </p:cNvPr>
          <p:cNvSpPr txBox="1"/>
          <p:nvPr/>
        </p:nvSpPr>
        <p:spPr>
          <a:xfrm>
            <a:off x="1540293" y="21277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max_y</a:t>
            </a:r>
            <a:endParaRPr kumimoji="1" lang="ja-JP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724ECDD-E341-A577-DEEB-8CACE2722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5200" l="3448" r="94483">
                        <a14:foregroundMark x1="17701" y1="29200" x2="18161" y2="67600"/>
                        <a14:foregroundMark x1="50805" y1="34400" x2="63678" y2="68800"/>
                        <a14:foregroundMark x1="60920" y1="37600" x2="73103" y2="48000"/>
                        <a14:foregroundMark x1="73103" y1="48000" x2="73103" y2="48000"/>
                        <a14:foregroundMark x1="52414" y1="47200" x2="69195" y2="59200"/>
                        <a14:foregroundMark x1="69195" y1="59200" x2="69195" y2="58800"/>
                        <a14:foregroundMark x1="52414" y1="29200" x2="48046" y2="70400"/>
                        <a14:foregroundMark x1="46437" y1="31600" x2="45287" y2="71200"/>
                        <a14:foregroundMark x1="45977" y1="21600" x2="47586" y2="52000"/>
                        <a14:foregroundMark x1="47586" y1="52000" x2="56322" y2="70800"/>
                        <a14:foregroundMark x1="56322" y1="70800" x2="56322" y2="70800"/>
                        <a14:foregroundMark x1="62069" y1="33600" x2="74943" y2="48800"/>
                        <a14:foregroundMark x1="74943" y1="48800" x2="84828" y2="75600"/>
                        <a14:foregroundMark x1="84828" y1="75600" x2="84828" y2="80000"/>
                        <a14:foregroundMark x1="65287" y1="17600" x2="81609" y2="17600"/>
                        <a14:foregroundMark x1="81609" y1="17600" x2="92983" y2="41788"/>
                        <a14:foregroundMark x1="93197" y1="48915" x2="89655" y2="70000"/>
                        <a14:foregroundMark x1="89655" y1="70000" x2="64138" y2="90800"/>
                        <a14:foregroundMark x1="64138" y1="90800" x2="22299" y2="91200"/>
                        <a14:foregroundMark x1="22299" y1="91200" x2="8273" y2="64049"/>
                        <a14:foregroundMark x1="8000" y1="38010" x2="11724" y2="22000"/>
                        <a14:foregroundMark x1="11724" y1="22000" x2="56782" y2="26000"/>
                        <a14:foregroundMark x1="93333" y1="26800" x2="94483" y2="34400"/>
                        <a14:foregroundMark x1="92874" y1="73200" x2="93333" y2="81200"/>
                        <a14:foregroundMark x1="7356" y1="27200" x2="8276" y2="36000"/>
                        <a14:foregroundMark x1="20230" y1="12800" x2="37701" y2="11200"/>
                        <a14:foregroundMark x1="68046" y1="11600" x2="82759" y2="12800"/>
                        <a14:foregroundMark x1="20230" y1="95200" x2="34943" y2="93600"/>
                        <a14:foregroundMark x1="37931" y1="17200" x2="56552" y2="18000"/>
                        <a14:foregroundMark x1="56552" y1="18000" x2="75402" y2="17600"/>
                        <a14:foregroundMark x1="38391" y1="15600" x2="59310" y2="12800"/>
                        <a14:foregroundMark x1="59310" y1="12800" x2="72644" y2="13600"/>
                        <a14:foregroundMark x1="72644" y1="13600" x2="74713" y2="16000"/>
                        <a14:backgroundMark x1="2069" y1="38400" x2="230" y2="67200"/>
                        <a14:backgroundMark x1="8046" y1="38800" x2="5977" y2="60800"/>
                        <a14:backgroundMark x1="7816" y1="38000" x2="7356" y2="64000"/>
                        <a14:backgroundMark x1="92644" y1="42000" x2="94023" y2="48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028552" y="2585274"/>
            <a:ext cx="1280132" cy="735708"/>
          </a:xfrm>
          <a:prstGeom prst="rect">
            <a:avLst/>
          </a:prstGeom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C3A38501-1FF6-11CD-4111-D99F1BD6994D}"/>
              </a:ext>
            </a:extLst>
          </p:cNvPr>
          <p:cNvSpPr/>
          <p:nvPr/>
        </p:nvSpPr>
        <p:spPr>
          <a:xfrm>
            <a:off x="3564722" y="2886297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D1F99E6-1C73-0413-3168-03839326AA17}"/>
              </a:ext>
            </a:extLst>
          </p:cNvPr>
          <p:cNvCxnSpPr>
            <a:cxnSpLocks/>
          </p:cNvCxnSpPr>
          <p:nvPr/>
        </p:nvCxnSpPr>
        <p:spPr>
          <a:xfrm flipH="1" flipV="1">
            <a:off x="844847" y="2965059"/>
            <a:ext cx="5010150" cy="112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8A37450-7EBB-9D5C-D3CD-B7C26A14832B}"/>
              </a:ext>
            </a:extLst>
          </p:cNvPr>
          <p:cNvCxnSpPr>
            <a:cxnSpLocks/>
          </p:cNvCxnSpPr>
          <p:nvPr/>
        </p:nvCxnSpPr>
        <p:spPr>
          <a:xfrm flipH="1" flipV="1">
            <a:off x="3645197" y="1327275"/>
            <a:ext cx="7523" cy="29492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7FDB52C-174B-A2E5-F1BE-657DEA8FD992}"/>
              </a:ext>
            </a:extLst>
          </p:cNvPr>
          <p:cNvSpPr txBox="1"/>
          <p:nvPr/>
        </p:nvSpPr>
        <p:spPr>
          <a:xfrm>
            <a:off x="3697799" y="3850833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Lidar</a:t>
            </a:r>
            <a:r>
              <a:rPr kumimoji="1" lang="ja-JP" altLang="en-US" dirty="0">
                <a:solidFill>
                  <a:schemeClr val="bg1"/>
                </a:solidFill>
              </a:rPr>
              <a:t>設置位置</a:t>
            </a:r>
            <a:r>
              <a:rPr kumimoji="1" lang="en-US" altLang="ja-JP" dirty="0">
                <a:solidFill>
                  <a:schemeClr val="bg1"/>
                </a:solidFill>
              </a:rPr>
              <a:t>(x=0,y=0)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E340C641-726A-2446-B43D-C4301BADC390}"/>
              </a:ext>
            </a:extLst>
          </p:cNvPr>
          <p:cNvCxnSpPr>
            <a:stCxn id="50" idx="0"/>
            <a:endCxn id="21" idx="5"/>
          </p:cNvCxnSpPr>
          <p:nvPr/>
        </p:nvCxnSpPr>
        <p:spPr>
          <a:xfrm flipH="1" flipV="1">
            <a:off x="3718362" y="3039937"/>
            <a:ext cx="1198681" cy="810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8F6D11B-6C48-06A8-0E8E-C9FDB8E56EB8}"/>
              </a:ext>
            </a:extLst>
          </p:cNvPr>
          <p:cNvSpPr/>
          <p:nvPr/>
        </p:nvSpPr>
        <p:spPr>
          <a:xfrm>
            <a:off x="6521518" y="2788565"/>
            <a:ext cx="571500" cy="3325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F67BFF3-91FF-FE6D-6ED4-F3161A20E0B8}"/>
              </a:ext>
            </a:extLst>
          </p:cNvPr>
          <p:cNvSpPr/>
          <p:nvPr/>
        </p:nvSpPr>
        <p:spPr>
          <a:xfrm>
            <a:off x="6502741" y="2099898"/>
            <a:ext cx="571500" cy="332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B7E44A9-EF19-A5EA-1B8D-CF9304B3BAEF}"/>
              </a:ext>
            </a:extLst>
          </p:cNvPr>
          <p:cNvSpPr txBox="1"/>
          <p:nvPr/>
        </p:nvSpPr>
        <p:spPr>
          <a:xfrm>
            <a:off x="7130605" y="211226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：削除する範囲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BAF8BD0-CB78-80E6-63E9-EAA0DEF1C01F}"/>
              </a:ext>
            </a:extLst>
          </p:cNvPr>
          <p:cNvSpPr txBox="1"/>
          <p:nvPr/>
        </p:nvSpPr>
        <p:spPr>
          <a:xfrm>
            <a:off x="7177145" y="281678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：削除しない範囲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1B39874-B789-EED2-C3CD-6850D6DB24C6}"/>
              </a:ext>
            </a:extLst>
          </p:cNvPr>
          <p:cNvSpPr txBox="1"/>
          <p:nvPr/>
        </p:nvSpPr>
        <p:spPr>
          <a:xfrm>
            <a:off x="-60960" y="957943"/>
            <a:ext cx="536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■遠方の点群</a:t>
            </a:r>
            <a:r>
              <a:rPr kumimoji="1" lang="en-US" altLang="ja-JP" b="1" dirty="0"/>
              <a:t>/</a:t>
            </a:r>
            <a:r>
              <a:rPr kumimoji="1" lang="ja-JP" altLang="en-US" b="1" dirty="0"/>
              <a:t>自車に反射した点群の削除の考え方</a:t>
            </a:r>
          </a:p>
        </p:txBody>
      </p:sp>
    </p:spTree>
    <p:extLst>
      <p:ext uri="{BB962C8B-B14F-4D97-AF65-F5344CB8AC3E}">
        <p14:creationId xmlns:p14="http://schemas.microsoft.com/office/powerpoint/2010/main" val="3649445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6884D7-B06D-5356-38FC-628E92E9F8B3}"/>
              </a:ext>
            </a:extLst>
          </p:cNvPr>
          <p:cNvSpPr txBox="1"/>
          <p:nvPr/>
        </p:nvSpPr>
        <p:spPr>
          <a:xfrm>
            <a:off x="324683" y="2734492"/>
            <a:ext cx="8494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地面点群と物標点群の分離</a:t>
            </a:r>
          </a:p>
        </p:txBody>
      </p:sp>
    </p:spTree>
    <p:extLst>
      <p:ext uri="{BB962C8B-B14F-4D97-AF65-F5344CB8AC3E}">
        <p14:creationId xmlns:p14="http://schemas.microsoft.com/office/powerpoint/2010/main" val="1472411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地面点群と物標点群の分離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85962E-4C95-BAE7-CA82-63F57D5757B3}"/>
              </a:ext>
            </a:extLst>
          </p:cNvPr>
          <p:cNvSpPr txBox="1"/>
          <p:nvPr/>
        </p:nvSpPr>
        <p:spPr>
          <a:xfrm>
            <a:off x="0" y="98965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■やりたい内容</a:t>
            </a:r>
            <a:endParaRPr kumimoji="1" lang="en-US" altLang="ja-JP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ABA90A0-4447-EB4B-CD4F-8C325C9C2118}"/>
              </a:ext>
            </a:extLst>
          </p:cNvPr>
          <p:cNvSpPr txBox="1"/>
          <p:nvPr/>
        </p:nvSpPr>
        <p:spPr>
          <a:xfrm>
            <a:off x="170617" y="3675649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【</a:t>
            </a:r>
            <a:r>
              <a:rPr kumimoji="1" lang="ja-JP" altLang="en-US" b="1" dirty="0"/>
              <a:t>地面点群と物標点群を分離する方法</a:t>
            </a:r>
            <a:r>
              <a:rPr kumimoji="1" lang="en-US" altLang="ja-JP" b="1" dirty="0"/>
              <a:t>】</a:t>
            </a:r>
            <a:r>
              <a:rPr kumimoji="1" lang="ja-JP" altLang="en-US" b="1" dirty="0"/>
              <a:t>　</a:t>
            </a:r>
            <a:endParaRPr kumimoji="1" lang="en-US" altLang="ja-JP" b="1" u="sng" dirty="0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FD887807-5515-6290-21A0-AB46C8E57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00" y="1417914"/>
            <a:ext cx="3792515" cy="2116113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89F8D749-694A-702F-2FD5-EFC863609C7B}"/>
              </a:ext>
            </a:extLst>
          </p:cNvPr>
          <p:cNvSpPr/>
          <p:nvPr/>
        </p:nvSpPr>
        <p:spPr>
          <a:xfrm>
            <a:off x="4670701" y="1573627"/>
            <a:ext cx="4371702" cy="1921022"/>
          </a:xfrm>
          <a:prstGeom prst="wedgeRoundRectCallout">
            <a:avLst>
              <a:gd name="adj1" fmla="val -57885"/>
              <a:gd name="adj2" fmla="val 18133"/>
              <a:gd name="adj3" fmla="val 16667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地面からの反射点群と物標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</a:rPr>
              <a:t>車</a:t>
            </a:r>
            <a:r>
              <a:rPr kumimoji="1" lang="en-US" altLang="ja-JP" dirty="0">
                <a:solidFill>
                  <a:schemeClr val="bg1"/>
                </a:solidFill>
              </a:rPr>
              <a:t>/</a:t>
            </a:r>
            <a:r>
              <a:rPr kumimoji="1" lang="ja-JP" altLang="en-US" dirty="0">
                <a:solidFill>
                  <a:schemeClr val="bg1"/>
                </a:solidFill>
              </a:rPr>
              <a:t>道路構造物等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  <a:r>
              <a:rPr kumimoji="1" lang="ja-JP" altLang="en-US" dirty="0">
                <a:solidFill>
                  <a:schemeClr val="bg1"/>
                </a:solidFill>
              </a:rPr>
              <a:t>からの反射点群が混在している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dirty="0">
                <a:solidFill>
                  <a:schemeClr val="bg1"/>
                </a:solidFill>
              </a:rPr>
              <a:t>⇒地面点群は認識処理には不要な為、　　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>
                <a:solidFill>
                  <a:schemeClr val="bg1"/>
                </a:solidFill>
              </a:rPr>
              <a:t>    </a:t>
            </a:r>
            <a:r>
              <a:rPr kumimoji="1" lang="ja-JP" altLang="en-US" dirty="0">
                <a:solidFill>
                  <a:schemeClr val="bg1"/>
                </a:solidFill>
              </a:rPr>
              <a:t>地面点群と物標点群を分離する。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1DEE23C-6AB7-19CF-C4C4-7D06368D425D}"/>
              </a:ext>
            </a:extLst>
          </p:cNvPr>
          <p:cNvSpPr txBox="1"/>
          <p:nvPr/>
        </p:nvSpPr>
        <p:spPr>
          <a:xfrm>
            <a:off x="1524000" y="51054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いつもの絵</a:t>
            </a:r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10DDC90B-99B7-3832-5F55-4FAC28D26107}"/>
              </a:ext>
            </a:extLst>
          </p:cNvPr>
          <p:cNvSpPr/>
          <p:nvPr/>
        </p:nvSpPr>
        <p:spPr>
          <a:xfrm>
            <a:off x="4257675" y="5076825"/>
            <a:ext cx="314325" cy="5048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8C448BA-BC39-BBB3-DB8F-933A64C69BC1}"/>
              </a:ext>
            </a:extLst>
          </p:cNvPr>
          <p:cNvSpPr txBox="1"/>
          <p:nvPr/>
        </p:nvSpPr>
        <p:spPr>
          <a:xfrm>
            <a:off x="6591300" y="43529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車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FE59572-822F-F96F-71A0-AA1FDFCDD645}"/>
              </a:ext>
            </a:extLst>
          </p:cNvPr>
          <p:cNvSpPr txBox="1"/>
          <p:nvPr/>
        </p:nvSpPr>
        <p:spPr>
          <a:xfrm>
            <a:off x="6533386" y="5211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地面</a:t>
            </a:r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E264A641-8211-F4EF-A514-145A73D87C39}"/>
              </a:ext>
            </a:extLst>
          </p:cNvPr>
          <p:cNvSpPr/>
          <p:nvPr/>
        </p:nvSpPr>
        <p:spPr>
          <a:xfrm>
            <a:off x="5067742" y="6174343"/>
            <a:ext cx="2931287" cy="628650"/>
          </a:xfrm>
          <a:prstGeom prst="wedgeRoundRectCallout">
            <a:avLst>
              <a:gd name="adj1" fmla="val -4126"/>
              <a:gd name="adj2" fmla="val -75545"/>
              <a:gd name="adj3" fmla="val 16667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地面を水平面で近似し、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dirty="0">
                <a:solidFill>
                  <a:schemeClr val="bg1"/>
                </a:solidFill>
              </a:rPr>
              <a:t>地面点群を見つける。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65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D347A83-A995-2B17-FF45-E8D92169BB89}"/>
              </a:ext>
            </a:extLst>
          </p:cNvPr>
          <p:cNvSpPr txBox="1"/>
          <p:nvPr/>
        </p:nvSpPr>
        <p:spPr>
          <a:xfrm>
            <a:off x="0" y="130628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地面点群と物標点群の分離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27BA09-3622-BC4D-9E5F-8222A02CA4A2}"/>
              </a:ext>
            </a:extLst>
          </p:cNvPr>
          <p:cNvSpPr txBox="1"/>
          <p:nvPr/>
        </p:nvSpPr>
        <p:spPr>
          <a:xfrm>
            <a:off x="0" y="98965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ソースコードの解説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0F6BCA1-49BE-5ACC-D025-202D828E0E4B}"/>
              </a:ext>
            </a:extLst>
          </p:cNvPr>
          <p:cNvSpPr txBox="1"/>
          <p:nvPr/>
        </p:nvSpPr>
        <p:spPr>
          <a:xfrm>
            <a:off x="235131" y="1323593"/>
            <a:ext cx="562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①直線点群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外れ値点群の分離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関数名：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ransacLine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E79FEBDD-89C7-DCC8-5118-B5DEDE6F2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619735"/>
              </p:ext>
            </p:extLst>
          </p:nvPr>
        </p:nvGraphicFramePr>
        <p:xfrm>
          <a:off x="577113" y="1692925"/>
          <a:ext cx="8486503" cy="2270760"/>
        </p:xfrm>
        <a:graphic>
          <a:graphicData uri="http://schemas.openxmlformats.org/drawingml/2006/table">
            <a:tbl>
              <a:tblPr/>
              <a:tblGrid>
                <a:gridCol w="852726">
                  <a:extLst>
                    <a:ext uri="{9D8B030D-6E8A-4147-A177-3AD203B41FA5}">
                      <a16:colId xmlns:a16="http://schemas.microsoft.com/office/drawing/2014/main" val="140387086"/>
                    </a:ext>
                  </a:extLst>
                </a:gridCol>
                <a:gridCol w="3656511">
                  <a:extLst>
                    <a:ext uri="{9D8B030D-6E8A-4147-A177-3AD203B41FA5}">
                      <a16:colId xmlns:a16="http://schemas.microsoft.com/office/drawing/2014/main" val="121303500"/>
                    </a:ext>
                  </a:extLst>
                </a:gridCol>
                <a:gridCol w="3977266">
                  <a:extLst>
                    <a:ext uri="{9D8B030D-6E8A-4147-A177-3AD203B41FA5}">
                      <a16:colId xmlns:a16="http://schemas.microsoft.com/office/drawing/2014/main" val="552107908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補足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6581"/>
                  </a:ext>
                </a:extLst>
              </a:tr>
              <a:tr h="2476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引数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cloud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入力点群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2503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maxIterations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Ransac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アルゴリズムを実施する反復回数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354643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distanceTol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ランダムな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点から作成した直線と点の距離閾値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閾値以内の点は直線点群に追加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87419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戻り値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直線点群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外れ値点群のポインタ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hlinkClick r:id="rId2"/>
                        </a:rPr>
                        <a:t>pair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hlinkClick r:id="rId2"/>
                        </a:rPr>
                        <a:t>型の使い方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74159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処理内容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直線点群のインデックスを保存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hlinkClick r:id="rId3"/>
                        </a:rPr>
                        <a:t>unorderd_set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hlinkClick r:id="rId3"/>
                        </a:rPr>
                        <a:t>型のリファレンス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78795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入力点群を直線点群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外れ値点群に分離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7411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記載場所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kumimoji="1" lang="en-US" altLang="ja-JP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/quiz/ransac2d.cpp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Ransac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の練習用ファイル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472575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3B51B2-E6E6-D1FE-BF54-A310CE925B6D}"/>
              </a:ext>
            </a:extLst>
          </p:cNvPr>
          <p:cNvSpPr txBox="1"/>
          <p:nvPr/>
        </p:nvSpPr>
        <p:spPr>
          <a:xfrm>
            <a:off x="356525" y="4125395"/>
            <a:ext cx="781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【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unorderd_set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型の使い方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リファレンスでわかりにくい部分の補足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)】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965667BD-A264-FC96-B392-B9A3C4938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648687"/>
              </p:ext>
            </p:extLst>
          </p:nvPr>
        </p:nvGraphicFramePr>
        <p:xfrm>
          <a:off x="577113" y="4576857"/>
          <a:ext cx="8486503" cy="2223135"/>
        </p:xfrm>
        <a:graphic>
          <a:graphicData uri="http://schemas.openxmlformats.org/drawingml/2006/table">
            <a:tbl>
              <a:tblPr/>
              <a:tblGrid>
                <a:gridCol w="852726">
                  <a:extLst>
                    <a:ext uri="{9D8B030D-6E8A-4147-A177-3AD203B41FA5}">
                      <a16:colId xmlns:a16="http://schemas.microsoft.com/office/drawing/2014/main" val="140387086"/>
                    </a:ext>
                  </a:extLst>
                </a:gridCol>
                <a:gridCol w="4266111">
                  <a:extLst>
                    <a:ext uri="{9D8B030D-6E8A-4147-A177-3AD203B41FA5}">
                      <a16:colId xmlns:a16="http://schemas.microsoft.com/office/drawing/2014/main" val="121303500"/>
                    </a:ext>
                  </a:extLst>
                </a:gridCol>
                <a:gridCol w="3367666">
                  <a:extLst>
                    <a:ext uri="{9D8B030D-6E8A-4147-A177-3AD203B41FA5}">
                      <a16:colId xmlns:a16="http://schemas.microsoft.com/office/drawing/2014/main" val="552107908"/>
                    </a:ext>
                  </a:extLst>
                </a:gridCol>
              </a:tblGrid>
              <a:tr h="10685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補足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6581"/>
                  </a:ext>
                </a:extLst>
              </a:tr>
              <a:tr h="10685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用途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重複せずに値を保存したいときに使用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同じ値は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個以上保持できない。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354643"/>
                  </a:ext>
                </a:extLst>
              </a:tr>
              <a:tr h="20968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要素への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アクセス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イテレータ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ポインタ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を用いて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保持している要素にアクセスする。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425286"/>
                  </a:ext>
                </a:extLst>
              </a:tr>
            </a:tbl>
          </a:graphicData>
        </a:graphic>
      </p:graphicFrame>
      <p:pic>
        <p:nvPicPr>
          <p:cNvPr id="26" name="図 25">
            <a:extLst>
              <a:ext uri="{FF2B5EF4-FFF2-40B4-BE49-F238E27FC236}">
                <a16:creationId xmlns:a16="http://schemas.microsoft.com/office/drawing/2014/main" id="{C6683F1B-2721-F738-970E-B4972A18A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205" y="5107399"/>
            <a:ext cx="2438740" cy="17147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8D4984D8-5FBC-ED26-60CE-B04938D9A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205" y="5343880"/>
            <a:ext cx="4134427" cy="19052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29EDE5C0-534E-E854-DA9D-A3A3383EB7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6205" y="5955396"/>
            <a:ext cx="428685" cy="181000"/>
          </a:xfrm>
          <a:prstGeom prst="rect">
            <a:avLst/>
          </a:prstGeom>
        </p:spPr>
      </p:pic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7F14518B-C520-A914-530C-EB2702D2F440}"/>
              </a:ext>
            </a:extLst>
          </p:cNvPr>
          <p:cNvSpPr/>
          <p:nvPr/>
        </p:nvSpPr>
        <p:spPr>
          <a:xfrm>
            <a:off x="4333875" y="5108411"/>
            <a:ext cx="1140006" cy="184666"/>
          </a:xfrm>
          <a:prstGeom prst="wedgeRoundRectCallout">
            <a:avLst>
              <a:gd name="adj1" fmla="val -70964"/>
              <a:gd name="adj2" fmla="val -1487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宣言</a:t>
            </a:r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FCF531EC-E77A-30D7-3DB5-2BECBFCC66B8}"/>
              </a:ext>
            </a:extLst>
          </p:cNvPr>
          <p:cNvSpPr/>
          <p:nvPr/>
        </p:nvSpPr>
        <p:spPr>
          <a:xfrm>
            <a:off x="1781176" y="5585209"/>
            <a:ext cx="3703078" cy="239421"/>
          </a:xfrm>
          <a:prstGeom prst="wedgeRoundRectCallout">
            <a:avLst>
              <a:gd name="adj1" fmla="val -5178"/>
              <a:gd name="adj2" fmla="val -6645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イテレータの作成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最初の要素を指すポインタ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F0B5F706-6332-F9B5-A31E-CD0F05B347E9}"/>
              </a:ext>
            </a:extLst>
          </p:cNvPr>
          <p:cNvSpPr/>
          <p:nvPr/>
        </p:nvSpPr>
        <p:spPr>
          <a:xfrm>
            <a:off x="2003678" y="5911357"/>
            <a:ext cx="3606954" cy="239421"/>
          </a:xfrm>
          <a:prstGeom prst="wedgeRoundRectCallout">
            <a:avLst>
              <a:gd name="adj1" fmla="val -53278"/>
              <a:gd name="adj2" fmla="val -677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最初の要素にアクセス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53791D9D-D571-062A-D720-719A7FC9D5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6205" y="6267162"/>
            <a:ext cx="457264" cy="171474"/>
          </a:xfrm>
          <a:prstGeom prst="rect">
            <a:avLst/>
          </a:prstGeom>
        </p:spPr>
      </p:pic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43CEFE90-55A7-816B-443A-EAB48DCBAEA8}"/>
              </a:ext>
            </a:extLst>
          </p:cNvPr>
          <p:cNvSpPr/>
          <p:nvPr/>
        </p:nvSpPr>
        <p:spPr>
          <a:xfrm>
            <a:off x="2063406" y="6234773"/>
            <a:ext cx="3547226" cy="239421"/>
          </a:xfrm>
          <a:prstGeom prst="wedgeRoundRectCallout">
            <a:avLst>
              <a:gd name="adj1" fmla="val -53278"/>
              <a:gd name="adj2" fmla="val -677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ポインタを移動</a:t>
            </a: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43684708-AE93-6BD5-5ACC-FE8D5404B6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6204" y="6565689"/>
            <a:ext cx="428685" cy="181000"/>
          </a:xfrm>
          <a:prstGeom prst="rect">
            <a:avLst/>
          </a:prstGeom>
        </p:spPr>
      </p:pic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7BCECF91-09C5-BF33-F52E-51E3AA62D18F}"/>
              </a:ext>
            </a:extLst>
          </p:cNvPr>
          <p:cNvSpPr/>
          <p:nvPr/>
        </p:nvSpPr>
        <p:spPr>
          <a:xfrm>
            <a:off x="2003678" y="6517382"/>
            <a:ext cx="3606954" cy="239421"/>
          </a:xfrm>
          <a:prstGeom prst="wedgeRoundRectCallout">
            <a:avLst>
              <a:gd name="adj1" fmla="val -53278"/>
              <a:gd name="adj2" fmla="val -677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次の要素にアクセス</a:t>
            </a:r>
          </a:p>
        </p:txBody>
      </p:sp>
    </p:spTree>
    <p:extLst>
      <p:ext uri="{BB962C8B-B14F-4D97-AF65-F5344CB8AC3E}">
        <p14:creationId xmlns:p14="http://schemas.microsoft.com/office/powerpoint/2010/main" val="1722458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6884D7-B06D-5356-38FC-628E92E9F8B3}"/>
              </a:ext>
            </a:extLst>
          </p:cNvPr>
          <p:cNvSpPr txBox="1"/>
          <p:nvPr/>
        </p:nvSpPr>
        <p:spPr>
          <a:xfrm>
            <a:off x="670932" y="2882538"/>
            <a:ext cx="7802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物標点群を物標毎に分類</a:t>
            </a:r>
          </a:p>
        </p:txBody>
      </p:sp>
    </p:spTree>
    <p:extLst>
      <p:ext uri="{BB962C8B-B14F-4D97-AF65-F5344CB8AC3E}">
        <p14:creationId xmlns:p14="http://schemas.microsoft.com/office/powerpoint/2010/main" val="2560869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192D50B-CBBE-842D-D3D3-1B0FF1E0398D}"/>
              </a:ext>
            </a:extLst>
          </p:cNvPr>
          <p:cNvSpPr txBox="1"/>
          <p:nvPr/>
        </p:nvSpPr>
        <p:spPr>
          <a:xfrm>
            <a:off x="0" y="98965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■やりたい内容</a:t>
            </a:r>
            <a:endParaRPr kumimoji="1" lang="en-US" altLang="ja-JP" b="1" dirty="0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01E53A97-1B00-09A8-04A7-F7949E459C9D}"/>
              </a:ext>
            </a:extLst>
          </p:cNvPr>
          <p:cNvSpPr/>
          <p:nvPr/>
        </p:nvSpPr>
        <p:spPr>
          <a:xfrm>
            <a:off x="4670701" y="1573627"/>
            <a:ext cx="4371702" cy="870511"/>
          </a:xfrm>
          <a:prstGeom prst="wedgeRoundRectCallout">
            <a:avLst>
              <a:gd name="adj1" fmla="val -78584"/>
              <a:gd name="adj2" fmla="val 8285"/>
              <a:gd name="adj3" fmla="val 16667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物標点群　を物標毎に分離したい。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AC36E38-5A68-7BE8-FD77-2245A02AA701}"/>
              </a:ext>
            </a:extLst>
          </p:cNvPr>
          <p:cNvSpPr/>
          <p:nvPr/>
        </p:nvSpPr>
        <p:spPr>
          <a:xfrm>
            <a:off x="5772150" y="1918882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04D842-DC19-D84B-C029-692F7807A908}"/>
              </a:ext>
            </a:extLst>
          </p:cNvPr>
          <p:cNvSpPr txBox="1"/>
          <p:nvPr/>
        </p:nvSpPr>
        <p:spPr>
          <a:xfrm>
            <a:off x="-1" y="275177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■物標点群を物標毎に分離する方法</a:t>
            </a:r>
            <a:endParaRPr kumimoji="1" lang="en-US" altLang="ja-JP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3953FB6-AD7A-2934-DBD3-00FA4F3CA3D4}"/>
              </a:ext>
            </a:extLst>
          </p:cNvPr>
          <p:cNvSpPr txBox="1"/>
          <p:nvPr/>
        </p:nvSpPr>
        <p:spPr>
          <a:xfrm>
            <a:off x="2674240" y="460920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点間距離のスライドを張る</a:t>
            </a:r>
            <a:endParaRPr kumimoji="1" lang="en-US" altLang="ja-JP" b="1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8F0CBED2-91CF-655B-EA65-94E523CC7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42" y="1358983"/>
            <a:ext cx="2933701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30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6CE2FFA-788A-C972-BAE3-A9B6F5206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1" y="3076709"/>
            <a:ext cx="9021434" cy="353233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CF201EF-54C0-EAC0-823F-E49BBB5EF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994"/>
            <a:ext cx="7962900" cy="285685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6AC6F94-9463-890E-B24C-A3CCD6A68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150" y="1353086"/>
            <a:ext cx="6201333" cy="251006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B938585-EDFB-C061-50D8-952DDEB51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5" y="2543098"/>
            <a:ext cx="6599566" cy="331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60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3704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実装</a:t>
            </a:r>
            <a:r>
              <a:rPr kumimoji="1" lang="en-US" altLang="ja-JP" sz="3600" b="1" dirty="0"/>
              <a:t>(</a:t>
            </a:r>
            <a:r>
              <a:rPr kumimoji="1" lang="ja-JP" altLang="en-US" sz="3600" b="1" dirty="0"/>
              <a:t>直線の抽出</a:t>
            </a:r>
            <a:r>
              <a:rPr kumimoji="1" lang="en-US" altLang="ja-JP" sz="3600" b="1" dirty="0"/>
              <a:t>)</a:t>
            </a:r>
            <a:endParaRPr kumimoji="1" lang="ja-JP" altLang="en-US" sz="3600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2454A38-D69C-E3C5-15C9-AB383497F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92" y="1140312"/>
            <a:ext cx="5254166" cy="212668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24A6294-FD0E-A60E-CD7D-5705EEC8B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17" y="3266998"/>
            <a:ext cx="6599566" cy="331990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2DC73C1-788A-862D-0EB1-04F2AD12B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925" y="1486233"/>
            <a:ext cx="5553075" cy="95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73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3704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実装</a:t>
            </a:r>
            <a:r>
              <a:rPr kumimoji="1" lang="en-US" altLang="ja-JP" sz="3600" b="1" dirty="0"/>
              <a:t>(</a:t>
            </a:r>
            <a:r>
              <a:rPr kumimoji="1" lang="ja-JP" altLang="en-US" sz="3600" b="1" dirty="0"/>
              <a:t>直線の抽出</a:t>
            </a:r>
            <a:r>
              <a:rPr kumimoji="1" lang="en-US" altLang="ja-JP" sz="3600" b="1" dirty="0"/>
              <a:t>)</a:t>
            </a:r>
            <a:endParaRPr kumimoji="1" lang="ja-JP" altLang="en-US" sz="36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46CEE8E-7114-7D8A-6D13-D51609841B7B}"/>
              </a:ext>
            </a:extLst>
          </p:cNvPr>
          <p:cNvSpPr txBox="1"/>
          <p:nvPr/>
        </p:nvSpPr>
        <p:spPr>
          <a:xfrm>
            <a:off x="0" y="10450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■参考知識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A86D53-4CDB-3ABB-D140-F177EB5F4DDF}"/>
              </a:ext>
            </a:extLst>
          </p:cNvPr>
          <p:cNvSpPr txBox="1"/>
          <p:nvPr/>
        </p:nvSpPr>
        <p:spPr>
          <a:xfrm>
            <a:off x="238260" y="149776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各型の意味を説明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9D5791-D261-D245-3043-8489EF353681}"/>
              </a:ext>
            </a:extLst>
          </p:cNvPr>
          <p:cNvSpPr txBox="1"/>
          <p:nvPr/>
        </p:nvSpPr>
        <p:spPr>
          <a:xfrm>
            <a:off x="383177" y="2063931"/>
            <a:ext cx="22143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Pair</a:t>
            </a:r>
            <a:r>
              <a:rPr kumimoji="1" lang="ja-JP" altLang="en-US" dirty="0"/>
              <a:t>型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PointCloud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std::</a:t>
            </a:r>
            <a:r>
              <a:rPr kumimoji="1" lang="en-US" altLang="ja-JP" dirty="0" err="1"/>
              <a:t>unordered_set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1722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6884D7-B06D-5356-38FC-628E92E9F8B3}"/>
              </a:ext>
            </a:extLst>
          </p:cNvPr>
          <p:cNvSpPr txBox="1"/>
          <p:nvPr/>
        </p:nvSpPr>
        <p:spPr>
          <a:xfrm>
            <a:off x="1017180" y="2967335"/>
            <a:ext cx="7109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実データに対して実装</a:t>
            </a:r>
          </a:p>
        </p:txBody>
      </p:sp>
    </p:spTree>
    <p:extLst>
      <p:ext uri="{BB962C8B-B14F-4D97-AF65-F5344CB8AC3E}">
        <p14:creationId xmlns:p14="http://schemas.microsoft.com/office/powerpoint/2010/main" val="115208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点群データの読み込み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8DDD7B-2BF6-2631-AB21-28211995C083}"/>
              </a:ext>
            </a:extLst>
          </p:cNvPr>
          <p:cNvSpPr txBox="1"/>
          <p:nvPr/>
        </p:nvSpPr>
        <p:spPr>
          <a:xfrm>
            <a:off x="-60960" y="957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■ソースコードの解説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915D1BF-FBCA-D561-829B-D5C88C37A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68" y="4057602"/>
            <a:ext cx="8212183" cy="266977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34CAC3-D7E0-8222-BA12-3629759BA8B3}"/>
              </a:ext>
            </a:extLst>
          </p:cNvPr>
          <p:cNvSpPr txBox="1"/>
          <p:nvPr/>
        </p:nvSpPr>
        <p:spPr>
          <a:xfrm>
            <a:off x="243840" y="1276739"/>
            <a:ext cx="6859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①</a:t>
            </a:r>
            <a:r>
              <a:rPr kumimoji="1" lang="en-US" altLang="ja-JP" b="1" dirty="0"/>
              <a:t>main</a:t>
            </a:r>
            <a:r>
              <a:rPr kumimoji="1" lang="ja-JP" altLang="en-US" b="1" dirty="0"/>
              <a:t>関数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関数名：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、ファイル名：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/environment.cpp)</a:t>
            </a: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68631748-C086-BFE3-6C5E-8B291C529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46653"/>
              </p:ext>
            </p:extLst>
          </p:nvPr>
        </p:nvGraphicFramePr>
        <p:xfrm>
          <a:off x="526868" y="1693266"/>
          <a:ext cx="8138161" cy="2251710"/>
        </p:xfrm>
        <a:graphic>
          <a:graphicData uri="http://schemas.openxmlformats.org/drawingml/2006/table">
            <a:tbl>
              <a:tblPr/>
              <a:tblGrid>
                <a:gridCol w="1068509">
                  <a:extLst>
                    <a:ext uri="{9D8B030D-6E8A-4147-A177-3AD203B41FA5}">
                      <a16:colId xmlns:a16="http://schemas.microsoft.com/office/drawing/2014/main" val="140387086"/>
                    </a:ext>
                  </a:extLst>
                </a:gridCol>
                <a:gridCol w="3466007">
                  <a:extLst>
                    <a:ext uri="{9D8B030D-6E8A-4147-A177-3AD203B41FA5}">
                      <a16:colId xmlns:a16="http://schemas.microsoft.com/office/drawing/2014/main" val="121303500"/>
                    </a:ext>
                  </a:extLst>
                </a:gridCol>
                <a:gridCol w="3603645">
                  <a:extLst>
                    <a:ext uri="{9D8B030D-6E8A-4147-A177-3AD203B41FA5}">
                      <a16:colId xmlns:a16="http://schemas.microsoft.com/office/drawing/2014/main" val="552107908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補足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658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引数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無し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2503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戻り値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無し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74159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処理内容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Viewer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オブジェクトの作成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</a:p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カメラ位置の初期化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initCamera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関数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作成した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viewer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オブジェクトに点群を渡して、点群を表示していく。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initCamera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関数の内容は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 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を参照。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78795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点群認識処理の実行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processPointClouds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関数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processPointClouds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関数の内容は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を参照。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07315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記載場所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kumimoji="1" lang="en-US" altLang="ja-JP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/environment.cpp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実行ファイルのソースコード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503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606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latin typeface="Arial" panose="020B0604020202020204" pitchFamily="34" charset="0"/>
                <a:cs typeface="Arial" panose="020B0604020202020204" pitchFamily="34" charset="0"/>
              </a:rPr>
              <a:t>PCD</a:t>
            </a:r>
            <a:r>
              <a:rPr kumimoji="1" lang="ja-JP" altLang="en-US" sz="3600" b="1" dirty="0"/>
              <a:t>の読み込み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85962E-4C95-BAE7-CA82-63F57D5757B3}"/>
              </a:ext>
            </a:extLst>
          </p:cNvPr>
          <p:cNvSpPr txBox="1"/>
          <p:nvPr/>
        </p:nvSpPr>
        <p:spPr>
          <a:xfrm>
            <a:off x="0" y="989651"/>
            <a:ext cx="872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■やりたいこと</a:t>
            </a:r>
            <a:endParaRPr kumimoji="1" lang="en-US" altLang="ja-JP" b="1" dirty="0"/>
          </a:p>
          <a:p>
            <a:r>
              <a:rPr kumimoji="1" lang="ja-JP" altLang="en-US" b="1" dirty="0"/>
              <a:t>　</a:t>
            </a:r>
            <a:r>
              <a:rPr kumimoji="1" lang="ja-JP" altLang="en-US" b="1" u="sng" dirty="0"/>
              <a:t>地面を水平面で近似し、地面点群と物標点群を分離する関数を実装してください</a:t>
            </a:r>
            <a:endParaRPr kumimoji="1" lang="en-US" altLang="ja-JP" b="1" u="sng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57E1F2-0C0A-A95C-114C-6D6463150F0E}"/>
              </a:ext>
            </a:extLst>
          </p:cNvPr>
          <p:cNvSpPr txBox="1"/>
          <p:nvPr/>
        </p:nvSpPr>
        <p:spPr>
          <a:xfrm>
            <a:off x="545021" y="2177143"/>
            <a:ext cx="763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cityBlock</a:t>
            </a:r>
            <a:r>
              <a:rPr kumimoji="1" lang="ja-JP" altLang="en-US" dirty="0"/>
              <a:t>関数のコメントとってこれから使っていく</a:t>
            </a:r>
            <a:r>
              <a:rPr kumimoji="1" lang="en-US" altLang="ja-JP" dirty="0"/>
              <a:t>PCD</a:t>
            </a:r>
            <a:r>
              <a:rPr kumimoji="1" lang="ja-JP" altLang="en-US" dirty="0"/>
              <a:t>データの内容確認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8658996-90FF-4531-4345-936D0EC59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" y="2546475"/>
            <a:ext cx="5303197" cy="298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91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6526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latin typeface="Arial" panose="020B0604020202020204" pitchFamily="34" charset="0"/>
                <a:cs typeface="Arial" panose="020B0604020202020204" pitchFamily="34" charset="0"/>
              </a:rPr>
              <a:t>PCD</a:t>
            </a:r>
            <a:r>
              <a:rPr kumimoji="1" lang="ja-JP" altLang="en-US" sz="3600" b="1" dirty="0"/>
              <a:t>の読み込み</a:t>
            </a:r>
            <a:r>
              <a:rPr kumimoji="1" lang="en-US" altLang="ja-JP" sz="3600" b="1" dirty="0"/>
              <a:t>(</a:t>
            </a:r>
            <a:r>
              <a:rPr kumimoji="1" lang="ja-JP" altLang="en-US" sz="3600" b="1" dirty="0"/>
              <a:t>コードの内容</a:t>
            </a:r>
            <a:r>
              <a:rPr kumimoji="1" lang="en-US" altLang="ja-JP" sz="3600" b="1" dirty="0"/>
              <a:t>)</a:t>
            </a:r>
            <a:endParaRPr kumimoji="1" lang="ja-JP" altLang="en-US" sz="36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351B307-458D-5AAB-D943-68B42BB94ECB}"/>
              </a:ext>
            </a:extLst>
          </p:cNvPr>
          <p:cNvSpPr txBox="1"/>
          <p:nvPr/>
        </p:nvSpPr>
        <p:spPr>
          <a:xfrm>
            <a:off x="2203403" y="3244334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CityBlock</a:t>
            </a:r>
            <a:r>
              <a:rPr kumimoji="1" lang="ja-JP" altLang="en-US" dirty="0"/>
              <a:t>関数スクショして、目的・内容書く</a:t>
            </a:r>
          </a:p>
        </p:txBody>
      </p:sp>
    </p:spTree>
    <p:extLst>
      <p:ext uri="{BB962C8B-B14F-4D97-AF65-F5344CB8AC3E}">
        <p14:creationId xmlns:p14="http://schemas.microsoft.com/office/powerpoint/2010/main" val="3867437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点群のフィルタリング</a:t>
            </a:r>
            <a:endParaRPr kumimoji="1" lang="ja-JP" altLang="en-US" sz="36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85962E-4C95-BAE7-CA82-63F57D5757B3}"/>
              </a:ext>
            </a:extLst>
          </p:cNvPr>
          <p:cNvSpPr txBox="1"/>
          <p:nvPr/>
        </p:nvSpPr>
        <p:spPr>
          <a:xfrm>
            <a:off x="0" y="989651"/>
            <a:ext cx="872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■やりたいこと</a:t>
            </a:r>
            <a:endParaRPr kumimoji="1" lang="en-US" altLang="ja-JP" b="1" dirty="0"/>
          </a:p>
          <a:p>
            <a:r>
              <a:rPr kumimoji="1" lang="ja-JP" altLang="en-US" b="1" dirty="0"/>
              <a:t>　</a:t>
            </a:r>
            <a:r>
              <a:rPr kumimoji="1" lang="ja-JP" altLang="en-US" b="1" u="sng" dirty="0"/>
              <a:t>地面を水平面で近似し、地面点群と物標点群を分離する関数を実装してください</a:t>
            </a:r>
            <a:endParaRPr kumimoji="1" lang="en-US" altLang="ja-JP" b="1" u="sng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57E1F2-0C0A-A95C-114C-6D6463150F0E}"/>
              </a:ext>
            </a:extLst>
          </p:cNvPr>
          <p:cNvSpPr txBox="1"/>
          <p:nvPr/>
        </p:nvSpPr>
        <p:spPr>
          <a:xfrm>
            <a:off x="545021" y="2177143"/>
            <a:ext cx="763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cityBlock</a:t>
            </a:r>
            <a:r>
              <a:rPr kumimoji="1" lang="ja-JP" altLang="en-US" dirty="0"/>
              <a:t>関数のコメントとってこれから使っていく</a:t>
            </a:r>
            <a:r>
              <a:rPr kumimoji="1" lang="en-US" altLang="ja-JP" dirty="0"/>
              <a:t>PCD</a:t>
            </a:r>
            <a:r>
              <a:rPr kumimoji="1" lang="ja-JP" altLang="en-US" dirty="0"/>
              <a:t>データの内容確認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8658996-90FF-4531-4345-936D0EC59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" y="2546475"/>
            <a:ext cx="5303197" cy="298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35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32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点群データの読み込み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8DDD7B-2BF6-2631-AB21-28211995C083}"/>
              </a:ext>
            </a:extLst>
          </p:cNvPr>
          <p:cNvSpPr txBox="1"/>
          <p:nvPr/>
        </p:nvSpPr>
        <p:spPr>
          <a:xfrm>
            <a:off x="-60960" y="957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■ソースコードの解説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34CAC3-D7E0-8222-BA12-3629759BA8B3}"/>
              </a:ext>
            </a:extLst>
          </p:cNvPr>
          <p:cNvSpPr txBox="1"/>
          <p:nvPr/>
        </p:nvSpPr>
        <p:spPr>
          <a:xfrm>
            <a:off x="243840" y="1276739"/>
            <a:ext cx="803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②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viewer</a:t>
            </a:r>
            <a:r>
              <a:rPr kumimoji="1" lang="ja-JP" altLang="en-US" b="1" dirty="0"/>
              <a:t>の設定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関数名：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initCamera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、ファイル名：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/environment.cpp</a:t>
            </a:r>
            <a:r>
              <a:rPr kumimoji="1" lang="en-US" altLang="ja-JP" b="1" dirty="0"/>
              <a:t>)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94DBFB0-ED4A-D38D-7FCE-5D1049C4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68" y="3298487"/>
            <a:ext cx="7401958" cy="2019582"/>
          </a:xfrm>
          <a:prstGeom prst="rect">
            <a:avLst/>
          </a:prstGeom>
        </p:spPr>
      </p:pic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EDA27075-00DB-0637-2938-3A0F953DA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541013"/>
              </p:ext>
            </p:extLst>
          </p:nvPr>
        </p:nvGraphicFramePr>
        <p:xfrm>
          <a:off x="526868" y="1679270"/>
          <a:ext cx="8138161" cy="1510665"/>
        </p:xfrm>
        <a:graphic>
          <a:graphicData uri="http://schemas.openxmlformats.org/drawingml/2006/table">
            <a:tbl>
              <a:tblPr/>
              <a:tblGrid>
                <a:gridCol w="1068509">
                  <a:extLst>
                    <a:ext uri="{9D8B030D-6E8A-4147-A177-3AD203B41FA5}">
                      <a16:colId xmlns:a16="http://schemas.microsoft.com/office/drawing/2014/main" val="140387086"/>
                    </a:ext>
                  </a:extLst>
                </a:gridCol>
                <a:gridCol w="3466007">
                  <a:extLst>
                    <a:ext uri="{9D8B030D-6E8A-4147-A177-3AD203B41FA5}">
                      <a16:colId xmlns:a16="http://schemas.microsoft.com/office/drawing/2014/main" val="121303500"/>
                    </a:ext>
                  </a:extLst>
                </a:gridCol>
                <a:gridCol w="3603645">
                  <a:extLst>
                    <a:ext uri="{9D8B030D-6E8A-4147-A177-3AD203B41FA5}">
                      <a16:colId xmlns:a16="http://schemas.microsoft.com/office/drawing/2014/main" val="552107908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補足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658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引数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viewer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点群を表示するためのオブジェクト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2503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戻り値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無し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7415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処理内容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背景色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カメラの位置・方向を設定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点群の座標系は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参照。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詳細な関数の中身は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,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を参照。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78795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記載場所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kumimoji="1" lang="en-US" altLang="ja-JP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/environment.cpp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実行ファイルのソースコード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15512"/>
                  </a:ext>
                </a:extLst>
              </a:tr>
            </a:tbl>
          </a:graphicData>
        </a:graphic>
      </p:graphicFrame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D949DD20-079C-ADB8-2E4B-749E9C2F2F49}"/>
              </a:ext>
            </a:extLst>
          </p:cNvPr>
          <p:cNvSpPr/>
          <p:nvPr/>
        </p:nvSpPr>
        <p:spPr>
          <a:xfrm>
            <a:off x="5939247" y="3978220"/>
            <a:ext cx="2369559" cy="927881"/>
          </a:xfrm>
          <a:prstGeom prst="wedgeRoundRectCallout">
            <a:avLst>
              <a:gd name="adj1" fmla="val -98008"/>
              <a:gd name="adj2" fmla="val -1821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1FE984AD-FFED-981E-DAAE-EEDDDE011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209" y="4041541"/>
            <a:ext cx="771633" cy="533474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2812E7F-3012-15AA-BD6F-5AD9DA7FA555}"/>
              </a:ext>
            </a:extLst>
          </p:cNvPr>
          <p:cNvSpPr txBox="1"/>
          <p:nvPr/>
        </p:nvSpPr>
        <p:spPr>
          <a:xfrm>
            <a:off x="5939247" y="4536769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座標軸 </a:t>
            </a:r>
            <a:r>
              <a:rPr kumimoji="1" lang="en-US" altLang="ja-JP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kumimoji="1" lang="ja-JP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図中央の</a:t>
            </a:r>
            <a:r>
              <a:rPr kumimoji="1" lang="en-US" altLang="ja-JP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ja-JP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軸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F7ED824C-97C7-134B-24BB-460255F7AD13}"/>
              </a:ext>
            </a:extLst>
          </p:cNvPr>
          <p:cNvSpPr/>
          <p:nvPr/>
        </p:nvSpPr>
        <p:spPr>
          <a:xfrm>
            <a:off x="6819225" y="4026285"/>
            <a:ext cx="609600" cy="478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E6DA244C-C308-411F-555F-54CA57434E29}"/>
              </a:ext>
            </a:extLst>
          </p:cNvPr>
          <p:cNvSpPr/>
          <p:nvPr/>
        </p:nvSpPr>
        <p:spPr>
          <a:xfrm>
            <a:off x="722813" y="5720600"/>
            <a:ext cx="3526970" cy="927881"/>
          </a:xfrm>
          <a:prstGeom prst="wedgeRoundRectCallout">
            <a:avLst>
              <a:gd name="adj1" fmla="val 71051"/>
              <a:gd name="adj2" fmla="val -11113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カメラ位置</a:t>
            </a:r>
            <a:r>
              <a:rPr kumimoji="1" lang="en-US" altLang="ja-JP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視点</a:t>
            </a:r>
            <a:r>
              <a:rPr kumimoji="1" lang="en-US" altLang="ja-JP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ja-JP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を</a:t>
            </a:r>
            <a:endParaRPr kumimoji="1" lang="en-US" altLang="ja-JP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X:-15m, y:-15m, Z:15m</a:t>
            </a:r>
            <a:r>
              <a:rPr kumimoji="1" lang="ja-JP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に設定</a:t>
            </a:r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74D43615-C7EE-51EE-077B-4EDFE9DFBAFB}"/>
              </a:ext>
            </a:extLst>
          </p:cNvPr>
          <p:cNvSpPr/>
          <p:nvPr/>
        </p:nvSpPr>
        <p:spPr>
          <a:xfrm>
            <a:off x="4801314" y="5720600"/>
            <a:ext cx="4107555" cy="927881"/>
          </a:xfrm>
          <a:prstGeom prst="wedgeRoundRectCallout">
            <a:avLst>
              <a:gd name="adj1" fmla="val -35751"/>
              <a:gd name="adj2" fmla="val -11206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各軸に対して、視点から</a:t>
            </a:r>
            <a:endParaRPr kumimoji="1" lang="en-US" altLang="ja-JP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X:1,y:1,Z:0</a:t>
            </a:r>
            <a:r>
              <a:rPr kumimoji="1" lang="ja-JP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の点を見るように設定</a:t>
            </a:r>
            <a:endParaRPr kumimoji="1" lang="en-US" altLang="ja-JP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⇒カメラの方向を下斜め</a:t>
            </a:r>
            <a:r>
              <a:rPr kumimoji="1" lang="en-US" altLang="ja-JP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  <a:r>
              <a:rPr kumimoji="1" lang="ja-JP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度に設定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2BB2C05-5A81-175E-FD53-581005E80E71}"/>
              </a:ext>
            </a:extLst>
          </p:cNvPr>
          <p:cNvSpPr/>
          <p:nvPr/>
        </p:nvSpPr>
        <p:spPr>
          <a:xfrm>
            <a:off x="2734491" y="4906101"/>
            <a:ext cx="2299063" cy="197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F67EEA8-3D10-9A59-8A1D-71DC5DB1B45F}"/>
              </a:ext>
            </a:extLst>
          </p:cNvPr>
          <p:cNvSpPr/>
          <p:nvPr/>
        </p:nvSpPr>
        <p:spPr>
          <a:xfrm>
            <a:off x="5033554" y="4914961"/>
            <a:ext cx="618309" cy="1971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75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点群データの読み込み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8DDD7B-2BF6-2631-AB21-28211995C083}"/>
              </a:ext>
            </a:extLst>
          </p:cNvPr>
          <p:cNvSpPr txBox="1"/>
          <p:nvPr/>
        </p:nvSpPr>
        <p:spPr>
          <a:xfrm>
            <a:off x="-60960" y="957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■ソースコードの解説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94DBFB0-ED4A-D38D-7FCE-5D1049C4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12" y="2068980"/>
            <a:ext cx="7401958" cy="2019582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783670-E6BC-E188-D6A8-FC65DDE4472C}"/>
              </a:ext>
            </a:extLst>
          </p:cNvPr>
          <p:cNvSpPr txBox="1"/>
          <p:nvPr/>
        </p:nvSpPr>
        <p:spPr>
          <a:xfrm>
            <a:off x="492923" y="1646071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hlinkClick r:id="rId3"/>
              </a:rPr>
              <a:t>viewer</a:t>
            </a:r>
            <a:r>
              <a:rPr kumimoji="1" lang="ja-JP" altLang="en-US" dirty="0">
                <a:hlinkClick r:id="rId3"/>
              </a:rPr>
              <a:t>に関する関数のリファレンス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D9EE51E-BA81-18CA-8BF9-3E9FAE3DC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314" y="4142139"/>
            <a:ext cx="4071236" cy="129539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EDB7DDC-DEAB-5E8D-48DA-A9917481D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12" y="4142139"/>
            <a:ext cx="4113039" cy="2537692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4FC952-DD16-283F-724F-F21E7F1D7C3C}"/>
              </a:ext>
            </a:extLst>
          </p:cNvPr>
          <p:cNvSpPr txBox="1"/>
          <p:nvPr/>
        </p:nvSpPr>
        <p:spPr>
          <a:xfrm>
            <a:off x="243840" y="1276739"/>
            <a:ext cx="803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②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viewer</a:t>
            </a:r>
            <a:r>
              <a:rPr kumimoji="1" lang="ja-JP" altLang="en-US" b="1" dirty="0"/>
              <a:t>の設定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関数名：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initCamera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、ファイル名：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/environment.cpp</a:t>
            </a:r>
            <a:r>
              <a:rPr kumimoji="1" lang="en-US" altLang="ja-JP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824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点群データの読み込み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8DDD7B-2BF6-2631-AB21-28211995C083}"/>
              </a:ext>
            </a:extLst>
          </p:cNvPr>
          <p:cNvSpPr txBox="1"/>
          <p:nvPr/>
        </p:nvSpPr>
        <p:spPr>
          <a:xfrm>
            <a:off x="-60960" y="957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■ソースコードの解説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94DBFB0-ED4A-D38D-7FCE-5D1049C4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12" y="2068980"/>
            <a:ext cx="7401958" cy="2019582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783670-E6BC-E188-D6A8-FC65DDE4472C}"/>
              </a:ext>
            </a:extLst>
          </p:cNvPr>
          <p:cNvSpPr txBox="1"/>
          <p:nvPr/>
        </p:nvSpPr>
        <p:spPr>
          <a:xfrm>
            <a:off x="492923" y="1646071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hlinkClick r:id="rId3"/>
              </a:rPr>
              <a:t>viewer</a:t>
            </a:r>
            <a:r>
              <a:rPr kumimoji="1" lang="ja-JP" altLang="en-US" dirty="0">
                <a:hlinkClick r:id="rId3"/>
              </a:rPr>
              <a:t>に関する関数のリファレンス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0CA6FA6-3902-68CC-E586-A21A12830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03" y="4088562"/>
            <a:ext cx="4625264" cy="215845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3010380-1872-7477-FD2A-1C246FB3E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8102" y="4142139"/>
            <a:ext cx="2837513" cy="258087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E0F6438-18EA-8F3B-CADF-AB8CC1E40BE9}"/>
              </a:ext>
            </a:extLst>
          </p:cNvPr>
          <p:cNvSpPr txBox="1"/>
          <p:nvPr/>
        </p:nvSpPr>
        <p:spPr>
          <a:xfrm>
            <a:off x="243840" y="1276739"/>
            <a:ext cx="803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②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viewer</a:t>
            </a:r>
            <a:r>
              <a:rPr kumimoji="1" lang="ja-JP" altLang="en-US" b="1" dirty="0"/>
              <a:t>の設定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関数名：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initCamera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、ファイル名：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/environment.cpp</a:t>
            </a:r>
            <a:r>
              <a:rPr kumimoji="1" lang="en-US" altLang="ja-JP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823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点群データの読み込み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8DDD7B-2BF6-2631-AB21-28211995C083}"/>
              </a:ext>
            </a:extLst>
          </p:cNvPr>
          <p:cNvSpPr txBox="1"/>
          <p:nvPr/>
        </p:nvSpPr>
        <p:spPr>
          <a:xfrm>
            <a:off x="-60960" y="957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■ソースコードの解説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34CAC3-D7E0-8222-BA12-3629759BA8B3}"/>
              </a:ext>
            </a:extLst>
          </p:cNvPr>
          <p:cNvSpPr txBox="1"/>
          <p:nvPr/>
        </p:nvSpPr>
        <p:spPr>
          <a:xfrm>
            <a:off x="243840" y="1276739"/>
            <a:ext cx="498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③点群認識処理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関数名：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processPointCloud</a:t>
            </a:r>
            <a:r>
              <a:rPr kumimoji="1" lang="en-US" altLang="ja-JP" b="1" dirty="0"/>
              <a:t>)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464864C-E80C-BA3A-C868-35C8A4FE5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2" y="3748290"/>
            <a:ext cx="8486504" cy="756615"/>
          </a:xfrm>
          <a:prstGeom prst="rect">
            <a:avLst/>
          </a:prstGeom>
        </p:spPr>
      </p:pic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3188A12A-F4E9-940D-3487-ACCB12134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194235"/>
              </p:ext>
            </p:extLst>
          </p:nvPr>
        </p:nvGraphicFramePr>
        <p:xfrm>
          <a:off x="526868" y="1679270"/>
          <a:ext cx="8486503" cy="2026920"/>
        </p:xfrm>
        <a:graphic>
          <a:graphicData uri="http://schemas.openxmlformats.org/drawingml/2006/table">
            <a:tbl>
              <a:tblPr/>
              <a:tblGrid>
                <a:gridCol w="1114245">
                  <a:extLst>
                    <a:ext uri="{9D8B030D-6E8A-4147-A177-3AD203B41FA5}">
                      <a16:colId xmlns:a16="http://schemas.microsoft.com/office/drawing/2014/main" val="140387086"/>
                    </a:ext>
                  </a:extLst>
                </a:gridCol>
                <a:gridCol w="3614364">
                  <a:extLst>
                    <a:ext uri="{9D8B030D-6E8A-4147-A177-3AD203B41FA5}">
                      <a16:colId xmlns:a16="http://schemas.microsoft.com/office/drawing/2014/main" val="121303500"/>
                    </a:ext>
                  </a:extLst>
                </a:gridCol>
                <a:gridCol w="3757894">
                  <a:extLst>
                    <a:ext uri="{9D8B030D-6E8A-4147-A177-3AD203B41FA5}">
                      <a16:colId xmlns:a16="http://schemas.microsoft.com/office/drawing/2014/main" val="552107908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補足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658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引数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viewer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処理した点群を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viewer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を使って表示する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2503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戻り値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無し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74159"/>
                  </a:ext>
                </a:extLst>
              </a:tr>
              <a:tr h="2381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処理内容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点群認識処理オブジェクトの作成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オブジェクトの内容は下記参照。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78795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点群の読み込み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loadPCD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loadPCD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は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参照。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741107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点群の表示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renderPointCloud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renderPointCloud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は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　参照。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833055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記載場所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kumimoji="1" lang="en-US" altLang="ja-JP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processPointClouds.h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点群認識処理オブジェクトの宣言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133786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kumimoji="1" lang="en-US" altLang="ja-JP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/processPointClouds.cpp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点群認識処理オブジェクトの定義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575340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BDA6F7-6C5A-80A0-76DC-29196DA4B1E1}"/>
              </a:ext>
            </a:extLst>
          </p:cNvPr>
          <p:cNvSpPr txBox="1"/>
          <p:nvPr/>
        </p:nvSpPr>
        <p:spPr>
          <a:xfrm>
            <a:off x="3918857" y="453989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処理内容は実装関数の追加により、増えていきます。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67037DD3-AB5D-C43B-E835-83B4F8DE9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96" y="4944207"/>
            <a:ext cx="2471010" cy="1854739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B2568A3-F915-0C7A-6BF4-B9A3FB6332F1}"/>
              </a:ext>
            </a:extLst>
          </p:cNvPr>
          <p:cNvSpPr txBox="1"/>
          <p:nvPr/>
        </p:nvSpPr>
        <p:spPr>
          <a:xfrm>
            <a:off x="435429" y="453989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【</a:t>
            </a:r>
            <a:r>
              <a:rPr kumimoji="1" lang="ja-JP" altLang="en-US" b="1" dirty="0"/>
              <a:t>点群認識処理オブジェクト</a:t>
            </a:r>
            <a:r>
              <a:rPr kumimoji="1" lang="en-US" altLang="ja-JP" b="1" dirty="0"/>
              <a:t>】</a:t>
            </a: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DB643CAC-071A-BE3A-D0B4-661566B3F9A8}"/>
              </a:ext>
            </a:extLst>
          </p:cNvPr>
          <p:cNvSpPr/>
          <p:nvPr/>
        </p:nvSpPr>
        <p:spPr>
          <a:xfrm>
            <a:off x="3851749" y="4952916"/>
            <a:ext cx="4717485" cy="1783165"/>
          </a:xfrm>
          <a:prstGeom prst="wedgeRoundRectCallout">
            <a:avLst>
              <a:gd name="adj1" fmla="val -64348"/>
              <a:gd name="adj2" fmla="val -796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点群認識処理はこのオブジェクトを通して実行します。</a:t>
            </a:r>
            <a:endParaRPr kumimoji="1" lang="en-US" altLang="ja-JP" dirty="0"/>
          </a:p>
          <a:p>
            <a:r>
              <a:rPr kumimoji="1" lang="ja-JP" altLang="en-US" dirty="0"/>
              <a:t>ここに定義している関数の中身を順次実装してもらいます。</a:t>
            </a:r>
            <a:endParaRPr kumimoji="1" lang="en-US" altLang="ja-JP" dirty="0"/>
          </a:p>
          <a:p>
            <a:r>
              <a:rPr kumimoji="1" lang="ja-JP" altLang="en-US" dirty="0"/>
              <a:t>詳細は</a:t>
            </a:r>
            <a:r>
              <a:rPr kumimoji="1" lang="en-US" altLang="ja-JP" dirty="0" err="1"/>
              <a:t>src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PointProcess.h</a:t>
            </a:r>
            <a:r>
              <a:rPr kumimoji="1" lang="en-US" altLang="ja-JP" dirty="0"/>
              <a:t>,</a:t>
            </a:r>
          </a:p>
          <a:p>
            <a:r>
              <a:rPr kumimoji="1" lang="en-US" altLang="ja-JP" dirty="0" err="1"/>
              <a:t>src</a:t>
            </a:r>
            <a:r>
              <a:rPr kumimoji="1" lang="en-US" altLang="ja-JP" dirty="0"/>
              <a:t>/PointProcess.cpp</a:t>
            </a:r>
            <a:r>
              <a:rPr kumimoji="1" lang="ja-JP" altLang="en-US" dirty="0"/>
              <a:t>を参照。</a:t>
            </a:r>
            <a:endParaRPr kumimoji="1" lang="en-US" altLang="ja-JP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185CE126-D557-8AC3-FE97-0C70D9456AE5}"/>
              </a:ext>
            </a:extLst>
          </p:cNvPr>
          <p:cNvSpPr/>
          <p:nvPr/>
        </p:nvSpPr>
        <p:spPr>
          <a:xfrm>
            <a:off x="5050324" y="3739390"/>
            <a:ext cx="3623413" cy="414811"/>
          </a:xfrm>
          <a:prstGeom prst="wedgeRoundRectCallout">
            <a:avLst>
              <a:gd name="adj1" fmla="val -130241"/>
              <a:gd name="adj2" fmla="val -3087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/>
              <a:t>処理内容は実装関数の追加により、</a:t>
            </a:r>
            <a:endParaRPr kumimoji="1" lang="en-US" altLang="ja-JP" sz="1400" dirty="0"/>
          </a:p>
          <a:p>
            <a:r>
              <a:rPr kumimoji="1" lang="ja-JP" altLang="en-US" sz="1400" dirty="0"/>
              <a:t>増えていきます。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16302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点群データの読み込み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8DDD7B-2BF6-2631-AB21-28211995C083}"/>
              </a:ext>
            </a:extLst>
          </p:cNvPr>
          <p:cNvSpPr txBox="1"/>
          <p:nvPr/>
        </p:nvSpPr>
        <p:spPr>
          <a:xfrm>
            <a:off x="-60960" y="957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■ソースコードの解説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34CAC3-D7E0-8222-BA12-3629759BA8B3}"/>
              </a:ext>
            </a:extLst>
          </p:cNvPr>
          <p:cNvSpPr txBox="1"/>
          <p:nvPr/>
        </p:nvSpPr>
        <p:spPr>
          <a:xfrm>
            <a:off x="243840" y="1276739"/>
            <a:ext cx="406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④点群の読み込み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関数名：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loadPCD</a:t>
            </a:r>
            <a:r>
              <a:rPr kumimoji="1" lang="en-US" altLang="ja-JP" b="1" dirty="0"/>
              <a:t>)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3188A12A-F4E9-940D-3487-ACCB12134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774810"/>
              </p:ext>
            </p:extLst>
          </p:nvPr>
        </p:nvGraphicFramePr>
        <p:xfrm>
          <a:off x="558063" y="1672862"/>
          <a:ext cx="8486503" cy="2505075"/>
        </p:xfrm>
        <a:graphic>
          <a:graphicData uri="http://schemas.openxmlformats.org/drawingml/2006/table">
            <a:tbl>
              <a:tblPr/>
              <a:tblGrid>
                <a:gridCol w="852726">
                  <a:extLst>
                    <a:ext uri="{9D8B030D-6E8A-4147-A177-3AD203B41FA5}">
                      <a16:colId xmlns:a16="http://schemas.microsoft.com/office/drawing/2014/main" val="140387086"/>
                    </a:ext>
                  </a:extLst>
                </a:gridCol>
                <a:gridCol w="3875883">
                  <a:extLst>
                    <a:ext uri="{9D8B030D-6E8A-4147-A177-3AD203B41FA5}">
                      <a16:colId xmlns:a16="http://schemas.microsoft.com/office/drawing/2014/main" val="121303500"/>
                    </a:ext>
                  </a:extLst>
                </a:gridCol>
                <a:gridCol w="3757894">
                  <a:extLst>
                    <a:ext uri="{9D8B030D-6E8A-4147-A177-3AD203B41FA5}">
                      <a16:colId xmlns:a16="http://schemas.microsoft.com/office/drawing/2014/main" val="552107908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補足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658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引数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file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PCD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ファイルの保存先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2503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戻り値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点群オブジェクトのポインタ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hlinkClick r:id="rId2"/>
                        </a:rPr>
                        <a:t>PointCloud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hlinkClick r:id="rId2"/>
                        </a:rPr>
                        <a:t>オブジェクトの使い方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(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点群オブジェクトに関する説明は↑が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 わかりやすいです。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74159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処理内容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点群オブジェクトのポインタの作成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78795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PCD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ファイルの中身を点群オブジェクトに保存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ファイルが読みこめなかった場合、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エラー文を表示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741107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記載場所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kumimoji="1" lang="en-US" altLang="ja-JP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processPointClouds.h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点群認識処理オブジェクトの宣言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472575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kumimoji="1" lang="en-US" altLang="ja-JP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/processPointClouds.cpp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点群認識処理オブジェクトの定義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121764"/>
                  </a:ext>
                </a:extLst>
              </a:tr>
            </a:tbl>
          </a:graphicData>
        </a:graphic>
      </p:graphicFrame>
      <p:pic>
        <p:nvPicPr>
          <p:cNvPr id="4" name="図 3">
            <a:extLst>
              <a:ext uri="{FF2B5EF4-FFF2-40B4-BE49-F238E27FC236}">
                <a16:creationId xmlns:a16="http://schemas.microsoft.com/office/drawing/2014/main" id="{B458274E-9C6A-96E0-8E7E-4931ABD76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63" y="4342688"/>
            <a:ext cx="7297168" cy="2381582"/>
          </a:xfrm>
          <a:prstGeom prst="rect">
            <a:avLst/>
          </a:prstGeom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00FB5722-D720-9F2B-E038-EACC5FE00993}"/>
              </a:ext>
            </a:extLst>
          </p:cNvPr>
          <p:cNvSpPr/>
          <p:nvPr/>
        </p:nvSpPr>
        <p:spPr>
          <a:xfrm>
            <a:off x="7515497" y="4684673"/>
            <a:ext cx="1793965" cy="1916424"/>
          </a:xfrm>
          <a:prstGeom prst="wedgeRoundRectCallout">
            <a:avLst>
              <a:gd name="adj1" fmla="val -94994"/>
              <a:gd name="adj2" fmla="val -3478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メモリを確保する場合、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>
                <a:solidFill>
                  <a:schemeClr val="bg1"/>
                </a:solidFill>
              </a:rPr>
              <a:t>new</a:t>
            </a:r>
            <a:r>
              <a:rPr kumimoji="1" lang="ja-JP" altLang="en-US" dirty="0">
                <a:solidFill>
                  <a:schemeClr val="bg1"/>
                </a:solidFill>
              </a:rPr>
              <a:t>を使う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</a:rPr>
              <a:t>ポインタを使う他の演習でも同様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A365D06-A888-05EB-863E-AFA8ECC0C682}"/>
              </a:ext>
            </a:extLst>
          </p:cNvPr>
          <p:cNvSpPr/>
          <p:nvPr/>
        </p:nvSpPr>
        <p:spPr>
          <a:xfrm>
            <a:off x="4049486" y="4868090"/>
            <a:ext cx="2725783" cy="226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96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点群データの読み込み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8DDD7B-2BF6-2631-AB21-28211995C083}"/>
              </a:ext>
            </a:extLst>
          </p:cNvPr>
          <p:cNvSpPr txBox="1"/>
          <p:nvPr/>
        </p:nvSpPr>
        <p:spPr>
          <a:xfrm>
            <a:off x="-60960" y="957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■ソースコードの解説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34CAC3-D7E0-8222-BA12-3629759BA8B3}"/>
              </a:ext>
            </a:extLst>
          </p:cNvPr>
          <p:cNvSpPr txBox="1"/>
          <p:nvPr/>
        </p:nvSpPr>
        <p:spPr>
          <a:xfrm>
            <a:off x="243840" y="1276739"/>
            <a:ext cx="406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④点群の読み込み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関数名：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loadPCD</a:t>
            </a:r>
            <a:r>
              <a:rPr kumimoji="1" lang="en-US" altLang="ja-JP" b="1" dirty="0"/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458274E-9C6A-96E0-8E7E-4931ABD76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2133170"/>
            <a:ext cx="7297168" cy="2381582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A365D06-A888-05EB-863E-AFA8ECC0C682}"/>
              </a:ext>
            </a:extLst>
          </p:cNvPr>
          <p:cNvSpPr/>
          <p:nvPr/>
        </p:nvSpPr>
        <p:spPr>
          <a:xfrm>
            <a:off x="1115152" y="3002282"/>
            <a:ext cx="5877116" cy="226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D4FA8A3-DAF4-B898-12E2-760864DDD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4" y="4601821"/>
            <a:ext cx="2787862" cy="212555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1F8981-BBFC-AD5D-CA04-9966D45F9ABF}"/>
              </a:ext>
            </a:extLst>
          </p:cNvPr>
          <p:cNvSpPr txBox="1"/>
          <p:nvPr/>
        </p:nvSpPr>
        <p:spPr>
          <a:xfrm>
            <a:off x="435428" y="1618666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hlinkClick r:id="rId4"/>
              </a:rPr>
              <a:t>点群の入出力に関する関数のリファレンス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742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2033</Words>
  <Application>Microsoft Office PowerPoint</Application>
  <PresentationFormat>画面に合わせる (4:3)</PresentationFormat>
  <Paragraphs>382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8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健太 松村</dc:creator>
  <cp:lastModifiedBy>松村 健太</cp:lastModifiedBy>
  <cp:revision>19</cp:revision>
  <dcterms:created xsi:type="dcterms:W3CDTF">2024-01-20T01:55:03Z</dcterms:created>
  <dcterms:modified xsi:type="dcterms:W3CDTF">2024-02-04T12:24:10Z</dcterms:modified>
</cp:coreProperties>
</file>