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37"/>
    <p:restoredTop sz="94626"/>
  </p:normalViewPr>
  <p:slideViewPr>
    <p:cSldViewPr snapToGrid="0">
      <p:cViewPr varScale="1">
        <p:scale>
          <a:sx n="111" d="100"/>
          <a:sy n="111" d="100"/>
        </p:scale>
        <p:origin x="115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18dda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18dda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e18dda7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e18dda75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27e5789c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27e5789c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27e5789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27e5789c_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27e5789c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27e5789c_7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27e5789c_7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27e5789c_7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27e5789c_7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27e5789c_7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27e5789c_7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27e5789c_7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27e5789c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27e5789c_7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e27e5789c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e27e5789c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e18dda75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e18dda75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18dda7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18dda7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18dda75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18dda75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18dda7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18dda7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18dda75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18dda75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18dda7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18dda75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18dda7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18dda7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27e5789c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27e5789c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27e5789c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27e5789c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27e5789c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27e5789c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27e5789c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27e5789c_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671258" y="6310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Data</a:t>
            </a:r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671250" y="2188825"/>
            <a:ext cx="78015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31, 2019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Aracely Motheral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Wolfe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Kent Williams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 Murakami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350" y="491150"/>
            <a:ext cx="2173774" cy="217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50" y="4244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1821100" y="346450"/>
            <a:ext cx="5569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DEALING WITH CLASS IMBALANCE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0" y="897350"/>
            <a:ext cx="3179900" cy="1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" y="2941925"/>
            <a:ext cx="3179900" cy="18939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 txBox="1"/>
          <p:nvPr/>
        </p:nvSpPr>
        <p:spPr>
          <a:xfrm>
            <a:off x="4592725" y="2984825"/>
            <a:ext cx="38910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downsampling in order to provide a more even baseline in the training data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4663800" y="986050"/>
            <a:ext cx="3677700" cy="17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imbalance was skewing the predictions towards the ”Fully Paid” loan status negatively impacting the validity of our models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/>
        </p:nvSpPr>
        <p:spPr>
          <a:xfrm>
            <a:off x="1821100" y="346450"/>
            <a:ext cx="5569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MODEL 1: LOGISTIC REGRESSION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4592725" y="2984825"/>
            <a:ext cx="38910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</a:rPr>
              <a:t>Ran a confusion matrix to assess the predictive strength of our model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4663800" y="986050"/>
            <a:ext cx="3677700" cy="17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●"/>
            </a:pPr>
            <a:r>
              <a:rPr lang="en" sz="17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Logistic Regressions are good for providing predictions on binary outcomes</a:t>
            </a:r>
            <a:endParaRPr sz="17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●"/>
            </a:pPr>
            <a:r>
              <a:rPr lang="en" sz="17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Nine different variables were in the analysis</a:t>
            </a:r>
            <a:endParaRPr sz="17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5" y="1120850"/>
            <a:ext cx="3946134" cy="101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444175" y="2185325"/>
            <a:ext cx="3455700" cy="25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.5711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Misclassification: .4288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.5425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Specificity: .6008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.5851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/>
        </p:nvSpPr>
        <p:spPr>
          <a:xfrm>
            <a:off x="1787100" y="155000"/>
            <a:ext cx="5569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MODEL 2: Decision Tree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5500"/>
            <a:ext cx="8839203" cy="277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400" y="3624700"/>
            <a:ext cx="5340599" cy="121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20500"/>
            <a:ext cx="3957299" cy="17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/>
        </p:nvSpPr>
        <p:spPr>
          <a:xfrm>
            <a:off x="1821100" y="346450"/>
            <a:ext cx="5569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MODEL 2: Decision Tree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550"/>
            <a:ext cx="8839198" cy="368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/>
        </p:nvSpPr>
        <p:spPr>
          <a:xfrm>
            <a:off x="1821100" y="346450"/>
            <a:ext cx="5569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MODEL 3: Random Forest 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5" y="976050"/>
            <a:ext cx="5961101" cy="220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225" y="3797720"/>
            <a:ext cx="4569301" cy="12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36976"/>
            <a:ext cx="3532169" cy="165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/>
        </p:nvSpPr>
        <p:spPr>
          <a:xfrm>
            <a:off x="1821100" y="346450"/>
            <a:ext cx="5569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MODEL 3: Random Forest 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550"/>
            <a:ext cx="8839201" cy="357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1821100" y="346450"/>
            <a:ext cx="5569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MODEL 4: KNeighbors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25" y="988800"/>
            <a:ext cx="7499509" cy="37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/>
        </p:nvSpPr>
        <p:spPr>
          <a:xfrm>
            <a:off x="1821100" y="346450"/>
            <a:ext cx="5569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MODEL 4: KNeighbors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976050"/>
            <a:ext cx="68389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64" y="1017725"/>
            <a:ext cx="6879573" cy="40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236" name="Google Shape;236;p43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98" y="1344859"/>
            <a:ext cx="7190400" cy="3031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4687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Dataset:  Lending Club Data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14" name="Google Shape;114;p26"/>
          <p:cNvSpPr txBox="1"/>
          <p:nvPr/>
        </p:nvSpPr>
        <p:spPr>
          <a:xfrm>
            <a:off x="399750" y="1668150"/>
            <a:ext cx="77523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❖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From 2007 to 2019 of accepted/funded loans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❖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2M+ records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❖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Q1 2019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</a:t>
            </a:r>
            <a:endParaRPr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" sz="2400"/>
              <a:t>Finding a dataset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Understanding the data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Omit data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code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Understanding the models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Building infrastructure</a:t>
            </a: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predictive factors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API’s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Cloud infrastructure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data set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" sz="3000"/>
              <a:t>Using ML models we can predict how likely a loan applicant is to default</a:t>
            </a: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Models: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logistic regression, decision tree, random forest, Kneighbors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Code: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Python, pandas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Infrastructure: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S3, Redshift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Visuals: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Tableau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Visualization-Tableau</a:t>
            </a:r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183" y="2053275"/>
            <a:ext cx="3669625" cy="21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Visualization-Tableau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Loans and Balances</a:t>
            </a:r>
            <a:endParaRPr sz="1700" i="1"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5" y="1785516"/>
            <a:ext cx="4103324" cy="273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375" y="1687850"/>
            <a:ext cx="3909074" cy="30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Visualization-Tableau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Rates by Grade and Region</a:t>
            </a:r>
            <a:endParaRPr sz="1700" i="1"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23" y="1637400"/>
            <a:ext cx="3633375" cy="297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476" y="1017725"/>
            <a:ext cx="27258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Visualization-Tableau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Purpose of obtaining loan</a:t>
            </a:r>
            <a:endParaRPr sz="1700" i="1"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50" y="1623300"/>
            <a:ext cx="3454176" cy="2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525" y="1642125"/>
            <a:ext cx="3086424" cy="25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A4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604850" y="445025"/>
            <a:ext cx="82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Visualization-Tableau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Credit used and delinquency rates</a:t>
            </a:r>
            <a:endParaRPr sz="1700" i="1"/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xfrm>
            <a:off x="604850" y="1152475"/>
            <a:ext cx="71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00" y="1581900"/>
            <a:ext cx="2805800" cy="311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128" y="1535625"/>
            <a:ext cx="2889175" cy="31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Macintosh PowerPoint</Application>
  <PresentationFormat>On-screen Show (16:9)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Average</vt:lpstr>
      <vt:lpstr>Arial</vt:lpstr>
      <vt:lpstr>Oswald</vt:lpstr>
      <vt:lpstr>Times New Roman</vt:lpstr>
      <vt:lpstr>Simple Light</vt:lpstr>
      <vt:lpstr>Slate</vt:lpstr>
      <vt:lpstr>Loan Data</vt:lpstr>
      <vt:lpstr>Background</vt:lpstr>
      <vt:lpstr>Hypotheses</vt:lpstr>
      <vt:lpstr>Method</vt:lpstr>
      <vt:lpstr>Visualization-Tableau</vt:lpstr>
      <vt:lpstr>Visualization-Tableau Loans and Balances</vt:lpstr>
      <vt:lpstr>Visualization-Tableau Rates by Grade and Region</vt:lpstr>
      <vt:lpstr>Visualization-Tableau Purpose of obtaining loan</vt:lpstr>
      <vt:lpstr>Visualization-Tableau Credit used and delinquency 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Infrastructure</vt:lpstr>
      <vt:lpstr>Problems and Solutions</vt:lpstr>
      <vt:lpstr>Future Directions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Data</dc:title>
  <cp:lastModifiedBy>Microsoft Office User</cp:lastModifiedBy>
  <cp:revision>1</cp:revision>
  <dcterms:modified xsi:type="dcterms:W3CDTF">2019-08-01T03:17:29Z</dcterms:modified>
</cp:coreProperties>
</file>