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5143500" cx="9144000"/>
  <p:notesSz cx="6858000" cy="9144000"/>
  <p:embeddedFontLst>
    <p:embeddedFont>
      <p:font typeface="Roboto"/>
      <p:regular r:id="rId37"/>
      <p:bold r:id="rId38"/>
      <p:italic r:id="rId39"/>
      <p:boldItalic r:id="rId40"/>
    </p:embeddedFont>
    <p:embeddedFont>
      <p:font typeface="PT Sans Narrow"/>
      <p:regular r:id="rId41"/>
      <p:bold r:id="rId42"/>
    </p:embeddedFont>
    <p:embeddedFont>
      <p:font typeface="Open Sans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6.xml"/><Relationship Id="rId42" Type="http://schemas.openxmlformats.org/officeDocument/2006/relationships/font" Target="fonts/PTSansNarrow-bold.fntdata"/><Relationship Id="rId41" Type="http://schemas.openxmlformats.org/officeDocument/2006/relationships/font" Target="fonts/PTSansNarrow-regular.fntdata"/><Relationship Id="rId22" Type="http://schemas.openxmlformats.org/officeDocument/2006/relationships/slide" Target="slides/slide18.xml"/><Relationship Id="rId44" Type="http://schemas.openxmlformats.org/officeDocument/2006/relationships/font" Target="fonts/OpenSans-bold.fntdata"/><Relationship Id="rId21" Type="http://schemas.openxmlformats.org/officeDocument/2006/relationships/slide" Target="slides/slide17.xml"/><Relationship Id="rId43" Type="http://schemas.openxmlformats.org/officeDocument/2006/relationships/font" Target="fonts/OpenSans-regular.fntdata"/><Relationship Id="rId24" Type="http://schemas.openxmlformats.org/officeDocument/2006/relationships/slide" Target="slides/slide20.xml"/><Relationship Id="rId46" Type="http://schemas.openxmlformats.org/officeDocument/2006/relationships/font" Target="fonts/OpenSans-boldItalic.fntdata"/><Relationship Id="rId23" Type="http://schemas.openxmlformats.org/officeDocument/2006/relationships/slide" Target="slides/slide19.xml"/><Relationship Id="rId45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Roboto-regular.fntdata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Roboto-italic.fntdata"/><Relationship Id="rId16" Type="http://schemas.openxmlformats.org/officeDocument/2006/relationships/slide" Target="slides/slide12.xml"/><Relationship Id="rId38" Type="http://schemas.openxmlformats.org/officeDocument/2006/relationships/font" Target="fonts/Roboto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theregister.co.uk/2016/03/23/npm_left_pad_chaos/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42481f2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42481f2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bd8679f91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bd8679f91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howdy applications uses 19 MB of nodejs modules, 178 modules.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the rest is about 120Kb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of these could have security flaws.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does some checks on commit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https://www.theregister.co.uk/2016/03/23/npm_left_pad_chaos/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bedd699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bedd699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clientApp is the web page (renderer)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mainJS is the server code (main process)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bedd6994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bedd6994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bedd6994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bedd6994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__dirname built in that contains the paht to the application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ready event occurs when the runtime system is ready to show a web page,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Equivalent to the document ready event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bedd6994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bedd6994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bedd6994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bedd6994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have multiple BrowserWindows an example would be a help or About page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‘closed’ line is to prevent memory leaks should there be multiple window openings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‘ready-to-show’ event happens after the page is loaded into the browser window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bedd6994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bedd6994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Pretty much what you would have in a web application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bedd6994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bedd6994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process object is provided via NodeJS, not Javascript by itself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the </a:t>
            </a:r>
            <a:r>
              <a:rPr lang="en"/>
              <a:t>separation</a:t>
            </a:r>
            <a:r>
              <a:rPr lang="en"/>
              <a:t> of activities between the renderer and the main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 the main talks to the file system not the renderer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the remote() function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bedd6994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bedd6994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the menu bar  at thetop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bedd6994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bedd6994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did the menu bar go?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c434fa4a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c434fa4a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bedd6994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bedd6994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bedd6994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bedd6994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bedd6994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bedd6994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bedd6994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bedd6994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bedd6994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bedd6994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c0658077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c0658077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f892d96fde1098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7f892d96fde1098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c0658077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c0658077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bd8679f9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bd8679f9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I’m going to switch to VS Coide after watching a couple of videos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bedd6994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bedd6994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bd8679f9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bd8679f9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bedd6994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bedd6994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bedd6994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bedd6994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1124330c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1124330c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124330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124330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VMs qualify as cross plats cross platform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know of any other historical cross platform tools or systems?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c6babc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c6babc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db9256d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db9256d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bd8679f9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bd8679f9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Developed to create Atom editor ( which sort of became Visual Studio Code)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c6babcd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c6babcd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Always a main process that runs NodeJS, acts like the server part of a web application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renderer process for each web page in the app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mostly runs the usual Javascript parts of a web app but also has access to Node packages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bd8679f91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bd8679f91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kentarchie@gmail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outsystems.com/blog/free-cross-platform-mobile-app-development-tools-compared.html" TargetMode="External"/><Relationship Id="rId4" Type="http://schemas.openxmlformats.org/officeDocument/2006/relationships/hyperlink" Target="https://www.outsystems.com/blog/free-cross-platform-mobile-app-development-tools-compared.html" TargetMode="External"/><Relationship Id="rId5" Type="http://schemas.openxmlformats.org/officeDocument/2006/relationships/hyperlink" Target="https://www.netsolutions.com/insights/cross-platform-app-frameworks-in-2019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www.youtube.com/watch?v=Un7eG5hHNP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smecc.org/The%20Architecture%20%20of%20the%20Burroughs%20B-5000.htm" TargetMode="External"/><Relationship Id="rId4" Type="http://schemas.openxmlformats.org/officeDocument/2006/relationships/hyperlink" Target="https://en.wikipedia.org/wiki/UCSD_Pasca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electronjs.org/" TargetMode="External"/><Relationship Id="rId4" Type="http://schemas.openxmlformats.org/officeDocument/2006/relationships/hyperlink" Target="https://electronjs.org/docs/tutorial/abou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Platform Coding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once or so and run severa</a:t>
            </a:r>
            <a:r>
              <a:rPr lang="en"/>
              <a:t>l places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Electron Notes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completed, you use the Electron build tools to create a separate executable for whichever of Windows, MacOS and Linux that you want.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Your web code is the same in all 3, but the Chromium and NodeJS parts are specific to the OS you are targeting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Package dependency is a concern as is the shear size of the resulting applications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Electron Application Structure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266325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HowdyUniforum/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├── clientApp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│   ├── css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│   │   └── HowdyUniforum.css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│   ├── index.html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│   └── js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│       ├── HowdyUniforum.js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│       └── thisButton.js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├── mainJS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│   └── serverMain.js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|____node_modules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├── package.json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└── tabs.vim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package.json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266325"/>
            <a:ext cx="8520600" cy="37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Defines the project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"name": "howdyuniforum",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"version": "1.0.0",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"description": "Simple Uniforum Example",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"main": "mainJS/serverMain.js",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"scripts":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"test": "echo \"Error: no test specified\" &amp;&amp; exit 1"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,"start" : "electron mainJS/serverMain.js"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},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"keywords": [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"example"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],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"author": "Kent Archie",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"license": "MIT"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1260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Electron Application Main Process Code, part 1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790425"/>
            <a:ext cx="8520600" cy="3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'use strict';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global.__base = __dirname + '/';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 {app, BrowserWindow} = require('electron');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 APP_URL = 'file://' + __dirname + '/../clientApp/index.html';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MainWindow = null;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app.on('ready', 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createMainWindow();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1493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Electron Application Main Process Code, part 2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856725"/>
            <a:ext cx="8520600" cy="37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//quit the app once closed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app.on('window-all-closed', 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if (process.platform !== 'darwin')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app.quit();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app.on('activate', 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if (MainWindow == null)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createMainWindow();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559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Electron Application Main Process Code, part 3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54475" y="689250"/>
            <a:ext cx="9089400" cy="43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createMainWindow()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MainWindow = new BrowserWindow({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  'width': 800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  ,'height': 600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  ,backgroundColor: "#D6D8DC" 		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,show: false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});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 MainWindow.loadURL(APP_URL);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MainWindow.webContents.openDevTools(); // show chrome console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 MainWindow.on('closed', () =&gt; { MainWindow = null; });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 MainWindow.once('ready-to-show', () =&gt; { MainWindow.show(); });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 // createMainWindow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55975"/>
            <a:ext cx="8520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Electron Renderer HTML</a:t>
            </a:r>
            <a:endParaRPr sz="2400"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70025" y="463600"/>
            <a:ext cx="8956500" cy="45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&lt;html&gt;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&lt;head&gt;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&lt;title&gt;Simple Uniforum Electron App&lt;/title&gt;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&lt;link rel='stylesheet' type='text/css' href='css/HowdyUniforum.css' /&gt;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&lt;/head&gt;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&lt;body&gt;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&lt;h1&gt;Simple Uniforum Electron App&lt;/h1&gt;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&lt;h2&gt;Built With Versions:&lt;/h2&gt;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&lt;ul&gt;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&lt;li&gt;Node:    &lt;span id='nodeVersion'&gt;&lt;/span&gt;&lt;/li&gt;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&lt;li&gt;Chrome:  &lt;span id='chromeVersion'&gt;&lt;/span&gt;&lt;/li&gt;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&lt;li&gt;Electron:&lt;span id='electronVersion'&gt;&lt;/span&gt;&lt;/li&gt;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&lt;/ul&gt;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&lt;button type='button' id='thisButton'&gt;Don't Press This&lt;/button&gt;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&lt;/body&gt;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&lt;script type='text/javascript' src='js/HowdyUniforum.js'&gt;&lt;/script&gt;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&lt;script type='text/javascript' src='js/thisButton.js'&gt;&lt;/script&gt;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&lt;/html&gt;</a:t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50600" y="793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Electron Renderer Code</a:t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77825" y="700325"/>
            <a:ext cx="9034200" cy="43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document.addEventListener("DOMContentLoaded", function()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document.getElementById('nodeVersion').innerHTML = process.versions.node;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document.getElementById('chromeVersion').innerHTML = process.versions.chrome;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document.getElementById('electronVersion').innerHTML = process.versions.electron;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document.getElementById('thisButton').addEventListener("click",thisButton,false);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});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265025" y="1026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Howdy app with debug</a:t>
            </a:r>
            <a:endParaRPr/>
          </a:p>
        </p:txBody>
      </p:sp>
      <p:pic>
        <p:nvPicPr>
          <p:cNvPr id="169" name="Google Shape;1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325" y="754800"/>
            <a:ext cx="5917075" cy="408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226100" y="948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Howdy app without debug</a:t>
            </a:r>
            <a:endParaRPr/>
          </a:p>
        </p:txBody>
      </p:sp>
      <p:pic>
        <p:nvPicPr>
          <p:cNvPr id="175" name="Google Shape;1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050" y="591400"/>
            <a:ext cx="6189425" cy="431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Kent Archie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kentarchie@gmail.com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Code and slides on GitHub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https://github.com/kentarchie/cross-platform-coding-talk.git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References at the end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Electron App Linux Build Test</a:t>
            </a:r>
            <a:endParaRPr/>
          </a:p>
        </p:txBody>
      </p:sp>
      <p:pic>
        <p:nvPicPr>
          <p:cNvPr id="181" name="Google Shape;1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4651064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Electron App Windows Build Test</a:t>
            </a:r>
            <a:endParaRPr/>
          </a:p>
        </p:txBody>
      </p:sp>
      <p:pic>
        <p:nvPicPr>
          <p:cNvPr id="187" name="Google Shape;18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4943576" cy="368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Electron App Mac Build Test</a:t>
            </a:r>
            <a:endParaRPr/>
          </a:p>
        </p:txBody>
      </p:sp>
      <p:sp>
        <p:nvSpPr>
          <p:cNvPr id="193" name="Google Shape;193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Failed completely, I’m blaming Daryl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Many symbolic links in the build results which might not have been copied correctly from Linux to Mac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Electron Desktop App Comments</a:t>
            </a:r>
            <a:endParaRPr/>
          </a:p>
        </p:txBody>
      </p:sp>
      <p:sp>
        <p:nvSpPr>
          <p:cNvPr id="199" name="Google Shape;199;p35"/>
          <p:cNvSpPr txBox="1"/>
          <p:nvPr>
            <p:ph idx="1" type="body"/>
          </p:nvPr>
        </p:nvSpPr>
        <p:spPr>
          <a:xfrm>
            <a:off x="311700" y="1266325"/>
            <a:ext cx="8520600" cy="3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directory for the Windows run is about 120 MB, 73 files.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.exe file won’t run outside the directory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Start seemed kind of slow as well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Convenient</a:t>
            </a:r>
            <a:r>
              <a:rPr lang="en"/>
              <a:t> for the developer, maybe not so much for the customer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default menu bar shown on the dev version is missing on the production one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But it did work on two OSes using the same source without building on two machines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Electron Desktop App Comments</a:t>
            </a:r>
            <a:endParaRPr/>
          </a:p>
        </p:txBody>
      </p:sp>
      <p:sp>
        <p:nvSpPr>
          <p:cNvPr id="205" name="Google Shape;205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Probably need to build production under the OS you are building for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you use some libraries (like sqlite) you have to build it natively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build tools can produce native OS installers so that might have worked better on the Mac version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Bigger Electron Application</a:t>
            </a:r>
            <a:endParaRPr/>
          </a:p>
        </p:txBody>
      </p:sp>
      <p:sp>
        <p:nvSpPr>
          <p:cNvPr id="211" name="Google Shape;211;p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Show some of the photo manager code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 txBox="1"/>
          <p:nvPr>
            <p:ph type="title"/>
          </p:nvPr>
        </p:nvSpPr>
        <p:spPr>
          <a:xfrm>
            <a:off x="784600" y="114100"/>
            <a:ext cx="8103000" cy="9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</a:t>
            </a:r>
            <a:r>
              <a:rPr lang="en"/>
              <a:t>Cross Platform</a:t>
            </a:r>
            <a:endParaRPr/>
          </a:p>
        </p:txBody>
      </p:sp>
      <p:sp>
        <p:nvSpPr>
          <p:cNvPr id="217" name="Google Shape;217;p38"/>
          <p:cNvSpPr txBox="1"/>
          <p:nvPr>
            <p:ph idx="1" type="body"/>
          </p:nvPr>
        </p:nvSpPr>
        <p:spPr>
          <a:xfrm>
            <a:off x="367000" y="742300"/>
            <a:ext cx="8520600" cy="4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several mobile </a:t>
            </a:r>
            <a:r>
              <a:rPr lang="en"/>
              <a:t>Cross Platform system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ttps://www.outsystems.com/blog/free-cross-platform-mobile-app-development-tools-compared.html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5"/>
              </a:rPr>
              <a:t>https://www.netsolutions.com/insights/cross-platform-app-frameworks-in-2019/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Of the popular ones, Microsoft owns two, Adobe, Facebook and Google each own one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Some are encapsulated web pages like Electron, others are built using C# and Mono.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Cross Platform</a:t>
            </a:r>
            <a:endParaRPr/>
          </a:p>
        </p:txBody>
      </p:sp>
      <p:sp>
        <p:nvSpPr>
          <p:cNvPr id="223" name="Google Shape;223;p3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chose Flutter/Dart because it is freely available and a very recent addition to the set of systems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Google also supports another build system using a new language called Motion in addition to Java. This is not Cross platform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Flutter/Dart</a:t>
            </a:r>
            <a:endParaRPr/>
          </a:p>
        </p:txBody>
      </p:sp>
      <p:sp>
        <p:nvSpPr>
          <p:cNvPr id="229" name="Google Shape;229;p4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/>
              <a:t>completely</a:t>
            </a:r>
            <a:r>
              <a:rPr lang="en"/>
              <a:t> different approach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Flutter is the UI framework and the app is built using the Dart language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Developed by Google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Best built with Android Studio, but works well with other IDEs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 HTML, CSS or Javascript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One code base to build iOS and Android apps that look native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 txBox="1"/>
          <p:nvPr>
            <p:ph type="title"/>
          </p:nvPr>
        </p:nvSpPr>
        <p:spPr>
          <a:xfrm>
            <a:off x="311700" y="1260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235" name="Google Shape;235;p41"/>
          <p:cNvSpPr txBox="1"/>
          <p:nvPr>
            <p:ph idx="1" type="body"/>
          </p:nvPr>
        </p:nvSpPr>
        <p:spPr>
          <a:xfrm>
            <a:off x="311700" y="676975"/>
            <a:ext cx="8520600" cy="38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Everything is a widget and a widget is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4A4A4A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4A4A4A"/>
                </a:solidFill>
                <a:latin typeface="Roboto"/>
                <a:ea typeface="Roboto"/>
                <a:cs typeface="Roboto"/>
                <a:sym typeface="Roboto"/>
              </a:rPr>
              <a:t>a structural element (like a button or menu)</a:t>
            </a:r>
            <a:endParaRPr sz="1200">
              <a:solidFill>
                <a:srgbClr val="4A4A4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4A4A4A"/>
                </a:solidFill>
                <a:latin typeface="Roboto"/>
                <a:ea typeface="Roboto"/>
                <a:cs typeface="Roboto"/>
                <a:sym typeface="Roboto"/>
              </a:rPr>
              <a:t>a stylistic element (like a font or color scheme)</a:t>
            </a:r>
            <a:endParaRPr sz="1200">
              <a:solidFill>
                <a:srgbClr val="4A4A4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4A4A4A"/>
                </a:solidFill>
                <a:latin typeface="Roboto"/>
                <a:ea typeface="Roboto"/>
                <a:cs typeface="Roboto"/>
                <a:sym typeface="Roboto"/>
              </a:rPr>
              <a:t>an aspect of layout (like padding)</a:t>
            </a:r>
            <a:endParaRPr sz="1200">
              <a:solidFill>
                <a:srgbClr val="4A4A4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UI is built of nested widgets, reminds me of Java UI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Each widget </a:t>
            </a:r>
            <a:r>
              <a:rPr lang="en"/>
              <a:t>implements</a:t>
            </a:r>
            <a:r>
              <a:rPr lang="en"/>
              <a:t> a build method used to specify its appearance and action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Every time a build method is called it returns a new set of widgets, the foundation system modifies the display to rreflect the changes so your code doesn’t have to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platform for us means multiple OSes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Not just different versions of a given 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Not about how applications built for Windows XP can run on Windows 10 or even using C# on Linux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Desktop here means Windows, MacOS or *nix(GNU/Linux, UNIX, Solaris etc)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Mobile means IOS or Android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/>
          <p:nvPr>
            <p:ph type="title"/>
          </p:nvPr>
        </p:nvSpPr>
        <p:spPr>
          <a:xfrm>
            <a:off x="257225" y="1182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Widget State</a:t>
            </a:r>
            <a:endParaRPr/>
          </a:p>
        </p:txBody>
      </p:sp>
      <p:sp>
        <p:nvSpPr>
          <p:cNvPr id="241" name="Google Shape;241;p42"/>
          <p:cNvSpPr txBox="1"/>
          <p:nvPr>
            <p:ph idx="1" type="body"/>
          </p:nvPr>
        </p:nvSpPr>
        <p:spPr>
          <a:xfrm>
            <a:off x="257225" y="752750"/>
            <a:ext cx="8520600" cy="41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Widgets that contain data, like user input or results of an action are children of </a:t>
            </a:r>
            <a:r>
              <a:rPr i="1" lang="en"/>
              <a:t>StateFulWidget. </a:t>
            </a:r>
            <a:r>
              <a:rPr lang="en"/>
              <a:t>If not, they are </a:t>
            </a:r>
            <a:r>
              <a:rPr i="1" lang="en">
                <a:highlight>
                  <a:srgbClr val="FFFFFF"/>
                </a:highlight>
              </a:rPr>
              <a:t>StatelessWidget</a:t>
            </a:r>
            <a:endParaRPr i="1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When a </a:t>
            </a:r>
            <a:r>
              <a:rPr i="1" lang="en">
                <a:highlight>
                  <a:srgbClr val="FFFFFF"/>
                </a:highlight>
              </a:rPr>
              <a:t>StateFulWidget</a:t>
            </a:r>
            <a:r>
              <a:rPr lang="en">
                <a:highlight>
                  <a:srgbClr val="FFFFFF"/>
                </a:highlight>
              </a:rPr>
              <a:t>s value changes, it calls setState() which calls the build method and a new widget is created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The widgets state is kept </a:t>
            </a:r>
            <a:r>
              <a:rPr lang="en">
                <a:highlight>
                  <a:srgbClr val="FFFFFF"/>
                </a:highlight>
              </a:rPr>
              <a:t>separate</a:t>
            </a:r>
            <a:r>
              <a:rPr lang="en">
                <a:highlight>
                  <a:srgbClr val="FFFFFF"/>
                </a:highlight>
              </a:rPr>
              <a:t> from the widget so the system can recreate the widget without losing the state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Default Flutter App</a:t>
            </a:r>
            <a:endParaRPr/>
          </a:p>
        </p:txBody>
      </p:sp>
      <p:sp>
        <p:nvSpPr>
          <p:cNvPr id="247" name="Google Shape;247;p4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a new project is created (I am using Android Studio) it has some simple functions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resulting project contains 78 files in 41 directories and uses 180 kB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After the first build, there are 285 files in 236 directories using 261MB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4"/>
          <p:cNvSpPr txBox="1"/>
          <p:nvPr>
            <p:ph type="title"/>
          </p:nvPr>
        </p:nvSpPr>
        <p:spPr>
          <a:xfrm>
            <a:off x="311700" y="288425"/>
            <a:ext cx="8520600" cy="5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53" name="Google Shape;253;p44"/>
          <p:cNvSpPr txBox="1"/>
          <p:nvPr>
            <p:ph idx="1" type="body"/>
          </p:nvPr>
        </p:nvSpPr>
        <p:spPr>
          <a:xfrm>
            <a:off x="311700" y="879425"/>
            <a:ext cx="8520600" cy="4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I </a:t>
            </a:r>
            <a:r>
              <a:rPr lang="en" sz="1400">
                <a:solidFill>
                  <a:srgbClr val="000000"/>
                </a:solidFill>
              </a:rPr>
              <a:t>found</a:t>
            </a:r>
            <a:r>
              <a:rPr lang="en" sz="1400">
                <a:solidFill>
                  <a:srgbClr val="000000"/>
                </a:solidFill>
              </a:rPr>
              <a:t> this guys videos to be handy for understanding some Flutter development techniques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https://www.youtube.com/watch?v=Un7eG5hHNPg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4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1278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739800"/>
            <a:ext cx="8520600" cy="42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machine had different instruction set, thus different assembly language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Burroughs B5000 supported user defined instructions</a:t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https://www.smecc.org/The%20Architecture%20%20of%20the%20Burroughs%20B-5000.htm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High level languages (FORTRAN, COBOL,C etc) allowed code to be ported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Code still had to be recompiled on each new machine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UCSD Pascal compiled to a virtual instruction set, so compiled code could be moved as long as the p-code </a:t>
            </a:r>
            <a:r>
              <a:rPr lang="en"/>
              <a:t>interpreter</a:t>
            </a:r>
            <a:r>
              <a:rPr lang="en"/>
              <a:t> had been ported</a:t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https://en.wikipedia.org/wiki/UCSD_Pascal</a:t>
            </a:r>
            <a:endParaRPr sz="1400"/>
          </a:p>
          <a:p>
            <a:pPr indent="45720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recently, Java was developed to be cross platform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“Write Once, Run Everywhere” was the slogan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(Also the slogan of XOJO cross platform dev environment)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Expected to run on all desktop OSes and in the web browser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Java compiled to JVM, runs on desktop, “same” code could run as applets in browser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Never quite worked as desired, applets didn’t catch 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Java still used heavily in web backends, </a:t>
            </a:r>
            <a:r>
              <a:rPr lang="en"/>
              <a:t>multiple</a:t>
            </a:r>
            <a:r>
              <a:rPr lang="en"/>
              <a:t> languages compile to the JVM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Talk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talk we will be discussing: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Electron for desktop apps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Flutter/Dart for mobile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Both are free (mostly open source)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Development can be done on (at least) Windows and Linux (Haven’t tried MacOS)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Electron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Originally developed by Github (now owned by Microsoft)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Used by many current applications (Visual Studio Code, Slack, WhatsApp)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Combines Chromium (open source version of Chrome browser) and Node JS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Code written in JavaScript, but like NodeJS, you can develop C++ modules)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Docs, downloads etc here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https://electronjs.org/</a:t>
            </a:r>
            <a:endParaRPr sz="1400"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History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https://electronjs.org/docs/tutorial/about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71700" y="849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Electron App Structure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25800"/>
            <a:ext cx="7982900" cy="436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Electron App Notes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very similar to a normal NodeJS app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create web pages using the usual techniques (CSS,HTML)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Render process connects to the NodeJS process on the same machine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Render process javascript is run using NodeJS so you have access to all the Node libraries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resulting Electron app has pretty much a full Chrome browser and a NodeJS server in it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