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4.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35.xml" ContentType="application/vnd.openxmlformats-officedocument.presentationml.notesSlide+xml"/>
  <Override PartName="/ppt/charts/chart5.xml" ContentType="application/vnd.openxmlformats-officedocument.drawingml.chart+xml"/>
  <Override PartName="/ppt/notesSlides/notesSlide36.xml" ContentType="application/vnd.openxmlformats-officedocument.presentationml.notesSlide+xml"/>
  <Override PartName="/ppt/charts/chart6.xml" ContentType="application/vnd.openxmlformats-officedocument.drawingml.chart+xml"/>
  <Override PartName="/ppt/notesSlides/notesSlide37.xml" ContentType="application/vnd.openxmlformats-officedocument.presentationml.notesSlide+xml"/>
  <Override PartName="/ppt/charts/chart7.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4" r:id="rId3"/>
    <p:sldId id="277" r:id="rId4"/>
    <p:sldId id="278" r:id="rId5"/>
    <p:sldId id="279" r:id="rId6"/>
    <p:sldId id="280" r:id="rId7"/>
    <p:sldId id="275" r:id="rId8"/>
    <p:sldId id="267" r:id="rId9"/>
    <p:sldId id="266" r:id="rId10"/>
    <p:sldId id="265" r:id="rId11"/>
    <p:sldId id="268" r:id="rId12"/>
    <p:sldId id="269" r:id="rId13"/>
    <p:sldId id="270" r:id="rId14"/>
    <p:sldId id="271" r:id="rId15"/>
    <p:sldId id="272" r:id="rId16"/>
    <p:sldId id="274" r:id="rId17"/>
    <p:sldId id="282" r:id="rId18"/>
    <p:sldId id="297" r:id="rId19"/>
    <p:sldId id="286" r:id="rId20"/>
    <p:sldId id="299" r:id="rId21"/>
    <p:sldId id="300" r:id="rId22"/>
    <p:sldId id="289" r:id="rId23"/>
    <p:sldId id="301" r:id="rId24"/>
    <p:sldId id="290" r:id="rId25"/>
    <p:sldId id="291" r:id="rId26"/>
    <p:sldId id="285" r:id="rId27"/>
    <p:sldId id="310" r:id="rId28"/>
    <p:sldId id="284" r:id="rId29"/>
    <p:sldId id="292" r:id="rId30"/>
    <p:sldId id="294" r:id="rId31"/>
    <p:sldId id="258" r:id="rId32"/>
    <p:sldId id="298" r:id="rId33"/>
    <p:sldId id="257" r:id="rId34"/>
    <p:sldId id="305" r:id="rId35"/>
    <p:sldId id="304" r:id="rId36"/>
    <p:sldId id="312" r:id="rId37"/>
    <p:sldId id="261" r:id="rId38"/>
    <p:sldId id="311" r:id="rId39"/>
    <p:sldId id="287" r:id="rId40"/>
    <p:sldId id="307" r:id="rId41"/>
    <p:sldId id="295" r:id="rId42"/>
    <p:sldId id="309" r:id="rId43"/>
    <p:sldId id="283" r:id="rId44"/>
    <p:sldId id="263"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1" autoAdjust="0"/>
    <p:restoredTop sz="83126" autoAdjust="0"/>
  </p:normalViewPr>
  <p:slideViewPr>
    <p:cSldViewPr>
      <p:cViewPr varScale="1">
        <p:scale>
          <a:sx n="96" d="100"/>
          <a:sy n="96" d="100"/>
        </p:scale>
        <p:origin x="202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55" b="1" i="0" u="none" strike="noStrike" baseline="0">
                <a:solidFill>
                  <a:srgbClr val="000000"/>
                </a:solidFill>
                <a:latin typeface="Arial"/>
                <a:ea typeface="Arial"/>
                <a:cs typeface="Arial"/>
              </a:defRPr>
            </a:pPr>
            <a:r>
              <a:rPr lang="en-US"/>
              <a:t>One giga-base reference</a:t>
            </a:r>
          </a:p>
        </c:rich>
      </c:tx>
      <c:layout>
        <c:manualLayout>
          <c:xMode val="edge"/>
          <c:yMode val="edge"/>
          <c:x val="0.38169934640522873"/>
          <c:y val="1.8817204301075269E-2"/>
        </c:manualLayout>
      </c:layout>
      <c:overlay val="0"/>
      <c:spPr>
        <a:noFill/>
        <a:ln w="18878">
          <a:noFill/>
        </a:ln>
      </c:spPr>
    </c:title>
    <c:autoTitleDeleted val="0"/>
    <c:plotArea>
      <c:layout>
        <c:manualLayout>
          <c:layoutTarget val="inner"/>
          <c:xMode val="edge"/>
          <c:yMode val="edge"/>
          <c:x val="0.11633986928104575"/>
          <c:y val="0.17473118279569894"/>
          <c:w val="0.78300653594771241"/>
          <c:h val="0.65322580645161288"/>
        </c:manualLayout>
      </c:layout>
      <c:lineChart>
        <c:grouping val="standard"/>
        <c:varyColors val="0"/>
        <c:ser>
          <c:idx val="0"/>
          <c:order val="0"/>
          <c:tx>
            <c:strRef>
              <c:f>times!$A$4</c:f>
              <c:strCache>
                <c:ptCount val="1"/>
                <c:pt idx="0">
                  <c:v>cpu</c:v>
                </c:pt>
              </c:strCache>
            </c:strRef>
          </c:tx>
          <c:spPr>
            <a:ln w="9439">
              <a:solidFill>
                <a:srgbClr val="000080"/>
              </a:solidFill>
              <a:prstDash val="solid"/>
            </a:ln>
          </c:spPr>
          <c:marker>
            <c:symbol val="diamond"/>
            <c:size val="3"/>
            <c:spPr>
              <a:solidFill>
                <a:srgbClr val="000080"/>
              </a:solidFill>
              <a:ln>
                <a:solidFill>
                  <a:srgbClr val="000080"/>
                </a:solidFill>
                <a:prstDash val="solid"/>
              </a:ln>
            </c:spPr>
          </c:marker>
          <c:cat>
            <c:numRef>
              <c:f>times!$B$3:$H$3</c:f>
              <c:numCache>
                <c:formatCode>General</c:formatCode>
                <c:ptCount val="7"/>
                <c:pt idx="0">
                  <c:v>2</c:v>
                </c:pt>
                <c:pt idx="1">
                  <c:v>4</c:v>
                </c:pt>
                <c:pt idx="2">
                  <c:v>8</c:v>
                </c:pt>
                <c:pt idx="3">
                  <c:v>16</c:v>
                </c:pt>
                <c:pt idx="4">
                  <c:v>32</c:v>
                </c:pt>
                <c:pt idx="5">
                  <c:v>64</c:v>
                </c:pt>
                <c:pt idx="6">
                  <c:v>96</c:v>
                </c:pt>
              </c:numCache>
            </c:numRef>
          </c:cat>
          <c:val>
            <c:numRef>
              <c:f>times!$B$4:$H$4</c:f>
              <c:numCache>
                <c:formatCode>General</c:formatCode>
                <c:ptCount val="7"/>
                <c:pt idx="0">
                  <c:v>401.64</c:v>
                </c:pt>
                <c:pt idx="1">
                  <c:v>742.46</c:v>
                </c:pt>
                <c:pt idx="2">
                  <c:v>2090.7399999999998</c:v>
                </c:pt>
                <c:pt idx="3">
                  <c:v>2796.59</c:v>
                </c:pt>
                <c:pt idx="4">
                  <c:v>8017.6</c:v>
                </c:pt>
                <c:pt idx="5">
                  <c:v>15663.45</c:v>
                </c:pt>
                <c:pt idx="6">
                  <c:v>16507.990000000002</c:v>
                </c:pt>
              </c:numCache>
            </c:numRef>
          </c:val>
          <c:smooth val="0"/>
          <c:extLst>
            <c:ext xmlns:c16="http://schemas.microsoft.com/office/drawing/2014/chart" uri="{C3380CC4-5D6E-409C-BE32-E72D297353CC}">
              <c16:uniqueId val="{00000000-C57B-43EF-9629-BE10685D7EB0}"/>
            </c:ext>
          </c:extLst>
        </c:ser>
        <c:ser>
          <c:idx val="1"/>
          <c:order val="1"/>
          <c:tx>
            <c:strRef>
              <c:f>times!$A$5</c:f>
              <c:strCache>
                <c:ptCount val="1"/>
                <c:pt idx="0">
                  <c:v>fpga</c:v>
                </c:pt>
              </c:strCache>
            </c:strRef>
          </c:tx>
          <c:spPr>
            <a:ln w="9439">
              <a:solidFill>
                <a:srgbClr val="FF00FF"/>
              </a:solidFill>
              <a:prstDash val="solid"/>
            </a:ln>
          </c:spPr>
          <c:marker>
            <c:symbol val="square"/>
            <c:size val="3"/>
            <c:spPr>
              <a:solidFill>
                <a:srgbClr val="FF00FF"/>
              </a:solidFill>
              <a:ln>
                <a:solidFill>
                  <a:srgbClr val="FF00FF"/>
                </a:solidFill>
                <a:prstDash val="solid"/>
              </a:ln>
            </c:spPr>
          </c:marker>
          <c:cat>
            <c:numRef>
              <c:f>times!$B$3:$H$3</c:f>
              <c:numCache>
                <c:formatCode>General</c:formatCode>
                <c:ptCount val="7"/>
                <c:pt idx="0">
                  <c:v>2</c:v>
                </c:pt>
                <c:pt idx="1">
                  <c:v>4</c:v>
                </c:pt>
                <c:pt idx="2">
                  <c:v>8</c:v>
                </c:pt>
                <c:pt idx="3">
                  <c:v>16</c:v>
                </c:pt>
                <c:pt idx="4">
                  <c:v>32</c:v>
                </c:pt>
                <c:pt idx="5">
                  <c:v>64</c:v>
                </c:pt>
                <c:pt idx="6">
                  <c:v>96</c:v>
                </c:pt>
              </c:numCache>
            </c:numRef>
          </c:cat>
          <c:val>
            <c:numRef>
              <c:f>times!$B$5:$H$5</c:f>
              <c:numCache>
                <c:formatCode>General</c:formatCode>
                <c:ptCount val="7"/>
                <c:pt idx="0">
                  <c:v>42.87</c:v>
                </c:pt>
                <c:pt idx="1">
                  <c:v>41.22</c:v>
                </c:pt>
                <c:pt idx="2">
                  <c:v>41.21</c:v>
                </c:pt>
                <c:pt idx="3">
                  <c:v>41.37</c:v>
                </c:pt>
                <c:pt idx="4">
                  <c:v>42.16</c:v>
                </c:pt>
                <c:pt idx="5">
                  <c:v>41.64</c:v>
                </c:pt>
                <c:pt idx="6">
                  <c:v>41.94</c:v>
                </c:pt>
              </c:numCache>
            </c:numRef>
          </c:val>
          <c:smooth val="0"/>
          <c:extLst>
            <c:ext xmlns:c16="http://schemas.microsoft.com/office/drawing/2014/chart" uri="{C3380CC4-5D6E-409C-BE32-E72D297353CC}">
              <c16:uniqueId val="{00000001-C57B-43EF-9629-BE10685D7EB0}"/>
            </c:ext>
          </c:extLst>
        </c:ser>
        <c:dLbls>
          <c:showLegendKey val="0"/>
          <c:showVal val="0"/>
          <c:showCatName val="0"/>
          <c:showSerName val="0"/>
          <c:showPercent val="0"/>
          <c:showBubbleSize val="0"/>
        </c:dLbls>
        <c:marker val="1"/>
        <c:smooth val="0"/>
        <c:axId val="378214704"/>
        <c:axId val="1"/>
      </c:lineChart>
      <c:catAx>
        <c:axId val="378214704"/>
        <c:scaling>
          <c:orientation val="minMax"/>
        </c:scaling>
        <c:delete val="0"/>
        <c:axPos val="b"/>
        <c:title>
          <c:tx>
            <c:rich>
              <a:bodyPr/>
              <a:lstStyle/>
              <a:p>
                <a:pPr>
                  <a:defRPr sz="706" b="1" i="0" u="none" strike="noStrike" baseline="0">
                    <a:solidFill>
                      <a:srgbClr val="000000"/>
                    </a:solidFill>
                    <a:latin typeface="Arial"/>
                    <a:ea typeface="Arial"/>
                    <a:cs typeface="Arial"/>
                  </a:defRPr>
                </a:pPr>
                <a:r>
                  <a:rPr lang="en-US"/>
                  <a:t>Tag count</a:t>
                </a:r>
              </a:p>
            </c:rich>
          </c:tx>
          <c:layout>
            <c:manualLayout>
              <c:xMode val="edge"/>
              <c:yMode val="edge"/>
              <c:x val="0.46274509803921571"/>
              <c:y val="0.90860215053763438"/>
            </c:manualLayout>
          </c:layout>
          <c:overlay val="0"/>
          <c:spPr>
            <a:noFill/>
            <a:ln w="18878">
              <a:noFill/>
            </a:ln>
          </c:spPr>
        </c:title>
        <c:numFmt formatCode="General" sourceLinked="1"/>
        <c:majorTickMark val="out"/>
        <c:minorTickMark val="none"/>
        <c:tickLblPos val="nextTo"/>
        <c:spPr>
          <a:ln w="2360">
            <a:solidFill>
              <a:srgbClr val="000000"/>
            </a:solidFill>
            <a:prstDash val="solid"/>
          </a:ln>
        </c:spPr>
        <c:txPr>
          <a:bodyPr rot="0" vert="horz"/>
          <a:lstStyle/>
          <a:p>
            <a:pPr>
              <a:defRPr sz="706"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logBase val="10"/>
          <c:orientation val="minMax"/>
        </c:scaling>
        <c:delete val="0"/>
        <c:axPos val="l"/>
        <c:majorGridlines>
          <c:spPr>
            <a:ln w="2360">
              <a:solidFill>
                <a:srgbClr val="000000"/>
              </a:solidFill>
              <a:prstDash val="solid"/>
            </a:ln>
          </c:spPr>
        </c:majorGridlines>
        <c:title>
          <c:tx>
            <c:rich>
              <a:bodyPr/>
              <a:lstStyle/>
              <a:p>
                <a:pPr>
                  <a:defRPr sz="706" b="1" i="0" u="none" strike="noStrike" baseline="0">
                    <a:solidFill>
                      <a:srgbClr val="000000"/>
                    </a:solidFill>
                    <a:latin typeface="Arial"/>
                    <a:ea typeface="Arial"/>
                    <a:cs typeface="Arial"/>
                  </a:defRPr>
                </a:pPr>
                <a:r>
                  <a:rPr lang="en-US"/>
                  <a:t>Time (s)</a:t>
                </a:r>
              </a:p>
            </c:rich>
          </c:tx>
          <c:layout>
            <c:manualLayout>
              <c:xMode val="edge"/>
              <c:yMode val="edge"/>
              <c:x val="1.4379084967320261E-2"/>
              <c:y val="0.42741935483870969"/>
            </c:manualLayout>
          </c:layout>
          <c:overlay val="0"/>
          <c:spPr>
            <a:noFill/>
            <a:ln w="18878">
              <a:noFill/>
            </a:ln>
          </c:spPr>
        </c:title>
        <c:numFmt formatCode="General" sourceLinked="1"/>
        <c:majorTickMark val="out"/>
        <c:minorTickMark val="none"/>
        <c:tickLblPos val="nextTo"/>
        <c:spPr>
          <a:ln w="2360">
            <a:solidFill>
              <a:srgbClr val="000000"/>
            </a:solidFill>
            <a:prstDash val="solid"/>
          </a:ln>
        </c:spPr>
        <c:txPr>
          <a:bodyPr rot="0" vert="horz"/>
          <a:lstStyle/>
          <a:p>
            <a:pPr>
              <a:defRPr sz="706" b="0" i="0" u="none" strike="noStrike" baseline="0">
                <a:solidFill>
                  <a:srgbClr val="000000"/>
                </a:solidFill>
                <a:latin typeface="Arial"/>
                <a:ea typeface="Arial"/>
                <a:cs typeface="Arial"/>
              </a:defRPr>
            </a:pPr>
            <a:endParaRPr lang="en-US"/>
          </a:p>
        </c:txPr>
        <c:crossAx val="378214704"/>
        <c:crosses val="autoZero"/>
        <c:crossBetween val="between"/>
      </c:valAx>
      <c:spPr>
        <a:solidFill>
          <a:srgbClr val="C0C0C0"/>
        </a:solidFill>
        <a:ln w="9439">
          <a:solidFill>
            <a:srgbClr val="808080"/>
          </a:solidFill>
          <a:prstDash val="solid"/>
        </a:ln>
      </c:spPr>
    </c:plotArea>
    <c:legend>
      <c:legendPos val="r"/>
      <c:layout>
        <c:manualLayout>
          <c:xMode val="edge"/>
          <c:yMode val="edge"/>
          <c:x val="0.91241830065359475"/>
          <c:y val="0.44086021505376344"/>
          <c:w val="8.2352941176470587E-2"/>
          <c:h val="0.11559139784946236"/>
        </c:manualLayout>
      </c:layout>
      <c:overlay val="0"/>
      <c:spPr>
        <a:solidFill>
          <a:srgbClr val="FFFFFF"/>
        </a:solidFill>
        <a:ln w="2360">
          <a:solidFill>
            <a:srgbClr val="000000"/>
          </a:solidFill>
          <a:prstDash val="solid"/>
        </a:ln>
      </c:spPr>
      <c:txPr>
        <a:bodyPr/>
        <a:lstStyle/>
        <a:p>
          <a:pPr>
            <a:defRPr sz="647"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706" b="0" i="0" u="none" strike="noStrike" baseline="0">
          <a:solidFill>
            <a:srgbClr val="000000"/>
          </a:solidFill>
          <a:latin typeface="Arial"/>
          <a:ea typeface="Arial"/>
          <a:cs typeface="Aria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388133498145856E-2"/>
          <c:y val="4.3912175648702596E-2"/>
          <c:w val="0.8590852904820766"/>
          <c:h val="0.87624750499001991"/>
        </c:manualLayout>
      </c:layout>
      <c:barChart>
        <c:barDir val="col"/>
        <c:grouping val="clustered"/>
        <c:varyColors val="0"/>
        <c:ser>
          <c:idx val="0"/>
          <c:order val="0"/>
          <c:tx>
            <c:strRef>
              <c:f>Sheet1!$B$1</c:f>
              <c:strCache>
                <c:ptCount val="1"/>
                <c:pt idx="0">
                  <c:v>CPU</c:v>
                </c:pt>
              </c:strCache>
            </c:strRef>
          </c:tx>
          <c:spPr>
            <a:solidFill>
              <a:srgbClr val="9999FF"/>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Sheet1!$B$2:$B$4</c:f>
              <c:numCache>
                <c:formatCode>General</c:formatCode>
                <c:ptCount val="3"/>
                <c:pt idx="0">
                  <c:v>1</c:v>
                </c:pt>
                <c:pt idx="1">
                  <c:v>1</c:v>
                </c:pt>
                <c:pt idx="2">
                  <c:v>344</c:v>
                </c:pt>
              </c:numCache>
            </c:numRef>
          </c:val>
          <c:extLst>
            <c:ext xmlns:c16="http://schemas.microsoft.com/office/drawing/2014/chart" uri="{C3380CC4-5D6E-409C-BE32-E72D297353CC}">
              <c16:uniqueId val="{00000000-47C0-4F78-BE67-6E0277C9EB45}"/>
            </c:ext>
          </c:extLst>
        </c:ser>
        <c:ser>
          <c:idx val="1"/>
          <c:order val="1"/>
          <c:tx>
            <c:strRef>
              <c:f>Sheet1!$C$1</c:f>
              <c:strCache>
                <c:ptCount val="1"/>
                <c:pt idx="0">
                  <c:v>FPGA</c:v>
                </c:pt>
              </c:strCache>
            </c:strRef>
          </c:tx>
          <c:spPr>
            <a:solidFill>
              <a:srgbClr val="993366"/>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Sheet1!$C$2:$C$4</c:f>
              <c:numCache>
                <c:formatCode>General</c:formatCode>
                <c:ptCount val="3"/>
                <c:pt idx="0">
                  <c:v>80</c:v>
                </c:pt>
                <c:pt idx="1">
                  <c:v>390</c:v>
                </c:pt>
                <c:pt idx="2">
                  <c:v>3.8</c:v>
                </c:pt>
              </c:numCache>
            </c:numRef>
          </c:val>
          <c:extLst>
            <c:ext xmlns:c16="http://schemas.microsoft.com/office/drawing/2014/chart" uri="{C3380CC4-5D6E-409C-BE32-E72D297353CC}">
              <c16:uniqueId val="{00000001-47C0-4F78-BE67-6E0277C9EB45}"/>
            </c:ext>
          </c:extLst>
        </c:ser>
        <c:dLbls>
          <c:showLegendKey val="0"/>
          <c:showVal val="0"/>
          <c:showCatName val="0"/>
          <c:showSerName val="0"/>
          <c:showPercent val="0"/>
          <c:showBubbleSize val="0"/>
        </c:dLbls>
        <c:gapWidth val="150"/>
        <c:axId val="378915744"/>
        <c:axId val="1"/>
      </c:barChart>
      <c:catAx>
        <c:axId val="378915744"/>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378915744"/>
        <c:crosses val="autoZero"/>
        <c:crossBetween val="between"/>
      </c:valAx>
      <c:spPr>
        <a:solidFill>
          <a:srgbClr val="C0C0C0"/>
        </a:solidFill>
        <a:ln w="12700">
          <a:solidFill>
            <a:srgbClr val="808080"/>
          </a:solidFill>
          <a:prstDash val="solid"/>
        </a:ln>
      </c:spPr>
    </c:plotArea>
    <c:legend>
      <c:legendPos val="r"/>
      <c:layout>
        <c:manualLayout>
          <c:xMode val="edge"/>
          <c:yMode val="edge"/>
          <c:x val="0.92583436341161929"/>
          <c:y val="0.43712574850299402"/>
          <c:w val="6.9221260815822E-2"/>
          <c:h val="8.5828343313373259E-2"/>
        </c:manualLayout>
      </c:layout>
      <c:overlay val="0"/>
      <c:spPr>
        <a:solidFill>
          <a:srgbClr val="FFFFFF"/>
        </a:solidFill>
        <a:ln w="3175">
          <a:solidFill>
            <a:srgbClr val="000000"/>
          </a:solidFill>
          <a:prstDash val="solid"/>
        </a:ln>
      </c:spPr>
      <c:txPr>
        <a:bodyPr/>
        <a:lstStyle/>
        <a:p>
          <a:pPr>
            <a:defRPr sz="895"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388133498145856E-2"/>
          <c:y val="4.3912175648702596E-2"/>
          <c:w val="0.8590852904820766"/>
          <c:h val="0.87624750499001991"/>
        </c:manualLayout>
      </c:layout>
      <c:barChart>
        <c:barDir val="col"/>
        <c:grouping val="clustered"/>
        <c:varyColors val="0"/>
        <c:ser>
          <c:idx val="0"/>
          <c:order val="0"/>
          <c:tx>
            <c:strRef>
              <c:f>Sheet1!$B$1</c:f>
              <c:strCache>
                <c:ptCount val="1"/>
                <c:pt idx="0">
                  <c:v>CPU</c:v>
                </c:pt>
              </c:strCache>
            </c:strRef>
          </c:tx>
          <c:spPr>
            <a:solidFill>
              <a:srgbClr val="9999FF"/>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Sheet1!$B$2:$B$4</c:f>
              <c:numCache>
                <c:formatCode>General</c:formatCode>
                <c:ptCount val="3"/>
                <c:pt idx="0">
                  <c:v>1</c:v>
                </c:pt>
                <c:pt idx="1">
                  <c:v>1</c:v>
                </c:pt>
                <c:pt idx="2">
                  <c:v>344</c:v>
                </c:pt>
              </c:numCache>
            </c:numRef>
          </c:val>
          <c:extLst>
            <c:ext xmlns:c16="http://schemas.microsoft.com/office/drawing/2014/chart" uri="{C3380CC4-5D6E-409C-BE32-E72D297353CC}">
              <c16:uniqueId val="{00000000-BDF7-4E99-BEEA-D2332D42BE6C}"/>
            </c:ext>
          </c:extLst>
        </c:ser>
        <c:ser>
          <c:idx val="1"/>
          <c:order val="1"/>
          <c:tx>
            <c:strRef>
              <c:f>Sheet1!$C$1</c:f>
              <c:strCache>
                <c:ptCount val="1"/>
                <c:pt idx="0">
                  <c:v>FPGA</c:v>
                </c:pt>
              </c:strCache>
            </c:strRef>
          </c:tx>
          <c:spPr>
            <a:solidFill>
              <a:srgbClr val="993366"/>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Sheet1!$C$2:$C$4</c:f>
              <c:numCache>
                <c:formatCode>General</c:formatCode>
                <c:ptCount val="3"/>
                <c:pt idx="0">
                  <c:v>80</c:v>
                </c:pt>
                <c:pt idx="1">
                  <c:v>390</c:v>
                </c:pt>
                <c:pt idx="2">
                  <c:v>3.8</c:v>
                </c:pt>
              </c:numCache>
            </c:numRef>
          </c:val>
          <c:extLst>
            <c:ext xmlns:c16="http://schemas.microsoft.com/office/drawing/2014/chart" uri="{C3380CC4-5D6E-409C-BE32-E72D297353CC}">
              <c16:uniqueId val="{00000001-BDF7-4E99-BEEA-D2332D42BE6C}"/>
            </c:ext>
          </c:extLst>
        </c:ser>
        <c:dLbls>
          <c:showLegendKey val="0"/>
          <c:showVal val="0"/>
          <c:showCatName val="0"/>
          <c:showSerName val="0"/>
          <c:showPercent val="0"/>
          <c:showBubbleSize val="0"/>
        </c:dLbls>
        <c:gapWidth val="150"/>
        <c:axId val="378914912"/>
        <c:axId val="1"/>
      </c:barChart>
      <c:catAx>
        <c:axId val="378914912"/>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378914912"/>
        <c:crosses val="autoZero"/>
        <c:crossBetween val="between"/>
      </c:valAx>
      <c:spPr>
        <a:solidFill>
          <a:srgbClr val="C0C0C0"/>
        </a:solidFill>
        <a:ln w="12700">
          <a:solidFill>
            <a:srgbClr val="808080"/>
          </a:solidFill>
          <a:prstDash val="solid"/>
        </a:ln>
      </c:spPr>
    </c:plotArea>
    <c:legend>
      <c:legendPos val="r"/>
      <c:layout>
        <c:manualLayout>
          <c:xMode val="edge"/>
          <c:yMode val="edge"/>
          <c:x val="0.92583436341161929"/>
          <c:y val="0.43712574850299402"/>
          <c:w val="6.9221260815822E-2"/>
          <c:h val="8.5828343313373259E-2"/>
        </c:manualLayout>
      </c:layout>
      <c:overlay val="0"/>
      <c:spPr>
        <a:solidFill>
          <a:srgbClr val="FFFFFF"/>
        </a:solidFill>
        <a:ln w="3175">
          <a:solidFill>
            <a:srgbClr val="000000"/>
          </a:solidFill>
          <a:prstDash val="solid"/>
        </a:ln>
      </c:spPr>
      <c:txPr>
        <a:bodyPr/>
        <a:lstStyle/>
        <a:p>
          <a:pPr>
            <a:defRPr sz="895"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388133498145856E-2"/>
          <c:y val="4.3912175648702596E-2"/>
          <c:w val="0.8590852904820766"/>
          <c:h val="0.87624750499001991"/>
        </c:manualLayout>
      </c:layout>
      <c:barChart>
        <c:barDir val="col"/>
        <c:grouping val="clustered"/>
        <c:varyColors val="0"/>
        <c:ser>
          <c:idx val="0"/>
          <c:order val="0"/>
          <c:tx>
            <c:strRef>
              <c:f>Sheet1!$B$1</c:f>
              <c:strCache>
                <c:ptCount val="1"/>
                <c:pt idx="0">
                  <c:v>CPU</c:v>
                </c:pt>
              </c:strCache>
            </c:strRef>
          </c:tx>
          <c:spPr>
            <a:solidFill>
              <a:srgbClr val="9999FF"/>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Sheet1!$B$2:$B$4</c:f>
              <c:numCache>
                <c:formatCode>General</c:formatCode>
                <c:ptCount val="3"/>
                <c:pt idx="0">
                  <c:v>1</c:v>
                </c:pt>
                <c:pt idx="1">
                  <c:v>1</c:v>
                </c:pt>
                <c:pt idx="2">
                  <c:v>103</c:v>
                </c:pt>
              </c:numCache>
            </c:numRef>
          </c:val>
          <c:extLst>
            <c:ext xmlns:c16="http://schemas.microsoft.com/office/drawing/2014/chart" uri="{C3380CC4-5D6E-409C-BE32-E72D297353CC}">
              <c16:uniqueId val="{00000000-1FDC-4D4A-B996-54DBC2E89FF9}"/>
            </c:ext>
          </c:extLst>
        </c:ser>
        <c:ser>
          <c:idx val="1"/>
          <c:order val="1"/>
          <c:tx>
            <c:strRef>
              <c:f>Sheet1!$C$1</c:f>
              <c:strCache>
                <c:ptCount val="1"/>
                <c:pt idx="0">
                  <c:v>FPGA</c:v>
                </c:pt>
              </c:strCache>
            </c:strRef>
          </c:tx>
          <c:spPr>
            <a:solidFill>
              <a:srgbClr val="993366"/>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Sheet1!$C$2:$C$4</c:f>
              <c:numCache>
                <c:formatCode>General</c:formatCode>
                <c:ptCount val="3"/>
                <c:pt idx="0">
                  <c:v>80</c:v>
                </c:pt>
                <c:pt idx="1">
                  <c:v>390</c:v>
                </c:pt>
                <c:pt idx="2">
                  <c:v>1</c:v>
                </c:pt>
              </c:numCache>
            </c:numRef>
          </c:val>
          <c:extLst>
            <c:ext xmlns:c16="http://schemas.microsoft.com/office/drawing/2014/chart" uri="{C3380CC4-5D6E-409C-BE32-E72D297353CC}">
              <c16:uniqueId val="{00000001-1FDC-4D4A-B996-54DBC2E89FF9}"/>
            </c:ext>
          </c:extLst>
        </c:ser>
        <c:dLbls>
          <c:showLegendKey val="0"/>
          <c:showVal val="0"/>
          <c:showCatName val="0"/>
          <c:showSerName val="0"/>
          <c:showPercent val="0"/>
          <c:showBubbleSize val="0"/>
        </c:dLbls>
        <c:gapWidth val="150"/>
        <c:axId val="378909504"/>
        <c:axId val="1"/>
      </c:barChart>
      <c:catAx>
        <c:axId val="378909504"/>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378909504"/>
        <c:crosses val="autoZero"/>
        <c:crossBetween val="between"/>
      </c:valAx>
      <c:spPr>
        <a:solidFill>
          <a:srgbClr val="C0C0C0"/>
        </a:solidFill>
        <a:ln w="12700">
          <a:solidFill>
            <a:srgbClr val="808080"/>
          </a:solidFill>
          <a:prstDash val="solid"/>
        </a:ln>
      </c:spPr>
    </c:plotArea>
    <c:legend>
      <c:legendPos val="r"/>
      <c:layout>
        <c:manualLayout>
          <c:xMode val="edge"/>
          <c:yMode val="edge"/>
          <c:x val="0.92583436341161929"/>
          <c:y val="0.43712574850299402"/>
          <c:w val="6.9221260815822E-2"/>
          <c:h val="8.5828343313373259E-2"/>
        </c:manualLayout>
      </c:layout>
      <c:overlay val="0"/>
      <c:spPr>
        <a:solidFill>
          <a:srgbClr val="FFFFFF"/>
        </a:solidFill>
        <a:ln w="3175">
          <a:solidFill>
            <a:srgbClr val="000000"/>
          </a:solidFill>
          <a:prstDash val="solid"/>
        </a:ln>
      </c:spPr>
      <c:txPr>
        <a:bodyPr/>
        <a:lstStyle/>
        <a:p>
          <a:pPr>
            <a:defRPr sz="895"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388133498145856E-2"/>
          <c:y val="4.3912175648702596E-2"/>
          <c:w val="0.8590852904820766"/>
          <c:h val="0.87624750499001991"/>
        </c:manualLayout>
      </c:layout>
      <c:barChart>
        <c:barDir val="col"/>
        <c:grouping val="clustered"/>
        <c:varyColors val="0"/>
        <c:ser>
          <c:idx val="0"/>
          <c:order val="0"/>
          <c:tx>
            <c:strRef>
              <c:f>Sheet1!$B$1</c:f>
              <c:strCache>
                <c:ptCount val="1"/>
                <c:pt idx="0">
                  <c:v>CPU</c:v>
                </c:pt>
              </c:strCache>
            </c:strRef>
          </c:tx>
          <c:spPr>
            <a:solidFill>
              <a:srgbClr val="9999FF"/>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Sheet1!$B$2:$B$4</c:f>
              <c:numCache>
                <c:formatCode>General</c:formatCode>
                <c:ptCount val="3"/>
                <c:pt idx="0">
                  <c:v>1</c:v>
                </c:pt>
                <c:pt idx="1">
                  <c:v>1</c:v>
                </c:pt>
                <c:pt idx="2">
                  <c:v>412</c:v>
                </c:pt>
              </c:numCache>
            </c:numRef>
          </c:val>
          <c:extLst>
            <c:ext xmlns:c16="http://schemas.microsoft.com/office/drawing/2014/chart" uri="{C3380CC4-5D6E-409C-BE32-E72D297353CC}">
              <c16:uniqueId val="{00000000-BA05-4E2A-B31F-58A18522EEB3}"/>
            </c:ext>
          </c:extLst>
        </c:ser>
        <c:ser>
          <c:idx val="1"/>
          <c:order val="1"/>
          <c:tx>
            <c:strRef>
              <c:f>Sheet1!$C$1</c:f>
              <c:strCache>
                <c:ptCount val="1"/>
                <c:pt idx="0">
                  <c:v>FPGA</c:v>
                </c:pt>
              </c:strCache>
            </c:strRef>
          </c:tx>
          <c:spPr>
            <a:solidFill>
              <a:srgbClr val="993366"/>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Sheet1!$C$2:$C$4</c:f>
              <c:numCache>
                <c:formatCode>General</c:formatCode>
                <c:ptCount val="3"/>
                <c:pt idx="0">
                  <c:v>80</c:v>
                </c:pt>
                <c:pt idx="1">
                  <c:v>390</c:v>
                </c:pt>
                <c:pt idx="2">
                  <c:v>1</c:v>
                </c:pt>
              </c:numCache>
            </c:numRef>
          </c:val>
          <c:extLst>
            <c:ext xmlns:c16="http://schemas.microsoft.com/office/drawing/2014/chart" uri="{C3380CC4-5D6E-409C-BE32-E72D297353CC}">
              <c16:uniqueId val="{00000001-BA05-4E2A-B31F-58A18522EEB3}"/>
            </c:ext>
          </c:extLst>
        </c:ser>
        <c:dLbls>
          <c:showLegendKey val="0"/>
          <c:showVal val="0"/>
          <c:showCatName val="0"/>
          <c:showSerName val="0"/>
          <c:showPercent val="0"/>
          <c:showBubbleSize val="0"/>
        </c:dLbls>
        <c:gapWidth val="150"/>
        <c:axId val="378908672"/>
        <c:axId val="1"/>
      </c:barChart>
      <c:catAx>
        <c:axId val="378908672"/>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378908672"/>
        <c:crosses val="autoZero"/>
        <c:crossBetween val="between"/>
      </c:valAx>
      <c:spPr>
        <a:solidFill>
          <a:srgbClr val="C0C0C0"/>
        </a:solidFill>
        <a:ln w="12700">
          <a:solidFill>
            <a:srgbClr val="808080"/>
          </a:solidFill>
          <a:prstDash val="solid"/>
        </a:ln>
      </c:spPr>
    </c:plotArea>
    <c:legend>
      <c:legendPos val="r"/>
      <c:layout>
        <c:manualLayout>
          <c:xMode val="edge"/>
          <c:yMode val="edge"/>
          <c:x val="0.92583436341161929"/>
          <c:y val="0.43712574850299402"/>
          <c:w val="6.9221260815822E-2"/>
          <c:h val="8.5828343313373259E-2"/>
        </c:manualLayout>
      </c:layout>
      <c:overlay val="0"/>
      <c:spPr>
        <a:solidFill>
          <a:srgbClr val="FFFFFF"/>
        </a:solidFill>
        <a:ln w="3175">
          <a:solidFill>
            <a:srgbClr val="000000"/>
          </a:solidFill>
          <a:prstDash val="solid"/>
        </a:ln>
      </c:spPr>
      <c:txPr>
        <a:bodyPr/>
        <a:lstStyle/>
        <a:p>
          <a:pPr>
            <a:defRPr sz="895"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388133498145856E-2"/>
          <c:y val="4.3912175648702596E-2"/>
          <c:w val="0.8590852904820766"/>
          <c:h val="0.87624750499001991"/>
        </c:manualLayout>
      </c:layout>
      <c:barChart>
        <c:barDir val="col"/>
        <c:grouping val="clustered"/>
        <c:varyColors val="0"/>
        <c:ser>
          <c:idx val="0"/>
          <c:order val="0"/>
          <c:tx>
            <c:strRef>
              <c:f>Sheet1!$B$1</c:f>
              <c:strCache>
                <c:ptCount val="1"/>
                <c:pt idx="0">
                  <c:v>CPU</c:v>
                </c:pt>
              </c:strCache>
            </c:strRef>
          </c:tx>
          <c:spPr>
            <a:solidFill>
              <a:srgbClr val="9999FF"/>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Sheet1!$B$2:$B$4</c:f>
              <c:numCache>
                <c:formatCode>General</c:formatCode>
                <c:ptCount val="3"/>
                <c:pt idx="0">
                  <c:v>1</c:v>
                </c:pt>
                <c:pt idx="1">
                  <c:v>1</c:v>
                </c:pt>
                <c:pt idx="2">
                  <c:v>408</c:v>
                </c:pt>
              </c:numCache>
            </c:numRef>
          </c:val>
          <c:extLst>
            <c:ext xmlns:c16="http://schemas.microsoft.com/office/drawing/2014/chart" uri="{C3380CC4-5D6E-409C-BE32-E72D297353CC}">
              <c16:uniqueId val="{00000000-9153-49B9-A698-EBFFD24BE63B}"/>
            </c:ext>
          </c:extLst>
        </c:ser>
        <c:ser>
          <c:idx val="1"/>
          <c:order val="1"/>
          <c:tx>
            <c:strRef>
              <c:f>Sheet1!$C$1</c:f>
              <c:strCache>
                <c:ptCount val="1"/>
                <c:pt idx="0">
                  <c:v>FPGA</c:v>
                </c:pt>
              </c:strCache>
            </c:strRef>
          </c:tx>
          <c:spPr>
            <a:solidFill>
              <a:srgbClr val="993366"/>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Sheet1!$C$2:$C$4</c:f>
              <c:numCache>
                <c:formatCode>General</c:formatCode>
                <c:ptCount val="3"/>
                <c:pt idx="0">
                  <c:v>80</c:v>
                </c:pt>
                <c:pt idx="1">
                  <c:v>390</c:v>
                </c:pt>
                <c:pt idx="2">
                  <c:v>1</c:v>
                </c:pt>
              </c:numCache>
            </c:numRef>
          </c:val>
          <c:extLst>
            <c:ext xmlns:c16="http://schemas.microsoft.com/office/drawing/2014/chart" uri="{C3380CC4-5D6E-409C-BE32-E72D297353CC}">
              <c16:uniqueId val="{00000001-9153-49B9-A698-EBFFD24BE63B}"/>
            </c:ext>
          </c:extLst>
        </c:ser>
        <c:dLbls>
          <c:showLegendKey val="0"/>
          <c:showVal val="0"/>
          <c:showCatName val="0"/>
          <c:showSerName val="0"/>
          <c:showPercent val="0"/>
          <c:showBubbleSize val="0"/>
        </c:dLbls>
        <c:gapWidth val="150"/>
        <c:axId val="378915328"/>
        <c:axId val="1"/>
      </c:barChart>
      <c:catAx>
        <c:axId val="378915328"/>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378915328"/>
        <c:crosses val="autoZero"/>
        <c:crossBetween val="between"/>
      </c:valAx>
      <c:spPr>
        <a:solidFill>
          <a:srgbClr val="C0C0C0"/>
        </a:solidFill>
        <a:ln w="12700">
          <a:solidFill>
            <a:srgbClr val="808080"/>
          </a:solidFill>
          <a:prstDash val="solid"/>
        </a:ln>
      </c:spPr>
    </c:plotArea>
    <c:legend>
      <c:legendPos val="r"/>
      <c:layout>
        <c:manualLayout>
          <c:xMode val="edge"/>
          <c:yMode val="edge"/>
          <c:x val="0.92583436341161929"/>
          <c:y val="0.43712574850299402"/>
          <c:w val="6.9221260815822E-2"/>
          <c:h val="8.5828343313373259E-2"/>
        </c:manualLayout>
      </c:layout>
      <c:overlay val="0"/>
      <c:spPr>
        <a:solidFill>
          <a:srgbClr val="FFFFFF"/>
        </a:solidFill>
        <a:ln w="3175">
          <a:solidFill>
            <a:srgbClr val="000000"/>
          </a:solidFill>
          <a:prstDash val="solid"/>
        </a:ln>
      </c:spPr>
      <c:txPr>
        <a:bodyPr/>
        <a:lstStyle/>
        <a:p>
          <a:pPr>
            <a:defRPr sz="895"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673" b="1" i="0" u="none" strike="noStrike" baseline="0">
                <a:solidFill>
                  <a:srgbClr val="000000"/>
                </a:solidFill>
                <a:latin typeface="Arial"/>
                <a:ea typeface="Arial"/>
                <a:cs typeface="Arial"/>
              </a:defRPr>
            </a:pPr>
            <a:r>
              <a:rPr lang="en-US"/>
              <a:t>One giga-base reference</a:t>
            </a:r>
          </a:p>
        </c:rich>
      </c:tx>
      <c:layout>
        <c:manualLayout>
          <c:xMode val="edge"/>
          <c:yMode val="edge"/>
          <c:x val="0.40196078431372551"/>
          <c:y val="1.9780219780219779E-2"/>
        </c:manualLayout>
      </c:layout>
      <c:overlay val="0"/>
      <c:spPr>
        <a:noFill/>
        <a:ln w="16290">
          <a:noFill/>
        </a:ln>
      </c:spPr>
    </c:title>
    <c:autoTitleDeleted val="0"/>
    <c:plotArea>
      <c:layout>
        <c:manualLayout>
          <c:layoutTarget val="inner"/>
          <c:xMode val="edge"/>
          <c:yMode val="edge"/>
          <c:x val="7.2984749455337686E-2"/>
          <c:y val="0.14065934065934066"/>
          <c:w val="0.91721132897603486"/>
          <c:h val="0.72307692307692306"/>
        </c:manualLayout>
      </c:layout>
      <c:lineChart>
        <c:grouping val="standard"/>
        <c:varyColors val="0"/>
        <c:ser>
          <c:idx val="0"/>
          <c:order val="0"/>
          <c:tx>
            <c:strRef>
              <c:f>times!$A$6</c:f>
              <c:strCache>
                <c:ptCount val="1"/>
                <c:pt idx="0">
                  <c:v>speedup</c:v>
                </c:pt>
              </c:strCache>
            </c:strRef>
          </c:tx>
          <c:spPr>
            <a:ln w="8145">
              <a:solidFill>
                <a:srgbClr val="FF0000"/>
              </a:solidFill>
              <a:prstDash val="solid"/>
            </a:ln>
          </c:spPr>
          <c:marker>
            <c:symbol val="diamond"/>
            <c:size val="3"/>
            <c:spPr>
              <a:solidFill>
                <a:srgbClr val="FF0000"/>
              </a:solidFill>
              <a:ln>
                <a:solidFill>
                  <a:srgbClr val="FF0000"/>
                </a:solidFill>
                <a:prstDash val="solid"/>
              </a:ln>
            </c:spPr>
          </c:marker>
          <c:cat>
            <c:numRef>
              <c:f>times!$B$3:$H$3</c:f>
              <c:numCache>
                <c:formatCode>General</c:formatCode>
                <c:ptCount val="7"/>
                <c:pt idx="0">
                  <c:v>2</c:v>
                </c:pt>
                <c:pt idx="1">
                  <c:v>4</c:v>
                </c:pt>
                <c:pt idx="2">
                  <c:v>8</c:v>
                </c:pt>
                <c:pt idx="3">
                  <c:v>16</c:v>
                </c:pt>
                <c:pt idx="4">
                  <c:v>32</c:v>
                </c:pt>
                <c:pt idx="5">
                  <c:v>64</c:v>
                </c:pt>
                <c:pt idx="6">
                  <c:v>96</c:v>
                </c:pt>
              </c:numCache>
            </c:numRef>
          </c:cat>
          <c:val>
            <c:numRef>
              <c:f>times!$B$6:$H$6</c:f>
              <c:numCache>
                <c:formatCode>General</c:formatCode>
                <c:ptCount val="7"/>
                <c:pt idx="0">
                  <c:v>9.3687893631910431</c:v>
                </c:pt>
                <c:pt idx="1">
                  <c:v>18.012130033964098</c:v>
                </c:pt>
                <c:pt idx="2">
                  <c:v>50.733802475127391</c:v>
                </c:pt>
                <c:pt idx="3">
                  <c:v>67.599468213681419</c:v>
                </c:pt>
                <c:pt idx="4">
                  <c:v>190.17077798861482</c:v>
                </c:pt>
                <c:pt idx="5">
                  <c:v>376.16354466858792</c:v>
                </c:pt>
                <c:pt idx="6">
                  <c:v>393.60968049594663</c:v>
                </c:pt>
              </c:numCache>
            </c:numRef>
          </c:val>
          <c:smooth val="0"/>
          <c:extLst>
            <c:ext xmlns:c16="http://schemas.microsoft.com/office/drawing/2014/chart" uri="{C3380CC4-5D6E-409C-BE32-E72D297353CC}">
              <c16:uniqueId val="{00000000-65F4-4C60-88C2-FD085FF3D178}"/>
            </c:ext>
          </c:extLst>
        </c:ser>
        <c:dLbls>
          <c:showLegendKey val="0"/>
          <c:showVal val="0"/>
          <c:showCatName val="0"/>
          <c:showSerName val="0"/>
          <c:showPercent val="0"/>
          <c:showBubbleSize val="0"/>
        </c:dLbls>
        <c:marker val="1"/>
        <c:smooth val="0"/>
        <c:axId val="413731456"/>
        <c:axId val="1"/>
      </c:lineChart>
      <c:catAx>
        <c:axId val="413731456"/>
        <c:scaling>
          <c:orientation val="minMax"/>
        </c:scaling>
        <c:delete val="0"/>
        <c:axPos val="b"/>
        <c:title>
          <c:tx>
            <c:rich>
              <a:bodyPr/>
              <a:lstStyle/>
              <a:p>
                <a:pPr>
                  <a:defRPr sz="561" b="1" i="0" u="none" strike="noStrike" baseline="0">
                    <a:solidFill>
                      <a:srgbClr val="000000"/>
                    </a:solidFill>
                    <a:latin typeface="Arial"/>
                    <a:ea typeface="Arial"/>
                    <a:cs typeface="Arial"/>
                  </a:defRPr>
                </a:pPr>
                <a:r>
                  <a:rPr lang="en-US"/>
                  <a:t>Tag count</a:t>
                </a:r>
              </a:p>
            </c:rich>
          </c:tx>
          <c:layout>
            <c:manualLayout>
              <c:xMode val="edge"/>
              <c:yMode val="edge"/>
              <c:x val="0.49782135076252726"/>
              <c:y val="0.92747252747252751"/>
            </c:manualLayout>
          </c:layout>
          <c:overlay val="0"/>
          <c:spPr>
            <a:noFill/>
            <a:ln w="16290">
              <a:noFill/>
            </a:ln>
          </c:spPr>
        </c:title>
        <c:numFmt formatCode="General" sourceLinked="1"/>
        <c:majorTickMark val="out"/>
        <c:minorTickMark val="none"/>
        <c:tickLblPos val="nextTo"/>
        <c:spPr>
          <a:ln w="2036">
            <a:solidFill>
              <a:srgbClr val="000000"/>
            </a:solidFill>
            <a:prstDash val="solid"/>
          </a:ln>
        </c:spPr>
        <c:txPr>
          <a:bodyPr rot="0" vert="horz"/>
          <a:lstStyle/>
          <a:p>
            <a:pPr>
              <a:defRPr sz="561"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2036">
              <a:solidFill>
                <a:srgbClr val="000000"/>
              </a:solidFill>
              <a:prstDash val="solid"/>
            </a:ln>
          </c:spPr>
        </c:majorGridlines>
        <c:title>
          <c:tx>
            <c:rich>
              <a:bodyPr/>
              <a:lstStyle/>
              <a:p>
                <a:pPr>
                  <a:defRPr sz="561" b="1" i="0" u="none" strike="noStrike" baseline="0">
                    <a:solidFill>
                      <a:srgbClr val="000000"/>
                    </a:solidFill>
                    <a:latin typeface="Arial"/>
                    <a:ea typeface="Arial"/>
                    <a:cs typeface="Arial"/>
                  </a:defRPr>
                </a:pPr>
                <a:r>
                  <a:rPr lang="en-US"/>
                  <a:t>Speedup</a:t>
                </a:r>
              </a:p>
            </c:rich>
          </c:tx>
          <c:layout>
            <c:manualLayout>
              <c:xMode val="edge"/>
              <c:yMode val="edge"/>
              <c:x val="1.1982570806100218E-2"/>
              <c:y val="0.44175824175824174"/>
            </c:manualLayout>
          </c:layout>
          <c:overlay val="0"/>
          <c:spPr>
            <a:noFill/>
            <a:ln w="16290">
              <a:noFill/>
            </a:ln>
          </c:spPr>
        </c:title>
        <c:numFmt formatCode="General" sourceLinked="1"/>
        <c:majorTickMark val="out"/>
        <c:minorTickMark val="none"/>
        <c:tickLblPos val="nextTo"/>
        <c:spPr>
          <a:ln w="2036">
            <a:solidFill>
              <a:srgbClr val="000000"/>
            </a:solidFill>
            <a:prstDash val="solid"/>
          </a:ln>
        </c:spPr>
        <c:txPr>
          <a:bodyPr rot="0" vert="horz"/>
          <a:lstStyle/>
          <a:p>
            <a:pPr>
              <a:defRPr sz="561" b="0" i="0" u="none" strike="noStrike" baseline="0">
                <a:solidFill>
                  <a:srgbClr val="000000"/>
                </a:solidFill>
                <a:latin typeface="Arial"/>
                <a:ea typeface="Arial"/>
                <a:cs typeface="Arial"/>
              </a:defRPr>
            </a:pPr>
            <a:endParaRPr lang="en-US"/>
          </a:p>
        </c:txPr>
        <c:crossAx val="413731456"/>
        <c:crosses val="autoZero"/>
        <c:crossBetween val="between"/>
      </c:valAx>
      <c:spPr>
        <a:solidFill>
          <a:srgbClr val="C0C0C0"/>
        </a:solidFill>
        <a:ln w="8145">
          <a:solidFill>
            <a:srgbClr val="808080"/>
          </a:solidFill>
          <a:prstDash val="solid"/>
        </a:ln>
      </c:spPr>
    </c:plotArea>
    <c:plotVisOnly val="1"/>
    <c:dispBlanksAs val="gap"/>
    <c:showDLblsOverMax val="0"/>
  </c:chart>
  <c:spPr>
    <a:solidFill>
      <a:srgbClr val="FFFFFF"/>
    </a:solidFill>
    <a:ln>
      <a:noFill/>
    </a:ln>
  </c:spPr>
  <c:txPr>
    <a:bodyPr/>
    <a:lstStyle/>
    <a:p>
      <a:pPr>
        <a:defRPr sz="561"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55" b="1" i="0" u="none" strike="noStrike" baseline="0">
                <a:solidFill>
                  <a:srgbClr val="000000"/>
                </a:solidFill>
                <a:latin typeface="Arial"/>
                <a:ea typeface="Arial"/>
                <a:cs typeface="Arial"/>
              </a:defRPr>
            </a:pPr>
            <a:r>
              <a:rPr lang="en-US"/>
              <a:t>One giga-base reference</a:t>
            </a:r>
          </a:p>
        </c:rich>
      </c:tx>
      <c:layout>
        <c:manualLayout>
          <c:xMode val="edge"/>
          <c:yMode val="edge"/>
          <c:x val="0.38169934640522873"/>
          <c:y val="1.8817204301075269E-2"/>
        </c:manualLayout>
      </c:layout>
      <c:overlay val="0"/>
      <c:spPr>
        <a:noFill/>
        <a:ln w="18878">
          <a:noFill/>
        </a:ln>
      </c:spPr>
    </c:title>
    <c:autoTitleDeleted val="0"/>
    <c:plotArea>
      <c:layout>
        <c:manualLayout>
          <c:layoutTarget val="inner"/>
          <c:xMode val="edge"/>
          <c:yMode val="edge"/>
          <c:x val="0.11633986928104575"/>
          <c:y val="0.17473118279569894"/>
          <c:w val="0.78300653594771241"/>
          <c:h val="0.65322580645161288"/>
        </c:manualLayout>
      </c:layout>
      <c:lineChart>
        <c:grouping val="standard"/>
        <c:varyColors val="0"/>
        <c:ser>
          <c:idx val="0"/>
          <c:order val="0"/>
          <c:tx>
            <c:strRef>
              <c:f>times!$A$4</c:f>
              <c:strCache>
                <c:ptCount val="1"/>
                <c:pt idx="0">
                  <c:v>cpu</c:v>
                </c:pt>
              </c:strCache>
            </c:strRef>
          </c:tx>
          <c:spPr>
            <a:ln w="9439">
              <a:solidFill>
                <a:srgbClr val="000080"/>
              </a:solidFill>
              <a:prstDash val="solid"/>
            </a:ln>
          </c:spPr>
          <c:marker>
            <c:symbol val="diamond"/>
            <c:size val="3"/>
            <c:spPr>
              <a:solidFill>
                <a:srgbClr val="000080"/>
              </a:solidFill>
              <a:ln>
                <a:solidFill>
                  <a:srgbClr val="000080"/>
                </a:solidFill>
                <a:prstDash val="solid"/>
              </a:ln>
            </c:spPr>
          </c:marker>
          <c:cat>
            <c:numRef>
              <c:f>times!$B$3:$H$3</c:f>
              <c:numCache>
                <c:formatCode>General</c:formatCode>
                <c:ptCount val="7"/>
                <c:pt idx="0">
                  <c:v>2</c:v>
                </c:pt>
                <c:pt idx="1">
                  <c:v>4</c:v>
                </c:pt>
                <c:pt idx="2">
                  <c:v>8</c:v>
                </c:pt>
                <c:pt idx="3">
                  <c:v>16</c:v>
                </c:pt>
                <c:pt idx="4">
                  <c:v>32</c:v>
                </c:pt>
                <c:pt idx="5">
                  <c:v>64</c:v>
                </c:pt>
                <c:pt idx="6">
                  <c:v>96</c:v>
                </c:pt>
              </c:numCache>
            </c:numRef>
          </c:cat>
          <c:val>
            <c:numRef>
              <c:f>times!$B$4:$H$4</c:f>
              <c:numCache>
                <c:formatCode>General</c:formatCode>
                <c:ptCount val="7"/>
                <c:pt idx="0">
                  <c:v>401.64</c:v>
                </c:pt>
                <c:pt idx="1">
                  <c:v>742.46</c:v>
                </c:pt>
                <c:pt idx="2">
                  <c:v>2090.7399999999998</c:v>
                </c:pt>
                <c:pt idx="3">
                  <c:v>2796.59</c:v>
                </c:pt>
                <c:pt idx="4">
                  <c:v>8017.6</c:v>
                </c:pt>
                <c:pt idx="5">
                  <c:v>15663.45</c:v>
                </c:pt>
                <c:pt idx="6">
                  <c:v>16507.990000000002</c:v>
                </c:pt>
              </c:numCache>
            </c:numRef>
          </c:val>
          <c:smooth val="0"/>
          <c:extLst>
            <c:ext xmlns:c16="http://schemas.microsoft.com/office/drawing/2014/chart" uri="{C3380CC4-5D6E-409C-BE32-E72D297353CC}">
              <c16:uniqueId val="{00000000-B902-4C2E-848A-E8955681ED49}"/>
            </c:ext>
          </c:extLst>
        </c:ser>
        <c:ser>
          <c:idx val="1"/>
          <c:order val="1"/>
          <c:tx>
            <c:strRef>
              <c:f>times!$A$5</c:f>
              <c:strCache>
                <c:ptCount val="1"/>
                <c:pt idx="0">
                  <c:v>fpga</c:v>
                </c:pt>
              </c:strCache>
            </c:strRef>
          </c:tx>
          <c:spPr>
            <a:ln w="9439">
              <a:solidFill>
                <a:srgbClr val="FF00FF"/>
              </a:solidFill>
              <a:prstDash val="solid"/>
            </a:ln>
          </c:spPr>
          <c:marker>
            <c:symbol val="square"/>
            <c:size val="3"/>
            <c:spPr>
              <a:solidFill>
                <a:srgbClr val="FF00FF"/>
              </a:solidFill>
              <a:ln>
                <a:solidFill>
                  <a:srgbClr val="FF00FF"/>
                </a:solidFill>
                <a:prstDash val="solid"/>
              </a:ln>
            </c:spPr>
          </c:marker>
          <c:cat>
            <c:numRef>
              <c:f>times!$B$3:$H$3</c:f>
              <c:numCache>
                <c:formatCode>General</c:formatCode>
                <c:ptCount val="7"/>
                <c:pt idx="0">
                  <c:v>2</c:v>
                </c:pt>
                <c:pt idx="1">
                  <c:v>4</c:v>
                </c:pt>
                <c:pt idx="2">
                  <c:v>8</c:v>
                </c:pt>
                <c:pt idx="3">
                  <c:v>16</c:v>
                </c:pt>
                <c:pt idx="4">
                  <c:v>32</c:v>
                </c:pt>
                <c:pt idx="5">
                  <c:v>64</c:v>
                </c:pt>
                <c:pt idx="6">
                  <c:v>96</c:v>
                </c:pt>
              </c:numCache>
            </c:numRef>
          </c:cat>
          <c:val>
            <c:numRef>
              <c:f>times!$B$5:$H$5</c:f>
              <c:numCache>
                <c:formatCode>General</c:formatCode>
                <c:ptCount val="7"/>
                <c:pt idx="0">
                  <c:v>42.87</c:v>
                </c:pt>
                <c:pt idx="1">
                  <c:v>41.22</c:v>
                </c:pt>
                <c:pt idx="2">
                  <c:v>41.21</c:v>
                </c:pt>
                <c:pt idx="3">
                  <c:v>41.37</c:v>
                </c:pt>
                <c:pt idx="4">
                  <c:v>42.16</c:v>
                </c:pt>
                <c:pt idx="5">
                  <c:v>41.64</c:v>
                </c:pt>
                <c:pt idx="6">
                  <c:v>41.94</c:v>
                </c:pt>
              </c:numCache>
            </c:numRef>
          </c:val>
          <c:smooth val="0"/>
          <c:extLst>
            <c:ext xmlns:c16="http://schemas.microsoft.com/office/drawing/2014/chart" uri="{C3380CC4-5D6E-409C-BE32-E72D297353CC}">
              <c16:uniqueId val="{00000001-B902-4C2E-848A-E8955681ED49}"/>
            </c:ext>
          </c:extLst>
        </c:ser>
        <c:dLbls>
          <c:showLegendKey val="0"/>
          <c:showVal val="0"/>
          <c:showCatName val="0"/>
          <c:showSerName val="0"/>
          <c:showPercent val="0"/>
          <c:showBubbleSize val="0"/>
        </c:dLbls>
        <c:marker val="1"/>
        <c:smooth val="0"/>
        <c:axId val="378213456"/>
        <c:axId val="1"/>
      </c:lineChart>
      <c:catAx>
        <c:axId val="378213456"/>
        <c:scaling>
          <c:orientation val="minMax"/>
        </c:scaling>
        <c:delete val="0"/>
        <c:axPos val="b"/>
        <c:title>
          <c:tx>
            <c:rich>
              <a:bodyPr/>
              <a:lstStyle/>
              <a:p>
                <a:pPr>
                  <a:defRPr sz="706" b="1" i="0" u="none" strike="noStrike" baseline="0">
                    <a:solidFill>
                      <a:srgbClr val="000000"/>
                    </a:solidFill>
                    <a:latin typeface="Arial"/>
                    <a:ea typeface="Arial"/>
                    <a:cs typeface="Arial"/>
                  </a:defRPr>
                </a:pPr>
                <a:r>
                  <a:rPr lang="en-US"/>
                  <a:t>Tag count</a:t>
                </a:r>
              </a:p>
            </c:rich>
          </c:tx>
          <c:layout>
            <c:manualLayout>
              <c:xMode val="edge"/>
              <c:yMode val="edge"/>
              <c:x val="0.46274509803921571"/>
              <c:y val="0.90860215053763438"/>
            </c:manualLayout>
          </c:layout>
          <c:overlay val="0"/>
          <c:spPr>
            <a:noFill/>
            <a:ln w="18878">
              <a:noFill/>
            </a:ln>
          </c:spPr>
        </c:title>
        <c:numFmt formatCode="General" sourceLinked="1"/>
        <c:majorTickMark val="out"/>
        <c:minorTickMark val="none"/>
        <c:tickLblPos val="nextTo"/>
        <c:spPr>
          <a:ln w="2360">
            <a:solidFill>
              <a:srgbClr val="000000"/>
            </a:solidFill>
            <a:prstDash val="solid"/>
          </a:ln>
        </c:spPr>
        <c:txPr>
          <a:bodyPr rot="0" vert="horz"/>
          <a:lstStyle/>
          <a:p>
            <a:pPr>
              <a:defRPr sz="706"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logBase val="10"/>
          <c:orientation val="minMax"/>
        </c:scaling>
        <c:delete val="0"/>
        <c:axPos val="l"/>
        <c:majorGridlines>
          <c:spPr>
            <a:ln w="2360">
              <a:solidFill>
                <a:srgbClr val="000000"/>
              </a:solidFill>
              <a:prstDash val="solid"/>
            </a:ln>
          </c:spPr>
        </c:majorGridlines>
        <c:title>
          <c:tx>
            <c:rich>
              <a:bodyPr/>
              <a:lstStyle/>
              <a:p>
                <a:pPr>
                  <a:defRPr sz="706" b="1" i="0" u="none" strike="noStrike" baseline="0">
                    <a:solidFill>
                      <a:srgbClr val="000000"/>
                    </a:solidFill>
                    <a:latin typeface="Arial"/>
                    <a:ea typeface="Arial"/>
                    <a:cs typeface="Arial"/>
                  </a:defRPr>
                </a:pPr>
                <a:r>
                  <a:rPr lang="en-US"/>
                  <a:t>Time (s)</a:t>
                </a:r>
              </a:p>
            </c:rich>
          </c:tx>
          <c:layout>
            <c:manualLayout>
              <c:xMode val="edge"/>
              <c:yMode val="edge"/>
              <c:x val="1.4379084967320261E-2"/>
              <c:y val="0.42741935483870969"/>
            </c:manualLayout>
          </c:layout>
          <c:overlay val="0"/>
          <c:spPr>
            <a:noFill/>
            <a:ln w="18878">
              <a:noFill/>
            </a:ln>
          </c:spPr>
        </c:title>
        <c:numFmt formatCode="General" sourceLinked="1"/>
        <c:majorTickMark val="out"/>
        <c:minorTickMark val="none"/>
        <c:tickLblPos val="nextTo"/>
        <c:spPr>
          <a:ln w="2360">
            <a:solidFill>
              <a:srgbClr val="000000"/>
            </a:solidFill>
            <a:prstDash val="solid"/>
          </a:ln>
        </c:spPr>
        <c:txPr>
          <a:bodyPr rot="0" vert="horz"/>
          <a:lstStyle/>
          <a:p>
            <a:pPr>
              <a:defRPr sz="706" b="0" i="0" u="none" strike="noStrike" baseline="0">
                <a:solidFill>
                  <a:srgbClr val="000000"/>
                </a:solidFill>
                <a:latin typeface="Arial"/>
                <a:ea typeface="Arial"/>
                <a:cs typeface="Arial"/>
              </a:defRPr>
            </a:pPr>
            <a:endParaRPr lang="en-US"/>
          </a:p>
        </c:txPr>
        <c:crossAx val="378213456"/>
        <c:crosses val="autoZero"/>
        <c:crossBetween val="between"/>
      </c:valAx>
      <c:spPr>
        <a:solidFill>
          <a:srgbClr val="C0C0C0"/>
        </a:solidFill>
        <a:ln w="9439">
          <a:solidFill>
            <a:srgbClr val="808080"/>
          </a:solidFill>
          <a:prstDash val="solid"/>
        </a:ln>
      </c:spPr>
    </c:plotArea>
    <c:legend>
      <c:legendPos val="r"/>
      <c:layout>
        <c:manualLayout>
          <c:xMode val="edge"/>
          <c:yMode val="edge"/>
          <c:x val="0.91241830065359475"/>
          <c:y val="0.44086021505376344"/>
          <c:w val="8.2352941176470587E-2"/>
          <c:h val="0.11559139784946236"/>
        </c:manualLayout>
      </c:layout>
      <c:overlay val="0"/>
      <c:spPr>
        <a:solidFill>
          <a:srgbClr val="FFFFFF"/>
        </a:solidFill>
        <a:ln w="2360">
          <a:solidFill>
            <a:srgbClr val="000000"/>
          </a:solidFill>
          <a:prstDash val="solid"/>
        </a:ln>
      </c:spPr>
      <c:txPr>
        <a:bodyPr/>
        <a:lstStyle/>
        <a:p>
          <a:pPr>
            <a:defRPr sz="647"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706"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673" b="1" i="0" u="none" strike="noStrike" baseline="0">
                <a:solidFill>
                  <a:srgbClr val="000000"/>
                </a:solidFill>
                <a:latin typeface="Arial"/>
                <a:ea typeface="Arial"/>
                <a:cs typeface="Arial"/>
              </a:defRPr>
            </a:pPr>
            <a:r>
              <a:rPr lang="en-US"/>
              <a:t>One giga-base reference</a:t>
            </a:r>
          </a:p>
        </c:rich>
      </c:tx>
      <c:layout>
        <c:manualLayout>
          <c:xMode val="edge"/>
          <c:yMode val="edge"/>
          <c:x val="0.40196078431372551"/>
          <c:y val="1.9780219780219779E-2"/>
        </c:manualLayout>
      </c:layout>
      <c:overlay val="0"/>
      <c:spPr>
        <a:noFill/>
        <a:ln w="16290">
          <a:noFill/>
        </a:ln>
      </c:spPr>
    </c:title>
    <c:autoTitleDeleted val="0"/>
    <c:plotArea>
      <c:layout>
        <c:manualLayout>
          <c:layoutTarget val="inner"/>
          <c:xMode val="edge"/>
          <c:yMode val="edge"/>
          <c:x val="7.2984749455337686E-2"/>
          <c:y val="0.14065934065934066"/>
          <c:w val="0.91721132897603486"/>
          <c:h val="0.72307692307692306"/>
        </c:manualLayout>
      </c:layout>
      <c:lineChart>
        <c:grouping val="standard"/>
        <c:varyColors val="0"/>
        <c:ser>
          <c:idx val="0"/>
          <c:order val="0"/>
          <c:tx>
            <c:strRef>
              <c:f>times!$A$6</c:f>
              <c:strCache>
                <c:ptCount val="1"/>
                <c:pt idx="0">
                  <c:v>speedup</c:v>
                </c:pt>
              </c:strCache>
            </c:strRef>
          </c:tx>
          <c:spPr>
            <a:ln w="8145">
              <a:solidFill>
                <a:srgbClr val="FF0000"/>
              </a:solidFill>
              <a:prstDash val="solid"/>
            </a:ln>
          </c:spPr>
          <c:marker>
            <c:symbol val="diamond"/>
            <c:size val="3"/>
            <c:spPr>
              <a:solidFill>
                <a:srgbClr val="FF0000"/>
              </a:solidFill>
              <a:ln>
                <a:solidFill>
                  <a:srgbClr val="FF0000"/>
                </a:solidFill>
                <a:prstDash val="solid"/>
              </a:ln>
            </c:spPr>
          </c:marker>
          <c:cat>
            <c:numRef>
              <c:f>times!$B$3:$H$3</c:f>
              <c:numCache>
                <c:formatCode>General</c:formatCode>
                <c:ptCount val="7"/>
                <c:pt idx="0">
                  <c:v>2</c:v>
                </c:pt>
                <c:pt idx="1">
                  <c:v>4</c:v>
                </c:pt>
                <c:pt idx="2">
                  <c:v>8</c:v>
                </c:pt>
                <c:pt idx="3">
                  <c:v>16</c:v>
                </c:pt>
                <c:pt idx="4">
                  <c:v>32</c:v>
                </c:pt>
                <c:pt idx="5">
                  <c:v>64</c:v>
                </c:pt>
                <c:pt idx="6">
                  <c:v>96</c:v>
                </c:pt>
              </c:numCache>
            </c:numRef>
          </c:cat>
          <c:val>
            <c:numRef>
              <c:f>times!$B$6:$H$6</c:f>
              <c:numCache>
                <c:formatCode>General</c:formatCode>
                <c:ptCount val="7"/>
                <c:pt idx="0">
                  <c:v>9.3687893631910431</c:v>
                </c:pt>
                <c:pt idx="1">
                  <c:v>18.012130033964098</c:v>
                </c:pt>
                <c:pt idx="2">
                  <c:v>50.733802475127391</c:v>
                </c:pt>
                <c:pt idx="3">
                  <c:v>67.599468213681419</c:v>
                </c:pt>
                <c:pt idx="4">
                  <c:v>190.17077798861482</c:v>
                </c:pt>
                <c:pt idx="5">
                  <c:v>376.16354466858792</c:v>
                </c:pt>
                <c:pt idx="6">
                  <c:v>393.60968049594663</c:v>
                </c:pt>
              </c:numCache>
            </c:numRef>
          </c:val>
          <c:smooth val="0"/>
          <c:extLst>
            <c:ext xmlns:c16="http://schemas.microsoft.com/office/drawing/2014/chart" uri="{C3380CC4-5D6E-409C-BE32-E72D297353CC}">
              <c16:uniqueId val="{00000000-9FB4-499A-A2A2-3D9FABA2E4DE}"/>
            </c:ext>
          </c:extLst>
        </c:ser>
        <c:dLbls>
          <c:showLegendKey val="0"/>
          <c:showVal val="0"/>
          <c:showCatName val="0"/>
          <c:showSerName val="0"/>
          <c:showPercent val="0"/>
          <c:showBubbleSize val="0"/>
        </c:dLbls>
        <c:marker val="1"/>
        <c:smooth val="0"/>
        <c:axId val="378915328"/>
        <c:axId val="1"/>
      </c:lineChart>
      <c:catAx>
        <c:axId val="378915328"/>
        <c:scaling>
          <c:orientation val="minMax"/>
        </c:scaling>
        <c:delete val="0"/>
        <c:axPos val="b"/>
        <c:title>
          <c:tx>
            <c:rich>
              <a:bodyPr/>
              <a:lstStyle/>
              <a:p>
                <a:pPr>
                  <a:defRPr sz="561" b="1" i="0" u="none" strike="noStrike" baseline="0">
                    <a:solidFill>
                      <a:srgbClr val="000000"/>
                    </a:solidFill>
                    <a:latin typeface="Arial"/>
                    <a:ea typeface="Arial"/>
                    <a:cs typeface="Arial"/>
                  </a:defRPr>
                </a:pPr>
                <a:r>
                  <a:rPr lang="en-US"/>
                  <a:t>Tag count</a:t>
                </a:r>
              </a:p>
            </c:rich>
          </c:tx>
          <c:layout>
            <c:manualLayout>
              <c:xMode val="edge"/>
              <c:yMode val="edge"/>
              <c:x val="0.49782135076252726"/>
              <c:y val="0.92747252747252751"/>
            </c:manualLayout>
          </c:layout>
          <c:overlay val="0"/>
          <c:spPr>
            <a:noFill/>
            <a:ln w="16290">
              <a:noFill/>
            </a:ln>
          </c:spPr>
        </c:title>
        <c:numFmt formatCode="General" sourceLinked="1"/>
        <c:majorTickMark val="out"/>
        <c:minorTickMark val="none"/>
        <c:tickLblPos val="nextTo"/>
        <c:spPr>
          <a:ln w="2036">
            <a:solidFill>
              <a:srgbClr val="000000"/>
            </a:solidFill>
            <a:prstDash val="solid"/>
          </a:ln>
        </c:spPr>
        <c:txPr>
          <a:bodyPr rot="0" vert="horz"/>
          <a:lstStyle/>
          <a:p>
            <a:pPr>
              <a:defRPr sz="561"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2036">
              <a:solidFill>
                <a:srgbClr val="000000"/>
              </a:solidFill>
              <a:prstDash val="solid"/>
            </a:ln>
          </c:spPr>
        </c:majorGridlines>
        <c:title>
          <c:tx>
            <c:rich>
              <a:bodyPr/>
              <a:lstStyle/>
              <a:p>
                <a:pPr>
                  <a:defRPr sz="561" b="1" i="0" u="none" strike="noStrike" baseline="0">
                    <a:solidFill>
                      <a:srgbClr val="000000"/>
                    </a:solidFill>
                    <a:latin typeface="Arial"/>
                    <a:ea typeface="Arial"/>
                    <a:cs typeface="Arial"/>
                  </a:defRPr>
                </a:pPr>
                <a:r>
                  <a:rPr lang="en-US"/>
                  <a:t>Speedup</a:t>
                </a:r>
              </a:p>
            </c:rich>
          </c:tx>
          <c:layout>
            <c:manualLayout>
              <c:xMode val="edge"/>
              <c:yMode val="edge"/>
              <c:x val="1.1982570806100218E-2"/>
              <c:y val="0.44175824175824174"/>
            </c:manualLayout>
          </c:layout>
          <c:overlay val="0"/>
          <c:spPr>
            <a:noFill/>
            <a:ln w="16290">
              <a:noFill/>
            </a:ln>
          </c:spPr>
        </c:title>
        <c:numFmt formatCode="General" sourceLinked="1"/>
        <c:majorTickMark val="out"/>
        <c:minorTickMark val="none"/>
        <c:tickLblPos val="nextTo"/>
        <c:spPr>
          <a:ln w="2036">
            <a:solidFill>
              <a:srgbClr val="000000"/>
            </a:solidFill>
            <a:prstDash val="solid"/>
          </a:ln>
        </c:spPr>
        <c:txPr>
          <a:bodyPr rot="0" vert="horz"/>
          <a:lstStyle/>
          <a:p>
            <a:pPr>
              <a:defRPr sz="561" b="0" i="0" u="none" strike="noStrike" baseline="0">
                <a:solidFill>
                  <a:srgbClr val="000000"/>
                </a:solidFill>
                <a:latin typeface="Arial"/>
                <a:ea typeface="Arial"/>
                <a:cs typeface="Arial"/>
              </a:defRPr>
            </a:pPr>
            <a:endParaRPr lang="en-US"/>
          </a:p>
        </c:txPr>
        <c:crossAx val="378915328"/>
        <c:crosses val="autoZero"/>
        <c:crossBetween val="between"/>
      </c:valAx>
      <c:spPr>
        <a:solidFill>
          <a:srgbClr val="C0C0C0"/>
        </a:solidFill>
        <a:ln w="8145">
          <a:solidFill>
            <a:srgbClr val="808080"/>
          </a:solidFill>
          <a:prstDash val="solid"/>
        </a:ln>
      </c:spPr>
    </c:plotArea>
    <c:plotVisOnly val="1"/>
    <c:dispBlanksAs val="gap"/>
    <c:showDLblsOverMax val="0"/>
  </c:chart>
  <c:spPr>
    <a:solidFill>
      <a:srgbClr val="FFFFFF"/>
    </a:solidFill>
    <a:ln>
      <a:noFill/>
    </a:ln>
  </c:spPr>
  <c:txPr>
    <a:bodyPr/>
    <a:lstStyle/>
    <a:p>
      <a:pPr>
        <a:defRPr sz="561"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673" b="1" i="0" u="none" strike="noStrike" baseline="0">
                <a:solidFill>
                  <a:srgbClr val="000000"/>
                </a:solidFill>
                <a:latin typeface="Arial"/>
                <a:ea typeface="Arial"/>
                <a:cs typeface="Arial"/>
              </a:defRPr>
            </a:pPr>
            <a:r>
              <a:rPr lang="en-US"/>
              <a:t>One giga-base reference</a:t>
            </a:r>
          </a:p>
        </c:rich>
      </c:tx>
      <c:layout>
        <c:manualLayout>
          <c:xMode val="edge"/>
          <c:yMode val="edge"/>
          <c:x val="0.40196078431372551"/>
          <c:y val="1.9780219780219779E-2"/>
        </c:manualLayout>
      </c:layout>
      <c:overlay val="0"/>
      <c:spPr>
        <a:noFill/>
        <a:ln w="16290">
          <a:noFill/>
        </a:ln>
      </c:spPr>
    </c:title>
    <c:autoTitleDeleted val="0"/>
    <c:plotArea>
      <c:layout>
        <c:manualLayout>
          <c:layoutTarget val="inner"/>
          <c:xMode val="edge"/>
          <c:yMode val="edge"/>
          <c:x val="7.2984749455337686E-2"/>
          <c:y val="0.14065934065934066"/>
          <c:w val="0.91721132897603486"/>
          <c:h val="0.72307692307692306"/>
        </c:manualLayout>
      </c:layout>
      <c:lineChart>
        <c:grouping val="standard"/>
        <c:varyColors val="0"/>
        <c:ser>
          <c:idx val="0"/>
          <c:order val="0"/>
          <c:tx>
            <c:strRef>
              <c:f>times!$A$6</c:f>
              <c:strCache>
                <c:ptCount val="1"/>
                <c:pt idx="0">
                  <c:v>speedup</c:v>
                </c:pt>
              </c:strCache>
            </c:strRef>
          </c:tx>
          <c:spPr>
            <a:ln w="8145">
              <a:solidFill>
                <a:srgbClr val="FF0000"/>
              </a:solidFill>
              <a:prstDash val="solid"/>
            </a:ln>
          </c:spPr>
          <c:marker>
            <c:symbol val="diamond"/>
            <c:size val="3"/>
            <c:spPr>
              <a:solidFill>
                <a:srgbClr val="FF0000"/>
              </a:solidFill>
              <a:ln>
                <a:solidFill>
                  <a:srgbClr val="FF0000"/>
                </a:solidFill>
                <a:prstDash val="solid"/>
              </a:ln>
            </c:spPr>
          </c:marker>
          <c:cat>
            <c:numRef>
              <c:f>times!$B$3:$H$3</c:f>
              <c:numCache>
                <c:formatCode>General</c:formatCode>
                <c:ptCount val="7"/>
                <c:pt idx="0">
                  <c:v>2</c:v>
                </c:pt>
                <c:pt idx="1">
                  <c:v>4</c:v>
                </c:pt>
                <c:pt idx="2">
                  <c:v>8</c:v>
                </c:pt>
                <c:pt idx="3">
                  <c:v>16</c:v>
                </c:pt>
                <c:pt idx="4">
                  <c:v>32</c:v>
                </c:pt>
                <c:pt idx="5">
                  <c:v>64</c:v>
                </c:pt>
                <c:pt idx="6">
                  <c:v>96</c:v>
                </c:pt>
              </c:numCache>
            </c:numRef>
          </c:cat>
          <c:val>
            <c:numRef>
              <c:f>times!$B$6:$H$6</c:f>
              <c:numCache>
                <c:formatCode>General</c:formatCode>
                <c:ptCount val="7"/>
                <c:pt idx="0">
                  <c:v>9.3687893631910431</c:v>
                </c:pt>
                <c:pt idx="1">
                  <c:v>18.012130033964098</c:v>
                </c:pt>
                <c:pt idx="2">
                  <c:v>50.733802475127391</c:v>
                </c:pt>
                <c:pt idx="3">
                  <c:v>67.599468213681419</c:v>
                </c:pt>
                <c:pt idx="4">
                  <c:v>190.17077798861482</c:v>
                </c:pt>
                <c:pt idx="5">
                  <c:v>376.16354466858792</c:v>
                </c:pt>
                <c:pt idx="6">
                  <c:v>393.60968049594663</c:v>
                </c:pt>
              </c:numCache>
            </c:numRef>
          </c:val>
          <c:smooth val="0"/>
          <c:extLst>
            <c:ext xmlns:c16="http://schemas.microsoft.com/office/drawing/2014/chart" uri="{C3380CC4-5D6E-409C-BE32-E72D297353CC}">
              <c16:uniqueId val="{00000000-C076-40E8-B60F-0E549DC551CC}"/>
            </c:ext>
          </c:extLst>
        </c:ser>
        <c:dLbls>
          <c:showLegendKey val="0"/>
          <c:showVal val="0"/>
          <c:showCatName val="0"/>
          <c:showSerName val="0"/>
          <c:showPercent val="0"/>
          <c:showBubbleSize val="0"/>
        </c:dLbls>
        <c:marker val="1"/>
        <c:smooth val="0"/>
        <c:axId val="378914912"/>
        <c:axId val="1"/>
      </c:lineChart>
      <c:catAx>
        <c:axId val="378914912"/>
        <c:scaling>
          <c:orientation val="minMax"/>
        </c:scaling>
        <c:delete val="0"/>
        <c:axPos val="b"/>
        <c:title>
          <c:tx>
            <c:rich>
              <a:bodyPr/>
              <a:lstStyle/>
              <a:p>
                <a:pPr>
                  <a:defRPr sz="561" b="1" i="0" u="none" strike="noStrike" baseline="0">
                    <a:solidFill>
                      <a:srgbClr val="000000"/>
                    </a:solidFill>
                    <a:latin typeface="Arial"/>
                    <a:ea typeface="Arial"/>
                    <a:cs typeface="Arial"/>
                  </a:defRPr>
                </a:pPr>
                <a:r>
                  <a:rPr lang="en-US"/>
                  <a:t>Tag count</a:t>
                </a:r>
              </a:p>
            </c:rich>
          </c:tx>
          <c:layout>
            <c:manualLayout>
              <c:xMode val="edge"/>
              <c:yMode val="edge"/>
              <c:x val="0.49782135076252726"/>
              <c:y val="0.92747252747252751"/>
            </c:manualLayout>
          </c:layout>
          <c:overlay val="0"/>
          <c:spPr>
            <a:noFill/>
            <a:ln w="16290">
              <a:noFill/>
            </a:ln>
          </c:spPr>
        </c:title>
        <c:numFmt formatCode="General" sourceLinked="1"/>
        <c:majorTickMark val="out"/>
        <c:minorTickMark val="none"/>
        <c:tickLblPos val="nextTo"/>
        <c:spPr>
          <a:ln w="2036">
            <a:solidFill>
              <a:srgbClr val="000000"/>
            </a:solidFill>
            <a:prstDash val="solid"/>
          </a:ln>
        </c:spPr>
        <c:txPr>
          <a:bodyPr rot="0" vert="horz"/>
          <a:lstStyle/>
          <a:p>
            <a:pPr>
              <a:defRPr sz="561"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2036">
              <a:solidFill>
                <a:srgbClr val="000000"/>
              </a:solidFill>
              <a:prstDash val="solid"/>
            </a:ln>
          </c:spPr>
        </c:majorGridlines>
        <c:title>
          <c:tx>
            <c:rich>
              <a:bodyPr/>
              <a:lstStyle/>
              <a:p>
                <a:pPr>
                  <a:defRPr sz="561" b="1" i="0" u="none" strike="noStrike" baseline="0">
                    <a:solidFill>
                      <a:srgbClr val="000000"/>
                    </a:solidFill>
                    <a:latin typeface="Arial"/>
                    <a:ea typeface="Arial"/>
                    <a:cs typeface="Arial"/>
                  </a:defRPr>
                </a:pPr>
                <a:r>
                  <a:rPr lang="en-US"/>
                  <a:t>Speedup</a:t>
                </a:r>
              </a:p>
            </c:rich>
          </c:tx>
          <c:layout>
            <c:manualLayout>
              <c:xMode val="edge"/>
              <c:yMode val="edge"/>
              <c:x val="1.1982570806100218E-2"/>
              <c:y val="0.44175824175824174"/>
            </c:manualLayout>
          </c:layout>
          <c:overlay val="0"/>
          <c:spPr>
            <a:noFill/>
            <a:ln w="16290">
              <a:noFill/>
            </a:ln>
          </c:spPr>
        </c:title>
        <c:numFmt formatCode="General" sourceLinked="1"/>
        <c:majorTickMark val="out"/>
        <c:minorTickMark val="none"/>
        <c:tickLblPos val="nextTo"/>
        <c:spPr>
          <a:ln w="2036">
            <a:solidFill>
              <a:srgbClr val="000000"/>
            </a:solidFill>
            <a:prstDash val="solid"/>
          </a:ln>
        </c:spPr>
        <c:txPr>
          <a:bodyPr rot="0" vert="horz"/>
          <a:lstStyle/>
          <a:p>
            <a:pPr>
              <a:defRPr sz="561" b="0" i="0" u="none" strike="noStrike" baseline="0">
                <a:solidFill>
                  <a:srgbClr val="000000"/>
                </a:solidFill>
                <a:latin typeface="Arial"/>
                <a:ea typeface="Arial"/>
                <a:cs typeface="Arial"/>
              </a:defRPr>
            </a:pPr>
            <a:endParaRPr lang="en-US"/>
          </a:p>
        </c:txPr>
        <c:crossAx val="378914912"/>
        <c:crosses val="autoZero"/>
        <c:crossBetween val="between"/>
      </c:valAx>
      <c:spPr>
        <a:solidFill>
          <a:srgbClr val="C0C0C0"/>
        </a:solidFill>
        <a:ln w="8145">
          <a:solidFill>
            <a:srgbClr val="808080"/>
          </a:solidFill>
          <a:prstDash val="solid"/>
        </a:ln>
      </c:spPr>
    </c:plotArea>
    <c:plotVisOnly val="1"/>
    <c:dispBlanksAs val="gap"/>
    <c:showDLblsOverMax val="0"/>
  </c:chart>
  <c:spPr>
    <a:solidFill>
      <a:srgbClr val="FFFFFF"/>
    </a:solidFill>
    <a:ln>
      <a:noFill/>
    </a:ln>
  </c:spPr>
  <c:txPr>
    <a:bodyPr/>
    <a:lstStyle/>
    <a:p>
      <a:pPr>
        <a:defRPr sz="561"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673" b="1" i="0" u="none" strike="noStrike" baseline="0">
                <a:solidFill>
                  <a:srgbClr val="000000"/>
                </a:solidFill>
                <a:latin typeface="Arial"/>
                <a:ea typeface="Arial"/>
                <a:cs typeface="Arial"/>
              </a:defRPr>
            </a:pPr>
            <a:r>
              <a:rPr lang="en-US"/>
              <a:t>One giga-base reference</a:t>
            </a:r>
          </a:p>
        </c:rich>
      </c:tx>
      <c:layout>
        <c:manualLayout>
          <c:xMode val="edge"/>
          <c:yMode val="edge"/>
          <c:x val="0.40196078431372551"/>
          <c:y val="1.9780219780219779E-2"/>
        </c:manualLayout>
      </c:layout>
      <c:overlay val="0"/>
      <c:spPr>
        <a:noFill/>
        <a:ln w="16290">
          <a:noFill/>
        </a:ln>
      </c:spPr>
    </c:title>
    <c:autoTitleDeleted val="0"/>
    <c:plotArea>
      <c:layout>
        <c:manualLayout>
          <c:layoutTarget val="inner"/>
          <c:xMode val="edge"/>
          <c:yMode val="edge"/>
          <c:x val="7.2984749455337686E-2"/>
          <c:y val="0.14065934065934066"/>
          <c:w val="0.91721132897603486"/>
          <c:h val="0.72307692307692306"/>
        </c:manualLayout>
      </c:layout>
      <c:lineChart>
        <c:grouping val="standard"/>
        <c:varyColors val="0"/>
        <c:ser>
          <c:idx val="0"/>
          <c:order val="0"/>
          <c:tx>
            <c:strRef>
              <c:f>times!$A$6</c:f>
              <c:strCache>
                <c:ptCount val="1"/>
                <c:pt idx="0">
                  <c:v>speedup</c:v>
                </c:pt>
              </c:strCache>
            </c:strRef>
          </c:tx>
          <c:spPr>
            <a:ln w="8145">
              <a:solidFill>
                <a:srgbClr val="FF0000"/>
              </a:solidFill>
              <a:prstDash val="solid"/>
            </a:ln>
          </c:spPr>
          <c:marker>
            <c:symbol val="diamond"/>
            <c:size val="3"/>
            <c:spPr>
              <a:solidFill>
                <a:srgbClr val="FF0000"/>
              </a:solidFill>
              <a:ln>
                <a:solidFill>
                  <a:srgbClr val="FF0000"/>
                </a:solidFill>
                <a:prstDash val="solid"/>
              </a:ln>
            </c:spPr>
          </c:marker>
          <c:cat>
            <c:numRef>
              <c:f>times!$B$3:$H$3</c:f>
              <c:numCache>
                <c:formatCode>General</c:formatCode>
                <c:ptCount val="7"/>
                <c:pt idx="0">
                  <c:v>2</c:v>
                </c:pt>
                <c:pt idx="1">
                  <c:v>4</c:v>
                </c:pt>
                <c:pt idx="2">
                  <c:v>8</c:v>
                </c:pt>
                <c:pt idx="3">
                  <c:v>16</c:v>
                </c:pt>
                <c:pt idx="4">
                  <c:v>32</c:v>
                </c:pt>
                <c:pt idx="5">
                  <c:v>64</c:v>
                </c:pt>
                <c:pt idx="6">
                  <c:v>96</c:v>
                </c:pt>
              </c:numCache>
            </c:numRef>
          </c:cat>
          <c:val>
            <c:numRef>
              <c:f>times!$B$6:$H$6</c:f>
              <c:numCache>
                <c:formatCode>General</c:formatCode>
                <c:ptCount val="7"/>
                <c:pt idx="0">
                  <c:v>9.3687893631910431</c:v>
                </c:pt>
                <c:pt idx="1">
                  <c:v>18.012130033964098</c:v>
                </c:pt>
                <c:pt idx="2">
                  <c:v>50.733802475127391</c:v>
                </c:pt>
                <c:pt idx="3">
                  <c:v>67.599468213681419</c:v>
                </c:pt>
                <c:pt idx="4">
                  <c:v>190.17077798861482</c:v>
                </c:pt>
                <c:pt idx="5">
                  <c:v>376.16354466858792</c:v>
                </c:pt>
                <c:pt idx="6">
                  <c:v>393.60968049594663</c:v>
                </c:pt>
              </c:numCache>
            </c:numRef>
          </c:val>
          <c:smooth val="0"/>
          <c:extLst>
            <c:ext xmlns:c16="http://schemas.microsoft.com/office/drawing/2014/chart" uri="{C3380CC4-5D6E-409C-BE32-E72D297353CC}">
              <c16:uniqueId val="{00000000-2773-48C8-94F2-000423D2118D}"/>
            </c:ext>
          </c:extLst>
        </c:ser>
        <c:dLbls>
          <c:showLegendKey val="0"/>
          <c:showVal val="0"/>
          <c:showCatName val="0"/>
          <c:showSerName val="0"/>
          <c:showPercent val="0"/>
          <c:showBubbleSize val="0"/>
        </c:dLbls>
        <c:marker val="1"/>
        <c:smooth val="0"/>
        <c:axId val="378914080"/>
        <c:axId val="1"/>
      </c:lineChart>
      <c:catAx>
        <c:axId val="378914080"/>
        <c:scaling>
          <c:orientation val="minMax"/>
        </c:scaling>
        <c:delete val="0"/>
        <c:axPos val="b"/>
        <c:title>
          <c:tx>
            <c:rich>
              <a:bodyPr/>
              <a:lstStyle/>
              <a:p>
                <a:pPr>
                  <a:defRPr sz="561" b="1" i="0" u="none" strike="noStrike" baseline="0">
                    <a:solidFill>
                      <a:srgbClr val="000000"/>
                    </a:solidFill>
                    <a:latin typeface="Arial"/>
                    <a:ea typeface="Arial"/>
                    <a:cs typeface="Arial"/>
                  </a:defRPr>
                </a:pPr>
                <a:r>
                  <a:rPr lang="en-US"/>
                  <a:t>Tag count</a:t>
                </a:r>
              </a:p>
            </c:rich>
          </c:tx>
          <c:layout>
            <c:manualLayout>
              <c:xMode val="edge"/>
              <c:yMode val="edge"/>
              <c:x val="0.49782135076252726"/>
              <c:y val="0.92747252747252751"/>
            </c:manualLayout>
          </c:layout>
          <c:overlay val="0"/>
          <c:spPr>
            <a:noFill/>
            <a:ln w="16290">
              <a:noFill/>
            </a:ln>
          </c:spPr>
        </c:title>
        <c:numFmt formatCode="General" sourceLinked="1"/>
        <c:majorTickMark val="out"/>
        <c:minorTickMark val="none"/>
        <c:tickLblPos val="nextTo"/>
        <c:spPr>
          <a:ln w="2036">
            <a:solidFill>
              <a:srgbClr val="000000"/>
            </a:solidFill>
            <a:prstDash val="solid"/>
          </a:ln>
        </c:spPr>
        <c:txPr>
          <a:bodyPr rot="0" vert="horz"/>
          <a:lstStyle/>
          <a:p>
            <a:pPr>
              <a:defRPr sz="561"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2036">
              <a:solidFill>
                <a:srgbClr val="000000"/>
              </a:solidFill>
              <a:prstDash val="solid"/>
            </a:ln>
          </c:spPr>
        </c:majorGridlines>
        <c:title>
          <c:tx>
            <c:rich>
              <a:bodyPr/>
              <a:lstStyle/>
              <a:p>
                <a:pPr>
                  <a:defRPr sz="561" b="1" i="0" u="none" strike="noStrike" baseline="0">
                    <a:solidFill>
                      <a:srgbClr val="000000"/>
                    </a:solidFill>
                    <a:latin typeface="Arial"/>
                    <a:ea typeface="Arial"/>
                    <a:cs typeface="Arial"/>
                  </a:defRPr>
                </a:pPr>
                <a:r>
                  <a:rPr lang="en-US"/>
                  <a:t>Speedup</a:t>
                </a:r>
              </a:p>
            </c:rich>
          </c:tx>
          <c:layout>
            <c:manualLayout>
              <c:xMode val="edge"/>
              <c:yMode val="edge"/>
              <c:x val="1.1982570806100218E-2"/>
              <c:y val="0.44175824175824174"/>
            </c:manualLayout>
          </c:layout>
          <c:overlay val="0"/>
          <c:spPr>
            <a:noFill/>
            <a:ln w="16290">
              <a:noFill/>
            </a:ln>
          </c:spPr>
        </c:title>
        <c:numFmt formatCode="General" sourceLinked="1"/>
        <c:majorTickMark val="out"/>
        <c:minorTickMark val="none"/>
        <c:tickLblPos val="nextTo"/>
        <c:spPr>
          <a:ln w="2036">
            <a:solidFill>
              <a:srgbClr val="000000"/>
            </a:solidFill>
            <a:prstDash val="solid"/>
          </a:ln>
        </c:spPr>
        <c:txPr>
          <a:bodyPr rot="0" vert="horz"/>
          <a:lstStyle/>
          <a:p>
            <a:pPr>
              <a:defRPr sz="561" b="0" i="0" u="none" strike="noStrike" baseline="0">
                <a:solidFill>
                  <a:srgbClr val="000000"/>
                </a:solidFill>
                <a:latin typeface="Arial"/>
                <a:ea typeface="Arial"/>
                <a:cs typeface="Arial"/>
              </a:defRPr>
            </a:pPr>
            <a:endParaRPr lang="en-US"/>
          </a:p>
        </c:txPr>
        <c:crossAx val="378914080"/>
        <c:crosses val="autoZero"/>
        <c:crossBetween val="between"/>
      </c:valAx>
      <c:spPr>
        <a:solidFill>
          <a:srgbClr val="C0C0C0"/>
        </a:solidFill>
        <a:ln w="8145">
          <a:solidFill>
            <a:srgbClr val="808080"/>
          </a:solidFill>
          <a:prstDash val="solid"/>
        </a:ln>
      </c:spPr>
    </c:plotArea>
    <c:plotVisOnly val="1"/>
    <c:dispBlanksAs val="gap"/>
    <c:showDLblsOverMax val="0"/>
  </c:chart>
  <c:spPr>
    <a:solidFill>
      <a:srgbClr val="FFFFFF"/>
    </a:solidFill>
    <a:ln>
      <a:noFill/>
    </a:ln>
  </c:spPr>
  <c:txPr>
    <a:bodyPr/>
    <a:lstStyle/>
    <a:p>
      <a:pPr>
        <a:defRPr sz="561"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50" b="1" i="0" u="none" strike="noStrike" baseline="0">
                <a:solidFill>
                  <a:srgbClr val="000000"/>
                </a:solidFill>
                <a:latin typeface="Arial"/>
                <a:ea typeface="Arial"/>
                <a:cs typeface="Arial"/>
              </a:defRPr>
            </a:pPr>
            <a:r>
              <a:rPr lang="en-US"/>
              <a:t>One giga-base reference projection</a:t>
            </a:r>
          </a:p>
        </c:rich>
      </c:tx>
      <c:layout>
        <c:manualLayout>
          <c:xMode val="edge"/>
          <c:yMode val="edge"/>
          <c:x val="0.33202614379084966"/>
          <c:y val="1.8817204301075269E-2"/>
        </c:manualLayout>
      </c:layout>
      <c:overlay val="0"/>
      <c:spPr>
        <a:noFill/>
        <a:ln w="25399">
          <a:noFill/>
        </a:ln>
      </c:spPr>
    </c:title>
    <c:autoTitleDeleted val="0"/>
    <c:plotArea>
      <c:layout>
        <c:manualLayout>
          <c:layoutTarget val="inner"/>
          <c:xMode val="edge"/>
          <c:yMode val="edge"/>
          <c:x val="0.12549019607843137"/>
          <c:y val="0.17473118279569894"/>
          <c:w val="0.77385620915032682"/>
          <c:h val="0.65322580645161288"/>
        </c:manualLayout>
      </c:layout>
      <c:lineChart>
        <c:grouping val="standard"/>
        <c:varyColors val="0"/>
        <c:ser>
          <c:idx val="0"/>
          <c:order val="0"/>
          <c:tx>
            <c:strRef>
              <c:f>times!$A$55</c:f>
              <c:strCache>
                <c:ptCount val="1"/>
                <c:pt idx="0">
                  <c:v>cpu</c:v>
                </c:pt>
              </c:strCache>
            </c:strRef>
          </c:tx>
          <c:spPr>
            <a:ln w="12700">
              <a:solidFill>
                <a:srgbClr val="000080"/>
              </a:solidFill>
              <a:prstDash val="solid"/>
            </a:ln>
          </c:spPr>
          <c:marker>
            <c:symbol val="diamond"/>
            <c:size val="4"/>
            <c:spPr>
              <a:solidFill>
                <a:srgbClr val="000080"/>
              </a:solidFill>
              <a:ln>
                <a:solidFill>
                  <a:srgbClr val="000080"/>
                </a:solidFill>
                <a:prstDash val="solid"/>
              </a:ln>
            </c:spPr>
          </c:marker>
          <c:cat>
            <c:numRef>
              <c:f>times!$B$54:$M$54</c:f>
              <c:numCache>
                <c:formatCode>General</c:formatCode>
                <c:ptCount val="12"/>
                <c:pt idx="0">
                  <c:v>2</c:v>
                </c:pt>
                <c:pt idx="1">
                  <c:v>4</c:v>
                </c:pt>
                <c:pt idx="2">
                  <c:v>8</c:v>
                </c:pt>
                <c:pt idx="3">
                  <c:v>16</c:v>
                </c:pt>
                <c:pt idx="4">
                  <c:v>32</c:v>
                </c:pt>
                <c:pt idx="5">
                  <c:v>64</c:v>
                </c:pt>
                <c:pt idx="6">
                  <c:v>96</c:v>
                </c:pt>
                <c:pt idx="7">
                  <c:v>128</c:v>
                </c:pt>
                <c:pt idx="8">
                  <c:v>256</c:v>
                </c:pt>
                <c:pt idx="9">
                  <c:v>512</c:v>
                </c:pt>
                <c:pt idx="10">
                  <c:v>1024</c:v>
                </c:pt>
                <c:pt idx="11">
                  <c:v>2048</c:v>
                </c:pt>
              </c:numCache>
            </c:numRef>
          </c:cat>
          <c:val>
            <c:numRef>
              <c:f>times!$B$55:$M$55</c:f>
              <c:numCache>
                <c:formatCode>General</c:formatCode>
                <c:ptCount val="12"/>
                <c:pt idx="0">
                  <c:v>401.64</c:v>
                </c:pt>
                <c:pt idx="1">
                  <c:v>742.46</c:v>
                </c:pt>
                <c:pt idx="2">
                  <c:v>2090.7399999999998</c:v>
                </c:pt>
                <c:pt idx="3">
                  <c:v>2796.59</c:v>
                </c:pt>
                <c:pt idx="4">
                  <c:v>8017.6</c:v>
                </c:pt>
                <c:pt idx="5">
                  <c:v>15663.45</c:v>
                </c:pt>
                <c:pt idx="6">
                  <c:v>16507.990000000002</c:v>
                </c:pt>
                <c:pt idx="7">
                  <c:v>31326.9</c:v>
                </c:pt>
                <c:pt idx="8">
                  <c:v>62653.8</c:v>
                </c:pt>
                <c:pt idx="9">
                  <c:v>125307.6</c:v>
                </c:pt>
                <c:pt idx="10">
                  <c:v>250615.2</c:v>
                </c:pt>
                <c:pt idx="11">
                  <c:v>501230.4</c:v>
                </c:pt>
              </c:numCache>
            </c:numRef>
          </c:val>
          <c:smooth val="0"/>
          <c:extLst>
            <c:ext xmlns:c16="http://schemas.microsoft.com/office/drawing/2014/chart" uri="{C3380CC4-5D6E-409C-BE32-E72D297353CC}">
              <c16:uniqueId val="{00000000-3F7A-446C-8950-4153E2CA06FB}"/>
            </c:ext>
          </c:extLst>
        </c:ser>
        <c:ser>
          <c:idx val="1"/>
          <c:order val="1"/>
          <c:tx>
            <c:strRef>
              <c:f>times!$A$56</c:f>
              <c:strCache>
                <c:ptCount val="1"/>
                <c:pt idx="0">
                  <c:v>fpga</c:v>
                </c:pt>
              </c:strCache>
            </c:strRef>
          </c:tx>
          <c:spPr>
            <a:ln w="12700">
              <a:solidFill>
                <a:srgbClr val="FF00FF"/>
              </a:solidFill>
              <a:prstDash val="solid"/>
            </a:ln>
          </c:spPr>
          <c:marker>
            <c:symbol val="square"/>
            <c:size val="4"/>
            <c:spPr>
              <a:solidFill>
                <a:srgbClr val="FF00FF"/>
              </a:solidFill>
              <a:ln>
                <a:solidFill>
                  <a:srgbClr val="FF00FF"/>
                </a:solidFill>
                <a:prstDash val="solid"/>
              </a:ln>
            </c:spPr>
          </c:marker>
          <c:cat>
            <c:numRef>
              <c:f>times!$B$54:$M$54</c:f>
              <c:numCache>
                <c:formatCode>General</c:formatCode>
                <c:ptCount val="12"/>
                <c:pt idx="0">
                  <c:v>2</c:v>
                </c:pt>
                <c:pt idx="1">
                  <c:v>4</c:v>
                </c:pt>
                <c:pt idx="2">
                  <c:v>8</c:v>
                </c:pt>
                <c:pt idx="3">
                  <c:v>16</c:v>
                </c:pt>
                <c:pt idx="4">
                  <c:v>32</c:v>
                </c:pt>
                <c:pt idx="5">
                  <c:v>64</c:v>
                </c:pt>
                <c:pt idx="6">
                  <c:v>96</c:v>
                </c:pt>
                <c:pt idx="7">
                  <c:v>128</c:v>
                </c:pt>
                <c:pt idx="8">
                  <c:v>256</c:v>
                </c:pt>
                <c:pt idx="9">
                  <c:v>512</c:v>
                </c:pt>
                <c:pt idx="10">
                  <c:v>1024</c:v>
                </c:pt>
                <c:pt idx="11">
                  <c:v>2048</c:v>
                </c:pt>
              </c:numCache>
            </c:numRef>
          </c:cat>
          <c:val>
            <c:numRef>
              <c:f>times!$B$56:$M$56</c:f>
              <c:numCache>
                <c:formatCode>General</c:formatCode>
                <c:ptCount val="12"/>
                <c:pt idx="0">
                  <c:v>42.87</c:v>
                </c:pt>
                <c:pt idx="1">
                  <c:v>41.22</c:v>
                </c:pt>
                <c:pt idx="2">
                  <c:v>41.21</c:v>
                </c:pt>
                <c:pt idx="3">
                  <c:v>41.37</c:v>
                </c:pt>
                <c:pt idx="4">
                  <c:v>42.16</c:v>
                </c:pt>
                <c:pt idx="5">
                  <c:v>41.64</c:v>
                </c:pt>
                <c:pt idx="6">
                  <c:v>41.94</c:v>
                </c:pt>
                <c:pt idx="7">
                  <c:v>41.94</c:v>
                </c:pt>
                <c:pt idx="8">
                  <c:v>83.88</c:v>
                </c:pt>
                <c:pt idx="9">
                  <c:v>167.76</c:v>
                </c:pt>
                <c:pt idx="10">
                  <c:v>335.52</c:v>
                </c:pt>
                <c:pt idx="11">
                  <c:v>671.04</c:v>
                </c:pt>
              </c:numCache>
            </c:numRef>
          </c:val>
          <c:smooth val="0"/>
          <c:extLst>
            <c:ext xmlns:c16="http://schemas.microsoft.com/office/drawing/2014/chart" uri="{C3380CC4-5D6E-409C-BE32-E72D297353CC}">
              <c16:uniqueId val="{00000001-3F7A-446C-8950-4153E2CA06FB}"/>
            </c:ext>
          </c:extLst>
        </c:ser>
        <c:dLbls>
          <c:showLegendKey val="0"/>
          <c:showVal val="0"/>
          <c:showCatName val="0"/>
          <c:showSerName val="0"/>
          <c:showPercent val="0"/>
          <c:showBubbleSize val="0"/>
        </c:dLbls>
        <c:marker val="1"/>
        <c:smooth val="0"/>
        <c:axId val="378909088"/>
        <c:axId val="1"/>
      </c:lineChart>
      <c:catAx>
        <c:axId val="378909088"/>
        <c:scaling>
          <c:orientation val="minMax"/>
        </c:scaling>
        <c:delete val="0"/>
        <c:axPos val="b"/>
        <c:title>
          <c:tx>
            <c:rich>
              <a:bodyPr/>
              <a:lstStyle/>
              <a:p>
                <a:pPr>
                  <a:defRPr sz="950" b="1" i="0" u="none" strike="noStrike" baseline="0">
                    <a:solidFill>
                      <a:srgbClr val="000000"/>
                    </a:solidFill>
                    <a:latin typeface="Arial"/>
                    <a:ea typeface="Arial"/>
                    <a:cs typeface="Arial"/>
                  </a:defRPr>
                </a:pPr>
                <a:r>
                  <a:rPr lang="en-US"/>
                  <a:t>Tag count</a:t>
                </a:r>
              </a:p>
            </c:rich>
          </c:tx>
          <c:layout>
            <c:manualLayout>
              <c:xMode val="edge"/>
              <c:yMode val="edge"/>
              <c:x val="0.46797385620915033"/>
              <c:y val="0.90860215053763438"/>
            </c:manualLayout>
          </c:layout>
          <c:overlay val="0"/>
          <c:spPr>
            <a:noFill/>
            <a:ln w="25399">
              <a:noFill/>
            </a:ln>
          </c:spPr>
        </c:title>
        <c:numFmt formatCode="General" sourceLinked="1"/>
        <c:majorTickMark val="out"/>
        <c:minorTickMark val="none"/>
        <c:tickLblPos val="nextTo"/>
        <c:spPr>
          <a:ln w="3175">
            <a:solidFill>
              <a:srgbClr val="000000"/>
            </a:solidFill>
            <a:prstDash val="solid"/>
          </a:ln>
        </c:spPr>
        <c:txPr>
          <a:bodyPr rot="0" vert="horz"/>
          <a:lstStyle/>
          <a:p>
            <a:pPr>
              <a:defRPr sz="950"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logBase val="10"/>
          <c:orientation val="minMax"/>
        </c:scaling>
        <c:delete val="0"/>
        <c:axPos val="l"/>
        <c:majorGridlines>
          <c:spPr>
            <a:ln w="3175">
              <a:solidFill>
                <a:srgbClr val="000000"/>
              </a:solidFill>
              <a:prstDash val="solid"/>
            </a:ln>
          </c:spPr>
        </c:majorGridlines>
        <c:title>
          <c:tx>
            <c:rich>
              <a:bodyPr/>
              <a:lstStyle/>
              <a:p>
                <a:pPr>
                  <a:defRPr sz="950" b="1" i="0" u="none" strike="noStrike" baseline="0">
                    <a:solidFill>
                      <a:srgbClr val="000000"/>
                    </a:solidFill>
                    <a:latin typeface="Arial"/>
                    <a:ea typeface="Arial"/>
                    <a:cs typeface="Arial"/>
                  </a:defRPr>
                </a:pPr>
                <a:r>
                  <a:rPr lang="en-US"/>
                  <a:t>Time (s)</a:t>
                </a:r>
              </a:p>
            </c:rich>
          </c:tx>
          <c:layout>
            <c:manualLayout>
              <c:xMode val="edge"/>
              <c:yMode val="edge"/>
              <c:x val="1.4379084967320261E-2"/>
              <c:y val="0.42741935483870969"/>
            </c:manualLayout>
          </c:layout>
          <c:overlay val="0"/>
          <c:spPr>
            <a:noFill/>
            <a:ln w="25399">
              <a:noFill/>
            </a:ln>
          </c:spPr>
        </c:title>
        <c:numFmt formatCode="General" sourceLinked="1"/>
        <c:majorTickMark val="out"/>
        <c:minorTickMark val="none"/>
        <c:tickLblPos val="nextTo"/>
        <c:spPr>
          <a:ln w="3175">
            <a:solidFill>
              <a:srgbClr val="000000"/>
            </a:solidFill>
            <a:prstDash val="solid"/>
          </a:ln>
        </c:spPr>
        <c:txPr>
          <a:bodyPr rot="0" vert="horz"/>
          <a:lstStyle/>
          <a:p>
            <a:pPr>
              <a:defRPr sz="950" b="0" i="0" u="none" strike="noStrike" baseline="0">
                <a:solidFill>
                  <a:srgbClr val="000000"/>
                </a:solidFill>
                <a:latin typeface="Arial"/>
                <a:ea typeface="Arial"/>
                <a:cs typeface="Arial"/>
              </a:defRPr>
            </a:pPr>
            <a:endParaRPr lang="en-US"/>
          </a:p>
        </c:txPr>
        <c:crossAx val="378909088"/>
        <c:crosses val="autoZero"/>
        <c:crossBetween val="between"/>
      </c:valAx>
      <c:spPr>
        <a:solidFill>
          <a:srgbClr val="C0C0C0"/>
        </a:solidFill>
        <a:ln w="12700">
          <a:solidFill>
            <a:srgbClr val="808080"/>
          </a:solidFill>
          <a:prstDash val="solid"/>
        </a:ln>
      </c:spPr>
    </c:plotArea>
    <c:legend>
      <c:legendPos val="r"/>
      <c:layout>
        <c:manualLayout>
          <c:xMode val="edge"/>
          <c:yMode val="edge"/>
          <c:x val="0.91241830065359475"/>
          <c:y val="0.44086021505376344"/>
          <c:w val="8.2352941176470587E-2"/>
          <c:h val="0.11559139784946236"/>
        </c:manualLayout>
      </c:layout>
      <c:overlay val="0"/>
      <c:spPr>
        <a:solidFill>
          <a:srgbClr val="FFFFFF"/>
        </a:solidFill>
        <a:ln w="3175">
          <a:solidFill>
            <a:srgbClr val="000000"/>
          </a:solidFill>
          <a:prstDash val="solid"/>
        </a:ln>
      </c:spPr>
      <c:txPr>
        <a:bodyPr/>
        <a:lstStyle/>
        <a:p>
          <a:pPr>
            <a:defRPr sz="87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950"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388133498145856E-2"/>
          <c:y val="4.3912175648702596E-2"/>
          <c:w val="0.8590852904820766"/>
          <c:h val="0.87624750499001991"/>
        </c:manualLayout>
      </c:layout>
      <c:barChart>
        <c:barDir val="col"/>
        <c:grouping val="clustered"/>
        <c:varyColors val="0"/>
        <c:ser>
          <c:idx val="0"/>
          <c:order val="0"/>
          <c:tx>
            <c:strRef>
              <c:f>Sheet1!$B$1</c:f>
              <c:strCache>
                <c:ptCount val="1"/>
                <c:pt idx="0">
                  <c:v>CPU</c:v>
                </c:pt>
              </c:strCache>
            </c:strRef>
          </c:tx>
          <c:spPr>
            <a:solidFill>
              <a:srgbClr val="9999FF"/>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Sheet1!$B$2:$B$4</c:f>
              <c:numCache>
                <c:formatCode>General</c:formatCode>
                <c:ptCount val="3"/>
                <c:pt idx="0">
                  <c:v>1</c:v>
                </c:pt>
                <c:pt idx="1">
                  <c:v>1</c:v>
                </c:pt>
                <c:pt idx="2">
                  <c:v>300</c:v>
                </c:pt>
              </c:numCache>
            </c:numRef>
          </c:val>
          <c:extLst>
            <c:ext xmlns:c16="http://schemas.microsoft.com/office/drawing/2014/chart" uri="{C3380CC4-5D6E-409C-BE32-E72D297353CC}">
              <c16:uniqueId val="{00000000-EC7C-4B1A-9762-69E05840703E}"/>
            </c:ext>
          </c:extLst>
        </c:ser>
        <c:ser>
          <c:idx val="1"/>
          <c:order val="1"/>
          <c:tx>
            <c:strRef>
              <c:f>Sheet1!$C$1</c:f>
              <c:strCache>
                <c:ptCount val="1"/>
                <c:pt idx="0">
                  <c:v>FPGA</c:v>
                </c:pt>
              </c:strCache>
            </c:strRef>
          </c:tx>
          <c:spPr>
            <a:solidFill>
              <a:srgbClr val="993366"/>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Sheet1!$C$2:$C$4</c:f>
              <c:numCache>
                <c:formatCode>General</c:formatCode>
                <c:ptCount val="3"/>
                <c:pt idx="0">
                  <c:v>80</c:v>
                </c:pt>
                <c:pt idx="1">
                  <c:v>390</c:v>
                </c:pt>
                <c:pt idx="2">
                  <c:v>30</c:v>
                </c:pt>
              </c:numCache>
            </c:numRef>
          </c:val>
          <c:extLst>
            <c:ext xmlns:c16="http://schemas.microsoft.com/office/drawing/2014/chart" uri="{C3380CC4-5D6E-409C-BE32-E72D297353CC}">
              <c16:uniqueId val="{00000001-EC7C-4B1A-9762-69E05840703E}"/>
            </c:ext>
          </c:extLst>
        </c:ser>
        <c:dLbls>
          <c:showLegendKey val="0"/>
          <c:showVal val="0"/>
          <c:showCatName val="0"/>
          <c:showSerName val="0"/>
          <c:showPercent val="0"/>
          <c:showBubbleSize val="0"/>
        </c:dLbls>
        <c:gapWidth val="150"/>
        <c:axId val="378213040"/>
        <c:axId val="1"/>
      </c:barChart>
      <c:catAx>
        <c:axId val="378213040"/>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378213040"/>
        <c:crosses val="autoZero"/>
        <c:crossBetween val="between"/>
      </c:valAx>
      <c:spPr>
        <a:solidFill>
          <a:srgbClr val="C0C0C0"/>
        </a:solidFill>
        <a:ln w="12700">
          <a:solidFill>
            <a:srgbClr val="808080"/>
          </a:solidFill>
          <a:prstDash val="solid"/>
        </a:ln>
      </c:spPr>
    </c:plotArea>
    <c:legend>
      <c:legendPos val="r"/>
      <c:layout>
        <c:manualLayout>
          <c:xMode val="edge"/>
          <c:yMode val="edge"/>
          <c:x val="0.92583436341161929"/>
          <c:y val="0.43712574850299402"/>
          <c:w val="6.9221260815822E-2"/>
          <c:h val="8.5828343313373259E-2"/>
        </c:manualLayout>
      </c:layout>
      <c:overlay val="0"/>
      <c:spPr>
        <a:solidFill>
          <a:srgbClr val="FFFFFF"/>
        </a:solidFill>
        <a:ln w="3175">
          <a:solidFill>
            <a:srgbClr val="000000"/>
          </a:solidFill>
          <a:prstDash val="solid"/>
        </a:ln>
      </c:spPr>
      <c:txPr>
        <a:bodyPr/>
        <a:lstStyle/>
        <a:p>
          <a:pPr>
            <a:defRPr sz="895"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388133498145856E-2"/>
          <c:y val="4.3912175648702596E-2"/>
          <c:w val="0.8590852904820766"/>
          <c:h val="0.87624750499001991"/>
        </c:manualLayout>
      </c:layout>
      <c:barChart>
        <c:barDir val="col"/>
        <c:grouping val="clustered"/>
        <c:varyColors val="0"/>
        <c:ser>
          <c:idx val="0"/>
          <c:order val="0"/>
          <c:tx>
            <c:strRef>
              <c:f>Sheet1!$B$1</c:f>
              <c:strCache>
                <c:ptCount val="1"/>
                <c:pt idx="0">
                  <c:v>CPU</c:v>
                </c:pt>
              </c:strCache>
            </c:strRef>
          </c:tx>
          <c:spPr>
            <a:solidFill>
              <a:srgbClr val="9999FF"/>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Sheet1!$B$2:$B$4</c:f>
              <c:numCache>
                <c:formatCode>General</c:formatCode>
                <c:ptCount val="3"/>
                <c:pt idx="0">
                  <c:v>1</c:v>
                </c:pt>
                <c:pt idx="1">
                  <c:v>1</c:v>
                </c:pt>
                <c:pt idx="2">
                  <c:v>344</c:v>
                </c:pt>
              </c:numCache>
            </c:numRef>
          </c:val>
          <c:extLst>
            <c:ext xmlns:c16="http://schemas.microsoft.com/office/drawing/2014/chart" uri="{C3380CC4-5D6E-409C-BE32-E72D297353CC}">
              <c16:uniqueId val="{00000000-EC82-4532-9DCE-92FD7AA35B90}"/>
            </c:ext>
          </c:extLst>
        </c:ser>
        <c:ser>
          <c:idx val="1"/>
          <c:order val="1"/>
          <c:tx>
            <c:strRef>
              <c:f>Sheet1!$C$1</c:f>
              <c:strCache>
                <c:ptCount val="1"/>
                <c:pt idx="0">
                  <c:v>FPGA</c:v>
                </c:pt>
              </c:strCache>
            </c:strRef>
          </c:tx>
          <c:spPr>
            <a:solidFill>
              <a:srgbClr val="993366"/>
            </a:solidFill>
            <a:ln w="12700">
              <a:solidFill>
                <a:srgbClr val="000000"/>
              </a:solidFill>
              <a:prstDash val="solid"/>
            </a:ln>
          </c:spPr>
          <c:invertIfNegative val="0"/>
          <c:cat>
            <c:strRef>
              <c:f>Sheet1!$A$2:$A$4</c:f>
              <c:strCache>
                <c:ptCount val="3"/>
                <c:pt idx="0">
                  <c:v>Engineering Effort</c:v>
                </c:pt>
                <c:pt idx="1">
                  <c:v>Performance</c:v>
                </c:pt>
                <c:pt idx="2">
                  <c:v>Power Consumption</c:v>
                </c:pt>
              </c:strCache>
            </c:strRef>
          </c:cat>
          <c:val>
            <c:numRef>
              <c:f>Sheet1!$C$2:$C$4</c:f>
              <c:numCache>
                <c:formatCode>General</c:formatCode>
                <c:ptCount val="3"/>
                <c:pt idx="0">
                  <c:v>80</c:v>
                </c:pt>
                <c:pt idx="1">
                  <c:v>390</c:v>
                </c:pt>
                <c:pt idx="2">
                  <c:v>1</c:v>
                </c:pt>
              </c:numCache>
            </c:numRef>
          </c:val>
          <c:extLst>
            <c:ext xmlns:c16="http://schemas.microsoft.com/office/drawing/2014/chart" uri="{C3380CC4-5D6E-409C-BE32-E72D297353CC}">
              <c16:uniqueId val="{00000001-EC82-4532-9DCE-92FD7AA35B90}"/>
            </c:ext>
          </c:extLst>
        </c:ser>
        <c:dLbls>
          <c:showLegendKey val="0"/>
          <c:showVal val="0"/>
          <c:showCatName val="0"/>
          <c:showSerName val="0"/>
          <c:showPercent val="0"/>
          <c:showBubbleSize val="0"/>
        </c:dLbls>
        <c:gapWidth val="150"/>
        <c:axId val="378914080"/>
        <c:axId val="1"/>
      </c:barChart>
      <c:catAx>
        <c:axId val="378914080"/>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378914080"/>
        <c:crosses val="autoZero"/>
        <c:crossBetween val="between"/>
      </c:valAx>
      <c:spPr>
        <a:solidFill>
          <a:srgbClr val="C0C0C0"/>
        </a:solidFill>
        <a:ln w="12700">
          <a:solidFill>
            <a:srgbClr val="808080"/>
          </a:solidFill>
          <a:prstDash val="solid"/>
        </a:ln>
      </c:spPr>
    </c:plotArea>
    <c:legend>
      <c:legendPos val="r"/>
      <c:layout>
        <c:manualLayout>
          <c:xMode val="edge"/>
          <c:yMode val="edge"/>
          <c:x val="0.92583436341161929"/>
          <c:y val="0.43712574850299402"/>
          <c:w val="6.9221260815822E-2"/>
          <c:h val="8.5828343313373259E-2"/>
        </c:manualLayout>
      </c:layout>
      <c:overlay val="0"/>
      <c:spPr>
        <a:solidFill>
          <a:srgbClr val="FFFFFF"/>
        </a:solidFill>
        <a:ln w="3175">
          <a:solidFill>
            <a:srgbClr val="000000"/>
          </a:solidFill>
          <a:prstDash val="solid"/>
        </a:ln>
      </c:spPr>
      <c:txPr>
        <a:bodyPr/>
        <a:lstStyle/>
        <a:p>
          <a:pPr>
            <a:defRPr sz="895"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2B7DC2C-AAB7-4B26-B406-FF66631FF41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3555" name="Rectangle 3">
            <a:extLst>
              <a:ext uri="{FF2B5EF4-FFF2-40B4-BE49-F238E27FC236}">
                <a16:creationId xmlns:a16="http://schemas.microsoft.com/office/drawing/2014/main" id="{8E030E6D-2767-4931-93B3-F0EF9AEEC54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3556" name="Rectangle 4">
            <a:extLst>
              <a:ext uri="{FF2B5EF4-FFF2-40B4-BE49-F238E27FC236}">
                <a16:creationId xmlns:a16="http://schemas.microsoft.com/office/drawing/2014/main" id="{26564345-F382-4EAC-A5B9-89148177F671}"/>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a:extLst>
              <a:ext uri="{FF2B5EF4-FFF2-40B4-BE49-F238E27FC236}">
                <a16:creationId xmlns:a16="http://schemas.microsoft.com/office/drawing/2014/main" id="{91343A3E-EDBF-4A0C-AD34-F2B69A20366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558" name="Rectangle 6">
            <a:extLst>
              <a:ext uri="{FF2B5EF4-FFF2-40B4-BE49-F238E27FC236}">
                <a16:creationId xmlns:a16="http://schemas.microsoft.com/office/drawing/2014/main" id="{4FBB7388-EFC8-4227-8C4D-E1C9064062D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3559" name="Rectangle 7">
            <a:extLst>
              <a:ext uri="{FF2B5EF4-FFF2-40B4-BE49-F238E27FC236}">
                <a16:creationId xmlns:a16="http://schemas.microsoft.com/office/drawing/2014/main" id="{2E487E08-1DD8-42B2-AFED-5F7A66343A8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B8FFE83-142B-410F-B01D-29DDA1B1524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45459C-1FBC-4A25-A65F-49206F72D955}"/>
              </a:ext>
            </a:extLst>
          </p:cNvPr>
          <p:cNvSpPr>
            <a:spLocks noGrp="1" noChangeArrowheads="1"/>
          </p:cNvSpPr>
          <p:nvPr>
            <p:ph type="sldNum" sz="quarter" idx="5"/>
          </p:nvPr>
        </p:nvSpPr>
        <p:spPr>
          <a:ln/>
        </p:spPr>
        <p:txBody>
          <a:bodyPr/>
          <a:lstStyle/>
          <a:p>
            <a:fld id="{EC288E7B-6C7A-4970-A9E2-341915F6F4B8}" type="slidenum">
              <a:rPr lang="en-US" altLang="en-US"/>
              <a:pPr/>
              <a:t>1</a:t>
            </a:fld>
            <a:endParaRPr lang="en-US" altLang="en-US"/>
          </a:p>
        </p:txBody>
      </p:sp>
      <p:sp>
        <p:nvSpPr>
          <p:cNvPr id="106498" name="Rectangle 2">
            <a:extLst>
              <a:ext uri="{FF2B5EF4-FFF2-40B4-BE49-F238E27FC236}">
                <a16:creationId xmlns:a16="http://schemas.microsoft.com/office/drawing/2014/main" id="{10DC1F9A-D643-4571-8200-7FCD771C133E}"/>
              </a:ext>
            </a:extLst>
          </p:cNvPr>
          <p:cNvSpPr>
            <a:spLocks noRot="1" noChangeArrowheads="1" noTextEdit="1"/>
          </p:cNvSpPr>
          <p:nvPr>
            <p:ph type="sldImg"/>
          </p:nvPr>
        </p:nvSpPr>
        <p:spPr>
          <a:ln/>
        </p:spPr>
      </p:sp>
      <p:sp>
        <p:nvSpPr>
          <p:cNvPr id="106499" name="Rectangle 3">
            <a:extLst>
              <a:ext uri="{FF2B5EF4-FFF2-40B4-BE49-F238E27FC236}">
                <a16:creationId xmlns:a16="http://schemas.microsoft.com/office/drawing/2014/main" id="{969F14B8-1815-46D6-9E60-8BF43C2B145E}"/>
              </a:ext>
            </a:extLst>
          </p:cNvPr>
          <p:cNvSpPr>
            <a:spLocks noGrp="1" noChangeArrowheads="1"/>
          </p:cNvSpPr>
          <p:nvPr>
            <p:ph type="body" idx="1"/>
          </p:nvPr>
        </p:nvSpPr>
        <p:spPr/>
        <p:txBody>
          <a:bodyPr/>
          <a:lstStyle/>
          <a:p>
            <a:r>
              <a:rPr lang="en-US" altLang="en-US" dirty="0"/>
              <a:t>We will begin with a short review of DNA sequence data before introducing the problem of tag placement and why CPUs are not well suited to this problem.</a:t>
            </a:r>
          </a:p>
          <a:p>
            <a:endParaRPr lang="en-US" altLang="en-US" dirty="0"/>
          </a:p>
          <a:p>
            <a:r>
              <a:rPr lang="en-US" altLang="en-US" dirty="0"/>
              <a:t>We will then present our design, performance comparison to a CPU, and conclude with some potential improvements.</a:t>
            </a:r>
          </a:p>
          <a:p>
            <a:endParaRPr lang="en-US" altLang="en-US" dirty="0"/>
          </a:p>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1DAFFC-15B6-49FF-8374-7CC30F5467A7}"/>
              </a:ext>
            </a:extLst>
          </p:cNvPr>
          <p:cNvSpPr>
            <a:spLocks noGrp="1" noChangeArrowheads="1"/>
          </p:cNvSpPr>
          <p:nvPr>
            <p:ph type="sldNum" sz="quarter" idx="5"/>
          </p:nvPr>
        </p:nvSpPr>
        <p:spPr>
          <a:ln/>
        </p:spPr>
        <p:txBody>
          <a:bodyPr/>
          <a:lstStyle/>
          <a:p>
            <a:fld id="{E9FBA0DE-1680-4D6A-8087-41B4EF5C495F}" type="slidenum">
              <a:rPr lang="en-US" altLang="en-US"/>
              <a:pPr/>
              <a:t>10</a:t>
            </a:fld>
            <a:endParaRPr lang="en-US" altLang="en-US"/>
          </a:p>
        </p:txBody>
      </p:sp>
      <p:sp>
        <p:nvSpPr>
          <p:cNvPr id="71682" name="Rectangle 2">
            <a:extLst>
              <a:ext uri="{FF2B5EF4-FFF2-40B4-BE49-F238E27FC236}">
                <a16:creationId xmlns:a16="http://schemas.microsoft.com/office/drawing/2014/main" id="{DD3BA9A2-A1E2-4713-A610-4F8BF7AF391C}"/>
              </a:ext>
            </a:extLst>
          </p:cNvPr>
          <p:cNvSpPr>
            <a:spLocks noRot="1" noChangeArrowheads="1" noTextEdit="1"/>
          </p:cNvSpPr>
          <p:nvPr>
            <p:ph type="sldImg"/>
          </p:nvPr>
        </p:nvSpPr>
        <p:spPr>
          <a:ln/>
        </p:spPr>
      </p:sp>
      <p:sp>
        <p:nvSpPr>
          <p:cNvPr id="71683" name="Rectangle 3">
            <a:extLst>
              <a:ext uri="{FF2B5EF4-FFF2-40B4-BE49-F238E27FC236}">
                <a16:creationId xmlns:a16="http://schemas.microsoft.com/office/drawing/2014/main" id="{CB6314D2-E63A-4E2A-A8C8-C8B1100E73AA}"/>
              </a:ext>
            </a:extLst>
          </p:cNvPr>
          <p:cNvSpPr>
            <a:spLocks noGrp="1" noChangeArrowheads="1"/>
          </p:cNvSpPr>
          <p:nvPr>
            <p:ph type="body" idx="1"/>
          </p:nvPr>
        </p:nvSpPr>
        <p:spPr/>
        <p:txBody>
          <a:bodyPr/>
          <a:lstStyle/>
          <a:p>
            <a:r>
              <a:rPr lang="en-US" altLang="en-US" dirty="0"/>
              <a:t>We must also check the complementary strand in the forward direction…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53435C3-C97D-46B9-B4E1-CAB584CA9D27}"/>
              </a:ext>
            </a:extLst>
          </p:cNvPr>
          <p:cNvSpPr>
            <a:spLocks noGrp="1" noChangeArrowheads="1"/>
          </p:cNvSpPr>
          <p:nvPr>
            <p:ph type="sldNum" sz="quarter" idx="5"/>
          </p:nvPr>
        </p:nvSpPr>
        <p:spPr>
          <a:ln/>
        </p:spPr>
        <p:txBody>
          <a:bodyPr/>
          <a:lstStyle/>
          <a:p>
            <a:fld id="{65EEDD88-BE2E-4684-9D6F-CBA0A3EB1AB8}" type="slidenum">
              <a:rPr lang="en-US" altLang="en-US"/>
              <a:pPr/>
              <a:t>11</a:t>
            </a:fld>
            <a:endParaRPr lang="en-US" altLang="en-US"/>
          </a:p>
        </p:txBody>
      </p:sp>
      <p:sp>
        <p:nvSpPr>
          <p:cNvPr id="72706" name="Rectangle 2">
            <a:extLst>
              <a:ext uri="{FF2B5EF4-FFF2-40B4-BE49-F238E27FC236}">
                <a16:creationId xmlns:a16="http://schemas.microsoft.com/office/drawing/2014/main" id="{7F644ABF-AEC5-462A-89F2-D495DB1EE962}"/>
              </a:ext>
            </a:extLst>
          </p:cNvPr>
          <p:cNvSpPr>
            <a:spLocks noRot="1" noChangeArrowheads="1" noTextEdit="1"/>
          </p:cNvSpPr>
          <p:nvPr>
            <p:ph type="sldImg"/>
          </p:nvPr>
        </p:nvSpPr>
        <p:spPr>
          <a:ln/>
        </p:spPr>
      </p:sp>
      <p:sp>
        <p:nvSpPr>
          <p:cNvPr id="72707" name="Rectangle 3">
            <a:extLst>
              <a:ext uri="{FF2B5EF4-FFF2-40B4-BE49-F238E27FC236}">
                <a16:creationId xmlns:a16="http://schemas.microsoft.com/office/drawing/2014/main" id="{461C6A90-C569-4FC1-A01D-6A3F4F442640}"/>
              </a:ext>
            </a:extLst>
          </p:cNvPr>
          <p:cNvSpPr>
            <a:spLocks noGrp="1" noChangeArrowheads="1"/>
          </p:cNvSpPr>
          <p:nvPr>
            <p:ph type="body" idx="1"/>
          </p:nvPr>
        </p:nvSpPr>
        <p:spPr/>
        <p:txBody>
          <a:bodyPr/>
          <a:lstStyle/>
          <a:p>
            <a:r>
              <a:rPr lang="en-US" altLang="en-US"/>
              <a:t>… and in the reverse direction.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8B72A0-3703-42CF-B684-533F4E24572B}"/>
              </a:ext>
            </a:extLst>
          </p:cNvPr>
          <p:cNvSpPr>
            <a:spLocks noGrp="1" noChangeArrowheads="1"/>
          </p:cNvSpPr>
          <p:nvPr>
            <p:ph type="sldNum" sz="quarter" idx="5"/>
          </p:nvPr>
        </p:nvSpPr>
        <p:spPr>
          <a:ln/>
        </p:spPr>
        <p:txBody>
          <a:bodyPr/>
          <a:lstStyle/>
          <a:p>
            <a:fld id="{FC067D7C-DFE3-4F5D-96D5-2826B032DA7F}" type="slidenum">
              <a:rPr lang="en-US" altLang="en-US"/>
              <a:pPr/>
              <a:t>12</a:t>
            </a:fld>
            <a:endParaRPr lang="en-US" altLang="en-US"/>
          </a:p>
        </p:txBody>
      </p:sp>
      <p:sp>
        <p:nvSpPr>
          <p:cNvPr id="73730" name="Rectangle 2">
            <a:extLst>
              <a:ext uri="{FF2B5EF4-FFF2-40B4-BE49-F238E27FC236}">
                <a16:creationId xmlns:a16="http://schemas.microsoft.com/office/drawing/2014/main" id="{1B980540-9955-4983-88F7-9D3CCFE84521}"/>
              </a:ext>
            </a:extLst>
          </p:cNvPr>
          <p:cNvSpPr>
            <a:spLocks noRot="1" noChangeArrowheads="1" noTextEdit="1"/>
          </p:cNvSpPr>
          <p:nvPr>
            <p:ph type="sldImg"/>
          </p:nvPr>
        </p:nvSpPr>
        <p:spPr>
          <a:ln/>
        </p:spPr>
      </p:sp>
      <p:sp>
        <p:nvSpPr>
          <p:cNvPr id="73731" name="Rectangle 3">
            <a:extLst>
              <a:ext uri="{FF2B5EF4-FFF2-40B4-BE49-F238E27FC236}">
                <a16:creationId xmlns:a16="http://schemas.microsoft.com/office/drawing/2014/main" id="{F62382E7-4835-4D32-83BD-D01B68D6DAC9}"/>
              </a:ext>
            </a:extLst>
          </p:cNvPr>
          <p:cNvSpPr>
            <a:spLocks noGrp="1" noChangeArrowheads="1"/>
          </p:cNvSpPr>
          <p:nvPr>
            <p:ph type="body" idx="1"/>
          </p:nvPr>
        </p:nvSpPr>
        <p:spPr/>
        <p:txBody>
          <a:bodyPr/>
          <a:lstStyle/>
          <a:p>
            <a:r>
              <a:rPr lang="en-US" altLang="en-US" dirty="0"/>
              <a:t>To allow for potential sequencing error and evolutionary drift, we need to allow for some amount of mismatch.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5BC8FC-DAFD-4C9A-85BC-993469C8ED16}"/>
              </a:ext>
            </a:extLst>
          </p:cNvPr>
          <p:cNvSpPr>
            <a:spLocks noGrp="1" noChangeArrowheads="1"/>
          </p:cNvSpPr>
          <p:nvPr>
            <p:ph type="sldNum" sz="quarter" idx="5"/>
          </p:nvPr>
        </p:nvSpPr>
        <p:spPr>
          <a:ln/>
        </p:spPr>
        <p:txBody>
          <a:bodyPr/>
          <a:lstStyle/>
          <a:p>
            <a:fld id="{E306C531-9E35-48F9-A40F-46D8A99A8E22}" type="slidenum">
              <a:rPr lang="en-US" altLang="en-US"/>
              <a:pPr/>
              <a:t>13</a:t>
            </a:fld>
            <a:endParaRPr lang="en-US" altLang="en-US"/>
          </a:p>
        </p:txBody>
      </p:sp>
      <p:sp>
        <p:nvSpPr>
          <p:cNvPr id="74754" name="Rectangle 2">
            <a:extLst>
              <a:ext uri="{FF2B5EF4-FFF2-40B4-BE49-F238E27FC236}">
                <a16:creationId xmlns:a16="http://schemas.microsoft.com/office/drawing/2014/main" id="{50E859FB-4363-4AFD-B5DB-78AF7D609F12}"/>
              </a:ext>
            </a:extLst>
          </p:cNvPr>
          <p:cNvSpPr>
            <a:spLocks noRot="1" noChangeArrowheads="1" noTextEdit="1"/>
          </p:cNvSpPr>
          <p:nvPr>
            <p:ph type="sldImg"/>
          </p:nvPr>
        </p:nvSpPr>
        <p:spPr>
          <a:ln/>
        </p:spPr>
      </p:sp>
      <p:sp>
        <p:nvSpPr>
          <p:cNvPr id="74755" name="Rectangle 3">
            <a:extLst>
              <a:ext uri="{FF2B5EF4-FFF2-40B4-BE49-F238E27FC236}">
                <a16:creationId xmlns:a16="http://schemas.microsoft.com/office/drawing/2014/main" id="{B0E63687-0326-40CC-9D9B-3BB8FA3BD5BF}"/>
              </a:ext>
            </a:extLst>
          </p:cNvPr>
          <p:cNvSpPr>
            <a:spLocks noGrp="1" noChangeArrowheads="1"/>
          </p:cNvSpPr>
          <p:nvPr>
            <p:ph type="body" idx="1"/>
          </p:nvPr>
        </p:nvSpPr>
        <p:spPr/>
        <p:txBody>
          <a:bodyPr/>
          <a:lstStyle/>
          <a:p>
            <a:r>
              <a:rPr lang="en-US" altLang="en-US" dirty="0"/>
              <a:t>To perform this analysis with a CPU we construct a program that iterates over the genome, recoding position of a tag if some criteria is met.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FEEB70-E29B-44ED-8946-F59388BF5D3D}"/>
              </a:ext>
            </a:extLst>
          </p:cNvPr>
          <p:cNvSpPr>
            <a:spLocks noGrp="1" noChangeArrowheads="1"/>
          </p:cNvSpPr>
          <p:nvPr>
            <p:ph type="sldNum" sz="quarter" idx="5"/>
          </p:nvPr>
        </p:nvSpPr>
        <p:spPr>
          <a:ln/>
        </p:spPr>
        <p:txBody>
          <a:bodyPr/>
          <a:lstStyle/>
          <a:p>
            <a:fld id="{E884B1D2-3350-4887-93F1-5A0E812C8BD4}" type="slidenum">
              <a:rPr lang="en-US" altLang="en-US"/>
              <a:pPr/>
              <a:t>14</a:t>
            </a:fld>
            <a:endParaRPr lang="en-US" altLang="en-US"/>
          </a:p>
        </p:txBody>
      </p:sp>
      <p:sp>
        <p:nvSpPr>
          <p:cNvPr id="75778" name="Rectangle 2">
            <a:extLst>
              <a:ext uri="{FF2B5EF4-FFF2-40B4-BE49-F238E27FC236}">
                <a16:creationId xmlns:a16="http://schemas.microsoft.com/office/drawing/2014/main" id="{21A1CC40-92C9-4A65-A981-2944620934B5}"/>
              </a:ext>
            </a:extLst>
          </p:cNvPr>
          <p:cNvSpPr>
            <a:spLocks noRot="1" noChangeArrowheads="1" noTextEdit="1"/>
          </p:cNvSpPr>
          <p:nvPr>
            <p:ph type="sldImg"/>
          </p:nvPr>
        </p:nvSpPr>
        <p:spPr>
          <a:ln/>
        </p:spPr>
      </p:sp>
      <p:sp>
        <p:nvSpPr>
          <p:cNvPr id="75779" name="Rectangle 3">
            <a:extLst>
              <a:ext uri="{FF2B5EF4-FFF2-40B4-BE49-F238E27FC236}">
                <a16:creationId xmlns:a16="http://schemas.microsoft.com/office/drawing/2014/main" id="{C1DF055F-CD13-42C4-A964-6ABD226E33EA}"/>
              </a:ext>
            </a:extLst>
          </p:cNvPr>
          <p:cNvSpPr>
            <a:spLocks noGrp="1" noChangeArrowheads="1"/>
          </p:cNvSpPr>
          <p:nvPr>
            <p:ph type="body" idx="1"/>
          </p:nvPr>
        </p:nvSpPr>
        <p:spPr/>
        <p:txBody>
          <a:bodyPr/>
          <a:lstStyle/>
          <a:p>
            <a:r>
              <a:rPr lang="en-US" altLang="en-US" dirty="0"/>
              <a:t>For each genome position, we must test each tag.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84677F-8739-404B-83E9-04A18C87079C}"/>
              </a:ext>
            </a:extLst>
          </p:cNvPr>
          <p:cNvSpPr>
            <a:spLocks noGrp="1" noChangeArrowheads="1"/>
          </p:cNvSpPr>
          <p:nvPr>
            <p:ph type="sldNum" sz="quarter" idx="5"/>
          </p:nvPr>
        </p:nvSpPr>
        <p:spPr>
          <a:ln/>
        </p:spPr>
        <p:txBody>
          <a:bodyPr/>
          <a:lstStyle/>
          <a:p>
            <a:fld id="{B5EDAF3F-7A0F-4305-96AF-29AD432491CA}" type="slidenum">
              <a:rPr lang="en-US" altLang="en-US"/>
              <a:pPr/>
              <a:t>15</a:t>
            </a:fld>
            <a:endParaRPr lang="en-US" altLang="en-US"/>
          </a:p>
        </p:txBody>
      </p:sp>
      <p:sp>
        <p:nvSpPr>
          <p:cNvPr id="76802" name="Rectangle 2">
            <a:extLst>
              <a:ext uri="{FF2B5EF4-FFF2-40B4-BE49-F238E27FC236}">
                <a16:creationId xmlns:a16="http://schemas.microsoft.com/office/drawing/2014/main" id="{2998C07B-DB48-4AE4-81A3-4E6E274CAF63}"/>
              </a:ext>
            </a:extLst>
          </p:cNvPr>
          <p:cNvSpPr>
            <a:spLocks noRot="1" noChangeArrowheads="1" noTextEdit="1"/>
          </p:cNvSpPr>
          <p:nvPr>
            <p:ph type="sldImg"/>
          </p:nvPr>
        </p:nvSpPr>
        <p:spPr>
          <a:ln/>
        </p:spPr>
      </p:sp>
      <p:sp>
        <p:nvSpPr>
          <p:cNvPr id="76803" name="Rectangle 3">
            <a:extLst>
              <a:ext uri="{FF2B5EF4-FFF2-40B4-BE49-F238E27FC236}">
                <a16:creationId xmlns:a16="http://schemas.microsoft.com/office/drawing/2014/main" id="{6849679C-C516-4720-91E1-B296028B3276}"/>
              </a:ext>
            </a:extLst>
          </p:cNvPr>
          <p:cNvSpPr>
            <a:spLocks noGrp="1" noChangeArrowheads="1"/>
          </p:cNvSpPr>
          <p:nvPr>
            <p:ph type="body" idx="1"/>
          </p:nvPr>
        </p:nvSpPr>
        <p:spPr/>
        <p:txBody>
          <a:bodyPr/>
          <a:lstStyle/>
          <a:p>
            <a:r>
              <a:rPr lang="en-US" altLang="en-US" dirty="0"/>
              <a:t>For each tag, we must loop over the length of the tag…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DFFAA2-4550-4C6E-BBBD-6BB5E7A2CBC4}"/>
              </a:ext>
            </a:extLst>
          </p:cNvPr>
          <p:cNvSpPr>
            <a:spLocks noGrp="1" noChangeArrowheads="1"/>
          </p:cNvSpPr>
          <p:nvPr>
            <p:ph type="sldNum" sz="quarter" idx="5"/>
          </p:nvPr>
        </p:nvSpPr>
        <p:spPr>
          <a:ln/>
        </p:spPr>
        <p:txBody>
          <a:bodyPr/>
          <a:lstStyle/>
          <a:p>
            <a:fld id="{DBC90D3F-388B-48B9-806C-7060BA0E9C70}" type="slidenum">
              <a:rPr lang="en-US" altLang="en-US"/>
              <a:pPr/>
              <a:t>16</a:t>
            </a:fld>
            <a:endParaRPr lang="en-US" altLang="en-US"/>
          </a:p>
        </p:txBody>
      </p:sp>
      <p:sp>
        <p:nvSpPr>
          <p:cNvPr id="77826" name="Rectangle 2">
            <a:extLst>
              <a:ext uri="{FF2B5EF4-FFF2-40B4-BE49-F238E27FC236}">
                <a16:creationId xmlns:a16="http://schemas.microsoft.com/office/drawing/2014/main" id="{8EE3CD78-A1E1-4334-84A1-A0A6FF7379EE}"/>
              </a:ext>
            </a:extLst>
          </p:cNvPr>
          <p:cNvSpPr>
            <a:spLocks noRot="1" noChangeArrowheads="1" noTextEdit="1"/>
          </p:cNvSpPr>
          <p:nvPr>
            <p:ph type="sldImg"/>
          </p:nvPr>
        </p:nvSpPr>
        <p:spPr>
          <a:ln/>
        </p:spPr>
      </p:sp>
      <p:sp>
        <p:nvSpPr>
          <p:cNvPr id="77827" name="Rectangle 3">
            <a:extLst>
              <a:ext uri="{FF2B5EF4-FFF2-40B4-BE49-F238E27FC236}">
                <a16:creationId xmlns:a16="http://schemas.microsoft.com/office/drawing/2014/main" id="{A878D148-C3BA-4AA4-A509-081F62842A0F}"/>
              </a:ext>
            </a:extLst>
          </p:cNvPr>
          <p:cNvSpPr>
            <a:spLocks noGrp="1" noChangeArrowheads="1"/>
          </p:cNvSpPr>
          <p:nvPr>
            <p:ph type="body" idx="1"/>
          </p:nvPr>
        </p:nvSpPr>
        <p:spPr/>
        <p:txBody>
          <a:bodyPr/>
          <a:lstStyle/>
          <a:p>
            <a:r>
              <a:rPr lang="en-US" altLang="en-US"/>
              <a:t>… comparing the tag against the genome.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C6AF8D-DF12-488D-B05F-431706EE41BC}"/>
              </a:ext>
            </a:extLst>
          </p:cNvPr>
          <p:cNvSpPr>
            <a:spLocks noGrp="1" noChangeArrowheads="1"/>
          </p:cNvSpPr>
          <p:nvPr>
            <p:ph type="sldNum" sz="quarter" idx="5"/>
          </p:nvPr>
        </p:nvSpPr>
        <p:spPr>
          <a:ln/>
        </p:spPr>
        <p:txBody>
          <a:bodyPr/>
          <a:lstStyle/>
          <a:p>
            <a:fld id="{DD4F15AC-4760-4E60-9D43-2C9A19ED76C4}" type="slidenum">
              <a:rPr lang="en-US" altLang="en-US"/>
              <a:pPr/>
              <a:t>17</a:t>
            </a:fld>
            <a:endParaRPr lang="en-US" altLang="en-US"/>
          </a:p>
        </p:txBody>
      </p:sp>
      <p:sp>
        <p:nvSpPr>
          <p:cNvPr id="40962" name="Rectangle 2">
            <a:extLst>
              <a:ext uri="{FF2B5EF4-FFF2-40B4-BE49-F238E27FC236}">
                <a16:creationId xmlns:a16="http://schemas.microsoft.com/office/drawing/2014/main" id="{5421AF2B-55F0-48B0-A928-76C9FF6F88E5}"/>
              </a:ext>
            </a:extLst>
          </p:cNvPr>
          <p:cNvSpPr>
            <a:spLocks noRot="1" noChangeArrowheads="1" noTextEdit="1"/>
          </p:cNvSpPr>
          <p:nvPr>
            <p:ph type="sldImg"/>
          </p:nvPr>
        </p:nvSpPr>
        <p:spPr>
          <a:ln/>
        </p:spPr>
      </p:sp>
      <p:sp>
        <p:nvSpPr>
          <p:cNvPr id="40963" name="Rectangle 3">
            <a:extLst>
              <a:ext uri="{FF2B5EF4-FFF2-40B4-BE49-F238E27FC236}">
                <a16:creationId xmlns:a16="http://schemas.microsoft.com/office/drawing/2014/main" id="{1F05EBE6-51C1-4B21-B98D-2AB50245C03B}"/>
              </a:ext>
            </a:extLst>
          </p:cNvPr>
          <p:cNvSpPr>
            <a:spLocks noGrp="1" noChangeArrowheads="1"/>
          </p:cNvSpPr>
          <p:nvPr>
            <p:ph type="body" idx="1"/>
          </p:nvPr>
        </p:nvSpPr>
        <p:spPr/>
        <p:txBody>
          <a:bodyPr/>
          <a:lstStyle/>
          <a:p>
            <a:r>
              <a:rPr lang="en-US" altLang="en-US" dirty="0"/>
              <a:t>We do this to measure the Hamming distance between each tag and each position on the genome recording a match if the Hamming distance is less than or equal to a predetermined maximum.</a:t>
            </a:r>
          </a:p>
          <a:p>
            <a:endParaRPr lang="en-US" altLang="en-US" dirty="0"/>
          </a:p>
          <a:p>
            <a:r>
              <a:rPr lang="en-US" altLang="en-US" dirty="0"/>
              <a:t>This method only completes one forth of the number of required tests, since it only checks the forward direction. Three more tests are necessary within the inner most for-loop.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DFDB63-9317-4B99-BF82-8E0C404A2593}"/>
              </a:ext>
            </a:extLst>
          </p:cNvPr>
          <p:cNvSpPr>
            <a:spLocks noGrp="1" noChangeArrowheads="1"/>
          </p:cNvSpPr>
          <p:nvPr>
            <p:ph type="sldNum" sz="quarter" idx="5"/>
          </p:nvPr>
        </p:nvSpPr>
        <p:spPr>
          <a:ln/>
        </p:spPr>
        <p:txBody>
          <a:bodyPr/>
          <a:lstStyle/>
          <a:p>
            <a:fld id="{37B8F9C0-1108-4F18-935E-B3CAEEFBECE0}" type="slidenum">
              <a:rPr lang="en-US" altLang="en-US"/>
              <a:pPr/>
              <a:t>18</a:t>
            </a:fld>
            <a:endParaRPr lang="en-US" altLang="en-US"/>
          </a:p>
        </p:txBody>
      </p:sp>
      <p:sp>
        <p:nvSpPr>
          <p:cNvPr id="89090" name="Rectangle 2">
            <a:extLst>
              <a:ext uri="{FF2B5EF4-FFF2-40B4-BE49-F238E27FC236}">
                <a16:creationId xmlns:a16="http://schemas.microsoft.com/office/drawing/2014/main" id="{3E57EB66-3264-48F5-AA32-18B5DFECE370}"/>
              </a:ext>
            </a:extLst>
          </p:cNvPr>
          <p:cNvSpPr>
            <a:spLocks noRot="1" noChangeArrowheads="1" noTextEdit="1"/>
          </p:cNvSpPr>
          <p:nvPr>
            <p:ph type="sldImg"/>
          </p:nvPr>
        </p:nvSpPr>
        <p:spPr>
          <a:ln/>
        </p:spPr>
      </p:sp>
      <p:sp>
        <p:nvSpPr>
          <p:cNvPr id="89091" name="Rectangle 3">
            <a:extLst>
              <a:ext uri="{FF2B5EF4-FFF2-40B4-BE49-F238E27FC236}">
                <a16:creationId xmlns:a16="http://schemas.microsoft.com/office/drawing/2014/main" id="{0B8ED641-F545-47E7-80D4-99CAC1E6CF62}"/>
              </a:ext>
            </a:extLst>
          </p:cNvPr>
          <p:cNvSpPr>
            <a:spLocks noGrp="1" noChangeArrowheads="1"/>
          </p:cNvSpPr>
          <p:nvPr>
            <p:ph type="body" idx="1"/>
          </p:nvPr>
        </p:nvSpPr>
        <p:spPr/>
        <p:txBody>
          <a:bodyPr/>
          <a:lstStyle/>
          <a:p>
            <a:r>
              <a:rPr lang="en-US" altLang="en-US"/>
              <a:t>The problem appears easy until presented with the vastness. </a:t>
            </a:r>
          </a:p>
          <a:p>
            <a:endParaRPr lang="en-US" altLang="en-US"/>
          </a:p>
          <a:p>
            <a:r>
              <a:rPr lang="en-US" altLang="en-US"/>
              <a:t>The human genome is 3 giga-bases and it is now possible to produce a million tags daily each 32 bases long.</a:t>
            </a:r>
          </a:p>
          <a:p>
            <a:endParaRPr lang="en-US" altLang="en-US"/>
          </a:p>
          <a:p>
            <a:r>
              <a:rPr lang="en-US" altLang="en-US"/>
              <a:t>This results in 384 quadrillion or 384 thousand billion comparisons to perform.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9E80A7-E958-42FE-88D5-3B685897776A}"/>
              </a:ext>
            </a:extLst>
          </p:cNvPr>
          <p:cNvSpPr>
            <a:spLocks noGrp="1" noChangeArrowheads="1"/>
          </p:cNvSpPr>
          <p:nvPr>
            <p:ph type="sldNum" sz="quarter" idx="5"/>
          </p:nvPr>
        </p:nvSpPr>
        <p:spPr>
          <a:ln/>
        </p:spPr>
        <p:txBody>
          <a:bodyPr/>
          <a:lstStyle/>
          <a:p>
            <a:fld id="{5ED19603-BFBA-4690-BB04-2D7603CC82FE}" type="slidenum">
              <a:rPr lang="en-US" altLang="en-US"/>
              <a:pPr/>
              <a:t>19</a:t>
            </a:fld>
            <a:endParaRPr lang="en-US" altLang="en-US"/>
          </a:p>
        </p:txBody>
      </p:sp>
      <p:sp>
        <p:nvSpPr>
          <p:cNvPr id="51202" name="Rectangle 2">
            <a:extLst>
              <a:ext uri="{FF2B5EF4-FFF2-40B4-BE49-F238E27FC236}">
                <a16:creationId xmlns:a16="http://schemas.microsoft.com/office/drawing/2014/main" id="{2889D447-4848-4E93-A510-6A2C44169E14}"/>
              </a:ext>
            </a:extLst>
          </p:cNvPr>
          <p:cNvSpPr>
            <a:spLocks noRot="1" noChangeArrowheads="1" noTextEdit="1"/>
          </p:cNvSpPr>
          <p:nvPr>
            <p:ph type="sldImg"/>
          </p:nvPr>
        </p:nvSpPr>
        <p:spPr>
          <a:ln/>
        </p:spPr>
      </p:sp>
      <p:sp>
        <p:nvSpPr>
          <p:cNvPr id="51203" name="Rectangle 3">
            <a:extLst>
              <a:ext uri="{FF2B5EF4-FFF2-40B4-BE49-F238E27FC236}">
                <a16:creationId xmlns:a16="http://schemas.microsoft.com/office/drawing/2014/main" id="{1308A532-6589-4EA6-A584-C3ECC31DA7B2}"/>
              </a:ext>
            </a:extLst>
          </p:cNvPr>
          <p:cNvSpPr>
            <a:spLocks noGrp="1" noChangeArrowheads="1"/>
          </p:cNvSpPr>
          <p:nvPr>
            <p:ph type="body" idx="1"/>
          </p:nvPr>
        </p:nvSpPr>
        <p:spPr/>
        <p:txBody>
          <a:bodyPr/>
          <a:lstStyle/>
          <a:p>
            <a:r>
              <a:rPr lang="en-US" altLang="en-US"/>
              <a:t>This is the highest level representation of our design.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994C4C-0602-4889-9D80-EDB99B62B437}"/>
              </a:ext>
            </a:extLst>
          </p:cNvPr>
          <p:cNvSpPr>
            <a:spLocks noGrp="1" noChangeArrowheads="1"/>
          </p:cNvSpPr>
          <p:nvPr>
            <p:ph type="sldNum" sz="quarter" idx="5"/>
          </p:nvPr>
        </p:nvSpPr>
        <p:spPr>
          <a:ln/>
        </p:spPr>
        <p:txBody>
          <a:bodyPr/>
          <a:lstStyle/>
          <a:p>
            <a:fld id="{06D5E272-5974-4055-8BC9-D6E561901D31}" type="slidenum">
              <a:rPr lang="en-US" altLang="en-US"/>
              <a:pPr/>
              <a:t>2</a:t>
            </a:fld>
            <a:endParaRPr lang="en-US" altLang="en-US"/>
          </a:p>
        </p:txBody>
      </p:sp>
      <p:sp>
        <p:nvSpPr>
          <p:cNvPr id="24578" name="Rectangle 2">
            <a:extLst>
              <a:ext uri="{FF2B5EF4-FFF2-40B4-BE49-F238E27FC236}">
                <a16:creationId xmlns:a16="http://schemas.microsoft.com/office/drawing/2014/main" id="{B14A2A84-3FF2-448B-BCD5-17A626B105D1}"/>
              </a:ext>
            </a:extLst>
          </p:cNvPr>
          <p:cNvSpPr>
            <a:spLocks noRot="1" noChangeArrowheads="1" noTextEdit="1"/>
          </p:cNvSpPr>
          <p:nvPr>
            <p:ph type="sldImg"/>
          </p:nvPr>
        </p:nvSpPr>
        <p:spPr>
          <a:ln/>
        </p:spPr>
      </p:sp>
      <p:sp>
        <p:nvSpPr>
          <p:cNvPr id="24579" name="Rectangle 3">
            <a:extLst>
              <a:ext uri="{FF2B5EF4-FFF2-40B4-BE49-F238E27FC236}">
                <a16:creationId xmlns:a16="http://schemas.microsoft.com/office/drawing/2014/main" id="{927F902F-D397-43B4-90BE-8E9143D97C2A}"/>
              </a:ext>
            </a:extLst>
          </p:cNvPr>
          <p:cNvSpPr>
            <a:spLocks noGrp="1" noChangeArrowheads="1"/>
          </p:cNvSpPr>
          <p:nvPr>
            <p:ph type="body" idx="1"/>
          </p:nvPr>
        </p:nvSpPr>
        <p:spPr/>
        <p:txBody>
          <a:bodyPr/>
          <a:lstStyle/>
          <a:p>
            <a:r>
              <a:rPr lang="en-US" altLang="en-US"/>
              <a:t>DNA is recoded using the four characters A, G, C, and T into long strings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0DB2AD-966B-4307-8774-26CE5B4781AA}"/>
              </a:ext>
            </a:extLst>
          </p:cNvPr>
          <p:cNvSpPr>
            <a:spLocks noGrp="1" noChangeArrowheads="1"/>
          </p:cNvSpPr>
          <p:nvPr>
            <p:ph type="sldNum" sz="quarter" idx="5"/>
          </p:nvPr>
        </p:nvSpPr>
        <p:spPr>
          <a:ln/>
        </p:spPr>
        <p:txBody>
          <a:bodyPr/>
          <a:lstStyle/>
          <a:p>
            <a:fld id="{6274F27D-23FF-4CEF-889D-298C1ADAA115}" type="slidenum">
              <a:rPr lang="en-US" altLang="en-US"/>
              <a:pPr/>
              <a:t>20</a:t>
            </a:fld>
            <a:endParaRPr lang="en-US" altLang="en-US"/>
          </a:p>
        </p:txBody>
      </p:sp>
      <p:sp>
        <p:nvSpPr>
          <p:cNvPr id="93186" name="Rectangle 2">
            <a:extLst>
              <a:ext uri="{FF2B5EF4-FFF2-40B4-BE49-F238E27FC236}">
                <a16:creationId xmlns:a16="http://schemas.microsoft.com/office/drawing/2014/main" id="{FF1356ED-F3CA-498C-A85D-5C3ACDEBAAAE}"/>
              </a:ext>
            </a:extLst>
          </p:cNvPr>
          <p:cNvSpPr>
            <a:spLocks noRot="1" noChangeArrowheads="1" noTextEdit="1"/>
          </p:cNvSpPr>
          <p:nvPr>
            <p:ph type="sldImg"/>
          </p:nvPr>
        </p:nvSpPr>
        <p:spPr>
          <a:ln/>
        </p:spPr>
      </p:sp>
      <p:sp>
        <p:nvSpPr>
          <p:cNvPr id="93187" name="Rectangle 3">
            <a:extLst>
              <a:ext uri="{FF2B5EF4-FFF2-40B4-BE49-F238E27FC236}">
                <a16:creationId xmlns:a16="http://schemas.microsoft.com/office/drawing/2014/main" id="{2977D980-FC04-4968-9FD9-B5724421DB60}"/>
              </a:ext>
            </a:extLst>
          </p:cNvPr>
          <p:cNvSpPr>
            <a:spLocks noGrp="1" noChangeArrowheads="1"/>
          </p:cNvSpPr>
          <p:nvPr>
            <p:ph type="body" idx="1"/>
          </p:nvPr>
        </p:nvSpPr>
        <p:spPr/>
        <p:txBody>
          <a:bodyPr/>
          <a:lstStyle/>
          <a:p>
            <a:r>
              <a:rPr lang="en-US" altLang="en-US" dirty="0"/>
              <a:t>We used the Ethernet layer module from MP1 for communication starting from the link layer interface.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5293F9-5005-44DE-BE14-873EB16494D1}"/>
              </a:ext>
            </a:extLst>
          </p:cNvPr>
          <p:cNvSpPr>
            <a:spLocks noGrp="1" noChangeArrowheads="1"/>
          </p:cNvSpPr>
          <p:nvPr>
            <p:ph type="sldNum" sz="quarter" idx="5"/>
          </p:nvPr>
        </p:nvSpPr>
        <p:spPr>
          <a:ln/>
        </p:spPr>
        <p:txBody>
          <a:bodyPr/>
          <a:lstStyle/>
          <a:p>
            <a:fld id="{00725ED4-42E7-4858-BCDE-23E835B73AE6}" type="slidenum">
              <a:rPr lang="en-US" altLang="en-US"/>
              <a:pPr/>
              <a:t>21</a:t>
            </a:fld>
            <a:endParaRPr lang="en-US" altLang="en-US"/>
          </a:p>
        </p:txBody>
      </p:sp>
      <p:sp>
        <p:nvSpPr>
          <p:cNvPr id="95234" name="Rectangle 2">
            <a:extLst>
              <a:ext uri="{FF2B5EF4-FFF2-40B4-BE49-F238E27FC236}">
                <a16:creationId xmlns:a16="http://schemas.microsoft.com/office/drawing/2014/main" id="{8C5E10EE-5861-47BC-8CCC-CA871C1A9C64}"/>
              </a:ext>
            </a:extLst>
          </p:cNvPr>
          <p:cNvSpPr>
            <a:spLocks noRot="1" noChangeArrowheads="1" noTextEdit="1"/>
          </p:cNvSpPr>
          <p:nvPr>
            <p:ph type="sldImg"/>
          </p:nvPr>
        </p:nvSpPr>
        <p:spPr>
          <a:ln/>
        </p:spPr>
      </p:sp>
      <p:sp>
        <p:nvSpPr>
          <p:cNvPr id="95235" name="Rectangle 3">
            <a:extLst>
              <a:ext uri="{FF2B5EF4-FFF2-40B4-BE49-F238E27FC236}">
                <a16:creationId xmlns:a16="http://schemas.microsoft.com/office/drawing/2014/main" id="{F7A30375-61C9-437B-B56D-081698F7B0CB}"/>
              </a:ext>
            </a:extLst>
          </p:cNvPr>
          <p:cNvSpPr>
            <a:spLocks noGrp="1" noChangeArrowheads="1"/>
          </p:cNvSpPr>
          <p:nvPr>
            <p:ph type="body" idx="1"/>
          </p:nvPr>
        </p:nvSpPr>
        <p:spPr/>
        <p:txBody>
          <a:bodyPr/>
          <a:lstStyle/>
          <a:p>
            <a:r>
              <a:rPr lang="en-US" altLang="en-US"/>
              <a:t>… then adding a second DCM generating a 25MHz clock and a driver module for our design.</a:t>
            </a:r>
          </a:p>
          <a:p>
            <a:endParaRPr lang="en-US" altLang="en-US"/>
          </a:p>
          <a:p>
            <a:r>
              <a:rPr lang="en-US" altLang="en-US"/>
              <a:t>The bulk of our design exists in the driver module.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5F8E05-AC73-438A-8BBA-DAAF91573ECC}"/>
              </a:ext>
            </a:extLst>
          </p:cNvPr>
          <p:cNvSpPr>
            <a:spLocks noGrp="1" noChangeArrowheads="1"/>
          </p:cNvSpPr>
          <p:nvPr>
            <p:ph type="sldNum" sz="quarter" idx="5"/>
          </p:nvPr>
        </p:nvSpPr>
        <p:spPr>
          <a:ln/>
        </p:spPr>
        <p:txBody>
          <a:bodyPr/>
          <a:lstStyle/>
          <a:p>
            <a:fld id="{A421BA43-6D33-49B1-B008-C77D022BE758}" type="slidenum">
              <a:rPr lang="en-US" altLang="en-US"/>
              <a:pPr/>
              <a:t>22</a:t>
            </a:fld>
            <a:endParaRPr lang="en-US" altLang="en-US"/>
          </a:p>
        </p:txBody>
      </p:sp>
      <p:sp>
        <p:nvSpPr>
          <p:cNvPr id="56322" name="Rectangle 2">
            <a:extLst>
              <a:ext uri="{FF2B5EF4-FFF2-40B4-BE49-F238E27FC236}">
                <a16:creationId xmlns:a16="http://schemas.microsoft.com/office/drawing/2014/main" id="{8B8A1937-ACE8-47C8-9291-B5238796CD06}"/>
              </a:ext>
            </a:extLst>
          </p:cNvPr>
          <p:cNvSpPr>
            <a:spLocks noRot="1" noChangeArrowheads="1" noTextEdit="1"/>
          </p:cNvSpPr>
          <p:nvPr>
            <p:ph type="sldImg"/>
          </p:nvPr>
        </p:nvSpPr>
        <p:spPr>
          <a:ln/>
        </p:spPr>
      </p:sp>
      <p:sp>
        <p:nvSpPr>
          <p:cNvPr id="56323" name="Rectangle 3">
            <a:extLst>
              <a:ext uri="{FF2B5EF4-FFF2-40B4-BE49-F238E27FC236}">
                <a16:creationId xmlns:a16="http://schemas.microsoft.com/office/drawing/2014/main" id="{A477B607-5B91-430C-9BC3-2922BDBD6F80}"/>
              </a:ext>
            </a:extLst>
          </p:cNvPr>
          <p:cNvSpPr>
            <a:spLocks noGrp="1" noChangeArrowheads="1"/>
          </p:cNvSpPr>
          <p:nvPr>
            <p:ph type="body" idx="1"/>
          </p:nvPr>
        </p:nvSpPr>
        <p:spPr/>
        <p:txBody>
          <a:bodyPr/>
          <a:lstStyle/>
          <a:p>
            <a:r>
              <a:rPr lang="en-US" altLang="en-US" dirty="0"/>
              <a:t>The driver module consists of incoming and outgoing FIFOs and respective controlling FSMs. </a:t>
            </a:r>
          </a:p>
          <a:p>
            <a:endParaRPr lang="en-US" altLang="en-US" dirty="0"/>
          </a:p>
          <a:p>
            <a:r>
              <a:rPr lang="en-US" altLang="en-US" dirty="0"/>
              <a:t>The driver module abstracts the I/O from the main </a:t>
            </a:r>
            <a:r>
              <a:rPr lang="en-US" altLang="en-US" dirty="0" err="1"/>
              <a:t>cmp_driver</a:t>
            </a:r>
            <a:r>
              <a:rPr lang="en-US" altLang="en-US" dirty="0"/>
              <a:t> module. The Ethernet header is discarded on as new frames are read, and a UDP header is added as outgoing frames are constructed. </a:t>
            </a:r>
          </a:p>
          <a:p>
            <a:endParaRPr lang="en-US" altLang="en-US" dirty="0"/>
          </a:p>
          <a:p>
            <a:r>
              <a:rPr lang="en-US" altLang="en-US" dirty="0"/>
              <a:t>The driver module also helps by shuffling data between clock domains.</a:t>
            </a:r>
          </a:p>
          <a:p>
            <a:endParaRPr lang="en-US" altLang="en-US" dirty="0"/>
          </a:p>
          <a:p>
            <a:r>
              <a:rPr lang="en-US" altLang="en-US" dirty="0"/>
              <a:t>These features make it a nice module to help those who wish to use an Ethernet interface and can’t process the bytes at the rate they are received.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A5E4F0-044B-4D5D-A4B1-8436EBF4D2B9}"/>
              </a:ext>
            </a:extLst>
          </p:cNvPr>
          <p:cNvSpPr>
            <a:spLocks noGrp="1" noChangeArrowheads="1"/>
          </p:cNvSpPr>
          <p:nvPr>
            <p:ph type="sldNum" sz="quarter" idx="5"/>
          </p:nvPr>
        </p:nvSpPr>
        <p:spPr>
          <a:ln/>
        </p:spPr>
        <p:txBody>
          <a:bodyPr/>
          <a:lstStyle/>
          <a:p>
            <a:fld id="{DE2B0388-0127-40DF-82DD-969C79139359}" type="slidenum">
              <a:rPr lang="en-US" altLang="en-US"/>
              <a:pPr/>
              <a:t>23</a:t>
            </a:fld>
            <a:endParaRPr lang="en-US" altLang="en-US"/>
          </a:p>
        </p:txBody>
      </p:sp>
      <p:sp>
        <p:nvSpPr>
          <p:cNvPr id="97282" name="Rectangle 2">
            <a:extLst>
              <a:ext uri="{FF2B5EF4-FFF2-40B4-BE49-F238E27FC236}">
                <a16:creationId xmlns:a16="http://schemas.microsoft.com/office/drawing/2014/main" id="{C4F3404B-CF23-45F8-A464-A56D99E6BC69}"/>
              </a:ext>
            </a:extLst>
          </p:cNvPr>
          <p:cNvSpPr>
            <a:spLocks noRot="1" noChangeArrowheads="1" noTextEdit="1"/>
          </p:cNvSpPr>
          <p:nvPr>
            <p:ph type="sldImg"/>
          </p:nvPr>
        </p:nvSpPr>
        <p:spPr>
          <a:ln/>
        </p:spPr>
      </p:sp>
      <p:sp>
        <p:nvSpPr>
          <p:cNvPr id="97283" name="Rectangle 3">
            <a:extLst>
              <a:ext uri="{FF2B5EF4-FFF2-40B4-BE49-F238E27FC236}">
                <a16:creationId xmlns:a16="http://schemas.microsoft.com/office/drawing/2014/main" id="{D17FC144-EF4F-4155-AA8F-003AF3DF6C31}"/>
              </a:ext>
            </a:extLst>
          </p:cNvPr>
          <p:cNvSpPr>
            <a:spLocks noGrp="1" noChangeArrowheads="1"/>
          </p:cNvSpPr>
          <p:nvPr>
            <p:ph type="body" idx="1"/>
          </p:nvPr>
        </p:nvSpPr>
        <p:spPr/>
        <p:txBody>
          <a:bodyPr/>
          <a:lstStyle/>
          <a:p>
            <a:r>
              <a:rPr lang="en-US" altLang="en-US" dirty="0"/>
              <a:t>At this point, we encounter the first level of parallelism.</a:t>
            </a:r>
          </a:p>
          <a:p>
            <a:endParaRPr lang="en-US" altLang="en-US" dirty="0"/>
          </a:p>
          <a:p>
            <a:r>
              <a:rPr lang="en-US" altLang="en-US" dirty="0"/>
              <a:t>The incoming and outgoing FSMs and FIFO are able to work in parallel with each other.</a:t>
            </a:r>
          </a:p>
          <a:p>
            <a:endParaRPr lang="en-US" altLang="en-US" dirty="0"/>
          </a:p>
          <a:p>
            <a:r>
              <a:rPr lang="en-US" altLang="en-US" dirty="0"/>
              <a:t>We can exploit this by, on the transmitting side, staying one data frame ahead of what has been received.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38B103-0EAB-4054-96F8-E88109AE90B4}"/>
              </a:ext>
            </a:extLst>
          </p:cNvPr>
          <p:cNvSpPr>
            <a:spLocks noGrp="1" noChangeArrowheads="1"/>
          </p:cNvSpPr>
          <p:nvPr>
            <p:ph type="sldNum" sz="quarter" idx="5"/>
          </p:nvPr>
        </p:nvSpPr>
        <p:spPr>
          <a:ln/>
        </p:spPr>
        <p:txBody>
          <a:bodyPr/>
          <a:lstStyle/>
          <a:p>
            <a:fld id="{544EB180-36B1-4D8B-8F94-DD8E68EDD500}" type="slidenum">
              <a:rPr lang="en-US" altLang="en-US"/>
              <a:pPr/>
              <a:t>24</a:t>
            </a:fld>
            <a:endParaRPr lang="en-US" altLang="en-US"/>
          </a:p>
        </p:txBody>
      </p:sp>
      <p:sp>
        <p:nvSpPr>
          <p:cNvPr id="58370" name="Rectangle 2">
            <a:extLst>
              <a:ext uri="{FF2B5EF4-FFF2-40B4-BE49-F238E27FC236}">
                <a16:creationId xmlns:a16="http://schemas.microsoft.com/office/drawing/2014/main" id="{EAE160BA-36C2-4779-8A05-19A257CF750A}"/>
              </a:ext>
            </a:extLst>
          </p:cNvPr>
          <p:cNvSpPr>
            <a:spLocks noRot="1" noChangeArrowheads="1" noTextEdit="1"/>
          </p:cNvSpPr>
          <p:nvPr>
            <p:ph type="sldImg"/>
          </p:nvPr>
        </p:nvSpPr>
        <p:spPr>
          <a:ln/>
        </p:spPr>
      </p:sp>
      <p:sp>
        <p:nvSpPr>
          <p:cNvPr id="58371" name="Rectangle 3">
            <a:extLst>
              <a:ext uri="{FF2B5EF4-FFF2-40B4-BE49-F238E27FC236}">
                <a16:creationId xmlns:a16="http://schemas.microsoft.com/office/drawing/2014/main" id="{E128288D-0FAA-48CA-B0AA-6D8E52B75B5A}"/>
              </a:ext>
            </a:extLst>
          </p:cNvPr>
          <p:cNvSpPr>
            <a:spLocks noGrp="1" noChangeArrowheads="1"/>
          </p:cNvSpPr>
          <p:nvPr>
            <p:ph type="body" idx="1"/>
          </p:nvPr>
        </p:nvSpPr>
        <p:spPr/>
        <p:txBody>
          <a:bodyPr/>
          <a:lstStyle/>
          <a:p>
            <a:r>
              <a:rPr lang="en-US" altLang="en-US"/>
              <a:t>The cmp_driver contains a FSM to drive the each of the 96 comparison units. The FSM is responsible for loading the compare units with tags from the first frame, the configuration frame, and for driving each of the control lines to read from and write to the FIFOs.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578AC4-A9FD-4B46-BD02-973E66A18BBF}"/>
              </a:ext>
            </a:extLst>
          </p:cNvPr>
          <p:cNvSpPr>
            <a:spLocks noGrp="1" noChangeArrowheads="1"/>
          </p:cNvSpPr>
          <p:nvPr>
            <p:ph type="sldNum" sz="quarter" idx="5"/>
          </p:nvPr>
        </p:nvSpPr>
        <p:spPr>
          <a:ln/>
        </p:spPr>
        <p:txBody>
          <a:bodyPr/>
          <a:lstStyle/>
          <a:p>
            <a:fld id="{355DCFB6-E413-4888-8328-378BD4FAD84F}" type="slidenum">
              <a:rPr lang="en-US" altLang="en-US"/>
              <a:pPr/>
              <a:t>25</a:t>
            </a:fld>
            <a:endParaRPr lang="en-US" altLang="en-US"/>
          </a:p>
        </p:txBody>
      </p:sp>
      <p:sp>
        <p:nvSpPr>
          <p:cNvPr id="60418" name="Rectangle 2">
            <a:extLst>
              <a:ext uri="{FF2B5EF4-FFF2-40B4-BE49-F238E27FC236}">
                <a16:creationId xmlns:a16="http://schemas.microsoft.com/office/drawing/2014/main" id="{012FB8E4-C403-4FBB-9C89-1F815E413867}"/>
              </a:ext>
            </a:extLst>
          </p:cNvPr>
          <p:cNvSpPr>
            <a:spLocks noRot="1" noChangeArrowheads="1" noTextEdit="1"/>
          </p:cNvSpPr>
          <p:nvPr>
            <p:ph type="sldImg"/>
          </p:nvPr>
        </p:nvSpPr>
        <p:spPr>
          <a:ln/>
        </p:spPr>
      </p:sp>
      <p:sp>
        <p:nvSpPr>
          <p:cNvPr id="60419" name="Rectangle 3">
            <a:extLst>
              <a:ext uri="{FF2B5EF4-FFF2-40B4-BE49-F238E27FC236}">
                <a16:creationId xmlns:a16="http://schemas.microsoft.com/office/drawing/2014/main" id="{7BD57F37-17D6-46C8-868B-8918757CA003}"/>
              </a:ext>
            </a:extLst>
          </p:cNvPr>
          <p:cNvSpPr>
            <a:spLocks noGrp="1" noChangeArrowheads="1"/>
          </p:cNvSpPr>
          <p:nvPr>
            <p:ph type="body" idx="1"/>
          </p:nvPr>
        </p:nvSpPr>
        <p:spPr/>
        <p:txBody>
          <a:bodyPr/>
          <a:lstStyle/>
          <a:p>
            <a:r>
              <a:rPr lang="en-US" altLang="en-US" dirty="0"/>
              <a:t>Course parallelism is expressed with the replication of comparison units. This replaces one of the for-loops we had in our CPU version. </a:t>
            </a:r>
          </a:p>
          <a:p>
            <a:endParaRPr lang="en-US" altLang="en-US" dirty="0"/>
          </a:p>
          <a:p>
            <a:r>
              <a:rPr lang="en-US" altLang="en-US" dirty="0"/>
              <a:t>Also, the final results are reduced, in parallel, to two bits from all the comparison units.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140295-7E74-488A-8C03-08A8BB5BDE05}"/>
              </a:ext>
            </a:extLst>
          </p:cNvPr>
          <p:cNvSpPr>
            <a:spLocks noGrp="1" noChangeArrowheads="1"/>
          </p:cNvSpPr>
          <p:nvPr>
            <p:ph type="sldNum" sz="quarter" idx="5"/>
          </p:nvPr>
        </p:nvSpPr>
        <p:spPr>
          <a:ln/>
        </p:spPr>
        <p:txBody>
          <a:bodyPr/>
          <a:lstStyle/>
          <a:p>
            <a:fld id="{5F4DFCD2-9957-43AF-BD45-D943D17B0B74}" type="slidenum">
              <a:rPr lang="en-US" altLang="en-US"/>
              <a:pPr/>
              <a:t>26</a:t>
            </a:fld>
            <a:endParaRPr lang="en-US" altLang="en-US"/>
          </a:p>
        </p:txBody>
      </p:sp>
      <p:sp>
        <p:nvSpPr>
          <p:cNvPr id="48130" name="Rectangle 2">
            <a:extLst>
              <a:ext uri="{FF2B5EF4-FFF2-40B4-BE49-F238E27FC236}">
                <a16:creationId xmlns:a16="http://schemas.microsoft.com/office/drawing/2014/main" id="{E6086BE1-1E92-404E-A161-6D979417C0B0}"/>
              </a:ext>
            </a:extLst>
          </p:cNvPr>
          <p:cNvSpPr>
            <a:spLocks noRot="1" noChangeArrowheads="1" noTextEdit="1"/>
          </p:cNvSpPr>
          <p:nvPr>
            <p:ph type="sldImg"/>
          </p:nvPr>
        </p:nvSpPr>
        <p:spPr>
          <a:ln/>
        </p:spPr>
      </p:sp>
      <p:sp>
        <p:nvSpPr>
          <p:cNvPr id="48131" name="Rectangle 3">
            <a:extLst>
              <a:ext uri="{FF2B5EF4-FFF2-40B4-BE49-F238E27FC236}">
                <a16:creationId xmlns:a16="http://schemas.microsoft.com/office/drawing/2014/main" id="{B1471BEB-7415-45B1-8027-F062C52EDBC4}"/>
              </a:ext>
            </a:extLst>
          </p:cNvPr>
          <p:cNvSpPr>
            <a:spLocks noGrp="1" noChangeArrowheads="1"/>
          </p:cNvSpPr>
          <p:nvPr>
            <p:ph type="body" idx="1"/>
          </p:nvPr>
        </p:nvSpPr>
        <p:spPr/>
        <p:txBody>
          <a:bodyPr/>
          <a:lstStyle/>
          <a:p>
            <a:r>
              <a:rPr lang="en-US" altLang="en-US" dirty="0"/>
              <a:t>Here is a more detailed view of the replication of the comparison units…</a:t>
            </a:r>
          </a:p>
          <a:p>
            <a:endParaRPr lang="en-US" altLang="en-US" dirty="0"/>
          </a:p>
          <a:p>
            <a:r>
              <a:rPr lang="en-US" altLang="en-US" dirty="0"/>
              <a:t>Much of the parallelism in our design is expressed using parameterized for-generate constructs. </a:t>
            </a:r>
          </a:p>
          <a:p>
            <a:endParaRPr lang="en-US" altLang="en-US" dirty="0"/>
          </a:p>
          <a:p>
            <a:r>
              <a:rPr lang="en-US" altLang="en-US" dirty="0"/>
              <a:t>This construct replicates a section of concurrent VHDL code, substituting a value for the loop-variable. </a:t>
            </a:r>
          </a:p>
          <a:p>
            <a:endParaRPr lang="en-US" altLang="en-US" dirty="0"/>
          </a:p>
          <a:p>
            <a:r>
              <a:rPr lang="en-US" altLang="en-US" dirty="0"/>
              <a:t>By changing a single value, we are able to scale our design by powers of two.</a:t>
            </a:r>
          </a:p>
          <a:p>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A03DD9-F679-45F2-AEAF-F2D9E8341924}"/>
              </a:ext>
            </a:extLst>
          </p:cNvPr>
          <p:cNvSpPr>
            <a:spLocks noGrp="1" noChangeArrowheads="1"/>
          </p:cNvSpPr>
          <p:nvPr>
            <p:ph type="sldNum" sz="quarter" idx="5"/>
          </p:nvPr>
        </p:nvSpPr>
        <p:spPr>
          <a:ln/>
        </p:spPr>
        <p:txBody>
          <a:bodyPr/>
          <a:lstStyle/>
          <a:p>
            <a:fld id="{53A7D6D1-9DFA-4200-935A-981F59A2F541}" type="slidenum">
              <a:rPr lang="en-US" altLang="en-US"/>
              <a:pPr/>
              <a:t>27</a:t>
            </a:fld>
            <a:endParaRPr lang="en-US" altLang="en-US"/>
          </a:p>
        </p:txBody>
      </p:sp>
      <p:sp>
        <p:nvSpPr>
          <p:cNvPr id="116738" name="Rectangle 2">
            <a:extLst>
              <a:ext uri="{FF2B5EF4-FFF2-40B4-BE49-F238E27FC236}">
                <a16:creationId xmlns:a16="http://schemas.microsoft.com/office/drawing/2014/main" id="{423DB1F7-E3AE-4676-82AA-17827775173D}"/>
              </a:ext>
            </a:extLst>
          </p:cNvPr>
          <p:cNvSpPr>
            <a:spLocks noRot="1" noChangeArrowheads="1" noTextEdit="1"/>
          </p:cNvSpPr>
          <p:nvPr>
            <p:ph type="sldImg"/>
          </p:nvPr>
        </p:nvSpPr>
        <p:spPr>
          <a:ln/>
        </p:spPr>
      </p:sp>
      <p:sp>
        <p:nvSpPr>
          <p:cNvPr id="116739" name="Rectangle 3">
            <a:extLst>
              <a:ext uri="{FF2B5EF4-FFF2-40B4-BE49-F238E27FC236}">
                <a16:creationId xmlns:a16="http://schemas.microsoft.com/office/drawing/2014/main" id="{3E6A2285-A454-44CF-8561-ACAA0B373A83}"/>
              </a:ext>
            </a:extLst>
          </p:cNvPr>
          <p:cNvSpPr>
            <a:spLocks noGrp="1" noChangeArrowheads="1"/>
          </p:cNvSpPr>
          <p:nvPr>
            <p:ph type="body" idx="1"/>
          </p:nvPr>
        </p:nvSpPr>
        <p:spPr/>
        <p:txBody>
          <a:bodyPr/>
          <a:lstStyle/>
          <a:p>
            <a:r>
              <a:rPr lang="en-US" altLang="en-US"/>
              <a:t>… and the parallelism.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B93B1A-5801-4596-B45A-AE3201E0F015}"/>
              </a:ext>
            </a:extLst>
          </p:cNvPr>
          <p:cNvSpPr>
            <a:spLocks noGrp="1" noChangeArrowheads="1"/>
          </p:cNvSpPr>
          <p:nvPr>
            <p:ph type="sldNum" sz="quarter" idx="5"/>
          </p:nvPr>
        </p:nvSpPr>
        <p:spPr>
          <a:ln/>
        </p:spPr>
        <p:txBody>
          <a:bodyPr/>
          <a:lstStyle/>
          <a:p>
            <a:fld id="{C6395B80-F056-4593-A589-31B5C7DC14D3}" type="slidenum">
              <a:rPr lang="en-US" altLang="en-US"/>
              <a:pPr/>
              <a:t>28</a:t>
            </a:fld>
            <a:endParaRPr lang="en-US" altLang="en-US"/>
          </a:p>
        </p:txBody>
      </p:sp>
      <p:sp>
        <p:nvSpPr>
          <p:cNvPr id="46082" name="Rectangle 2">
            <a:extLst>
              <a:ext uri="{FF2B5EF4-FFF2-40B4-BE49-F238E27FC236}">
                <a16:creationId xmlns:a16="http://schemas.microsoft.com/office/drawing/2014/main" id="{F8F59880-78B9-4DF3-A2A9-5AF5ED1F62B0}"/>
              </a:ext>
            </a:extLst>
          </p:cNvPr>
          <p:cNvSpPr>
            <a:spLocks noRot="1" noChangeArrowheads="1" noTextEdit="1"/>
          </p:cNvSpPr>
          <p:nvPr>
            <p:ph type="sldImg"/>
          </p:nvPr>
        </p:nvSpPr>
        <p:spPr>
          <a:ln/>
        </p:spPr>
      </p:sp>
      <p:sp>
        <p:nvSpPr>
          <p:cNvPr id="46083" name="Rectangle 3">
            <a:extLst>
              <a:ext uri="{FF2B5EF4-FFF2-40B4-BE49-F238E27FC236}">
                <a16:creationId xmlns:a16="http://schemas.microsoft.com/office/drawing/2014/main" id="{2F495A01-43E8-4E19-B379-9839703B4430}"/>
              </a:ext>
            </a:extLst>
          </p:cNvPr>
          <p:cNvSpPr>
            <a:spLocks noGrp="1" noChangeArrowheads="1"/>
          </p:cNvSpPr>
          <p:nvPr>
            <p:ph type="body" idx="1"/>
          </p:nvPr>
        </p:nvSpPr>
        <p:spPr/>
        <p:txBody>
          <a:bodyPr/>
          <a:lstStyle/>
          <a:p>
            <a:r>
              <a:rPr lang="en-US" altLang="en-US"/>
              <a:t>The comparison unit is the heart of our design.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D91E27-6065-4D7E-A60A-8CD66212B090}"/>
              </a:ext>
            </a:extLst>
          </p:cNvPr>
          <p:cNvSpPr>
            <a:spLocks noGrp="1" noChangeArrowheads="1"/>
          </p:cNvSpPr>
          <p:nvPr>
            <p:ph type="sldNum" sz="quarter" idx="5"/>
          </p:nvPr>
        </p:nvSpPr>
        <p:spPr>
          <a:ln/>
        </p:spPr>
        <p:txBody>
          <a:bodyPr/>
          <a:lstStyle/>
          <a:p>
            <a:fld id="{77A8A917-29BC-4640-A8DE-871A103DB22D}" type="slidenum">
              <a:rPr lang="en-US" altLang="en-US"/>
              <a:pPr/>
              <a:t>29</a:t>
            </a:fld>
            <a:endParaRPr lang="en-US" altLang="en-US"/>
          </a:p>
        </p:txBody>
      </p:sp>
      <p:sp>
        <p:nvSpPr>
          <p:cNvPr id="62466" name="Rectangle 2">
            <a:extLst>
              <a:ext uri="{FF2B5EF4-FFF2-40B4-BE49-F238E27FC236}">
                <a16:creationId xmlns:a16="http://schemas.microsoft.com/office/drawing/2014/main" id="{BC52F890-E008-480B-83B0-E612FD2E5F37}"/>
              </a:ext>
            </a:extLst>
          </p:cNvPr>
          <p:cNvSpPr>
            <a:spLocks noRot="1" noChangeArrowheads="1" noTextEdit="1"/>
          </p:cNvSpPr>
          <p:nvPr>
            <p:ph type="sldImg"/>
          </p:nvPr>
        </p:nvSpPr>
        <p:spPr>
          <a:ln/>
        </p:spPr>
      </p:sp>
      <p:sp>
        <p:nvSpPr>
          <p:cNvPr id="62467" name="Rectangle 3">
            <a:extLst>
              <a:ext uri="{FF2B5EF4-FFF2-40B4-BE49-F238E27FC236}">
                <a16:creationId xmlns:a16="http://schemas.microsoft.com/office/drawing/2014/main" id="{85105527-9B31-4E1F-B31F-9102DA7E4D3A}"/>
              </a:ext>
            </a:extLst>
          </p:cNvPr>
          <p:cNvSpPr>
            <a:spLocks noGrp="1" noChangeArrowheads="1"/>
          </p:cNvSpPr>
          <p:nvPr>
            <p:ph type="body" idx="1"/>
          </p:nvPr>
        </p:nvSpPr>
        <p:spPr/>
        <p:txBody>
          <a:bodyPr/>
          <a:lstStyle/>
          <a:p>
            <a:r>
              <a:rPr lang="en-US" altLang="en-US"/>
              <a:t>FPGAs make very fine grain parallelism possible. For instance, while on a CPU a for-loop would be required for the reverse and reverse complement modules, on an FPGA these are simply “wires.” </a:t>
            </a:r>
          </a:p>
          <a:p>
            <a:endParaRPr lang="en-US" altLang="en-US"/>
          </a:p>
          <a:p>
            <a:r>
              <a:rPr lang="en-US" altLang="en-US"/>
              <a:t>The ones-counters would also require a for-loop on a CPU while on the FPGA can be done with a parallel tree structure of adders.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372DBA-A190-4B27-8AFF-3DA7B77AA3E5}"/>
              </a:ext>
            </a:extLst>
          </p:cNvPr>
          <p:cNvSpPr>
            <a:spLocks noGrp="1" noChangeArrowheads="1"/>
          </p:cNvSpPr>
          <p:nvPr>
            <p:ph type="sldNum" sz="quarter" idx="5"/>
          </p:nvPr>
        </p:nvSpPr>
        <p:spPr>
          <a:ln/>
        </p:spPr>
        <p:txBody>
          <a:bodyPr/>
          <a:lstStyle/>
          <a:p>
            <a:fld id="{26BE7770-0368-4A21-80DF-004FA70FE3B1}" type="slidenum">
              <a:rPr lang="en-US" altLang="en-US"/>
              <a:pPr/>
              <a:t>3</a:t>
            </a:fld>
            <a:endParaRPr lang="en-US" altLang="en-US"/>
          </a:p>
        </p:txBody>
      </p:sp>
      <p:sp>
        <p:nvSpPr>
          <p:cNvPr id="30722" name="Rectangle 2">
            <a:extLst>
              <a:ext uri="{FF2B5EF4-FFF2-40B4-BE49-F238E27FC236}">
                <a16:creationId xmlns:a16="http://schemas.microsoft.com/office/drawing/2014/main" id="{F4A61FAD-19AA-42E1-95E3-91986EA15735}"/>
              </a:ext>
            </a:extLst>
          </p:cNvPr>
          <p:cNvSpPr>
            <a:spLocks noRot="1" noChangeArrowheads="1" noTextEdit="1"/>
          </p:cNvSpPr>
          <p:nvPr>
            <p:ph type="sldImg"/>
          </p:nvPr>
        </p:nvSpPr>
        <p:spPr>
          <a:ln/>
        </p:spPr>
      </p:sp>
      <p:sp>
        <p:nvSpPr>
          <p:cNvPr id="30723" name="Rectangle 3">
            <a:extLst>
              <a:ext uri="{FF2B5EF4-FFF2-40B4-BE49-F238E27FC236}">
                <a16:creationId xmlns:a16="http://schemas.microsoft.com/office/drawing/2014/main" id="{5DE36DDA-B630-492F-8894-1ABD875DC4D0}"/>
              </a:ext>
            </a:extLst>
          </p:cNvPr>
          <p:cNvSpPr>
            <a:spLocks noGrp="1" noChangeArrowheads="1"/>
          </p:cNvSpPr>
          <p:nvPr>
            <p:ph type="body" idx="1"/>
          </p:nvPr>
        </p:nvSpPr>
        <p:spPr/>
        <p:txBody>
          <a:bodyPr/>
          <a:lstStyle/>
          <a:p>
            <a:r>
              <a:rPr lang="en-US" altLang="en-US"/>
              <a:t>The strings have polarity and thus direction.</a:t>
            </a:r>
          </a:p>
          <a:p>
            <a:endParaRPr lang="en-US" altLang="en-US"/>
          </a:p>
          <a:p>
            <a:r>
              <a:rPr lang="en-US" altLang="en-US"/>
              <a:t>They are arranged from the start, designated 5’, to the end, designated 3’.</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087650-54AC-4FA4-8205-71CA4187E6EE}"/>
              </a:ext>
            </a:extLst>
          </p:cNvPr>
          <p:cNvSpPr>
            <a:spLocks noGrp="1" noChangeArrowheads="1"/>
          </p:cNvSpPr>
          <p:nvPr>
            <p:ph type="sldNum" sz="quarter" idx="5"/>
          </p:nvPr>
        </p:nvSpPr>
        <p:spPr>
          <a:ln/>
        </p:spPr>
        <p:txBody>
          <a:bodyPr/>
          <a:lstStyle/>
          <a:p>
            <a:fld id="{5915DDCA-07D6-4187-BFF3-8000E979F95F}" type="slidenum">
              <a:rPr lang="en-US" altLang="en-US"/>
              <a:pPr/>
              <a:t>30</a:t>
            </a:fld>
            <a:endParaRPr lang="en-US" altLang="en-US"/>
          </a:p>
        </p:txBody>
      </p:sp>
      <p:sp>
        <p:nvSpPr>
          <p:cNvPr id="66562" name="Rectangle 2">
            <a:extLst>
              <a:ext uri="{FF2B5EF4-FFF2-40B4-BE49-F238E27FC236}">
                <a16:creationId xmlns:a16="http://schemas.microsoft.com/office/drawing/2014/main" id="{0A8987E8-3CA0-4359-BAE0-AB235045801B}"/>
              </a:ext>
            </a:extLst>
          </p:cNvPr>
          <p:cNvSpPr>
            <a:spLocks noRot="1" noChangeArrowheads="1" noTextEdit="1"/>
          </p:cNvSpPr>
          <p:nvPr>
            <p:ph type="sldImg"/>
          </p:nvPr>
        </p:nvSpPr>
        <p:spPr>
          <a:ln/>
        </p:spPr>
      </p:sp>
      <p:sp>
        <p:nvSpPr>
          <p:cNvPr id="66563" name="Rectangle 3">
            <a:extLst>
              <a:ext uri="{FF2B5EF4-FFF2-40B4-BE49-F238E27FC236}">
                <a16:creationId xmlns:a16="http://schemas.microsoft.com/office/drawing/2014/main" id="{11B24BC8-F632-41CA-8713-BA3D91BA874C}"/>
              </a:ext>
            </a:extLst>
          </p:cNvPr>
          <p:cNvSpPr>
            <a:spLocks noGrp="1" noChangeArrowheads="1"/>
          </p:cNvSpPr>
          <p:nvPr>
            <p:ph type="body" idx="1"/>
          </p:nvPr>
        </p:nvSpPr>
        <p:spPr/>
        <p:txBody>
          <a:bodyPr/>
          <a:lstStyle/>
          <a:p>
            <a:r>
              <a:rPr lang="en-US" altLang="en-US"/>
              <a:t>Courser parallelism is achieved by testing each type of comparison in parallel.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C8FFD3-8545-4BC6-9A19-1A3CE57A4F5C}"/>
              </a:ext>
            </a:extLst>
          </p:cNvPr>
          <p:cNvSpPr>
            <a:spLocks noGrp="1" noChangeArrowheads="1"/>
          </p:cNvSpPr>
          <p:nvPr>
            <p:ph type="sldNum" sz="quarter" idx="5"/>
          </p:nvPr>
        </p:nvSpPr>
        <p:spPr>
          <a:ln/>
        </p:spPr>
        <p:txBody>
          <a:bodyPr/>
          <a:lstStyle/>
          <a:p>
            <a:fld id="{BE3CC9AD-E784-4168-BD11-141FF6402CE0}" type="slidenum">
              <a:rPr lang="en-US" altLang="en-US"/>
              <a:pPr/>
              <a:t>31</a:t>
            </a:fld>
            <a:endParaRPr lang="en-US" altLang="en-US"/>
          </a:p>
        </p:txBody>
      </p:sp>
      <p:sp>
        <p:nvSpPr>
          <p:cNvPr id="79874" name="Rectangle 2">
            <a:extLst>
              <a:ext uri="{FF2B5EF4-FFF2-40B4-BE49-F238E27FC236}">
                <a16:creationId xmlns:a16="http://schemas.microsoft.com/office/drawing/2014/main" id="{4655CD77-12BB-430F-BE81-C978E1F217E5}"/>
              </a:ext>
            </a:extLst>
          </p:cNvPr>
          <p:cNvSpPr>
            <a:spLocks noRot="1" noChangeArrowheads="1" noTextEdit="1"/>
          </p:cNvSpPr>
          <p:nvPr>
            <p:ph type="sldImg"/>
          </p:nvPr>
        </p:nvSpPr>
        <p:spPr>
          <a:ln/>
        </p:spPr>
      </p:sp>
      <p:sp>
        <p:nvSpPr>
          <p:cNvPr id="79875" name="Rectangle 3">
            <a:extLst>
              <a:ext uri="{FF2B5EF4-FFF2-40B4-BE49-F238E27FC236}">
                <a16:creationId xmlns:a16="http://schemas.microsoft.com/office/drawing/2014/main" id="{3AAEF1FD-58CF-4D1F-AE23-2D33B5C1AF40}"/>
              </a:ext>
            </a:extLst>
          </p:cNvPr>
          <p:cNvSpPr>
            <a:spLocks noGrp="1" noChangeArrowheads="1"/>
          </p:cNvSpPr>
          <p:nvPr>
            <p:ph type="body" idx="1"/>
          </p:nvPr>
        </p:nvSpPr>
        <p:spPr/>
        <p:txBody>
          <a:bodyPr/>
          <a:lstStyle/>
          <a:p>
            <a:r>
              <a:rPr lang="en-US" altLang="en-US" dirty="0"/>
              <a:t>Estimate of the speedup achievable from an FPGA design over a CPU design. </a:t>
            </a:r>
          </a:p>
          <a:p>
            <a:endParaRPr lang="en-US" altLang="en-US" dirty="0"/>
          </a:p>
          <a:p>
            <a:r>
              <a:rPr lang="en-US" altLang="en-US" dirty="0"/>
              <a:t>We should be able, with 96 comparison units to achieve 118-fold increase in performance assuming no overheads.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0E828E-3378-41C6-A65B-EB2BDFC7B4D3}"/>
              </a:ext>
            </a:extLst>
          </p:cNvPr>
          <p:cNvSpPr>
            <a:spLocks noGrp="1" noChangeArrowheads="1"/>
          </p:cNvSpPr>
          <p:nvPr>
            <p:ph type="sldNum" sz="quarter" idx="5"/>
          </p:nvPr>
        </p:nvSpPr>
        <p:spPr>
          <a:ln/>
        </p:spPr>
        <p:txBody>
          <a:bodyPr/>
          <a:lstStyle/>
          <a:p>
            <a:fld id="{E09BBBC6-0DC7-49F1-9CBA-DFE6A40A04A5}" type="slidenum">
              <a:rPr lang="en-US" altLang="en-US"/>
              <a:pPr/>
              <a:t>32</a:t>
            </a:fld>
            <a:endParaRPr lang="en-US" altLang="en-US"/>
          </a:p>
        </p:txBody>
      </p:sp>
      <p:sp>
        <p:nvSpPr>
          <p:cNvPr id="91138" name="Rectangle 2">
            <a:extLst>
              <a:ext uri="{FF2B5EF4-FFF2-40B4-BE49-F238E27FC236}">
                <a16:creationId xmlns:a16="http://schemas.microsoft.com/office/drawing/2014/main" id="{FF91503A-06DD-48A4-8881-416E170A5E29}"/>
              </a:ext>
            </a:extLst>
          </p:cNvPr>
          <p:cNvSpPr>
            <a:spLocks noRot="1" noChangeArrowheads="1" noTextEdit="1"/>
          </p:cNvSpPr>
          <p:nvPr>
            <p:ph type="sldImg"/>
          </p:nvPr>
        </p:nvSpPr>
        <p:spPr>
          <a:ln/>
        </p:spPr>
      </p:sp>
      <p:sp>
        <p:nvSpPr>
          <p:cNvPr id="91139" name="Rectangle 3">
            <a:extLst>
              <a:ext uri="{FF2B5EF4-FFF2-40B4-BE49-F238E27FC236}">
                <a16:creationId xmlns:a16="http://schemas.microsoft.com/office/drawing/2014/main" id="{A494C834-2AE3-47E6-9FE1-D88314FA97B2}"/>
              </a:ext>
            </a:extLst>
          </p:cNvPr>
          <p:cNvSpPr>
            <a:spLocks noGrp="1" noChangeArrowheads="1"/>
          </p:cNvSpPr>
          <p:nvPr>
            <p:ph type="body" idx="1"/>
          </p:nvPr>
        </p:nvSpPr>
        <p:spPr/>
        <p:txBody>
          <a:bodyPr/>
          <a:lstStyle/>
          <a:p>
            <a:r>
              <a:rPr lang="en-US" altLang="en-US" dirty="0"/>
              <a:t>After measuring the maximum round-robin throughput of the Ethernet layer, we can estimate the minimum time necessary to run our design, i.e. the time necessary to transfer the data.</a:t>
            </a:r>
          </a:p>
          <a:p>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63C9B9-3E36-4204-9F26-CB198CD0AC2A}"/>
              </a:ext>
            </a:extLst>
          </p:cNvPr>
          <p:cNvSpPr>
            <a:spLocks noGrp="1" noChangeArrowheads="1"/>
          </p:cNvSpPr>
          <p:nvPr>
            <p:ph type="sldNum" sz="quarter" idx="5"/>
          </p:nvPr>
        </p:nvSpPr>
        <p:spPr>
          <a:ln/>
        </p:spPr>
        <p:txBody>
          <a:bodyPr/>
          <a:lstStyle/>
          <a:p>
            <a:fld id="{840EC65A-86C2-45A3-BA65-A9ACE0E9A0DB}" type="slidenum">
              <a:rPr lang="en-US" altLang="en-US"/>
              <a:pPr/>
              <a:t>33</a:t>
            </a:fld>
            <a:endParaRPr lang="en-US" altLang="en-US"/>
          </a:p>
        </p:txBody>
      </p:sp>
      <p:sp>
        <p:nvSpPr>
          <p:cNvPr id="81922" name="Rectangle 2">
            <a:extLst>
              <a:ext uri="{FF2B5EF4-FFF2-40B4-BE49-F238E27FC236}">
                <a16:creationId xmlns:a16="http://schemas.microsoft.com/office/drawing/2014/main" id="{C0A11552-A4B9-4C66-8ECB-EA3CA53FDF2D}"/>
              </a:ext>
            </a:extLst>
          </p:cNvPr>
          <p:cNvSpPr>
            <a:spLocks noRot="1" noChangeArrowheads="1" noTextEdit="1"/>
          </p:cNvSpPr>
          <p:nvPr>
            <p:ph type="sldImg"/>
          </p:nvPr>
        </p:nvSpPr>
        <p:spPr>
          <a:ln/>
        </p:spPr>
      </p:sp>
      <p:sp>
        <p:nvSpPr>
          <p:cNvPr id="81923" name="Rectangle 3">
            <a:extLst>
              <a:ext uri="{FF2B5EF4-FFF2-40B4-BE49-F238E27FC236}">
                <a16:creationId xmlns:a16="http://schemas.microsoft.com/office/drawing/2014/main" id="{0EAD2DD5-FC79-4E9E-A24E-815E138517DC}"/>
              </a:ext>
            </a:extLst>
          </p:cNvPr>
          <p:cNvSpPr>
            <a:spLocks noGrp="1" noChangeArrowheads="1"/>
          </p:cNvSpPr>
          <p:nvPr>
            <p:ph type="body" idx="1"/>
          </p:nvPr>
        </p:nvSpPr>
        <p:spPr/>
        <p:txBody>
          <a:bodyPr/>
          <a:lstStyle/>
          <a:p>
            <a:r>
              <a:rPr lang="en-US" altLang="en-US" dirty="0"/>
              <a:t>Measured performance of the FPGA design for various numbers of tags. </a:t>
            </a:r>
          </a:p>
          <a:p>
            <a:endParaRPr lang="en-US" altLang="en-US" dirty="0"/>
          </a:p>
          <a:p>
            <a:r>
              <a:rPr lang="en-US" altLang="en-US" dirty="0"/>
              <a:t>While the CPU version degrades in performance as the tag count increases, the FPGA design contains to run at the same speed. </a:t>
            </a:r>
          </a:p>
          <a:p>
            <a:endParaRPr lang="en-US" altLang="en-US" dirty="0"/>
          </a:p>
          <a:p>
            <a:r>
              <a:rPr lang="en-US" altLang="en-US" dirty="0"/>
              <a:t>For 96 tags, we measured a speedup of 390-fold.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A32CD0-16D2-400B-A415-89CB42754014}"/>
              </a:ext>
            </a:extLst>
          </p:cNvPr>
          <p:cNvSpPr>
            <a:spLocks noGrp="1" noChangeArrowheads="1"/>
          </p:cNvSpPr>
          <p:nvPr>
            <p:ph type="sldNum" sz="quarter" idx="5"/>
          </p:nvPr>
        </p:nvSpPr>
        <p:spPr>
          <a:ln/>
        </p:spPr>
        <p:txBody>
          <a:bodyPr/>
          <a:lstStyle/>
          <a:p>
            <a:fld id="{97911848-B67F-4A27-A29D-AC20F861C8D7}" type="slidenum">
              <a:rPr lang="en-US" altLang="en-US"/>
              <a:pPr/>
              <a:t>34</a:t>
            </a:fld>
            <a:endParaRPr lang="en-US" altLang="en-US"/>
          </a:p>
        </p:txBody>
      </p:sp>
      <p:sp>
        <p:nvSpPr>
          <p:cNvPr id="105474" name="Rectangle 2">
            <a:extLst>
              <a:ext uri="{FF2B5EF4-FFF2-40B4-BE49-F238E27FC236}">
                <a16:creationId xmlns:a16="http://schemas.microsoft.com/office/drawing/2014/main" id="{110DA2F1-AAE1-477B-B45D-4EFEA20446ED}"/>
              </a:ext>
            </a:extLst>
          </p:cNvPr>
          <p:cNvSpPr>
            <a:spLocks noRot="1" noChangeArrowheads="1" noTextEdit="1"/>
          </p:cNvSpPr>
          <p:nvPr>
            <p:ph type="sldImg"/>
          </p:nvPr>
        </p:nvSpPr>
        <p:spPr>
          <a:ln/>
        </p:spPr>
      </p:sp>
      <p:sp>
        <p:nvSpPr>
          <p:cNvPr id="105475" name="Rectangle 3">
            <a:extLst>
              <a:ext uri="{FF2B5EF4-FFF2-40B4-BE49-F238E27FC236}">
                <a16:creationId xmlns:a16="http://schemas.microsoft.com/office/drawing/2014/main" id="{353CF16E-165D-4A8F-9FA6-8892A72225CD}"/>
              </a:ext>
            </a:extLst>
          </p:cNvPr>
          <p:cNvSpPr>
            <a:spLocks noGrp="1" noChangeArrowheads="1"/>
          </p:cNvSpPr>
          <p:nvPr>
            <p:ph type="body" idx="1"/>
          </p:nvPr>
        </p:nvSpPr>
        <p:spPr/>
        <p:txBody>
          <a:bodyPr/>
          <a:lstStyle/>
          <a:p>
            <a:r>
              <a:rPr lang="en-US" altLang="en-US"/>
              <a:t>Consider the situation when there are only two tags. </a:t>
            </a:r>
          </a:p>
          <a:p>
            <a:endParaRPr lang="en-US" altLang="en-US"/>
          </a:p>
          <a:p>
            <a:r>
              <a:rPr lang="en-US" altLang="en-US"/>
              <a:t>The observed speedup is tenfold on an FPGA design running at a slow 25 MHz over a CPU running at 2.6 GHz. </a:t>
            </a:r>
          </a:p>
          <a:p>
            <a:endParaRPr lang="en-US" altLang="en-US"/>
          </a:p>
          <a:p>
            <a:r>
              <a:rPr lang="en-US" altLang="en-US"/>
              <a:t>Does this make sense?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69DBD15-0CA6-4CB6-951B-BA669E45D388}"/>
              </a:ext>
            </a:extLst>
          </p:cNvPr>
          <p:cNvSpPr>
            <a:spLocks noGrp="1" noChangeArrowheads="1"/>
          </p:cNvSpPr>
          <p:nvPr>
            <p:ph type="sldNum" sz="quarter" idx="5"/>
          </p:nvPr>
        </p:nvSpPr>
        <p:spPr>
          <a:ln/>
        </p:spPr>
        <p:txBody>
          <a:bodyPr/>
          <a:lstStyle/>
          <a:p>
            <a:fld id="{EE64DBEC-847E-4E1B-9B66-D24085D335E7}" type="slidenum">
              <a:rPr lang="en-US" altLang="en-US"/>
              <a:pPr/>
              <a:t>35</a:t>
            </a:fld>
            <a:endParaRPr lang="en-US" altLang="en-US"/>
          </a:p>
        </p:txBody>
      </p:sp>
      <p:sp>
        <p:nvSpPr>
          <p:cNvPr id="103426" name="Rectangle 2">
            <a:extLst>
              <a:ext uri="{FF2B5EF4-FFF2-40B4-BE49-F238E27FC236}">
                <a16:creationId xmlns:a16="http://schemas.microsoft.com/office/drawing/2014/main" id="{DAABA5ED-7C10-4533-A4AB-2EEBED21D62C}"/>
              </a:ext>
            </a:extLst>
          </p:cNvPr>
          <p:cNvSpPr>
            <a:spLocks noRot="1" noChangeArrowheads="1" noTextEdit="1"/>
          </p:cNvSpPr>
          <p:nvPr>
            <p:ph type="sldImg"/>
          </p:nvPr>
        </p:nvSpPr>
        <p:spPr>
          <a:ln/>
        </p:spPr>
      </p:sp>
      <p:sp>
        <p:nvSpPr>
          <p:cNvPr id="103427" name="Rectangle 3">
            <a:extLst>
              <a:ext uri="{FF2B5EF4-FFF2-40B4-BE49-F238E27FC236}">
                <a16:creationId xmlns:a16="http://schemas.microsoft.com/office/drawing/2014/main" id="{70C2F868-EFFF-411A-A167-75BB06EDFF67}"/>
              </a:ext>
            </a:extLst>
          </p:cNvPr>
          <p:cNvSpPr>
            <a:spLocks noGrp="1" noChangeArrowheads="1"/>
          </p:cNvSpPr>
          <p:nvPr>
            <p:ph type="body" idx="1"/>
          </p:nvPr>
        </p:nvSpPr>
        <p:spPr/>
        <p:txBody>
          <a:bodyPr/>
          <a:lstStyle/>
          <a:p>
            <a:r>
              <a:rPr lang="en-US" altLang="en-US"/>
              <a:t>Returning to our speed equation, we see indeed the FPGA is predicted to out perform the CPU. While underestimating the actual, this estimate is a crude approximation. </a:t>
            </a:r>
          </a:p>
          <a:p>
            <a:endParaRPr lang="en-US" altLang="en-US"/>
          </a:p>
          <a:p>
            <a:r>
              <a:rPr lang="en-US" altLang="en-US"/>
              <a:t>It also does not include all the levels of parallelism present in the FPGA design so should be expected to be an underestimate.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E2C0C0-42CC-48F4-8110-4C73E2C3D9CF}"/>
              </a:ext>
            </a:extLst>
          </p:cNvPr>
          <p:cNvSpPr>
            <a:spLocks noGrp="1" noChangeArrowheads="1"/>
          </p:cNvSpPr>
          <p:nvPr>
            <p:ph type="sldNum" sz="quarter" idx="5"/>
          </p:nvPr>
        </p:nvSpPr>
        <p:spPr>
          <a:ln/>
        </p:spPr>
        <p:txBody>
          <a:bodyPr/>
          <a:lstStyle/>
          <a:p>
            <a:fld id="{60C553DD-8EBE-4729-BB87-74E85B26AA6B}" type="slidenum">
              <a:rPr lang="en-US" altLang="en-US"/>
              <a:pPr/>
              <a:t>36</a:t>
            </a:fld>
            <a:endParaRPr lang="en-US" altLang="en-US"/>
          </a:p>
        </p:txBody>
      </p:sp>
      <p:sp>
        <p:nvSpPr>
          <p:cNvPr id="120834" name="Rectangle 2">
            <a:extLst>
              <a:ext uri="{FF2B5EF4-FFF2-40B4-BE49-F238E27FC236}">
                <a16:creationId xmlns:a16="http://schemas.microsoft.com/office/drawing/2014/main" id="{8C592AD2-33FE-4FBF-A36B-5B818240C515}"/>
              </a:ext>
            </a:extLst>
          </p:cNvPr>
          <p:cNvSpPr>
            <a:spLocks noRot="1" noChangeArrowheads="1" noTextEdit="1"/>
          </p:cNvSpPr>
          <p:nvPr>
            <p:ph type="sldImg"/>
          </p:nvPr>
        </p:nvSpPr>
        <p:spPr>
          <a:ln/>
        </p:spPr>
      </p:sp>
      <p:sp>
        <p:nvSpPr>
          <p:cNvPr id="120835" name="Rectangle 3">
            <a:extLst>
              <a:ext uri="{FF2B5EF4-FFF2-40B4-BE49-F238E27FC236}">
                <a16:creationId xmlns:a16="http://schemas.microsoft.com/office/drawing/2014/main" id="{36BE118A-67EB-4142-8CC3-A8780D94FAE0}"/>
              </a:ext>
            </a:extLst>
          </p:cNvPr>
          <p:cNvSpPr>
            <a:spLocks noGrp="1" noChangeArrowheads="1"/>
          </p:cNvSpPr>
          <p:nvPr>
            <p:ph type="body" idx="1"/>
          </p:nvPr>
        </p:nvSpPr>
        <p:spPr/>
        <p:txBody>
          <a:bodyPr/>
          <a:lstStyle/>
          <a:p>
            <a:r>
              <a:rPr lang="en-US" altLang="en-US"/>
              <a:t>Another interesting observation is the power difference between the CPU and FPGA designs at the high end of the speedup graph.</a:t>
            </a:r>
          </a:p>
          <a:p>
            <a:endParaRPr lang="en-US" altLang="en-US"/>
          </a:p>
          <a:p>
            <a:r>
              <a:rPr lang="en-US" altLang="en-US"/>
              <a:t>Using quad core computers consuming 300 W as a standard, scaling the CPU design to the equivalent FPGA performance would require 29.3 KW</a:t>
            </a:r>
          </a:p>
          <a:p>
            <a:endParaRPr lang="en-US" altLang="en-US"/>
          </a:p>
          <a:p>
            <a:r>
              <a:rPr lang="en-US" altLang="en-US"/>
              <a:t>It needs to be acknowledged that our design does require a host CPU to send and process the results, however, the CPU time required is comparable to that of the FPGA.</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0028EA-77C1-4DD1-AE71-44B3533311DC}"/>
              </a:ext>
            </a:extLst>
          </p:cNvPr>
          <p:cNvSpPr>
            <a:spLocks noGrp="1" noChangeArrowheads="1"/>
          </p:cNvSpPr>
          <p:nvPr>
            <p:ph type="sldNum" sz="quarter" idx="5"/>
          </p:nvPr>
        </p:nvSpPr>
        <p:spPr>
          <a:ln/>
        </p:spPr>
        <p:txBody>
          <a:bodyPr/>
          <a:lstStyle/>
          <a:p>
            <a:fld id="{62D87B1F-E695-421C-8D5A-8386DB45D3C3}" type="slidenum">
              <a:rPr lang="en-US" altLang="en-US"/>
              <a:pPr/>
              <a:t>37</a:t>
            </a:fld>
            <a:endParaRPr lang="en-US" altLang="en-US"/>
          </a:p>
        </p:txBody>
      </p:sp>
      <p:sp>
        <p:nvSpPr>
          <p:cNvPr id="82946" name="Rectangle 2">
            <a:extLst>
              <a:ext uri="{FF2B5EF4-FFF2-40B4-BE49-F238E27FC236}">
                <a16:creationId xmlns:a16="http://schemas.microsoft.com/office/drawing/2014/main" id="{C0824A74-0A45-486B-BECA-BA26126CE842}"/>
              </a:ext>
            </a:extLst>
          </p:cNvPr>
          <p:cNvSpPr>
            <a:spLocks noRot="1" noChangeArrowheads="1" noTextEdit="1"/>
          </p:cNvSpPr>
          <p:nvPr>
            <p:ph type="sldImg"/>
          </p:nvPr>
        </p:nvSpPr>
        <p:spPr>
          <a:ln/>
        </p:spPr>
      </p:sp>
      <p:sp>
        <p:nvSpPr>
          <p:cNvPr id="82947" name="Rectangle 3">
            <a:extLst>
              <a:ext uri="{FF2B5EF4-FFF2-40B4-BE49-F238E27FC236}">
                <a16:creationId xmlns:a16="http://schemas.microsoft.com/office/drawing/2014/main" id="{87C6879C-4E54-4234-98DF-1D72F95A8F11}"/>
              </a:ext>
            </a:extLst>
          </p:cNvPr>
          <p:cNvSpPr>
            <a:spLocks noGrp="1" noChangeArrowheads="1"/>
          </p:cNvSpPr>
          <p:nvPr>
            <p:ph type="body" idx="1"/>
          </p:nvPr>
        </p:nvSpPr>
        <p:spPr/>
        <p:txBody>
          <a:bodyPr/>
          <a:lstStyle/>
          <a:p>
            <a:r>
              <a:rPr lang="en-US" altLang="en-US"/>
              <a:t>If we do not improve the design any further or add additional comparison units, we would need to stream the data multiple times. </a:t>
            </a:r>
          </a:p>
          <a:p>
            <a:endParaRPr lang="en-US" altLang="en-US"/>
          </a:p>
          <a:p>
            <a:r>
              <a:rPr lang="en-US" altLang="en-US"/>
              <a:t>However, the FPGA’s performance advantage is predicted to be maintained.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04988F-DE48-4065-ABC6-60C3559091C3}"/>
              </a:ext>
            </a:extLst>
          </p:cNvPr>
          <p:cNvSpPr>
            <a:spLocks noGrp="1" noChangeArrowheads="1"/>
          </p:cNvSpPr>
          <p:nvPr>
            <p:ph type="sldNum" sz="quarter" idx="5"/>
          </p:nvPr>
        </p:nvSpPr>
        <p:spPr>
          <a:ln/>
        </p:spPr>
        <p:txBody>
          <a:bodyPr/>
          <a:lstStyle/>
          <a:p>
            <a:fld id="{C300A5D8-70AA-4DCE-AE7B-A9F626FDA9CB}" type="slidenum">
              <a:rPr lang="en-US" altLang="en-US"/>
              <a:pPr/>
              <a:t>38</a:t>
            </a:fld>
            <a:endParaRPr lang="en-US" altLang="en-US"/>
          </a:p>
        </p:txBody>
      </p:sp>
      <p:sp>
        <p:nvSpPr>
          <p:cNvPr id="118786" name="Rectangle 2">
            <a:extLst>
              <a:ext uri="{FF2B5EF4-FFF2-40B4-BE49-F238E27FC236}">
                <a16:creationId xmlns:a16="http://schemas.microsoft.com/office/drawing/2014/main" id="{4478547E-B8D8-41EF-BCA6-01D446C3DF59}"/>
              </a:ext>
            </a:extLst>
          </p:cNvPr>
          <p:cNvSpPr>
            <a:spLocks noRot="1" noChangeArrowheads="1" noTextEdit="1"/>
          </p:cNvSpPr>
          <p:nvPr>
            <p:ph type="sldImg"/>
          </p:nvPr>
        </p:nvSpPr>
        <p:spPr>
          <a:ln/>
        </p:spPr>
      </p:sp>
      <p:sp>
        <p:nvSpPr>
          <p:cNvPr id="118787" name="Rectangle 3">
            <a:extLst>
              <a:ext uri="{FF2B5EF4-FFF2-40B4-BE49-F238E27FC236}">
                <a16:creationId xmlns:a16="http://schemas.microsoft.com/office/drawing/2014/main" id="{0B4B2317-D6C9-4253-9780-242A70AD44F7}"/>
              </a:ext>
            </a:extLst>
          </p:cNvPr>
          <p:cNvSpPr>
            <a:spLocks noGrp="1" noChangeArrowheads="1"/>
          </p:cNvSpPr>
          <p:nvPr>
            <p:ph type="body" idx="1"/>
          </p:nvPr>
        </p:nvSpPr>
        <p:spPr/>
        <p:txBody>
          <a:bodyPr/>
          <a:lstStyle/>
          <a:p>
            <a:r>
              <a:rPr lang="en-US" altLang="en-US"/>
              <a:t>The overhead of communication is surprisingly low. </a:t>
            </a:r>
          </a:p>
          <a:p>
            <a:endParaRPr lang="en-US" altLang="en-US"/>
          </a:p>
          <a:p>
            <a:r>
              <a:rPr lang="en-US" altLang="en-US"/>
              <a:t>The first time the data is streamed the overhead is closer to 50%, but each consecutive time the overhead is ~2%. </a:t>
            </a:r>
          </a:p>
          <a:p>
            <a:endParaRPr lang="en-US" altLang="en-US"/>
          </a:p>
          <a:p>
            <a:r>
              <a:rPr lang="en-US" altLang="en-US"/>
              <a:t>The reason for the initial high overhead is unknown. </a:t>
            </a:r>
          </a:p>
          <a:p>
            <a:endParaRPr lang="en-US" altLang="en-US"/>
          </a:p>
          <a:p>
            <a:r>
              <a:rPr lang="en-US" altLang="en-US"/>
              <a:t>It cannot be configuration of the comparison units given this has a very short window in which to complete.</a:t>
            </a:r>
          </a:p>
          <a:p>
            <a:endParaRPr lang="en-US" altLang="en-US"/>
          </a:p>
          <a:p>
            <a:r>
              <a:rPr lang="en-US" altLang="en-US"/>
              <a:t>Measured round-robin communication rate of Ethernet interface: 13.96MiB/s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3EE2F1-B4C3-4ED4-8E26-BDA84175CB22}"/>
              </a:ext>
            </a:extLst>
          </p:cNvPr>
          <p:cNvSpPr>
            <a:spLocks noGrp="1" noChangeArrowheads="1"/>
          </p:cNvSpPr>
          <p:nvPr>
            <p:ph type="sldNum" sz="quarter" idx="5"/>
          </p:nvPr>
        </p:nvSpPr>
        <p:spPr>
          <a:ln/>
        </p:spPr>
        <p:txBody>
          <a:bodyPr/>
          <a:lstStyle/>
          <a:p>
            <a:fld id="{C0FDD65D-5E20-4F4A-8712-7E5536916994}" type="slidenum">
              <a:rPr lang="en-US" altLang="en-US"/>
              <a:pPr/>
              <a:t>39</a:t>
            </a:fld>
            <a:endParaRPr lang="en-US" altLang="en-US"/>
          </a:p>
        </p:txBody>
      </p:sp>
      <p:sp>
        <p:nvSpPr>
          <p:cNvPr id="67586" name="Rectangle 2">
            <a:extLst>
              <a:ext uri="{FF2B5EF4-FFF2-40B4-BE49-F238E27FC236}">
                <a16:creationId xmlns:a16="http://schemas.microsoft.com/office/drawing/2014/main" id="{48030813-CC1A-43F3-9373-A1FD92D18965}"/>
              </a:ext>
            </a:extLst>
          </p:cNvPr>
          <p:cNvSpPr>
            <a:spLocks noRot="1" noChangeArrowheads="1" noTextEdit="1"/>
          </p:cNvSpPr>
          <p:nvPr>
            <p:ph type="sldImg"/>
          </p:nvPr>
        </p:nvSpPr>
        <p:spPr>
          <a:ln/>
        </p:spPr>
      </p:sp>
      <p:sp>
        <p:nvSpPr>
          <p:cNvPr id="67587" name="Rectangle 3">
            <a:extLst>
              <a:ext uri="{FF2B5EF4-FFF2-40B4-BE49-F238E27FC236}">
                <a16:creationId xmlns:a16="http://schemas.microsoft.com/office/drawing/2014/main" id="{88DE9E73-DE96-47E7-935E-BF7B6C91E57C}"/>
              </a:ext>
            </a:extLst>
          </p:cNvPr>
          <p:cNvSpPr>
            <a:spLocks noGrp="1" noChangeArrowheads="1"/>
          </p:cNvSpPr>
          <p:nvPr>
            <p:ph type="body" idx="1"/>
          </p:nvPr>
        </p:nvSpPr>
        <p:spPr/>
        <p:txBody>
          <a:bodyPr/>
          <a:lstStyle/>
          <a:p>
            <a:r>
              <a:rPr lang="en-US" altLang="en-US"/>
              <a:t>Designs with 64 and 96 compare units used higher optimization. </a:t>
            </a:r>
          </a:p>
          <a:p>
            <a:endParaRPr lang="en-US" altLang="en-US"/>
          </a:p>
          <a:p>
            <a:r>
              <a:rPr lang="en-US" altLang="en-US"/>
              <a:t>With 64 compare units, with default optimization settings place and route ran over a day with no end in sight. </a:t>
            </a:r>
          </a:p>
          <a:p>
            <a:endParaRPr lang="en-US" altLang="en-US"/>
          </a:p>
          <a:p>
            <a:r>
              <a:rPr lang="en-US" altLang="en-US"/>
              <a:t>By mistake, SmartXplorer was run on this design, and it found a combinations of optimization parameters (GlobalOpt Design) that required only ~30 and 60 mins for designs with 64 and 96 compare units respectively.</a:t>
            </a:r>
          </a:p>
          <a:p>
            <a:endParaRPr lang="en-US" altLang="en-US"/>
          </a:p>
          <a:p>
            <a:r>
              <a:rPr lang="en-US" altLang="en-US"/>
              <a:t>LUT consumption scales nicely with the number of compare units so there is lot of room for improvement simply by purchasing a larger chip.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8295DD-4EA4-4D75-A9B1-BFD1C05524E8}"/>
              </a:ext>
            </a:extLst>
          </p:cNvPr>
          <p:cNvSpPr>
            <a:spLocks noGrp="1" noChangeArrowheads="1"/>
          </p:cNvSpPr>
          <p:nvPr>
            <p:ph type="sldNum" sz="quarter" idx="5"/>
          </p:nvPr>
        </p:nvSpPr>
        <p:spPr>
          <a:ln/>
        </p:spPr>
        <p:txBody>
          <a:bodyPr/>
          <a:lstStyle/>
          <a:p>
            <a:fld id="{B08E5212-79C2-4E10-9701-363EF8EE3DFB}" type="slidenum">
              <a:rPr lang="en-US" altLang="en-US"/>
              <a:pPr/>
              <a:t>4</a:t>
            </a:fld>
            <a:endParaRPr lang="en-US" altLang="en-US"/>
          </a:p>
        </p:txBody>
      </p:sp>
      <p:sp>
        <p:nvSpPr>
          <p:cNvPr id="32770" name="Rectangle 2">
            <a:extLst>
              <a:ext uri="{FF2B5EF4-FFF2-40B4-BE49-F238E27FC236}">
                <a16:creationId xmlns:a16="http://schemas.microsoft.com/office/drawing/2014/main" id="{9B2F5AE9-2940-48CB-9150-C3CD63237516}"/>
              </a:ext>
            </a:extLst>
          </p:cNvPr>
          <p:cNvSpPr>
            <a:spLocks noRot="1" noChangeArrowheads="1" noTextEdit="1"/>
          </p:cNvSpPr>
          <p:nvPr>
            <p:ph type="sldImg"/>
          </p:nvPr>
        </p:nvSpPr>
        <p:spPr>
          <a:ln/>
        </p:spPr>
      </p:sp>
      <p:sp>
        <p:nvSpPr>
          <p:cNvPr id="32771" name="Rectangle 3">
            <a:extLst>
              <a:ext uri="{FF2B5EF4-FFF2-40B4-BE49-F238E27FC236}">
                <a16:creationId xmlns:a16="http://schemas.microsoft.com/office/drawing/2014/main" id="{3208AD0C-223E-49BB-BDAE-BA2921BEB4A7}"/>
              </a:ext>
            </a:extLst>
          </p:cNvPr>
          <p:cNvSpPr>
            <a:spLocks noGrp="1" noChangeArrowheads="1"/>
          </p:cNvSpPr>
          <p:nvPr>
            <p:ph type="body" idx="1"/>
          </p:nvPr>
        </p:nvSpPr>
        <p:spPr/>
        <p:txBody>
          <a:bodyPr/>
          <a:lstStyle/>
          <a:p>
            <a:r>
              <a:rPr lang="en-US" altLang="en-US"/>
              <a:t>These characters have a symmetric pairing relationship such that A pairs with T and C pairs with 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C89D24-042C-4662-97A8-D442E428D659}"/>
              </a:ext>
            </a:extLst>
          </p:cNvPr>
          <p:cNvSpPr>
            <a:spLocks noGrp="1" noChangeArrowheads="1"/>
          </p:cNvSpPr>
          <p:nvPr>
            <p:ph type="sldNum" sz="quarter" idx="5"/>
          </p:nvPr>
        </p:nvSpPr>
        <p:spPr>
          <a:ln/>
        </p:spPr>
        <p:txBody>
          <a:bodyPr/>
          <a:lstStyle/>
          <a:p>
            <a:fld id="{FA20FF70-4041-445F-B9DA-1DD40A01BC97}" type="slidenum">
              <a:rPr lang="en-US" altLang="en-US"/>
              <a:pPr/>
              <a:t>40</a:t>
            </a:fld>
            <a:endParaRPr lang="en-US" altLang="en-US"/>
          </a:p>
        </p:txBody>
      </p:sp>
      <p:sp>
        <p:nvSpPr>
          <p:cNvPr id="110594" name="Rectangle 2">
            <a:extLst>
              <a:ext uri="{FF2B5EF4-FFF2-40B4-BE49-F238E27FC236}">
                <a16:creationId xmlns:a16="http://schemas.microsoft.com/office/drawing/2014/main" id="{E7B183FA-D465-43D4-AC84-0F46EF78EE09}"/>
              </a:ext>
            </a:extLst>
          </p:cNvPr>
          <p:cNvSpPr>
            <a:spLocks noRot="1" noChangeArrowheads="1" noTextEdit="1"/>
          </p:cNvSpPr>
          <p:nvPr>
            <p:ph type="sldImg"/>
          </p:nvPr>
        </p:nvSpPr>
        <p:spPr>
          <a:ln/>
        </p:spPr>
      </p:sp>
      <p:sp>
        <p:nvSpPr>
          <p:cNvPr id="110595" name="Rectangle 3">
            <a:extLst>
              <a:ext uri="{FF2B5EF4-FFF2-40B4-BE49-F238E27FC236}">
                <a16:creationId xmlns:a16="http://schemas.microsoft.com/office/drawing/2014/main" id="{FBA50A63-F963-4EB0-98EA-20ED92DE3762}"/>
              </a:ext>
            </a:extLst>
          </p:cNvPr>
          <p:cNvSpPr>
            <a:spLocks noGrp="1" noChangeArrowheads="1"/>
          </p:cNvSpPr>
          <p:nvPr>
            <p:ph type="body" idx="1"/>
          </p:nvPr>
        </p:nvSpPr>
        <p:spPr/>
        <p:txBody>
          <a:bodyPr/>
          <a:lstStyle/>
          <a:p>
            <a:r>
              <a:rPr lang="en-US" altLang="en-US"/>
              <a:t>Here we examine three important project design metrics normalized against the smallest value in each metric.</a:t>
            </a:r>
          </a:p>
          <a:p>
            <a:endParaRPr lang="en-US" altLang="en-US"/>
          </a:p>
          <a:p>
            <a:r>
              <a:rPr lang="en-US" altLang="en-US"/>
              <a:t>It is clear that FPGAs have advantages for this problem in the domains of performance and power consumption.</a:t>
            </a:r>
          </a:p>
          <a:p>
            <a:endParaRPr lang="en-US" altLang="en-US"/>
          </a:p>
          <a:p>
            <a:r>
              <a:rPr lang="en-US" altLang="en-US"/>
              <a:t>However, the extra Engineering Effort is bothersome. </a:t>
            </a:r>
          </a:p>
          <a:p>
            <a:endParaRPr lang="en-US" altLang="en-US"/>
          </a:p>
          <a:p>
            <a:r>
              <a:rPr lang="en-US" altLang="en-US"/>
              <a:t>It is true that we are quite comfortable with C development and novices to FPGA design and VHDL. </a:t>
            </a:r>
          </a:p>
          <a:p>
            <a:endParaRPr lang="en-US" altLang="en-US"/>
          </a:p>
          <a:p>
            <a:r>
              <a:rPr lang="en-US" altLang="en-US"/>
              <a:t>However, it is hard to imagine anyone implementing this design in the same amount of time required to implement the CPU design.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16C4007-2ABF-4B6C-8502-998F056DCF86}"/>
              </a:ext>
            </a:extLst>
          </p:cNvPr>
          <p:cNvSpPr>
            <a:spLocks noGrp="1" noChangeArrowheads="1"/>
          </p:cNvSpPr>
          <p:nvPr>
            <p:ph type="sldNum" sz="quarter" idx="5"/>
          </p:nvPr>
        </p:nvSpPr>
        <p:spPr>
          <a:ln/>
        </p:spPr>
        <p:txBody>
          <a:bodyPr/>
          <a:lstStyle/>
          <a:p>
            <a:fld id="{C658863E-CED2-4D07-B7EF-BAF0F1DE91E3}" type="slidenum">
              <a:rPr lang="en-US" altLang="en-US"/>
              <a:pPr/>
              <a:t>41</a:t>
            </a:fld>
            <a:endParaRPr lang="en-US" altLang="en-US"/>
          </a:p>
        </p:txBody>
      </p:sp>
      <p:sp>
        <p:nvSpPr>
          <p:cNvPr id="84994" name="Rectangle 2">
            <a:extLst>
              <a:ext uri="{FF2B5EF4-FFF2-40B4-BE49-F238E27FC236}">
                <a16:creationId xmlns:a16="http://schemas.microsoft.com/office/drawing/2014/main" id="{1BD8BA69-1CC7-40BB-BB7E-AF2A9B7EB5AD}"/>
              </a:ext>
            </a:extLst>
          </p:cNvPr>
          <p:cNvSpPr>
            <a:spLocks noRot="1" noChangeArrowheads="1" noTextEdit="1"/>
          </p:cNvSpPr>
          <p:nvPr>
            <p:ph type="sldImg"/>
          </p:nvPr>
        </p:nvSpPr>
        <p:spPr>
          <a:ln/>
        </p:spPr>
      </p:sp>
      <p:sp>
        <p:nvSpPr>
          <p:cNvPr id="84995" name="Rectangle 3">
            <a:extLst>
              <a:ext uri="{FF2B5EF4-FFF2-40B4-BE49-F238E27FC236}">
                <a16:creationId xmlns:a16="http://schemas.microsoft.com/office/drawing/2014/main" id="{D58FBA7B-B7B9-459B-9F13-F94301EBF7B8}"/>
              </a:ext>
            </a:extLst>
          </p:cNvPr>
          <p:cNvSpPr>
            <a:spLocks noGrp="1" noChangeArrowheads="1"/>
          </p:cNvSpPr>
          <p:nvPr>
            <p:ph type="body" idx="1"/>
          </p:nvPr>
        </p:nvSpPr>
        <p:spPr/>
        <p:txBody>
          <a:bodyPr/>
          <a:lstStyle/>
          <a:p>
            <a:r>
              <a:rPr lang="en-US" altLang="en-US"/>
              <a:t>This design fulfills the goal of demonstrating the utility of FPGAs for tag matching. </a:t>
            </a:r>
          </a:p>
          <a:p>
            <a:endParaRPr lang="en-US" altLang="en-US"/>
          </a:p>
          <a:p>
            <a:r>
              <a:rPr lang="en-US" altLang="en-US"/>
              <a:t>For actual use, additional improvements are necessary. </a:t>
            </a:r>
          </a:p>
          <a:p>
            <a:endParaRPr lang="en-US" altLang="en-US"/>
          </a:p>
          <a:p>
            <a:r>
              <a:rPr lang="en-US" altLang="en-US"/>
              <a:t>Future improvements include the following.</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C71E2B-9471-4694-8783-8BFCFF71CEE3}"/>
              </a:ext>
            </a:extLst>
          </p:cNvPr>
          <p:cNvSpPr>
            <a:spLocks noGrp="1" noChangeArrowheads="1"/>
          </p:cNvSpPr>
          <p:nvPr>
            <p:ph type="sldNum" sz="quarter" idx="5"/>
          </p:nvPr>
        </p:nvSpPr>
        <p:spPr>
          <a:ln/>
        </p:spPr>
        <p:txBody>
          <a:bodyPr/>
          <a:lstStyle/>
          <a:p>
            <a:fld id="{6032AB7D-C114-4CD6-8EA4-42081A49091C}" type="slidenum">
              <a:rPr lang="en-US" altLang="en-US"/>
              <a:pPr/>
              <a:t>42</a:t>
            </a:fld>
            <a:endParaRPr lang="en-US" altLang="en-US"/>
          </a:p>
        </p:txBody>
      </p:sp>
      <p:sp>
        <p:nvSpPr>
          <p:cNvPr id="114690" name="Rectangle 2">
            <a:extLst>
              <a:ext uri="{FF2B5EF4-FFF2-40B4-BE49-F238E27FC236}">
                <a16:creationId xmlns:a16="http://schemas.microsoft.com/office/drawing/2014/main" id="{28BE4CF6-2F1A-4C39-9B06-9C12943DEF1A}"/>
              </a:ext>
            </a:extLst>
          </p:cNvPr>
          <p:cNvSpPr>
            <a:spLocks noRot="1" noChangeArrowheads="1" noTextEdit="1"/>
          </p:cNvSpPr>
          <p:nvPr>
            <p:ph type="sldImg"/>
          </p:nvPr>
        </p:nvSpPr>
        <p:spPr>
          <a:ln/>
        </p:spPr>
      </p:sp>
      <p:sp>
        <p:nvSpPr>
          <p:cNvPr id="114691" name="Rectangle 3">
            <a:extLst>
              <a:ext uri="{FF2B5EF4-FFF2-40B4-BE49-F238E27FC236}">
                <a16:creationId xmlns:a16="http://schemas.microsoft.com/office/drawing/2014/main" id="{5B21D3FA-728A-46C4-9131-7F0CB7D9447F}"/>
              </a:ext>
            </a:extLst>
          </p:cNvPr>
          <p:cNvSpPr>
            <a:spLocks noGrp="1" noChangeArrowheads="1"/>
          </p:cNvSpPr>
          <p:nvPr>
            <p:ph type="body" idx="1"/>
          </p:nvPr>
        </p:nvSpPr>
        <p:spPr/>
        <p:txBody>
          <a:bodyPr/>
          <a:lstStyle/>
          <a:p>
            <a:r>
              <a:rPr lang="en-US" altLang="en-US"/>
              <a:t>Finally, we must acknowledge Matt Clausman and especially Dr. Jones for the “no time is too late” help with questions.</a:t>
            </a:r>
          </a:p>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F277A4-0CA8-42D3-8E7F-3E3C21140915}"/>
              </a:ext>
            </a:extLst>
          </p:cNvPr>
          <p:cNvSpPr>
            <a:spLocks noGrp="1" noChangeArrowheads="1"/>
          </p:cNvSpPr>
          <p:nvPr>
            <p:ph type="sldNum" sz="quarter" idx="5"/>
          </p:nvPr>
        </p:nvSpPr>
        <p:spPr>
          <a:ln/>
        </p:spPr>
        <p:txBody>
          <a:bodyPr/>
          <a:lstStyle/>
          <a:p>
            <a:fld id="{47665BE4-528C-4193-ABE9-7A5E8B0AC7F8}" type="slidenum">
              <a:rPr lang="en-US" altLang="en-US"/>
              <a:pPr/>
              <a:t>43</a:t>
            </a:fld>
            <a:endParaRPr lang="en-US" altLang="en-US"/>
          </a:p>
        </p:txBody>
      </p:sp>
      <p:sp>
        <p:nvSpPr>
          <p:cNvPr id="43010" name="Rectangle 2">
            <a:extLst>
              <a:ext uri="{FF2B5EF4-FFF2-40B4-BE49-F238E27FC236}">
                <a16:creationId xmlns:a16="http://schemas.microsoft.com/office/drawing/2014/main" id="{971532F8-E3F6-49D7-91AF-A77F41D1BEA0}"/>
              </a:ext>
            </a:extLst>
          </p:cNvPr>
          <p:cNvSpPr>
            <a:spLocks noRot="1" noChangeArrowheads="1" noTextEdit="1"/>
          </p:cNvSpPr>
          <p:nvPr>
            <p:ph type="sldImg"/>
          </p:nvPr>
        </p:nvSpPr>
        <p:spPr>
          <a:ln/>
        </p:spPr>
      </p:sp>
      <p:sp>
        <p:nvSpPr>
          <p:cNvPr id="43011" name="Rectangle 3">
            <a:extLst>
              <a:ext uri="{FF2B5EF4-FFF2-40B4-BE49-F238E27FC236}">
                <a16:creationId xmlns:a16="http://schemas.microsoft.com/office/drawing/2014/main" id="{A92D6466-9625-4647-8E1E-C21FFDEBD47F}"/>
              </a:ext>
            </a:extLst>
          </p:cNvPr>
          <p:cNvSpPr>
            <a:spLocks noGrp="1" noChangeArrowheads="1"/>
          </p:cNvSpPr>
          <p:nvPr>
            <p:ph type="body" idx="1"/>
          </p:nvPr>
        </p:nvSpPr>
        <p:spPr/>
        <p:txBody>
          <a:bodyPr/>
          <a:lstStyle/>
          <a:p>
            <a:r>
              <a:rPr lang="en-US" altLang="en-US"/>
              <a:t>This method is faster for some situations as it converts a linear term to a logarithmic term by using a sorted structure. It is especially fast for exact matches of even large sets of tags as further optimizations are possible (i.e. sort the tags). </a:t>
            </a:r>
          </a:p>
          <a:p>
            <a:endParaRPr lang="en-US" altLang="en-US"/>
          </a:p>
          <a:p>
            <a:r>
              <a:rPr lang="en-US" altLang="en-US"/>
              <a:t>However, allowing mismatches replaces a previously linear term with a factorial term in stage 3.</a:t>
            </a:r>
          </a:p>
          <a:p>
            <a:endParaRPr lang="en-US" altLang="en-US"/>
          </a:p>
          <a:p>
            <a:r>
              <a:rPr lang="en-US" altLang="en-US"/>
              <a:t>For small numbers of mismatches this approach is faster, but quickly becomes slower than the first method. More mismatches have to be allowed as the tag length increases.</a:t>
            </a:r>
          </a:p>
          <a:p>
            <a:endParaRPr lang="en-US" altLang="en-US"/>
          </a:p>
          <a:p>
            <a:r>
              <a:rPr lang="en-US" altLang="en-US"/>
              <a:t>This method also has the disadvantage of having to store a large sorted structure for each tag length being examined. </a:t>
            </a:r>
          </a:p>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F56E49-2351-4B7D-869C-91BCF16605A6}"/>
              </a:ext>
            </a:extLst>
          </p:cNvPr>
          <p:cNvSpPr>
            <a:spLocks noGrp="1" noChangeArrowheads="1"/>
          </p:cNvSpPr>
          <p:nvPr>
            <p:ph type="sldNum" sz="quarter" idx="5"/>
          </p:nvPr>
        </p:nvSpPr>
        <p:spPr>
          <a:ln/>
        </p:spPr>
        <p:txBody>
          <a:bodyPr/>
          <a:lstStyle/>
          <a:p>
            <a:fld id="{A5AE4C3E-0FB2-4164-A2D0-2C169241114E}" type="slidenum">
              <a:rPr lang="en-US" altLang="en-US"/>
              <a:pPr/>
              <a:t>44</a:t>
            </a:fld>
            <a:endParaRPr lang="en-US" altLang="en-US"/>
          </a:p>
        </p:txBody>
      </p:sp>
      <p:sp>
        <p:nvSpPr>
          <p:cNvPr id="78850" name="Rectangle 2">
            <a:extLst>
              <a:ext uri="{FF2B5EF4-FFF2-40B4-BE49-F238E27FC236}">
                <a16:creationId xmlns:a16="http://schemas.microsoft.com/office/drawing/2014/main" id="{E9AD6D1D-1EDD-4F0E-883B-0BCADB095A5F}"/>
              </a:ext>
            </a:extLst>
          </p:cNvPr>
          <p:cNvSpPr>
            <a:spLocks noRot="1" noChangeArrowheads="1" noTextEdit="1"/>
          </p:cNvSpPr>
          <p:nvPr>
            <p:ph type="sldImg"/>
          </p:nvPr>
        </p:nvSpPr>
        <p:spPr>
          <a:ln/>
        </p:spPr>
      </p:sp>
      <p:sp>
        <p:nvSpPr>
          <p:cNvPr id="78851" name="Rectangle 3">
            <a:extLst>
              <a:ext uri="{FF2B5EF4-FFF2-40B4-BE49-F238E27FC236}">
                <a16:creationId xmlns:a16="http://schemas.microsoft.com/office/drawing/2014/main" id="{D079E9D8-6BA6-43C4-A80A-CF76FBDB8550}"/>
              </a:ext>
            </a:extLst>
          </p:cNvPr>
          <p:cNvSpPr>
            <a:spLocks noGrp="1" noChangeArrowheads="1"/>
          </p:cNvSpPr>
          <p:nvPr>
            <p:ph type="body" idx="1"/>
          </p:nvPr>
        </p:nvSpPr>
        <p:spPr/>
        <p:txBody>
          <a:bodyPr/>
          <a:lstStyle/>
          <a:p>
            <a:r>
              <a:rPr lang="en-US" altLang="en-US"/>
              <a:t>Our encoding scheme reduces the space required for transmission by fourfold. </a:t>
            </a:r>
          </a:p>
          <a:p>
            <a:endParaRPr lang="en-US" altLang="en-US"/>
          </a:p>
          <a:p>
            <a:r>
              <a:rPr lang="en-US" altLang="en-US"/>
              <a:t>It also allows us to obtain the complement sequence by simply using bitwise complementation.</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F427E8-F21A-48A1-95F3-9B49CD98B277}"/>
              </a:ext>
            </a:extLst>
          </p:cNvPr>
          <p:cNvSpPr>
            <a:spLocks noGrp="1" noChangeArrowheads="1"/>
          </p:cNvSpPr>
          <p:nvPr>
            <p:ph type="sldNum" sz="quarter" idx="5"/>
          </p:nvPr>
        </p:nvSpPr>
        <p:spPr>
          <a:ln/>
        </p:spPr>
        <p:txBody>
          <a:bodyPr/>
          <a:lstStyle/>
          <a:p>
            <a:fld id="{CEBE6327-95DF-434A-9865-FBD47C34C3C9}" type="slidenum">
              <a:rPr lang="en-US" altLang="en-US"/>
              <a:pPr/>
              <a:t>5</a:t>
            </a:fld>
            <a:endParaRPr lang="en-US" altLang="en-US"/>
          </a:p>
        </p:txBody>
      </p:sp>
      <p:sp>
        <p:nvSpPr>
          <p:cNvPr id="34818" name="Rectangle 2">
            <a:extLst>
              <a:ext uri="{FF2B5EF4-FFF2-40B4-BE49-F238E27FC236}">
                <a16:creationId xmlns:a16="http://schemas.microsoft.com/office/drawing/2014/main" id="{57ECF476-D550-4E3B-8735-5EFF65052B7D}"/>
              </a:ext>
            </a:extLst>
          </p:cNvPr>
          <p:cNvSpPr>
            <a:spLocks noRot="1" noChangeArrowheads="1" noTextEdit="1"/>
          </p:cNvSpPr>
          <p:nvPr>
            <p:ph type="sldImg"/>
          </p:nvPr>
        </p:nvSpPr>
        <p:spPr>
          <a:ln/>
        </p:spPr>
      </p:sp>
      <p:sp>
        <p:nvSpPr>
          <p:cNvPr id="34819" name="Rectangle 3">
            <a:extLst>
              <a:ext uri="{FF2B5EF4-FFF2-40B4-BE49-F238E27FC236}">
                <a16:creationId xmlns:a16="http://schemas.microsoft.com/office/drawing/2014/main" id="{58D7F5DD-548C-4B1B-911B-0FFDAA15B7E4}"/>
              </a:ext>
            </a:extLst>
          </p:cNvPr>
          <p:cNvSpPr>
            <a:spLocks noGrp="1" noChangeArrowheads="1"/>
          </p:cNvSpPr>
          <p:nvPr>
            <p:ph type="body" idx="1"/>
          </p:nvPr>
        </p:nvSpPr>
        <p:spPr/>
        <p:txBody>
          <a:bodyPr/>
          <a:lstStyle/>
          <a:p>
            <a:r>
              <a:rPr lang="en-US" altLang="en-US"/>
              <a:t>The symmetric pairing results in each string having a complementary string…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42A3F7-C113-434A-8E21-27A1E5F16EDE}"/>
              </a:ext>
            </a:extLst>
          </p:cNvPr>
          <p:cNvSpPr>
            <a:spLocks noGrp="1" noChangeArrowheads="1"/>
          </p:cNvSpPr>
          <p:nvPr>
            <p:ph type="sldNum" sz="quarter" idx="5"/>
          </p:nvPr>
        </p:nvSpPr>
        <p:spPr>
          <a:ln/>
        </p:spPr>
        <p:txBody>
          <a:bodyPr/>
          <a:lstStyle/>
          <a:p>
            <a:fld id="{2C82ABF0-2009-4AA2-8E22-1DEA676EE4F9}" type="slidenum">
              <a:rPr lang="en-US" altLang="en-US"/>
              <a:pPr/>
              <a:t>6</a:t>
            </a:fld>
            <a:endParaRPr lang="en-US" altLang="en-US"/>
          </a:p>
        </p:txBody>
      </p:sp>
      <p:sp>
        <p:nvSpPr>
          <p:cNvPr id="36866" name="Rectangle 2">
            <a:extLst>
              <a:ext uri="{FF2B5EF4-FFF2-40B4-BE49-F238E27FC236}">
                <a16:creationId xmlns:a16="http://schemas.microsoft.com/office/drawing/2014/main" id="{05250149-4126-4E2F-A0D2-9950FF732F52}"/>
              </a:ext>
            </a:extLst>
          </p:cNvPr>
          <p:cNvSpPr>
            <a:spLocks noRot="1" noChangeArrowheads="1" noTextEdit="1"/>
          </p:cNvSpPr>
          <p:nvPr>
            <p:ph type="sldImg"/>
          </p:nvPr>
        </p:nvSpPr>
        <p:spPr>
          <a:ln/>
        </p:spPr>
      </p:sp>
      <p:sp>
        <p:nvSpPr>
          <p:cNvPr id="36867" name="Rectangle 3">
            <a:extLst>
              <a:ext uri="{FF2B5EF4-FFF2-40B4-BE49-F238E27FC236}">
                <a16:creationId xmlns:a16="http://schemas.microsoft.com/office/drawing/2014/main" id="{1CBDA753-692A-4EAA-A9B3-6066A9BA4EE4}"/>
              </a:ext>
            </a:extLst>
          </p:cNvPr>
          <p:cNvSpPr>
            <a:spLocks noGrp="1" noChangeArrowheads="1"/>
          </p:cNvSpPr>
          <p:nvPr>
            <p:ph type="body" idx="1"/>
          </p:nvPr>
        </p:nvSpPr>
        <p:spPr/>
        <p:txBody>
          <a:bodyPr/>
          <a:lstStyle/>
          <a:p>
            <a:r>
              <a:rPr lang="en-US" altLang="en-US"/>
              <a:t>… ultimately forming the familiar double helix…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165336-B593-4403-9386-B88D66176AF6}"/>
              </a:ext>
            </a:extLst>
          </p:cNvPr>
          <p:cNvSpPr>
            <a:spLocks noGrp="1" noChangeArrowheads="1"/>
          </p:cNvSpPr>
          <p:nvPr>
            <p:ph type="sldNum" sz="quarter" idx="5"/>
          </p:nvPr>
        </p:nvSpPr>
        <p:spPr>
          <a:ln/>
        </p:spPr>
        <p:txBody>
          <a:bodyPr/>
          <a:lstStyle/>
          <a:p>
            <a:fld id="{7859A937-23D5-4171-A3BC-626700C520AD}" type="slidenum">
              <a:rPr lang="en-US" altLang="en-US"/>
              <a:pPr/>
              <a:t>7</a:t>
            </a:fld>
            <a:endParaRPr lang="en-US" altLang="en-US"/>
          </a:p>
        </p:txBody>
      </p:sp>
      <p:sp>
        <p:nvSpPr>
          <p:cNvPr id="26626" name="Rectangle 2">
            <a:extLst>
              <a:ext uri="{FF2B5EF4-FFF2-40B4-BE49-F238E27FC236}">
                <a16:creationId xmlns:a16="http://schemas.microsoft.com/office/drawing/2014/main" id="{E028186A-69FD-4F11-A566-F8372A8B87CE}"/>
              </a:ext>
            </a:extLst>
          </p:cNvPr>
          <p:cNvSpPr>
            <a:spLocks noRot="1" noChangeArrowheads="1" noTextEdit="1"/>
          </p:cNvSpPr>
          <p:nvPr>
            <p:ph type="sldImg"/>
          </p:nvPr>
        </p:nvSpPr>
        <p:spPr>
          <a:ln/>
        </p:spPr>
      </p:sp>
      <p:sp>
        <p:nvSpPr>
          <p:cNvPr id="26627" name="Rectangle 3">
            <a:extLst>
              <a:ext uri="{FF2B5EF4-FFF2-40B4-BE49-F238E27FC236}">
                <a16:creationId xmlns:a16="http://schemas.microsoft.com/office/drawing/2014/main" id="{9C43E3CC-FFF7-4BDA-AFD0-8C0EDC8C992D}"/>
              </a:ext>
            </a:extLst>
          </p:cNvPr>
          <p:cNvSpPr>
            <a:spLocks noGrp="1" noChangeArrowheads="1"/>
          </p:cNvSpPr>
          <p:nvPr>
            <p:ph type="body" idx="1"/>
          </p:nvPr>
        </p:nvSpPr>
        <p:spPr/>
        <p:txBody>
          <a:bodyPr/>
          <a:lstStyle/>
          <a:p>
            <a:r>
              <a:rPr lang="en-US" altLang="en-US" dirty="0"/>
              <a:t>The problem we addressed is, given a reference sequence and a set of tags, find the position of each of these tags.</a:t>
            </a:r>
          </a:p>
          <a:p>
            <a:endParaRPr lang="en-US" altLang="en-US" dirty="0"/>
          </a:p>
          <a:p>
            <a:r>
              <a:rPr lang="en-US" altLang="en-US" dirty="0"/>
              <a:t>This is an important step in gene identification and mapping.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D68DDD-E1A4-423E-BDA3-76844D46E5EA}"/>
              </a:ext>
            </a:extLst>
          </p:cNvPr>
          <p:cNvSpPr>
            <a:spLocks noGrp="1" noChangeArrowheads="1"/>
          </p:cNvSpPr>
          <p:nvPr>
            <p:ph type="sldNum" sz="quarter" idx="5"/>
          </p:nvPr>
        </p:nvSpPr>
        <p:spPr>
          <a:ln/>
        </p:spPr>
        <p:txBody>
          <a:bodyPr/>
          <a:lstStyle/>
          <a:p>
            <a:fld id="{5F0E44C7-8441-465C-978C-BB5456EEC76F}" type="slidenum">
              <a:rPr lang="en-US" altLang="en-US"/>
              <a:pPr/>
              <a:t>8</a:t>
            </a:fld>
            <a:endParaRPr lang="en-US" altLang="en-US"/>
          </a:p>
        </p:txBody>
      </p:sp>
      <p:sp>
        <p:nvSpPr>
          <p:cNvPr id="69634" name="Rectangle 2">
            <a:extLst>
              <a:ext uri="{FF2B5EF4-FFF2-40B4-BE49-F238E27FC236}">
                <a16:creationId xmlns:a16="http://schemas.microsoft.com/office/drawing/2014/main" id="{B16BF104-632C-45FF-82CB-759B627B5585}"/>
              </a:ext>
            </a:extLst>
          </p:cNvPr>
          <p:cNvSpPr>
            <a:spLocks noRot="1" noChangeArrowheads="1" noTextEdit="1"/>
          </p:cNvSpPr>
          <p:nvPr>
            <p:ph type="sldImg"/>
          </p:nvPr>
        </p:nvSpPr>
        <p:spPr>
          <a:ln/>
        </p:spPr>
      </p:sp>
      <p:sp>
        <p:nvSpPr>
          <p:cNvPr id="69635" name="Rectangle 3">
            <a:extLst>
              <a:ext uri="{FF2B5EF4-FFF2-40B4-BE49-F238E27FC236}">
                <a16:creationId xmlns:a16="http://schemas.microsoft.com/office/drawing/2014/main" id="{72DFAC8A-F03B-4C90-B5B5-0141EB33928C}"/>
              </a:ext>
            </a:extLst>
          </p:cNvPr>
          <p:cNvSpPr>
            <a:spLocks noGrp="1" noChangeArrowheads="1"/>
          </p:cNvSpPr>
          <p:nvPr>
            <p:ph type="body" idx="1"/>
          </p:nvPr>
        </p:nvSpPr>
        <p:spPr/>
        <p:txBody>
          <a:bodyPr/>
          <a:lstStyle/>
          <a:p>
            <a:r>
              <a:rPr lang="en-US" altLang="en-US" dirty="0"/>
              <a:t>We compare each tag against each position of the genome recording the position when there is a match.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F54E8D-0882-46EF-8297-B666ECDE78E4}"/>
              </a:ext>
            </a:extLst>
          </p:cNvPr>
          <p:cNvSpPr>
            <a:spLocks noGrp="1" noChangeArrowheads="1"/>
          </p:cNvSpPr>
          <p:nvPr>
            <p:ph type="sldNum" sz="quarter" idx="5"/>
          </p:nvPr>
        </p:nvSpPr>
        <p:spPr>
          <a:ln/>
        </p:spPr>
        <p:txBody>
          <a:bodyPr/>
          <a:lstStyle/>
          <a:p>
            <a:fld id="{6CDE8149-2937-4CD0-A631-3B126980ABA9}" type="slidenum">
              <a:rPr lang="en-US" altLang="en-US"/>
              <a:pPr/>
              <a:t>9</a:t>
            </a:fld>
            <a:endParaRPr lang="en-US" altLang="en-US"/>
          </a:p>
        </p:txBody>
      </p:sp>
      <p:sp>
        <p:nvSpPr>
          <p:cNvPr id="70658" name="Rectangle 2">
            <a:extLst>
              <a:ext uri="{FF2B5EF4-FFF2-40B4-BE49-F238E27FC236}">
                <a16:creationId xmlns:a16="http://schemas.microsoft.com/office/drawing/2014/main" id="{03D7E301-0F60-4FB9-83C8-536FC67CB02F}"/>
              </a:ext>
            </a:extLst>
          </p:cNvPr>
          <p:cNvSpPr>
            <a:spLocks noRot="1" noChangeArrowheads="1" noTextEdit="1"/>
          </p:cNvSpPr>
          <p:nvPr>
            <p:ph type="sldImg"/>
          </p:nvPr>
        </p:nvSpPr>
        <p:spPr>
          <a:ln/>
        </p:spPr>
      </p:sp>
      <p:sp>
        <p:nvSpPr>
          <p:cNvPr id="70659" name="Rectangle 3">
            <a:extLst>
              <a:ext uri="{FF2B5EF4-FFF2-40B4-BE49-F238E27FC236}">
                <a16:creationId xmlns:a16="http://schemas.microsoft.com/office/drawing/2014/main" id="{BA11FC0E-A50F-41D6-9844-A3EC7400575B}"/>
              </a:ext>
            </a:extLst>
          </p:cNvPr>
          <p:cNvSpPr>
            <a:spLocks noGrp="1" noChangeArrowheads="1"/>
          </p:cNvSpPr>
          <p:nvPr>
            <p:ph type="body" idx="1"/>
          </p:nvPr>
        </p:nvSpPr>
        <p:spPr/>
        <p:txBody>
          <a:bodyPr/>
          <a:lstStyle/>
          <a:p>
            <a:r>
              <a:rPr lang="en-US" altLang="en-US"/>
              <a:t>But also must check the reverse direction in case our tag or sequence is backwards.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0D4D-CC6F-45BD-81E8-2D3D735945E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AD515A-A65B-40F0-8C4D-2B1B174FF9D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F97D9D-3CEB-4D70-8D80-FDB3782A712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B7FDD89-E957-41DD-9047-E909E9E8ED0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7110B8A-F0A8-4E16-8F10-AE3DBD608BB2}"/>
              </a:ext>
            </a:extLst>
          </p:cNvPr>
          <p:cNvSpPr>
            <a:spLocks noGrp="1"/>
          </p:cNvSpPr>
          <p:nvPr>
            <p:ph type="sldNum" sz="quarter" idx="12"/>
          </p:nvPr>
        </p:nvSpPr>
        <p:spPr/>
        <p:txBody>
          <a:bodyPr/>
          <a:lstStyle>
            <a:lvl1pPr>
              <a:defRPr/>
            </a:lvl1pPr>
          </a:lstStyle>
          <a:p>
            <a:fld id="{55A7F6B3-4A31-4A0D-AE24-5301B0D13E5A}" type="slidenum">
              <a:rPr lang="en-US" altLang="en-US"/>
              <a:pPr/>
              <a:t>‹#›</a:t>
            </a:fld>
            <a:endParaRPr lang="en-US" altLang="en-US"/>
          </a:p>
        </p:txBody>
      </p:sp>
    </p:spTree>
    <p:extLst>
      <p:ext uri="{BB962C8B-B14F-4D97-AF65-F5344CB8AC3E}">
        <p14:creationId xmlns:p14="http://schemas.microsoft.com/office/powerpoint/2010/main" val="200987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5241-8D96-4AC8-9493-EBD576B839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75FE80-CFE5-4F0D-8322-FB9BB0763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2092F-CB4B-4071-89B4-64358E6CAB8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6DE5D42-4700-4E8E-9B36-416AA7CDDC7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B671B33-D110-4324-85C0-168B23FB5483}"/>
              </a:ext>
            </a:extLst>
          </p:cNvPr>
          <p:cNvSpPr>
            <a:spLocks noGrp="1"/>
          </p:cNvSpPr>
          <p:nvPr>
            <p:ph type="sldNum" sz="quarter" idx="12"/>
          </p:nvPr>
        </p:nvSpPr>
        <p:spPr/>
        <p:txBody>
          <a:bodyPr/>
          <a:lstStyle>
            <a:lvl1pPr>
              <a:defRPr/>
            </a:lvl1pPr>
          </a:lstStyle>
          <a:p>
            <a:fld id="{C9775B64-2034-4F9D-9ABA-5AF742324AEB}" type="slidenum">
              <a:rPr lang="en-US" altLang="en-US"/>
              <a:pPr/>
              <a:t>‹#›</a:t>
            </a:fld>
            <a:endParaRPr lang="en-US" altLang="en-US"/>
          </a:p>
        </p:txBody>
      </p:sp>
    </p:spTree>
    <p:extLst>
      <p:ext uri="{BB962C8B-B14F-4D97-AF65-F5344CB8AC3E}">
        <p14:creationId xmlns:p14="http://schemas.microsoft.com/office/powerpoint/2010/main" val="260851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7FD455-6AC9-48BA-B9D8-7173C66401EF}"/>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5ABD9A-95AC-4C67-957A-B8ABB37A4982}"/>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DCFA4-6C3D-4268-8B06-6B8E7DEA63B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654FF6B-0305-47D9-B58F-9AEAEB62AC3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3453DD0-D1C9-40CE-A8FB-EEA3F9B92636}"/>
              </a:ext>
            </a:extLst>
          </p:cNvPr>
          <p:cNvSpPr>
            <a:spLocks noGrp="1"/>
          </p:cNvSpPr>
          <p:nvPr>
            <p:ph type="sldNum" sz="quarter" idx="12"/>
          </p:nvPr>
        </p:nvSpPr>
        <p:spPr/>
        <p:txBody>
          <a:bodyPr/>
          <a:lstStyle>
            <a:lvl1pPr>
              <a:defRPr/>
            </a:lvl1pPr>
          </a:lstStyle>
          <a:p>
            <a:fld id="{B2BE60B0-C1F1-475F-BA34-10026ECB19E7}" type="slidenum">
              <a:rPr lang="en-US" altLang="en-US"/>
              <a:pPr/>
              <a:t>‹#›</a:t>
            </a:fld>
            <a:endParaRPr lang="en-US" altLang="en-US"/>
          </a:p>
        </p:txBody>
      </p:sp>
    </p:spTree>
    <p:extLst>
      <p:ext uri="{BB962C8B-B14F-4D97-AF65-F5344CB8AC3E}">
        <p14:creationId xmlns:p14="http://schemas.microsoft.com/office/powerpoint/2010/main" val="78796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C62A-AC97-45BD-B801-87FC05DE4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82133-39D1-4F8B-BA2D-1B8BAE3E3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41D64-901B-417A-AE61-FD9B08B1BB5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40862E3-D092-4C2F-A5DD-79E7B51D7B9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310CD62-2BAB-42FF-BE18-99C37E4A1FDE}"/>
              </a:ext>
            </a:extLst>
          </p:cNvPr>
          <p:cNvSpPr>
            <a:spLocks noGrp="1"/>
          </p:cNvSpPr>
          <p:nvPr>
            <p:ph type="sldNum" sz="quarter" idx="12"/>
          </p:nvPr>
        </p:nvSpPr>
        <p:spPr/>
        <p:txBody>
          <a:bodyPr/>
          <a:lstStyle>
            <a:lvl1pPr>
              <a:defRPr/>
            </a:lvl1pPr>
          </a:lstStyle>
          <a:p>
            <a:fld id="{01D528CE-3556-43C2-998C-5A292B3732B3}" type="slidenum">
              <a:rPr lang="en-US" altLang="en-US"/>
              <a:pPr/>
              <a:t>‹#›</a:t>
            </a:fld>
            <a:endParaRPr lang="en-US" altLang="en-US"/>
          </a:p>
        </p:txBody>
      </p:sp>
    </p:spTree>
    <p:extLst>
      <p:ext uri="{BB962C8B-B14F-4D97-AF65-F5344CB8AC3E}">
        <p14:creationId xmlns:p14="http://schemas.microsoft.com/office/powerpoint/2010/main" val="3956446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53FD-6138-4073-A6D4-1174DE964E0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CBCE5D-A12C-4C7D-9D64-D578E8236C6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B4A6E58F-3241-4D61-8536-A7B910C10C5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CDE40CF-BBC9-4067-AA5E-E620FA78195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213F622-072E-4620-81DA-6946389F2463}"/>
              </a:ext>
            </a:extLst>
          </p:cNvPr>
          <p:cNvSpPr>
            <a:spLocks noGrp="1"/>
          </p:cNvSpPr>
          <p:nvPr>
            <p:ph type="sldNum" sz="quarter" idx="12"/>
          </p:nvPr>
        </p:nvSpPr>
        <p:spPr/>
        <p:txBody>
          <a:bodyPr/>
          <a:lstStyle>
            <a:lvl1pPr>
              <a:defRPr/>
            </a:lvl1pPr>
          </a:lstStyle>
          <a:p>
            <a:fld id="{06C5AF05-C70D-4A3A-B3C6-445A3356CFA2}" type="slidenum">
              <a:rPr lang="en-US" altLang="en-US"/>
              <a:pPr/>
              <a:t>‹#›</a:t>
            </a:fld>
            <a:endParaRPr lang="en-US" altLang="en-US"/>
          </a:p>
        </p:txBody>
      </p:sp>
    </p:spTree>
    <p:extLst>
      <p:ext uri="{BB962C8B-B14F-4D97-AF65-F5344CB8AC3E}">
        <p14:creationId xmlns:p14="http://schemas.microsoft.com/office/powerpoint/2010/main" val="136624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3395-0F6D-45A7-9408-6FCCA1751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AE8537-8BC8-47E9-8548-9A032ECED52F}"/>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60989F-CD05-4E8E-BBD3-5E2F4B507FD7}"/>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D62F68-FBAF-42D7-888B-93005DFCC08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2E1A60F-1D94-48E0-860F-7AB6EA07AF8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A53737C-02C3-46C5-A6D1-6A2D4A75235F}"/>
              </a:ext>
            </a:extLst>
          </p:cNvPr>
          <p:cNvSpPr>
            <a:spLocks noGrp="1"/>
          </p:cNvSpPr>
          <p:nvPr>
            <p:ph type="sldNum" sz="quarter" idx="12"/>
          </p:nvPr>
        </p:nvSpPr>
        <p:spPr/>
        <p:txBody>
          <a:bodyPr/>
          <a:lstStyle>
            <a:lvl1pPr>
              <a:defRPr/>
            </a:lvl1pPr>
          </a:lstStyle>
          <a:p>
            <a:fld id="{D2022FD0-3A83-41B5-B225-9FF6BCFCB52B}" type="slidenum">
              <a:rPr lang="en-US" altLang="en-US"/>
              <a:pPr/>
              <a:t>‹#›</a:t>
            </a:fld>
            <a:endParaRPr lang="en-US" altLang="en-US"/>
          </a:p>
        </p:txBody>
      </p:sp>
    </p:spTree>
    <p:extLst>
      <p:ext uri="{BB962C8B-B14F-4D97-AF65-F5344CB8AC3E}">
        <p14:creationId xmlns:p14="http://schemas.microsoft.com/office/powerpoint/2010/main" val="405211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FA03-079D-4B20-A50B-48FDFCF49B6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CF4A4F-367C-4633-89DB-12A7C602735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0EC9C1-60CE-4768-A95E-ED24A7B11F8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7195CB-25F4-46A7-8888-7C10736044D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3E567-2C90-4465-8F30-5C9382DAB77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B14863-25DB-4808-AEA9-1BEC2DEA491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EA2FEC5-BA08-4655-90C0-A153FFCB4B67}"/>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E24948C-EEB6-4912-A87D-EE66B20C229A}"/>
              </a:ext>
            </a:extLst>
          </p:cNvPr>
          <p:cNvSpPr>
            <a:spLocks noGrp="1"/>
          </p:cNvSpPr>
          <p:nvPr>
            <p:ph type="sldNum" sz="quarter" idx="12"/>
          </p:nvPr>
        </p:nvSpPr>
        <p:spPr/>
        <p:txBody>
          <a:bodyPr/>
          <a:lstStyle>
            <a:lvl1pPr>
              <a:defRPr/>
            </a:lvl1pPr>
          </a:lstStyle>
          <a:p>
            <a:fld id="{297F17DD-CADB-44B8-9A9A-F016495A0F51}" type="slidenum">
              <a:rPr lang="en-US" altLang="en-US"/>
              <a:pPr/>
              <a:t>‹#›</a:t>
            </a:fld>
            <a:endParaRPr lang="en-US" altLang="en-US"/>
          </a:p>
        </p:txBody>
      </p:sp>
    </p:spTree>
    <p:extLst>
      <p:ext uri="{BB962C8B-B14F-4D97-AF65-F5344CB8AC3E}">
        <p14:creationId xmlns:p14="http://schemas.microsoft.com/office/powerpoint/2010/main" val="84816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19B7-7637-4E3C-8896-5453A397C2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0A5FB2-D0C7-49AA-8DD1-D11A8B092FB5}"/>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06C7415-8A0E-41A5-BA96-62C3526BB47C}"/>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78B49B6-DDDC-4AB2-8EA6-92EB501C7550}"/>
              </a:ext>
            </a:extLst>
          </p:cNvPr>
          <p:cNvSpPr>
            <a:spLocks noGrp="1"/>
          </p:cNvSpPr>
          <p:nvPr>
            <p:ph type="sldNum" sz="quarter" idx="12"/>
          </p:nvPr>
        </p:nvSpPr>
        <p:spPr/>
        <p:txBody>
          <a:bodyPr/>
          <a:lstStyle>
            <a:lvl1pPr>
              <a:defRPr/>
            </a:lvl1pPr>
          </a:lstStyle>
          <a:p>
            <a:fld id="{8B74C9F5-D2E0-406D-874B-3BBEEB9F4CDF}" type="slidenum">
              <a:rPr lang="en-US" altLang="en-US"/>
              <a:pPr/>
              <a:t>‹#›</a:t>
            </a:fld>
            <a:endParaRPr lang="en-US" altLang="en-US"/>
          </a:p>
        </p:txBody>
      </p:sp>
    </p:spTree>
    <p:extLst>
      <p:ext uri="{BB962C8B-B14F-4D97-AF65-F5344CB8AC3E}">
        <p14:creationId xmlns:p14="http://schemas.microsoft.com/office/powerpoint/2010/main" val="19583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AA471-5DB9-4CF3-9918-5AAE14ACD3E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3619E03A-7CCB-4AFC-AE4A-1E0972F2627B}"/>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BFCAB646-A447-44DC-A0C8-E2E51AFA54F9}"/>
              </a:ext>
            </a:extLst>
          </p:cNvPr>
          <p:cNvSpPr>
            <a:spLocks noGrp="1"/>
          </p:cNvSpPr>
          <p:nvPr>
            <p:ph type="sldNum" sz="quarter" idx="12"/>
          </p:nvPr>
        </p:nvSpPr>
        <p:spPr/>
        <p:txBody>
          <a:bodyPr/>
          <a:lstStyle>
            <a:lvl1pPr>
              <a:defRPr/>
            </a:lvl1pPr>
          </a:lstStyle>
          <a:p>
            <a:fld id="{DCD56685-EAF2-4379-82B4-6F1197D55241}" type="slidenum">
              <a:rPr lang="en-US" altLang="en-US"/>
              <a:pPr/>
              <a:t>‹#›</a:t>
            </a:fld>
            <a:endParaRPr lang="en-US" altLang="en-US"/>
          </a:p>
        </p:txBody>
      </p:sp>
    </p:spTree>
    <p:extLst>
      <p:ext uri="{BB962C8B-B14F-4D97-AF65-F5344CB8AC3E}">
        <p14:creationId xmlns:p14="http://schemas.microsoft.com/office/powerpoint/2010/main" val="201414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E515-5E12-465F-988F-36BC1AF8149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45FC08-55D1-446F-8CD7-46D423F1F5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EACF61-DC0B-4624-AF71-3342DE9DF66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93FFA-451A-4148-A0B0-D93C50A3631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3146281-4862-442A-B9C0-71680F9E743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6058213-63F0-4085-9670-B1CF3A418432}"/>
              </a:ext>
            </a:extLst>
          </p:cNvPr>
          <p:cNvSpPr>
            <a:spLocks noGrp="1"/>
          </p:cNvSpPr>
          <p:nvPr>
            <p:ph type="sldNum" sz="quarter" idx="12"/>
          </p:nvPr>
        </p:nvSpPr>
        <p:spPr/>
        <p:txBody>
          <a:bodyPr/>
          <a:lstStyle>
            <a:lvl1pPr>
              <a:defRPr/>
            </a:lvl1pPr>
          </a:lstStyle>
          <a:p>
            <a:fld id="{02E2A63C-9DA5-4795-BC41-B2110FE5CE8A}" type="slidenum">
              <a:rPr lang="en-US" altLang="en-US"/>
              <a:pPr/>
              <a:t>‹#›</a:t>
            </a:fld>
            <a:endParaRPr lang="en-US" altLang="en-US"/>
          </a:p>
        </p:txBody>
      </p:sp>
    </p:spTree>
    <p:extLst>
      <p:ext uri="{BB962C8B-B14F-4D97-AF65-F5344CB8AC3E}">
        <p14:creationId xmlns:p14="http://schemas.microsoft.com/office/powerpoint/2010/main" val="28016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BC5EE-4478-4798-81AD-32F009AA9C3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F0A4FC-2976-44EC-A414-04A23A20D7B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F26A5D-F107-443A-AA85-EA6B0713019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0F9AB-5517-429A-A982-CA8497EC04D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DEE39FE-BC50-4FAC-91C9-A79330E5B59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965FA9B-19E9-4F64-B689-A8FF675FD94B}"/>
              </a:ext>
            </a:extLst>
          </p:cNvPr>
          <p:cNvSpPr>
            <a:spLocks noGrp="1"/>
          </p:cNvSpPr>
          <p:nvPr>
            <p:ph type="sldNum" sz="quarter" idx="12"/>
          </p:nvPr>
        </p:nvSpPr>
        <p:spPr/>
        <p:txBody>
          <a:bodyPr/>
          <a:lstStyle>
            <a:lvl1pPr>
              <a:defRPr/>
            </a:lvl1pPr>
          </a:lstStyle>
          <a:p>
            <a:fld id="{226E58AE-A271-4A35-89DA-16EF61AB21BF}" type="slidenum">
              <a:rPr lang="en-US" altLang="en-US"/>
              <a:pPr/>
              <a:t>‹#›</a:t>
            </a:fld>
            <a:endParaRPr lang="en-US" altLang="en-US"/>
          </a:p>
        </p:txBody>
      </p:sp>
    </p:spTree>
    <p:extLst>
      <p:ext uri="{BB962C8B-B14F-4D97-AF65-F5344CB8AC3E}">
        <p14:creationId xmlns:p14="http://schemas.microsoft.com/office/powerpoint/2010/main" val="224648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CA0E09-44AC-4FA1-AC24-029C631FFD1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0B0BC25-887D-498B-BD86-96766ADEF28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F6E9671-142A-4BFB-B15C-3EA6F93BEDB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198D0F91-445A-4070-8CDC-0AF636B3248B}"/>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0C17D930-0D89-4D01-BD3E-9613FE64C83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4C692FB-D44E-4B83-A0A5-CF05706D4C2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5.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5.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6.e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6.e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7.e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7.emf"/><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7.emf"/><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3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chart" Target="../charts/chart13.xml"/><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 Id="rId9" Type="http://schemas.openxmlformats.org/officeDocument/2006/relationships/chart" Target="../charts/char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DBC053F-A8A6-4C44-BBF2-AAF1983477C0}"/>
              </a:ext>
            </a:extLst>
          </p:cNvPr>
          <p:cNvSpPr>
            <a:spLocks noGrp="1" noChangeArrowheads="1"/>
          </p:cNvSpPr>
          <p:nvPr>
            <p:ph type="ctrTitle"/>
          </p:nvPr>
        </p:nvSpPr>
        <p:spPr>
          <a:xfrm>
            <a:off x="685800" y="2130425"/>
            <a:ext cx="7772400" cy="1470025"/>
          </a:xfrm>
        </p:spPr>
        <p:txBody>
          <a:bodyPr anchor="ctr"/>
          <a:lstStyle/>
          <a:p>
            <a:r>
              <a:rPr lang="en-US" altLang="en-US" sz="4400"/>
              <a:t>Genomic Tag Placement</a:t>
            </a:r>
          </a:p>
        </p:txBody>
      </p:sp>
      <p:sp>
        <p:nvSpPr>
          <p:cNvPr id="2051" name="Rectangle 3">
            <a:extLst>
              <a:ext uri="{FF2B5EF4-FFF2-40B4-BE49-F238E27FC236}">
                <a16:creationId xmlns:a16="http://schemas.microsoft.com/office/drawing/2014/main" id="{92643D4D-B8A7-48F7-8509-EBFCC1DBE0B9}"/>
              </a:ext>
            </a:extLst>
          </p:cNvPr>
          <p:cNvSpPr>
            <a:spLocks noGrp="1" noChangeArrowheads="1"/>
          </p:cNvSpPr>
          <p:nvPr>
            <p:ph type="subTitle" idx="1"/>
          </p:nvPr>
        </p:nvSpPr>
        <p:spPr>
          <a:xfrm>
            <a:off x="990600" y="3886200"/>
            <a:ext cx="7239000" cy="1752600"/>
          </a:xfrm>
        </p:spPr>
        <p:txBody>
          <a:bodyPr/>
          <a:lstStyle/>
          <a:p>
            <a:r>
              <a:rPr lang="en-US" altLang="en-US" sz="3200" dirty="0"/>
              <a:t>Kent A. Vander Velden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Text Box 7">
            <a:extLst>
              <a:ext uri="{FF2B5EF4-FFF2-40B4-BE49-F238E27FC236}">
                <a16:creationId xmlns:a16="http://schemas.microsoft.com/office/drawing/2014/main" id="{548D729A-D18A-4261-BE82-A4B6829E7010}"/>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5’–ctgcatgtac</a:t>
            </a:r>
            <a:r>
              <a:rPr lang="en-US" altLang="en-US" b="1" u="sng">
                <a:latin typeface="Courier New" panose="02070309020205020404" pitchFamily="49" charset="0"/>
              </a:rPr>
              <a:t>aagc</a:t>
            </a:r>
            <a:r>
              <a:rPr lang="en-US" altLang="en-US" b="1">
                <a:latin typeface="Courier New" panose="02070309020205020404" pitchFamily="49" charset="0"/>
              </a:rPr>
              <a:t>gcgttagc</a:t>
            </a:r>
            <a:r>
              <a:rPr lang="en-US" altLang="en-US" b="1" u="sng">
                <a:latin typeface="Courier New" panose="02070309020205020404" pitchFamily="49" charset="0"/>
              </a:rPr>
              <a:t>taga</a:t>
            </a:r>
            <a:r>
              <a:rPr lang="en-US" altLang="en-US" b="1">
                <a:latin typeface="Courier New" panose="02070309020205020404" pitchFamily="49" charset="0"/>
              </a:rPr>
              <a:t>tagctg</a:t>
            </a:r>
            <a:r>
              <a:rPr lang="en-US" altLang="en-US" b="1" u="sng">
                <a:latin typeface="Courier New" panose="02070309020205020404" pitchFamily="49" charset="0"/>
              </a:rPr>
              <a:t>tatc</a:t>
            </a:r>
            <a:r>
              <a:rPr lang="en-US" altLang="en-US" b="1">
                <a:latin typeface="Courier New" panose="02070309020205020404" pitchFamily="49" charset="0"/>
              </a:rPr>
              <a:t>gtacgtagctagtcgtatc—3’</a:t>
            </a:r>
          </a:p>
          <a:p>
            <a:r>
              <a:rPr lang="en-US" altLang="en-US" b="1">
                <a:latin typeface="Courier New" panose="02070309020205020404" pitchFamily="49" charset="0"/>
              </a:rPr>
              <a:t>3’–gacgtacatgttcgcg</a:t>
            </a:r>
            <a:r>
              <a:rPr lang="en-US" altLang="en-US" b="1" u="sng">
                <a:latin typeface="Courier New" panose="02070309020205020404" pitchFamily="49" charset="0"/>
              </a:rPr>
              <a:t>caat</a:t>
            </a:r>
            <a:r>
              <a:rPr lang="en-US" altLang="en-US" b="1">
                <a:latin typeface="Courier New" panose="02070309020205020404" pitchFamily="49" charset="0"/>
              </a:rPr>
              <a:t>cgatcgatagacatagcatgcatagatcagcatag—5’</a:t>
            </a:r>
          </a:p>
          <a:p>
            <a:endParaRPr lang="en-US" altLang="en-US"/>
          </a:p>
        </p:txBody>
      </p:sp>
      <p:sp>
        <p:nvSpPr>
          <p:cNvPr id="12296" name="Text Box 8">
            <a:extLst>
              <a:ext uri="{FF2B5EF4-FFF2-40B4-BE49-F238E27FC236}">
                <a16:creationId xmlns:a16="http://schemas.microsoft.com/office/drawing/2014/main" id="{E2DA864F-6C3B-416C-9D83-4353D996EFB9}"/>
              </a:ext>
            </a:extLst>
          </p:cNvPr>
          <p:cNvSpPr txBox="1">
            <a:spLocks noChangeArrowheads="1"/>
          </p:cNvSpPr>
          <p:nvPr/>
        </p:nvSpPr>
        <p:spPr bwMode="auto">
          <a:xfrm>
            <a:off x="2819400" y="2971800"/>
            <a:ext cx="41148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tgcc</a:t>
            </a:r>
          </a:p>
          <a:p>
            <a:pPr>
              <a:spcBef>
                <a:spcPct val="50000"/>
              </a:spcBef>
            </a:pPr>
            <a:r>
              <a:rPr lang="en-US" altLang="en-US" b="1">
                <a:latin typeface="Courier New" panose="02070309020205020404" pitchFamily="49" charset="0"/>
              </a:rPr>
              <a:t>cgaa – 11 rev</a:t>
            </a:r>
          </a:p>
          <a:p>
            <a:pPr>
              <a:spcBef>
                <a:spcPct val="50000"/>
              </a:spcBef>
            </a:pPr>
            <a:r>
              <a:rPr lang="en-US" altLang="en-US" b="1">
                <a:latin typeface="Courier New" panose="02070309020205020404" pitchFamily="49" charset="0"/>
              </a:rPr>
              <a:t>caat – 17 comp</a:t>
            </a:r>
          </a:p>
          <a:p>
            <a:pPr>
              <a:spcBef>
                <a:spcPct val="50000"/>
              </a:spcBef>
            </a:pPr>
            <a:r>
              <a:rPr lang="en-US" altLang="en-US" b="1">
                <a:latin typeface="Courier New" panose="02070309020205020404" pitchFamily="49" charset="0"/>
              </a:rPr>
              <a:t>taga – 23 fwd</a:t>
            </a:r>
          </a:p>
          <a:p>
            <a:pPr>
              <a:spcBef>
                <a:spcPct val="50000"/>
              </a:spcBef>
            </a:pPr>
            <a:r>
              <a:rPr lang="en-US" altLang="en-US" b="1">
                <a:latin typeface="Courier New" panose="02070309020205020404" pitchFamily="49" charset="0"/>
              </a:rPr>
              <a:t>tatc – 34 fwd</a:t>
            </a:r>
          </a:p>
          <a:p>
            <a:pPr>
              <a:spcBef>
                <a:spcPct val="50000"/>
              </a:spcBef>
            </a:pPr>
            <a:r>
              <a:rPr lang="en-US" altLang="en-US" b="1">
                <a:latin typeface="Courier New" panose="02070309020205020404" pitchFamily="49" charset="0"/>
              </a:rPr>
              <a:t>acga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Text Box 7">
            <a:extLst>
              <a:ext uri="{FF2B5EF4-FFF2-40B4-BE49-F238E27FC236}">
                <a16:creationId xmlns:a16="http://schemas.microsoft.com/office/drawing/2014/main" id="{70C1E028-46F9-4987-9AC3-2576D3DDF40B}"/>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5’–ctgcatgtac</a:t>
            </a:r>
            <a:r>
              <a:rPr lang="en-US" altLang="en-US" b="1" u="sng">
                <a:latin typeface="Courier New" panose="02070309020205020404" pitchFamily="49" charset="0"/>
              </a:rPr>
              <a:t>aagc</a:t>
            </a:r>
            <a:r>
              <a:rPr lang="en-US" altLang="en-US" b="1">
                <a:latin typeface="Courier New" panose="02070309020205020404" pitchFamily="49" charset="0"/>
              </a:rPr>
              <a:t>gcgttagc</a:t>
            </a:r>
            <a:r>
              <a:rPr lang="en-US" altLang="en-US" b="1" u="sng">
                <a:latin typeface="Courier New" panose="02070309020205020404" pitchFamily="49" charset="0"/>
              </a:rPr>
              <a:t>taga</a:t>
            </a:r>
            <a:r>
              <a:rPr lang="en-US" altLang="en-US" b="1">
                <a:latin typeface="Courier New" panose="02070309020205020404" pitchFamily="49" charset="0"/>
              </a:rPr>
              <a:t>tagctg</a:t>
            </a:r>
            <a:r>
              <a:rPr lang="en-US" altLang="en-US" b="1" u="sng">
                <a:latin typeface="Courier New" panose="02070309020205020404" pitchFamily="49" charset="0"/>
              </a:rPr>
              <a:t>tatc</a:t>
            </a:r>
            <a:r>
              <a:rPr lang="en-US" altLang="en-US" b="1">
                <a:latin typeface="Courier New" panose="02070309020205020404" pitchFamily="49" charset="0"/>
              </a:rPr>
              <a:t>gtacgtagctagtcgtatc—3’</a:t>
            </a:r>
          </a:p>
          <a:p>
            <a:r>
              <a:rPr lang="en-US" altLang="en-US" b="1">
                <a:latin typeface="Courier New" panose="02070309020205020404" pitchFamily="49" charset="0"/>
              </a:rPr>
              <a:t>3’–gacgtacatgttcgcg</a:t>
            </a:r>
            <a:r>
              <a:rPr lang="en-US" altLang="en-US" b="1" u="sng">
                <a:latin typeface="Courier New" panose="02070309020205020404" pitchFamily="49" charset="0"/>
              </a:rPr>
              <a:t>caat</a:t>
            </a:r>
            <a:r>
              <a:rPr lang="en-US" altLang="en-US" b="1">
                <a:latin typeface="Courier New" panose="02070309020205020404" pitchFamily="49" charset="0"/>
              </a:rPr>
              <a:t>cgatcgatagacatagcatgcatagatc</a:t>
            </a:r>
            <a:r>
              <a:rPr lang="en-US" altLang="en-US" b="1" u="sng">
                <a:latin typeface="Courier New" panose="02070309020205020404" pitchFamily="49" charset="0"/>
              </a:rPr>
              <a:t>agca</a:t>
            </a:r>
            <a:r>
              <a:rPr lang="en-US" altLang="en-US" b="1">
                <a:latin typeface="Courier New" panose="02070309020205020404" pitchFamily="49" charset="0"/>
              </a:rPr>
              <a:t>tag—5’</a:t>
            </a:r>
          </a:p>
          <a:p>
            <a:endParaRPr lang="en-US" altLang="en-US"/>
          </a:p>
        </p:txBody>
      </p:sp>
      <p:sp>
        <p:nvSpPr>
          <p:cNvPr id="15368" name="Text Box 8">
            <a:extLst>
              <a:ext uri="{FF2B5EF4-FFF2-40B4-BE49-F238E27FC236}">
                <a16:creationId xmlns:a16="http://schemas.microsoft.com/office/drawing/2014/main" id="{AA3CD90E-776E-4E98-9C12-A7F547FA1A64}"/>
              </a:ext>
            </a:extLst>
          </p:cNvPr>
          <p:cNvSpPr txBox="1">
            <a:spLocks noChangeArrowheads="1"/>
          </p:cNvSpPr>
          <p:nvPr/>
        </p:nvSpPr>
        <p:spPr bwMode="auto">
          <a:xfrm>
            <a:off x="2819400" y="2971800"/>
            <a:ext cx="44958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tgcc</a:t>
            </a:r>
          </a:p>
          <a:p>
            <a:pPr>
              <a:spcBef>
                <a:spcPct val="50000"/>
              </a:spcBef>
            </a:pPr>
            <a:r>
              <a:rPr lang="en-US" altLang="en-US" b="1">
                <a:latin typeface="Courier New" panose="02070309020205020404" pitchFamily="49" charset="0"/>
              </a:rPr>
              <a:t>cgaa – 11 rev</a:t>
            </a:r>
          </a:p>
          <a:p>
            <a:pPr>
              <a:spcBef>
                <a:spcPct val="50000"/>
              </a:spcBef>
            </a:pPr>
            <a:r>
              <a:rPr lang="en-US" altLang="en-US" b="1">
                <a:latin typeface="Courier New" panose="02070309020205020404" pitchFamily="49" charset="0"/>
              </a:rPr>
              <a:t>caat – 17 comp</a:t>
            </a:r>
          </a:p>
          <a:p>
            <a:pPr>
              <a:spcBef>
                <a:spcPct val="50000"/>
              </a:spcBef>
            </a:pPr>
            <a:r>
              <a:rPr lang="en-US" altLang="en-US" b="1">
                <a:latin typeface="Courier New" panose="02070309020205020404" pitchFamily="49" charset="0"/>
              </a:rPr>
              <a:t>taga – 23 fwd</a:t>
            </a:r>
          </a:p>
          <a:p>
            <a:pPr>
              <a:spcBef>
                <a:spcPct val="50000"/>
              </a:spcBef>
            </a:pPr>
            <a:r>
              <a:rPr lang="en-US" altLang="en-US" b="1">
                <a:latin typeface="Courier New" panose="02070309020205020404" pitchFamily="49" charset="0"/>
              </a:rPr>
              <a:t>tatc – 34 fwd</a:t>
            </a:r>
          </a:p>
          <a:p>
            <a:pPr>
              <a:spcBef>
                <a:spcPct val="50000"/>
              </a:spcBef>
            </a:pPr>
            <a:r>
              <a:rPr lang="en-US" altLang="en-US" b="1">
                <a:latin typeface="Courier New" panose="02070309020205020404" pitchFamily="49" charset="0"/>
              </a:rPr>
              <a:t>acga – 50 rev comp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ext Box 7">
            <a:extLst>
              <a:ext uri="{FF2B5EF4-FFF2-40B4-BE49-F238E27FC236}">
                <a16:creationId xmlns:a16="http://schemas.microsoft.com/office/drawing/2014/main" id="{DC4EDCEC-939A-480A-A632-158727A5C8FD}"/>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5’–ctgcatgtac</a:t>
            </a:r>
            <a:r>
              <a:rPr lang="en-US" altLang="en-US" b="1" u="sng">
                <a:latin typeface="Courier New" panose="02070309020205020404" pitchFamily="49" charset="0"/>
              </a:rPr>
              <a:t>aagc</a:t>
            </a:r>
            <a:r>
              <a:rPr lang="en-US" altLang="en-US" b="1">
                <a:latin typeface="Courier New" panose="02070309020205020404" pitchFamily="49" charset="0"/>
              </a:rPr>
              <a:t>gcgttagc</a:t>
            </a:r>
            <a:r>
              <a:rPr lang="en-US" altLang="en-US" b="1" u="sng">
                <a:latin typeface="Courier New" panose="02070309020205020404" pitchFamily="49" charset="0"/>
              </a:rPr>
              <a:t>taga</a:t>
            </a:r>
            <a:r>
              <a:rPr lang="en-US" altLang="en-US" b="1">
                <a:latin typeface="Courier New" panose="02070309020205020404" pitchFamily="49" charset="0"/>
              </a:rPr>
              <a:t>tagctg</a:t>
            </a:r>
            <a:r>
              <a:rPr lang="en-US" altLang="en-US" b="1" u="sng">
                <a:latin typeface="Courier New" panose="02070309020205020404" pitchFamily="49" charset="0"/>
              </a:rPr>
              <a:t>tatc</a:t>
            </a:r>
            <a:r>
              <a:rPr lang="en-US" altLang="en-US" b="1">
                <a:latin typeface="Courier New" panose="02070309020205020404" pitchFamily="49" charset="0"/>
              </a:rPr>
              <a:t>gtacgtagctagtcgtatc—3’</a:t>
            </a:r>
          </a:p>
          <a:p>
            <a:r>
              <a:rPr lang="en-US" altLang="en-US" b="1">
                <a:latin typeface="Courier New" panose="02070309020205020404" pitchFamily="49" charset="0"/>
              </a:rPr>
              <a:t>3’–g</a:t>
            </a:r>
            <a:r>
              <a:rPr lang="en-US" altLang="en-US" b="1" u="sng">
                <a:latin typeface="Courier New" panose="02070309020205020404" pitchFamily="49" charset="0"/>
              </a:rPr>
              <a:t>acgt</a:t>
            </a:r>
            <a:r>
              <a:rPr lang="en-US" altLang="en-US" b="1">
                <a:latin typeface="Courier New" panose="02070309020205020404" pitchFamily="49" charset="0"/>
              </a:rPr>
              <a:t>acatgttcgcg</a:t>
            </a:r>
            <a:r>
              <a:rPr lang="en-US" altLang="en-US" b="1" u="sng">
                <a:latin typeface="Courier New" panose="02070309020205020404" pitchFamily="49" charset="0"/>
              </a:rPr>
              <a:t>caat</a:t>
            </a:r>
            <a:r>
              <a:rPr lang="en-US" altLang="en-US" b="1">
                <a:latin typeface="Courier New" panose="02070309020205020404" pitchFamily="49" charset="0"/>
              </a:rPr>
              <a:t>cgatcgatagacatagcatgcatagatc</a:t>
            </a:r>
            <a:r>
              <a:rPr lang="en-US" altLang="en-US" b="1" u="sng">
                <a:latin typeface="Courier New" panose="02070309020205020404" pitchFamily="49" charset="0"/>
              </a:rPr>
              <a:t>agca</a:t>
            </a:r>
            <a:r>
              <a:rPr lang="en-US" altLang="en-US" b="1">
                <a:latin typeface="Courier New" panose="02070309020205020404" pitchFamily="49" charset="0"/>
              </a:rPr>
              <a:t>tag—5’</a:t>
            </a:r>
          </a:p>
          <a:p>
            <a:endParaRPr lang="en-US" altLang="en-US"/>
          </a:p>
        </p:txBody>
      </p:sp>
      <p:sp>
        <p:nvSpPr>
          <p:cNvPr id="16393" name="Text Box 9">
            <a:extLst>
              <a:ext uri="{FF2B5EF4-FFF2-40B4-BE49-F238E27FC236}">
                <a16:creationId xmlns:a16="http://schemas.microsoft.com/office/drawing/2014/main" id="{0E6DC4CC-91EB-4FDD-8587-A90ACD9F8AE7}"/>
              </a:ext>
            </a:extLst>
          </p:cNvPr>
          <p:cNvSpPr txBox="1">
            <a:spLocks noChangeArrowheads="1"/>
          </p:cNvSpPr>
          <p:nvPr/>
        </p:nvSpPr>
        <p:spPr bwMode="auto">
          <a:xfrm>
            <a:off x="2819400" y="2971800"/>
            <a:ext cx="59436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tgcc –  2 rev comp, 1 mismatch</a:t>
            </a:r>
          </a:p>
          <a:p>
            <a:pPr>
              <a:spcBef>
                <a:spcPct val="50000"/>
              </a:spcBef>
            </a:pPr>
            <a:r>
              <a:rPr lang="en-US" altLang="en-US" b="1">
                <a:latin typeface="Courier New" panose="02070309020205020404" pitchFamily="49" charset="0"/>
              </a:rPr>
              <a:t>cgaa – 11 rev</a:t>
            </a:r>
          </a:p>
          <a:p>
            <a:pPr>
              <a:spcBef>
                <a:spcPct val="50000"/>
              </a:spcBef>
            </a:pPr>
            <a:r>
              <a:rPr lang="en-US" altLang="en-US" b="1">
                <a:latin typeface="Courier New" panose="02070309020205020404" pitchFamily="49" charset="0"/>
              </a:rPr>
              <a:t>caat – 17 comp</a:t>
            </a:r>
          </a:p>
          <a:p>
            <a:pPr>
              <a:spcBef>
                <a:spcPct val="50000"/>
              </a:spcBef>
            </a:pPr>
            <a:r>
              <a:rPr lang="en-US" altLang="en-US" b="1">
                <a:latin typeface="Courier New" panose="02070309020205020404" pitchFamily="49" charset="0"/>
              </a:rPr>
              <a:t>taga – 23 fwd</a:t>
            </a:r>
          </a:p>
          <a:p>
            <a:pPr>
              <a:spcBef>
                <a:spcPct val="50000"/>
              </a:spcBef>
            </a:pPr>
            <a:r>
              <a:rPr lang="en-US" altLang="en-US" b="1">
                <a:latin typeface="Courier New" panose="02070309020205020404" pitchFamily="49" charset="0"/>
              </a:rPr>
              <a:t>tatc – 34 fwd</a:t>
            </a:r>
          </a:p>
          <a:p>
            <a:pPr>
              <a:spcBef>
                <a:spcPct val="50000"/>
              </a:spcBef>
            </a:pPr>
            <a:r>
              <a:rPr lang="en-US" altLang="en-US" b="1">
                <a:latin typeface="Courier New" panose="02070309020205020404" pitchFamily="49" charset="0"/>
              </a:rPr>
              <a:t>acga – 50 rev comp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a:extLst>
              <a:ext uri="{FF2B5EF4-FFF2-40B4-BE49-F238E27FC236}">
                <a16:creationId xmlns:a16="http://schemas.microsoft.com/office/drawing/2014/main" id="{33900BD1-3195-4E42-B9CB-446A546BAFB7}"/>
              </a:ext>
            </a:extLst>
          </p:cNvPr>
          <p:cNvSpPr txBox="1">
            <a:spLocks noChangeArrowheads="1"/>
          </p:cNvSpPr>
          <p:nvPr/>
        </p:nvSpPr>
        <p:spPr bwMode="auto">
          <a:xfrm>
            <a:off x="457200" y="6858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CPU Method</a:t>
            </a:r>
          </a:p>
        </p:txBody>
      </p:sp>
      <p:sp>
        <p:nvSpPr>
          <p:cNvPr id="17416" name="Text Box 8">
            <a:extLst>
              <a:ext uri="{FF2B5EF4-FFF2-40B4-BE49-F238E27FC236}">
                <a16:creationId xmlns:a16="http://schemas.microsoft.com/office/drawing/2014/main" id="{913D6E61-2609-4FC4-B0CD-A0E018BD7FD5}"/>
              </a:ext>
            </a:extLst>
          </p:cNvPr>
          <p:cNvSpPr txBox="1">
            <a:spLocks noChangeArrowheads="1"/>
          </p:cNvSpPr>
          <p:nvPr/>
        </p:nvSpPr>
        <p:spPr bwMode="auto">
          <a:xfrm>
            <a:off x="1828800" y="1295400"/>
            <a:ext cx="60198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for i = 1 to genome.length</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r>
              <a:rPr lang="en-US" altLang="en-US">
                <a:latin typeface="Courier New" panose="02070309020205020404" pitchFamily="49" charset="0"/>
              </a:rPr>
              <a:t> </a:t>
            </a:r>
            <a:endParaRPr lang="en-US" altLang="en-US" b="1">
              <a:latin typeface="Courier New" panose="02070309020205020404" pitchFamily="49" charset="0"/>
            </a:endParaRP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if ...</a:t>
            </a:r>
          </a:p>
          <a:p>
            <a:pPr>
              <a:spcBef>
                <a:spcPct val="50000"/>
              </a:spcBef>
            </a:pPr>
            <a:r>
              <a:rPr lang="en-US" altLang="en-US" b="1">
                <a:latin typeface="Courier New" panose="02070309020205020404" pitchFamily="49" charset="0"/>
              </a:rPr>
              <a:t>             record match at position i</a:t>
            </a:r>
          </a:p>
          <a:p>
            <a:pPr>
              <a:spcBef>
                <a:spcPct val="50000"/>
              </a:spcBef>
            </a:pPr>
            <a:r>
              <a:rPr lang="en-US" altLang="en-US" b="1">
                <a:latin typeface="Courier New" panose="02070309020205020404" pitchFamily="49" charset="0"/>
              </a:rPr>
              <a:t>         end if</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end</a:t>
            </a:r>
          </a:p>
          <a:p>
            <a:pPr>
              <a:spcBef>
                <a:spcPct val="50000"/>
              </a:spcBef>
            </a:pPr>
            <a:endParaRPr lang="en-US" altLang="en-US" b="1">
              <a:latin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9DCBB212-8D6F-449E-95FD-1AF8DF20EF9C}"/>
              </a:ext>
            </a:extLst>
          </p:cNvPr>
          <p:cNvSpPr txBox="1">
            <a:spLocks noChangeArrowheads="1"/>
          </p:cNvSpPr>
          <p:nvPr/>
        </p:nvSpPr>
        <p:spPr bwMode="auto">
          <a:xfrm>
            <a:off x="457200" y="6858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CPU Method</a:t>
            </a:r>
          </a:p>
        </p:txBody>
      </p:sp>
      <p:sp>
        <p:nvSpPr>
          <p:cNvPr id="18438" name="Text Box 6">
            <a:extLst>
              <a:ext uri="{FF2B5EF4-FFF2-40B4-BE49-F238E27FC236}">
                <a16:creationId xmlns:a16="http://schemas.microsoft.com/office/drawing/2014/main" id="{08A02FD0-504E-4F7D-AADD-576153B6ED3C}"/>
              </a:ext>
            </a:extLst>
          </p:cNvPr>
          <p:cNvSpPr txBox="1">
            <a:spLocks noChangeArrowheads="1"/>
          </p:cNvSpPr>
          <p:nvPr/>
        </p:nvSpPr>
        <p:spPr bwMode="auto">
          <a:xfrm>
            <a:off x="1828800" y="1295400"/>
            <a:ext cx="60198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for i = 1 to genome.length</a:t>
            </a:r>
          </a:p>
          <a:p>
            <a:pPr>
              <a:spcBef>
                <a:spcPct val="50000"/>
              </a:spcBef>
            </a:pPr>
            <a:r>
              <a:rPr lang="en-US" altLang="en-US" b="1">
                <a:latin typeface="Courier New" panose="02070309020205020404" pitchFamily="49" charset="0"/>
              </a:rPr>
              <a:t>    for j = 1 to tags.count</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r>
              <a:rPr lang="en-US" altLang="en-US">
                <a:latin typeface="Courier New" panose="02070309020205020404" pitchFamily="49" charset="0"/>
              </a:rPr>
              <a:t> </a:t>
            </a:r>
            <a:endParaRPr lang="en-US" altLang="en-US" b="1">
              <a:latin typeface="Courier New" panose="02070309020205020404" pitchFamily="49" charset="0"/>
            </a:endParaRP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if ...</a:t>
            </a:r>
          </a:p>
          <a:p>
            <a:pPr>
              <a:spcBef>
                <a:spcPct val="50000"/>
              </a:spcBef>
            </a:pPr>
            <a:r>
              <a:rPr lang="en-US" altLang="en-US" b="1">
                <a:latin typeface="Courier New" panose="02070309020205020404" pitchFamily="49" charset="0"/>
              </a:rPr>
              <a:t>             record match at position i</a:t>
            </a:r>
          </a:p>
          <a:p>
            <a:pPr>
              <a:spcBef>
                <a:spcPct val="50000"/>
              </a:spcBef>
            </a:pPr>
            <a:r>
              <a:rPr lang="en-US" altLang="en-US" b="1">
                <a:latin typeface="Courier New" panose="02070309020205020404" pitchFamily="49" charset="0"/>
              </a:rPr>
              <a:t>         end if</a:t>
            </a:r>
          </a:p>
          <a:p>
            <a:pPr>
              <a:spcBef>
                <a:spcPct val="50000"/>
              </a:spcBef>
            </a:pPr>
            <a:r>
              <a:rPr lang="en-US" altLang="en-US" b="1">
                <a:latin typeface="Courier New" panose="02070309020205020404" pitchFamily="49" charset="0"/>
              </a:rPr>
              <a:t>    end</a:t>
            </a:r>
          </a:p>
          <a:p>
            <a:pPr>
              <a:spcBef>
                <a:spcPct val="50000"/>
              </a:spcBef>
            </a:pPr>
            <a:r>
              <a:rPr lang="en-US" altLang="en-US" b="1">
                <a:latin typeface="Courier New" panose="02070309020205020404" pitchFamily="49" charset="0"/>
              </a:rPr>
              <a:t>end</a:t>
            </a:r>
          </a:p>
          <a:p>
            <a:pPr>
              <a:spcBef>
                <a:spcPct val="50000"/>
              </a:spcBef>
            </a:pPr>
            <a:endParaRPr lang="en-US" altLang="en-US" b="1">
              <a:latin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94759652-6A2D-455A-9CE9-5AA671CCD93B}"/>
              </a:ext>
            </a:extLst>
          </p:cNvPr>
          <p:cNvSpPr txBox="1">
            <a:spLocks noChangeArrowheads="1"/>
          </p:cNvSpPr>
          <p:nvPr/>
        </p:nvSpPr>
        <p:spPr bwMode="auto">
          <a:xfrm>
            <a:off x="457200" y="6858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CPU Method</a:t>
            </a:r>
          </a:p>
        </p:txBody>
      </p:sp>
      <p:sp>
        <p:nvSpPr>
          <p:cNvPr id="19459" name="Text Box 3">
            <a:extLst>
              <a:ext uri="{FF2B5EF4-FFF2-40B4-BE49-F238E27FC236}">
                <a16:creationId xmlns:a16="http://schemas.microsoft.com/office/drawing/2014/main" id="{6F093718-C337-46BD-9195-3283C6E83505}"/>
              </a:ext>
            </a:extLst>
          </p:cNvPr>
          <p:cNvSpPr txBox="1">
            <a:spLocks noChangeArrowheads="1"/>
          </p:cNvSpPr>
          <p:nvPr/>
        </p:nvSpPr>
        <p:spPr bwMode="auto">
          <a:xfrm>
            <a:off x="1828800" y="1295400"/>
            <a:ext cx="60198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for i = 1 to genome.length</a:t>
            </a:r>
          </a:p>
          <a:p>
            <a:pPr>
              <a:spcBef>
                <a:spcPct val="50000"/>
              </a:spcBef>
            </a:pPr>
            <a:r>
              <a:rPr lang="en-US" altLang="en-US" b="1">
                <a:latin typeface="Courier New" panose="02070309020205020404" pitchFamily="49" charset="0"/>
              </a:rPr>
              <a:t>    for j = 1 to tags.count</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r>
              <a:rPr lang="en-US" altLang="en-US">
                <a:latin typeface="Courier New" panose="02070309020205020404" pitchFamily="49" charset="0"/>
              </a:rPr>
              <a:t> </a:t>
            </a:r>
            <a:r>
              <a:rPr lang="en-US" altLang="en-US" b="1">
                <a:latin typeface="Courier New" panose="02070309020205020404" pitchFamily="49" charset="0"/>
              </a:rPr>
              <a:t>for k = 1 to tags[j].length</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end</a:t>
            </a:r>
          </a:p>
          <a:p>
            <a:pPr>
              <a:spcBef>
                <a:spcPct val="50000"/>
              </a:spcBef>
            </a:pPr>
            <a:r>
              <a:rPr lang="en-US" altLang="en-US" b="1">
                <a:latin typeface="Courier New" panose="02070309020205020404" pitchFamily="49" charset="0"/>
              </a:rPr>
              <a:t>         if ...</a:t>
            </a:r>
          </a:p>
          <a:p>
            <a:pPr>
              <a:spcBef>
                <a:spcPct val="50000"/>
              </a:spcBef>
            </a:pPr>
            <a:r>
              <a:rPr lang="en-US" altLang="en-US" b="1">
                <a:latin typeface="Courier New" panose="02070309020205020404" pitchFamily="49" charset="0"/>
              </a:rPr>
              <a:t>             record match at position i</a:t>
            </a:r>
          </a:p>
          <a:p>
            <a:pPr>
              <a:spcBef>
                <a:spcPct val="50000"/>
              </a:spcBef>
            </a:pPr>
            <a:r>
              <a:rPr lang="en-US" altLang="en-US" b="1">
                <a:latin typeface="Courier New" panose="02070309020205020404" pitchFamily="49" charset="0"/>
              </a:rPr>
              <a:t>         end if</a:t>
            </a:r>
          </a:p>
          <a:p>
            <a:pPr>
              <a:spcBef>
                <a:spcPct val="50000"/>
              </a:spcBef>
            </a:pPr>
            <a:r>
              <a:rPr lang="en-US" altLang="en-US" b="1">
                <a:latin typeface="Courier New" panose="02070309020205020404" pitchFamily="49" charset="0"/>
              </a:rPr>
              <a:t>    end</a:t>
            </a:r>
          </a:p>
          <a:p>
            <a:pPr>
              <a:spcBef>
                <a:spcPct val="50000"/>
              </a:spcBef>
            </a:pPr>
            <a:r>
              <a:rPr lang="en-US" altLang="en-US" b="1">
                <a:latin typeface="Courier New" panose="02070309020205020404" pitchFamily="49" charset="0"/>
              </a:rPr>
              <a:t>end</a:t>
            </a:r>
          </a:p>
          <a:p>
            <a:pPr>
              <a:spcBef>
                <a:spcPct val="50000"/>
              </a:spcBef>
            </a:pPr>
            <a:endParaRPr lang="en-US" altLang="en-US" b="1">
              <a:latin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F051EBEB-7AEC-49C8-AA83-3D170D12D0AC}"/>
              </a:ext>
            </a:extLst>
          </p:cNvPr>
          <p:cNvSpPr txBox="1">
            <a:spLocks noChangeArrowheads="1"/>
          </p:cNvSpPr>
          <p:nvPr/>
        </p:nvSpPr>
        <p:spPr bwMode="auto">
          <a:xfrm>
            <a:off x="457200" y="6858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CPU Method</a:t>
            </a:r>
          </a:p>
        </p:txBody>
      </p:sp>
      <p:sp>
        <p:nvSpPr>
          <p:cNvPr id="21507" name="Text Box 3">
            <a:extLst>
              <a:ext uri="{FF2B5EF4-FFF2-40B4-BE49-F238E27FC236}">
                <a16:creationId xmlns:a16="http://schemas.microsoft.com/office/drawing/2014/main" id="{DCCB4833-21CE-4178-8D7B-C288F7EE9852}"/>
              </a:ext>
            </a:extLst>
          </p:cNvPr>
          <p:cNvSpPr txBox="1">
            <a:spLocks noChangeArrowheads="1"/>
          </p:cNvSpPr>
          <p:nvPr/>
        </p:nvSpPr>
        <p:spPr bwMode="auto">
          <a:xfrm>
            <a:off x="1828800" y="1295400"/>
            <a:ext cx="60198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for i = 1 to genome.length</a:t>
            </a:r>
          </a:p>
          <a:p>
            <a:pPr>
              <a:spcBef>
                <a:spcPct val="50000"/>
              </a:spcBef>
            </a:pPr>
            <a:r>
              <a:rPr lang="en-US" altLang="en-US" b="1">
                <a:latin typeface="Courier New" panose="02070309020205020404" pitchFamily="49" charset="0"/>
              </a:rPr>
              <a:t>    for j = 1 to tags.count</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a:t>
            </a:r>
            <a:r>
              <a:rPr lang="en-US" altLang="en-US">
                <a:latin typeface="Courier New" panose="02070309020205020404" pitchFamily="49" charset="0"/>
              </a:rPr>
              <a:t> </a:t>
            </a:r>
            <a:r>
              <a:rPr lang="en-US" altLang="en-US" b="1">
                <a:latin typeface="Courier New" panose="02070309020205020404" pitchFamily="49" charset="0"/>
              </a:rPr>
              <a:t>for k = 1 to tags[j].length</a:t>
            </a:r>
          </a:p>
          <a:p>
            <a:pPr>
              <a:spcBef>
                <a:spcPct val="50000"/>
              </a:spcBef>
            </a:pPr>
            <a:r>
              <a:rPr lang="en-US" altLang="en-US" b="1">
                <a:latin typeface="Courier New" panose="02070309020205020404" pitchFamily="49" charset="0"/>
              </a:rPr>
              <a:t>             if genome[i] != tags[j][k]</a:t>
            </a:r>
          </a:p>
          <a:p>
            <a:pPr>
              <a:spcBef>
                <a:spcPct val="50000"/>
              </a:spcBef>
            </a:pPr>
            <a:r>
              <a:rPr lang="en-US" altLang="en-US" b="1">
                <a:latin typeface="Courier New" panose="02070309020205020404" pitchFamily="49" charset="0"/>
              </a:rPr>
              <a:t>                 </a:t>
            </a:r>
          </a:p>
          <a:p>
            <a:pPr>
              <a:spcBef>
                <a:spcPct val="50000"/>
              </a:spcBef>
            </a:pPr>
            <a:r>
              <a:rPr lang="en-US" altLang="en-US" b="1">
                <a:latin typeface="Courier New" panose="02070309020205020404" pitchFamily="49" charset="0"/>
              </a:rPr>
              <a:t>             end if</a:t>
            </a:r>
          </a:p>
          <a:p>
            <a:pPr>
              <a:spcBef>
                <a:spcPct val="50000"/>
              </a:spcBef>
            </a:pPr>
            <a:r>
              <a:rPr lang="en-US" altLang="en-US" b="1">
                <a:latin typeface="Courier New" panose="02070309020205020404" pitchFamily="49" charset="0"/>
              </a:rPr>
              <a:t>         end</a:t>
            </a:r>
          </a:p>
          <a:p>
            <a:pPr>
              <a:spcBef>
                <a:spcPct val="50000"/>
              </a:spcBef>
            </a:pPr>
            <a:r>
              <a:rPr lang="en-US" altLang="en-US" b="1">
                <a:latin typeface="Courier New" panose="02070309020205020404" pitchFamily="49" charset="0"/>
              </a:rPr>
              <a:t>         if ...</a:t>
            </a:r>
          </a:p>
          <a:p>
            <a:pPr>
              <a:spcBef>
                <a:spcPct val="50000"/>
              </a:spcBef>
            </a:pPr>
            <a:r>
              <a:rPr lang="en-US" altLang="en-US" b="1">
                <a:latin typeface="Courier New" panose="02070309020205020404" pitchFamily="49" charset="0"/>
              </a:rPr>
              <a:t>             record match at position i</a:t>
            </a:r>
          </a:p>
          <a:p>
            <a:pPr>
              <a:spcBef>
                <a:spcPct val="50000"/>
              </a:spcBef>
            </a:pPr>
            <a:r>
              <a:rPr lang="en-US" altLang="en-US" b="1">
                <a:latin typeface="Courier New" panose="02070309020205020404" pitchFamily="49" charset="0"/>
              </a:rPr>
              <a:t>         end if</a:t>
            </a:r>
          </a:p>
          <a:p>
            <a:pPr>
              <a:spcBef>
                <a:spcPct val="50000"/>
              </a:spcBef>
            </a:pPr>
            <a:r>
              <a:rPr lang="en-US" altLang="en-US" b="1">
                <a:latin typeface="Courier New" panose="02070309020205020404" pitchFamily="49" charset="0"/>
              </a:rPr>
              <a:t>    end</a:t>
            </a:r>
          </a:p>
          <a:p>
            <a:pPr>
              <a:spcBef>
                <a:spcPct val="50000"/>
              </a:spcBef>
            </a:pPr>
            <a:r>
              <a:rPr lang="en-US" altLang="en-US" b="1">
                <a:latin typeface="Courier New" panose="02070309020205020404" pitchFamily="49" charset="0"/>
              </a:rPr>
              <a:t>end</a:t>
            </a:r>
          </a:p>
          <a:p>
            <a:pPr>
              <a:spcBef>
                <a:spcPct val="50000"/>
              </a:spcBef>
            </a:pPr>
            <a:endParaRPr lang="en-US" altLang="en-US" b="1">
              <a:latin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A235F81C-2836-42C8-8826-830E2BFE5504}"/>
              </a:ext>
            </a:extLst>
          </p:cNvPr>
          <p:cNvSpPr txBox="1">
            <a:spLocks noChangeArrowheads="1"/>
          </p:cNvSpPr>
          <p:nvPr/>
        </p:nvSpPr>
        <p:spPr bwMode="auto">
          <a:xfrm>
            <a:off x="457200" y="6858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CPU Method</a:t>
            </a:r>
          </a:p>
        </p:txBody>
      </p:sp>
      <p:sp>
        <p:nvSpPr>
          <p:cNvPr id="39939" name="Text Box 3">
            <a:extLst>
              <a:ext uri="{FF2B5EF4-FFF2-40B4-BE49-F238E27FC236}">
                <a16:creationId xmlns:a16="http://schemas.microsoft.com/office/drawing/2014/main" id="{7EBF27F9-8073-4D17-9C41-F3169713FEE6}"/>
              </a:ext>
            </a:extLst>
          </p:cNvPr>
          <p:cNvSpPr txBox="1">
            <a:spLocks noChangeArrowheads="1"/>
          </p:cNvSpPr>
          <p:nvPr/>
        </p:nvSpPr>
        <p:spPr bwMode="auto">
          <a:xfrm>
            <a:off x="1828800" y="1295400"/>
            <a:ext cx="60198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for i = 1 to genome.length</a:t>
            </a:r>
          </a:p>
          <a:p>
            <a:pPr>
              <a:spcBef>
                <a:spcPct val="50000"/>
              </a:spcBef>
            </a:pPr>
            <a:r>
              <a:rPr lang="en-US" altLang="en-US" b="1">
                <a:latin typeface="Courier New" panose="02070309020205020404" pitchFamily="49" charset="0"/>
              </a:rPr>
              <a:t>    for j = 1 to tags.count</a:t>
            </a:r>
          </a:p>
          <a:p>
            <a:pPr>
              <a:spcBef>
                <a:spcPct val="50000"/>
              </a:spcBef>
            </a:pPr>
            <a:r>
              <a:rPr lang="en-US" altLang="en-US" b="1">
                <a:latin typeface="Courier New" panose="02070309020205020404" pitchFamily="49" charset="0"/>
              </a:rPr>
              <a:t>         hd = 0</a:t>
            </a:r>
          </a:p>
          <a:p>
            <a:pPr>
              <a:spcBef>
                <a:spcPct val="50000"/>
              </a:spcBef>
            </a:pPr>
            <a:r>
              <a:rPr lang="en-US" altLang="en-US" b="1">
                <a:latin typeface="Courier New" panose="02070309020205020404" pitchFamily="49" charset="0"/>
              </a:rPr>
              <a:t>        </a:t>
            </a:r>
            <a:r>
              <a:rPr lang="en-US" altLang="en-US">
                <a:latin typeface="Courier New" panose="02070309020205020404" pitchFamily="49" charset="0"/>
              </a:rPr>
              <a:t> </a:t>
            </a:r>
            <a:r>
              <a:rPr lang="en-US" altLang="en-US" b="1">
                <a:latin typeface="Courier New" panose="02070309020205020404" pitchFamily="49" charset="0"/>
              </a:rPr>
              <a:t>for k = 1 to tags[j].length</a:t>
            </a:r>
          </a:p>
          <a:p>
            <a:pPr>
              <a:spcBef>
                <a:spcPct val="50000"/>
              </a:spcBef>
            </a:pPr>
            <a:r>
              <a:rPr lang="en-US" altLang="en-US" b="1">
                <a:latin typeface="Courier New" panose="02070309020205020404" pitchFamily="49" charset="0"/>
              </a:rPr>
              <a:t>             if genome[i] != tags[j][k]</a:t>
            </a:r>
          </a:p>
          <a:p>
            <a:pPr>
              <a:spcBef>
                <a:spcPct val="50000"/>
              </a:spcBef>
            </a:pPr>
            <a:r>
              <a:rPr lang="en-US" altLang="en-US" b="1">
                <a:latin typeface="Courier New" panose="02070309020205020404" pitchFamily="49" charset="0"/>
              </a:rPr>
              <a:t>                 hd = hd + 1</a:t>
            </a:r>
          </a:p>
          <a:p>
            <a:pPr>
              <a:spcBef>
                <a:spcPct val="50000"/>
              </a:spcBef>
            </a:pPr>
            <a:r>
              <a:rPr lang="en-US" altLang="en-US" b="1">
                <a:latin typeface="Courier New" panose="02070309020205020404" pitchFamily="49" charset="0"/>
              </a:rPr>
              <a:t>             end if</a:t>
            </a:r>
          </a:p>
          <a:p>
            <a:pPr>
              <a:spcBef>
                <a:spcPct val="50000"/>
              </a:spcBef>
            </a:pPr>
            <a:r>
              <a:rPr lang="en-US" altLang="en-US" b="1">
                <a:latin typeface="Courier New" panose="02070309020205020404" pitchFamily="49" charset="0"/>
              </a:rPr>
              <a:t>         end</a:t>
            </a:r>
          </a:p>
          <a:p>
            <a:pPr>
              <a:spcBef>
                <a:spcPct val="50000"/>
              </a:spcBef>
            </a:pPr>
            <a:r>
              <a:rPr lang="en-US" altLang="en-US" b="1">
                <a:latin typeface="Courier New" panose="02070309020205020404" pitchFamily="49" charset="0"/>
              </a:rPr>
              <a:t>         if hd &lt;= max_hd</a:t>
            </a:r>
          </a:p>
          <a:p>
            <a:pPr>
              <a:spcBef>
                <a:spcPct val="50000"/>
              </a:spcBef>
            </a:pPr>
            <a:r>
              <a:rPr lang="en-US" altLang="en-US" b="1">
                <a:latin typeface="Courier New" panose="02070309020205020404" pitchFamily="49" charset="0"/>
              </a:rPr>
              <a:t>             record match at position i</a:t>
            </a:r>
          </a:p>
          <a:p>
            <a:pPr>
              <a:spcBef>
                <a:spcPct val="50000"/>
              </a:spcBef>
            </a:pPr>
            <a:r>
              <a:rPr lang="en-US" altLang="en-US" b="1">
                <a:latin typeface="Courier New" panose="02070309020205020404" pitchFamily="49" charset="0"/>
              </a:rPr>
              <a:t>         end if</a:t>
            </a:r>
          </a:p>
          <a:p>
            <a:pPr>
              <a:spcBef>
                <a:spcPct val="50000"/>
              </a:spcBef>
            </a:pPr>
            <a:r>
              <a:rPr lang="en-US" altLang="en-US" b="1">
                <a:latin typeface="Courier New" panose="02070309020205020404" pitchFamily="49" charset="0"/>
              </a:rPr>
              <a:t>    end</a:t>
            </a:r>
          </a:p>
          <a:p>
            <a:pPr>
              <a:spcBef>
                <a:spcPct val="50000"/>
              </a:spcBef>
            </a:pPr>
            <a:r>
              <a:rPr lang="en-US" altLang="en-US" b="1">
                <a:latin typeface="Courier New" panose="02070309020205020404" pitchFamily="49" charset="0"/>
              </a:rPr>
              <a:t>end</a:t>
            </a:r>
          </a:p>
          <a:p>
            <a:pPr>
              <a:spcBef>
                <a:spcPct val="50000"/>
              </a:spcBef>
            </a:pPr>
            <a:endParaRPr lang="en-US" altLang="en-US" b="1">
              <a:latin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73" name="Picture 9">
            <a:extLst>
              <a:ext uri="{FF2B5EF4-FFF2-40B4-BE49-F238E27FC236}">
                <a16:creationId xmlns:a16="http://schemas.microsoft.com/office/drawing/2014/main" id="{05E324EB-90DC-47C2-90B3-F177C5E7E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333" t="13333" r="25000" b="58667"/>
          <a:stretch>
            <a:fillRect/>
          </a:stretch>
        </p:blipFill>
        <p:spPr bwMode="auto">
          <a:xfrm>
            <a:off x="1295400" y="381000"/>
            <a:ext cx="6705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938D58AE-458B-47E3-A306-B8794FE740FC}"/>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(top level)</a:t>
            </a:r>
          </a:p>
        </p:txBody>
      </p:sp>
      <p:graphicFrame>
        <p:nvGraphicFramePr>
          <p:cNvPr id="50181" name="Object 5">
            <a:extLst>
              <a:ext uri="{FF2B5EF4-FFF2-40B4-BE49-F238E27FC236}">
                <a16:creationId xmlns:a16="http://schemas.microsoft.com/office/drawing/2014/main" id="{FCF5CD0F-3949-4BBC-AF0E-5C55A5CBAEB4}"/>
              </a:ext>
            </a:extLst>
          </p:cNvPr>
          <p:cNvGraphicFramePr>
            <a:graphicFrameLocks noChangeAspect="1"/>
          </p:cNvGraphicFramePr>
          <p:nvPr/>
        </p:nvGraphicFramePr>
        <p:xfrm>
          <a:off x="1404938" y="2025650"/>
          <a:ext cx="6335712" cy="2808288"/>
        </p:xfrm>
        <a:graphic>
          <a:graphicData uri="http://schemas.openxmlformats.org/presentationml/2006/ole">
            <mc:AlternateContent xmlns:mc="http://schemas.openxmlformats.org/markup-compatibility/2006">
              <mc:Choice xmlns:v="urn:schemas-microsoft-com:vml" Requires="v">
                <p:oleObj spid="_x0000_s50182" name="Visio" r:id="rId4" imgW="6631510" imgH="2887042" progId="Visio.Drawing.11">
                  <p:embed/>
                </p:oleObj>
              </mc:Choice>
              <mc:Fallback>
                <p:oleObj name="Visio" r:id="rId4" imgW="6631510" imgH="2887042"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2025650"/>
                        <a:ext cx="6335712"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3" name="Text Box 13">
            <a:extLst>
              <a:ext uri="{FF2B5EF4-FFF2-40B4-BE49-F238E27FC236}">
                <a16:creationId xmlns:a16="http://schemas.microsoft.com/office/drawing/2014/main" id="{E4B9192E-BF93-4A17-ABAA-0FD3024EAB3C}"/>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   ctgcatgtacaagcgcgttagctagatagctgtatcgtacgtagctagtcgtatc</a:t>
            </a:r>
          </a:p>
          <a:p>
            <a:endParaRPr lang="en-US" altLang="en-US" b="1">
              <a:latin typeface="Courier New" panose="02070309020205020404" pitchFamily="49" charset="0"/>
            </a:endParaRPr>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93698E96-C0B2-40C3-81FE-91CDA1364100}"/>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(top level)</a:t>
            </a:r>
          </a:p>
        </p:txBody>
      </p:sp>
      <p:graphicFrame>
        <p:nvGraphicFramePr>
          <p:cNvPr id="92163" name="Object 3">
            <a:extLst>
              <a:ext uri="{FF2B5EF4-FFF2-40B4-BE49-F238E27FC236}">
                <a16:creationId xmlns:a16="http://schemas.microsoft.com/office/drawing/2014/main" id="{48EC6817-931A-4E42-BBB6-BFF5B3B03335}"/>
              </a:ext>
            </a:extLst>
          </p:cNvPr>
          <p:cNvGraphicFramePr>
            <a:graphicFrameLocks noChangeAspect="1"/>
          </p:cNvGraphicFramePr>
          <p:nvPr/>
        </p:nvGraphicFramePr>
        <p:xfrm>
          <a:off x="1404938" y="2025650"/>
          <a:ext cx="6335712" cy="2808288"/>
        </p:xfrm>
        <a:graphic>
          <a:graphicData uri="http://schemas.openxmlformats.org/presentationml/2006/ole">
            <mc:AlternateContent xmlns:mc="http://schemas.openxmlformats.org/markup-compatibility/2006">
              <mc:Choice xmlns:v="urn:schemas-microsoft-com:vml" Requires="v">
                <p:oleObj spid="_x0000_s92168" name="Visio" r:id="rId4" imgW="6631510" imgH="2887042" progId="Visio.Drawing.11">
                  <p:embed/>
                </p:oleObj>
              </mc:Choice>
              <mc:Fallback>
                <p:oleObj name="Visio" r:id="rId4" imgW="6631510" imgH="2887042"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2025650"/>
                        <a:ext cx="6335712"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4" name="Rectangle 4">
            <a:extLst>
              <a:ext uri="{FF2B5EF4-FFF2-40B4-BE49-F238E27FC236}">
                <a16:creationId xmlns:a16="http://schemas.microsoft.com/office/drawing/2014/main" id="{EF32D8C1-3169-45C9-9531-D064FEB2E2C5}"/>
              </a:ext>
            </a:extLst>
          </p:cNvPr>
          <p:cNvSpPr>
            <a:spLocks noChangeArrowheads="1"/>
          </p:cNvSpPr>
          <p:nvPr/>
        </p:nvSpPr>
        <p:spPr bwMode="auto">
          <a:xfrm>
            <a:off x="1143000" y="1905000"/>
            <a:ext cx="6858000" cy="1676400"/>
          </a:xfrm>
          <a:prstGeom prst="rect">
            <a:avLst/>
          </a:prstGeom>
          <a:solidFill>
            <a:srgbClr val="FFFF00">
              <a:alpha val="16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7" name="Text Box 7">
            <a:extLst>
              <a:ext uri="{FF2B5EF4-FFF2-40B4-BE49-F238E27FC236}">
                <a16:creationId xmlns:a16="http://schemas.microsoft.com/office/drawing/2014/main" id="{45C7D530-748C-4C5B-9F75-AEFF5A87E4EB}"/>
              </a:ext>
            </a:extLst>
          </p:cNvPr>
          <p:cNvSpPr txBox="1">
            <a:spLocks noChangeArrowheads="1"/>
          </p:cNvSpPr>
          <p:nvPr/>
        </p:nvSpPr>
        <p:spPr bwMode="auto">
          <a:xfrm>
            <a:off x="7315200" y="19050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MP1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802041A1-266D-4493-83E8-CA9586DBFCBB}"/>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(top level)</a:t>
            </a:r>
          </a:p>
        </p:txBody>
      </p:sp>
      <p:graphicFrame>
        <p:nvGraphicFramePr>
          <p:cNvPr id="94211" name="Object 3">
            <a:extLst>
              <a:ext uri="{FF2B5EF4-FFF2-40B4-BE49-F238E27FC236}">
                <a16:creationId xmlns:a16="http://schemas.microsoft.com/office/drawing/2014/main" id="{6F89C14C-BB97-4DCF-B5B7-D8CA5D74F940}"/>
              </a:ext>
            </a:extLst>
          </p:cNvPr>
          <p:cNvGraphicFramePr>
            <a:graphicFrameLocks noChangeAspect="1"/>
          </p:cNvGraphicFramePr>
          <p:nvPr/>
        </p:nvGraphicFramePr>
        <p:xfrm>
          <a:off x="1404938" y="2025650"/>
          <a:ext cx="6335712" cy="2808288"/>
        </p:xfrm>
        <a:graphic>
          <a:graphicData uri="http://schemas.openxmlformats.org/presentationml/2006/ole">
            <mc:AlternateContent xmlns:mc="http://schemas.openxmlformats.org/markup-compatibility/2006">
              <mc:Choice xmlns:v="urn:schemas-microsoft-com:vml" Requires="v">
                <p:oleObj spid="_x0000_s94216" name="Visio" r:id="rId4" imgW="6631510" imgH="2887042" progId="Visio.Drawing.11">
                  <p:embed/>
                </p:oleObj>
              </mc:Choice>
              <mc:Fallback>
                <p:oleObj name="Visio" r:id="rId4" imgW="6631510" imgH="2887042"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2025650"/>
                        <a:ext cx="6335712"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2" name="Rectangle 4">
            <a:extLst>
              <a:ext uri="{FF2B5EF4-FFF2-40B4-BE49-F238E27FC236}">
                <a16:creationId xmlns:a16="http://schemas.microsoft.com/office/drawing/2014/main" id="{0632A339-0DB0-4D11-8166-EF4247529EC7}"/>
              </a:ext>
            </a:extLst>
          </p:cNvPr>
          <p:cNvSpPr>
            <a:spLocks noChangeArrowheads="1"/>
          </p:cNvSpPr>
          <p:nvPr/>
        </p:nvSpPr>
        <p:spPr bwMode="auto">
          <a:xfrm>
            <a:off x="1143000" y="1905000"/>
            <a:ext cx="6858000" cy="1676400"/>
          </a:xfrm>
          <a:prstGeom prst="rect">
            <a:avLst/>
          </a:prstGeom>
          <a:solidFill>
            <a:srgbClr val="FFFF00">
              <a:alpha val="16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 name="Rectangle 5">
            <a:extLst>
              <a:ext uri="{FF2B5EF4-FFF2-40B4-BE49-F238E27FC236}">
                <a16:creationId xmlns:a16="http://schemas.microsoft.com/office/drawing/2014/main" id="{D915F13B-6D7E-4C05-B660-3C1E4B4E164A}"/>
              </a:ext>
            </a:extLst>
          </p:cNvPr>
          <p:cNvSpPr>
            <a:spLocks noChangeArrowheads="1"/>
          </p:cNvSpPr>
          <p:nvPr/>
        </p:nvSpPr>
        <p:spPr bwMode="auto">
          <a:xfrm>
            <a:off x="1143000" y="3581400"/>
            <a:ext cx="6858000" cy="1676400"/>
          </a:xfrm>
          <a:prstGeom prst="rect">
            <a:avLst/>
          </a:prstGeom>
          <a:solidFill>
            <a:srgbClr val="00FF00">
              <a:alpha val="16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4" name="Text Box 6">
            <a:extLst>
              <a:ext uri="{FF2B5EF4-FFF2-40B4-BE49-F238E27FC236}">
                <a16:creationId xmlns:a16="http://schemas.microsoft.com/office/drawing/2014/main" id="{0CEC2C5E-0C5B-47CE-9E05-589B60BCF5D5}"/>
              </a:ext>
            </a:extLst>
          </p:cNvPr>
          <p:cNvSpPr txBox="1">
            <a:spLocks noChangeArrowheads="1"/>
          </p:cNvSpPr>
          <p:nvPr/>
        </p:nvSpPr>
        <p:spPr bwMode="auto">
          <a:xfrm>
            <a:off x="6172200" y="4876800"/>
            <a:ext cx="182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Tag comparison</a:t>
            </a:r>
          </a:p>
        </p:txBody>
      </p:sp>
      <p:sp>
        <p:nvSpPr>
          <p:cNvPr id="94215" name="Text Box 7">
            <a:extLst>
              <a:ext uri="{FF2B5EF4-FFF2-40B4-BE49-F238E27FC236}">
                <a16:creationId xmlns:a16="http://schemas.microsoft.com/office/drawing/2014/main" id="{1A0A017E-953F-47F6-994D-72861776C942}"/>
              </a:ext>
            </a:extLst>
          </p:cNvPr>
          <p:cNvSpPr txBox="1">
            <a:spLocks noChangeArrowheads="1"/>
          </p:cNvSpPr>
          <p:nvPr/>
        </p:nvSpPr>
        <p:spPr bwMode="auto">
          <a:xfrm>
            <a:off x="7315200" y="19050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MP1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AD4995B4-598F-4FB6-A1E5-3ABFAA52A132}"/>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(driver)</a:t>
            </a:r>
          </a:p>
        </p:txBody>
      </p:sp>
      <p:graphicFrame>
        <p:nvGraphicFramePr>
          <p:cNvPr id="55300" name="Object 4">
            <a:extLst>
              <a:ext uri="{FF2B5EF4-FFF2-40B4-BE49-F238E27FC236}">
                <a16:creationId xmlns:a16="http://schemas.microsoft.com/office/drawing/2014/main" id="{656ED445-9BE5-4D75-80E0-36D55EB2C8AE}"/>
              </a:ext>
            </a:extLst>
          </p:cNvPr>
          <p:cNvGraphicFramePr>
            <a:graphicFrameLocks noChangeAspect="1"/>
          </p:cNvGraphicFramePr>
          <p:nvPr/>
        </p:nvGraphicFramePr>
        <p:xfrm>
          <a:off x="1285875" y="1552575"/>
          <a:ext cx="6572250" cy="3752850"/>
        </p:xfrm>
        <a:graphic>
          <a:graphicData uri="http://schemas.openxmlformats.org/presentationml/2006/ole">
            <mc:AlternateContent xmlns:mc="http://schemas.openxmlformats.org/markup-compatibility/2006">
              <mc:Choice xmlns:v="urn:schemas-microsoft-com:vml" Requires="v">
                <p:oleObj spid="_x0000_s55301" name="Visio" r:id="rId4" imgW="6571722" imgH="3752909" progId="Visio.Drawing.11">
                  <p:embed/>
                </p:oleObj>
              </mc:Choice>
              <mc:Fallback>
                <p:oleObj name="Visio" r:id="rId4" imgW="6571722" imgH="3752909"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1552575"/>
                        <a:ext cx="65722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D6A09F41-1A40-4C9C-B739-68565CDE5298}"/>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(driver)</a:t>
            </a:r>
          </a:p>
        </p:txBody>
      </p:sp>
      <p:graphicFrame>
        <p:nvGraphicFramePr>
          <p:cNvPr id="96259" name="Object 3">
            <a:extLst>
              <a:ext uri="{FF2B5EF4-FFF2-40B4-BE49-F238E27FC236}">
                <a16:creationId xmlns:a16="http://schemas.microsoft.com/office/drawing/2014/main" id="{F4772FCE-1C11-4548-811C-C906D3D4EC5F}"/>
              </a:ext>
            </a:extLst>
          </p:cNvPr>
          <p:cNvGraphicFramePr>
            <a:graphicFrameLocks noChangeAspect="1"/>
          </p:cNvGraphicFramePr>
          <p:nvPr/>
        </p:nvGraphicFramePr>
        <p:xfrm>
          <a:off x="1285875" y="1552575"/>
          <a:ext cx="6572250" cy="3752850"/>
        </p:xfrm>
        <a:graphic>
          <a:graphicData uri="http://schemas.openxmlformats.org/presentationml/2006/ole">
            <mc:AlternateContent xmlns:mc="http://schemas.openxmlformats.org/markup-compatibility/2006">
              <mc:Choice xmlns:v="urn:schemas-microsoft-com:vml" Requires="v">
                <p:oleObj spid="_x0000_s96261" name="Visio" r:id="rId4" imgW="6571722" imgH="3752909" progId="Visio.Drawing.11">
                  <p:embed/>
                </p:oleObj>
              </mc:Choice>
              <mc:Fallback>
                <p:oleObj name="Visio" r:id="rId4" imgW="6571722" imgH="3752909"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1552575"/>
                        <a:ext cx="65722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60" name="Rectangle 4">
            <a:extLst>
              <a:ext uri="{FF2B5EF4-FFF2-40B4-BE49-F238E27FC236}">
                <a16:creationId xmlns:a16="http://schemas.microsoft.com/office/drawing/2014/main" id="{6E8186BD-03F2-47B1-B58E-56EB6F6B3D65}"/>
              </a:ext>
            </a:extLst>
          </p:cNvPr>
          <p:cNvSpPr>
            <a:spLocks noChangeArrowheads="1"/>
          </p:cNvSpPr>
          <p:nvPr/>
        </p:nvSpPr>
        <p:spPr bwMode="auto">
          <a:xfrm>
            <a:off x="2971800" y="1752600"/>
            <a:ext cx="2667000" cy="32766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64506B85-0549-44BC-8675-EBA25A7690DA}"/>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(cmp driver)</a:t>
            </a:r>
          </a:p>
        </p:txBody>
      </p:sp>
      <p:graphicFrame>
        <p:nvGraphicFramePr>
          <p:cNvPr id="57348" name="Object 4">
            <a:extLst>
              <a:ext uri="{FF2B5EF4-FFF2-40B4-BE49-F238E27FC236}">
                <a16:creationId xmlns:a16="http://schemas.microsoft.com/office/drawing/2014/main" id="{DF25629E-72DF-4C8D-9DA7-AA300B2BC2D9}"/>
              </a:ext>
            </a:extLst>
          </p:cNvPr>
          <p:cNvGraphicFramePr>
            <a:graphicFrameLocks noChangeAspect="1"/>
          </p:cNvGraphicFramePr>
          <p:nvPr/>
        </p:nvGraphicFramePr>
        <p:xfrm>
          <a:off x="1409700" y="1685925"/>
          <a:ext cx="6326188" cy="3486150"/>
        </p:xfrm>
        <a:graphic>
          <a:graphicData uri="http://schemas.openxmlformats.org/presentationml/2006/ole">
            <mc:AlternateContent xmlns:mc="http://schemas.openxmlformats.org/markup-compatibility/2006">
              <mc:Choice xmlns:v="urn:schemas-microsoft-com:vml" Requires="v">
                <p:oleObj spid="_x0000_s57349" name="Visio" r:id="rId4" imgW="6326241" imgH="3485622" progId="Visio.Drawing.11">
                  <p:embed/>
                </p:oleObj>
              </mc:Choice>
              <mc:Fallback>
                <p:oleObj name="Visio" r:id="rId4" imgW="6326241" imgH="3485622"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700" y="1685925"/>
                        <a:ext cx="6326188"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786F0B2B-353A-48B6-900A-5EF96C8CB9BD}"/>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(cmp driver)</a:t>
            </a:r>
          </a:p>
        </p:txBody>
      </p:sp>
      <p:graphicFrame>
        <p:nvGraphicFramePr>
          <p:cNvPr id="59395" name="Object 3">
            <a:extLst>
              <a:ext uri="{FF2B5EF4-FFF2-40B4-BE49-F238E27FC236}">
                <a16:creationId xmlns:a16="http://schemas.microsoft.com/office/drawing/2014/main" id="{D147874D-BA89-4044-8223-34D4EFC5FFC3}"/>
              </a:ext>
            </a:extLst>
          </p:cNvPr>
          <p:cNvGraphicFramePr>
            <a:graphicFrameLocks noChangeAspect="1"/>
          </p:cNvGraphicFramePr>
          <p:nvPr/>
        </p:nvGraphicFramePr>
        <p:xfrm>
          <a:off x="1409700" y="1685925"/>
          <a:ext cx="6326188" cy="3486150"/>
        </p:xfrm>
        <a:graphic>
          <a:graphicData uri="http://schemas.openxmlformats.org/presentationml/2006/ole">
            <mc:AlternateContent xmlns:mc="http://schemas.openxmlformats.org/markup-compatibility/2006">
              <mc:Choice xmlns:v="urn:schemas-microsoft-com:vml" Requires="v">
                <p:oleObj spid="_x0000_s59398" name="Visio" r:id="rId4" imgW="6326241" imgH="3485622" progId="Visio.Drawing.11">
                  <p:embed/>
                </p:oleObj>
              </mc:Choice>
              <mc:Fallback>
                <p:oleObj name="Visio" r:id="rId4" imgW="6326241" imgH="3485622"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700" y="1685925"/>
                        <a:ext cx="6326188"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6" name="Rectangle 4">
            <a:extLst>
              <a:ext uri="{FF2B5EF4-FFF2-40B4-BE49-F238E27FC236}">
                <a16:creationId xmlns:a16="http://schemas.microsoft.com/office/drawing/2014/main" id="{D0D2C00B-B1D2-44F3-85ED-DBFCAE7928D7}"/>
              </a:ext>
            </a:extLst>
          </p:cNvPr>
          <p:cNvSpPr>
            <a:spLocks noChangeArrowheads="1"/>
          </p:cNvSpPr>
          <p:nvPr/>
        </p:nvSpPr>
        <p:spPr bwMode="auto">
          <a:xfrm>
            <a:off x="4648200" y="2819400"/>
            <a:ext cx="1143000" cy="25146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 name="Rectangle 5">
            <a:extLst>
              <a:ext uri="{FF2B5EF4-FFF2-40B4-BE49-F238E27FC236}">
                <a16:creationId xmlns:a16="http://schemas.microsoft.com/office/drawing/2014/main" id="{2EF2033E-C478-4FA1-860B-4726C592B14E}"/>
              </a:ext>
            </a:extLst>
          </p:cNvPr>
          <p:cNvSpPr>
            <a:spLocks noChangeArrowheads="1"/>
          </p:cNvSpPr>
          <p:nvPr/>
        </p:nvSpPr>
        <p:spPr bwMode="auto">
          <a:xfrm>
            <a:off x="6400800" y="3429000"/>
            <a:ext cx="990600" cy="6096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62858477-D00D-46A2-8109-BFE5E72DFC7E}"/>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(replication of cmp_unit)</a:t>
            </a:r>
          </a:p>
        </p:txBody>
      </p:sp>
      <p:graphicFrame>
        <p:nvGraphicFramePr>
          <p:cNvPr id="47110" name="Object 6">
            <a:extLst>
              <a:ext uri="{FF2B5EF4-FFF2-40B4-BE49-F238E27FC236}">
                <a16:creationId xmlns:a16="http://schemas.microsoft.com/office/drawing/2014/main" id="{0B45DEC9-2315-42D0-A338-FC5F532A0ACA}"/>
              </a:ext>
            </a:extLst>
          </p:cNvPr>
          <p:cNvGraphicFramePr>
            <a:graphicFrameLocks noChangeAspect="1"/>
          </p:cNvGraphicFramePr>
          <p:nvPr/>
        </p:nvGraphicFramePr>
        <p:xfrm>
          <a:off x="0" y="1763713"/>
          <a:ext cx="4572000" cy="4179887"/>
        </p:xfrm>
        <a:graphic>
          <a:graphicData uri="http://schemas.openxmlformats.org/presentationml/2006/ole">
            <mc:AlternateContent xmlns:mc="http://schemas.openxmlformats.org/markup-compatibility/2006">
              <mc:Choice xmlns:v="urn:schemas-microsoft-com:vml" Requires="v">
                <p:oleObj spid="_x0000_s47112" name="Visio" r:id="rId4" imgW="5234940" imgH="4786532" progId="Visio.Drawing.11">
                  <p:embed/>
                </p:oleObj>
              </mc:Choice>
              <mc:Fallback>
                <p:oleObj name="Visio" r:id="rId4" imgW="5234940" imgH="4786532"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63713"/>
                        <a:ext cx="4572000" cy="417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1" name="Rectangle 7">
            <a:extLst>
              <a:ext uri="{FF2B5EF4-FFF2-40B4-BE49-F238E27FC236}">
                <a16:creationId xmlns:a16="http://schemas.microsoft.com/office/drawing/2014/main" id="{B6180642-CE0D-44E5-8F54-8CADFCA58009}"/>
              </a:ext>
            </a:extLst>
          </p:cNvPr>
          <p:cNvSpPr>
            <a:spLocks noChangeArrowheads="1"/>
          </p:cNvSpPr>
          <p:nvPr/>
        </p:nvSpPr>
        <p:spPr bwMode="auto">
          <a:xfrm>
            <a:off x="4114800" y="1752600"/>
            <a:ext cx="51054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latin typeface="Courier New" panose="02070309020205020404" pitchFamily="49" charset="0"/>
              </a:rPr>
              <a:t> gen_cmp_units: for n in 1 to cmp_unit_count generate</a:t>
            </a:r>
          </a:p>
          <a:p>
            <a:endParaRPr lang="en-US" altLang="en-US" sz="1200" b="1">
              <a:latin typeface="Courier New" panose="02070309020205020404" pitchFamily="49" charset="0"/>
            </a:endParaRPr>
          </a:p>
          <a:p>
            <a:r>
              <a:rPr lang="en-US" altLang="en-US" sz="1200" b="1">
                <a:latin typeface="Courier New" panose="02070309020205020404" pitchFamily="49" charset="0"/>
              </a:rPr>
              <a:t>  cmp_unit : compare_unit</a:t>
            </a:r>
          </a:p>
          <a:p>
            <a:r>
              <a:rPr lang="en-US" altLang="en-US" sz="1200" b="1">
                <a:latin typeface="Courier New" panose="02070309020205020404" pitchFamily="49" charset="0"/>
              </a:rPr>
              <a:t>    generic map (</a:t>
            </a:r>
          </a:p>
          <a:p>
            <a:r>
              <a:rPr lang="en-US" altLang="en-US" sz="1200" b="1">
                <a:latin typeface="Courier New" panose="02070309020205020404" pitchFamily="49" charset="0"/>
              </a:rPr>
              <a:t>      id        =&gt; n                   -- input</a:t>
            </a:r>
          </a:p>
          <a:p>
            <a:r>
              <a:rPr lang="en-US" altLang="en-US" sz="1200" b="1">
                <a:latin typeface="Courier New" panose="02070309020205020404" pitchFamily="49" charset="0"/>
              </a:rPr>
              <a:t>      )</a:t>
            </a:r>
          </a:p>
          <a:p>
            <a:endParaRPr lang="en-US" altLang="en-US" sz="1200" b="1">
              <a:latin typeface="Courier New" panose="02070309020205020404" pitchFamily="49" charset="0"/>
            </a:endParaRPr>
          </a:p>
          <a:p>
            <a:r>
              <a:rPr lang="en-US" altLang="en-US" sz="1200" b="1">
                <a:latin typeface="Courier New" panose="02070309020205020404" pitchFamily="49" charset="0"/>
              </a:rPr>
              <a:t>    port map (</a:t>
            </a:r>
          </a:p>
          <a:p>
            <a:r>
              <a:rPr lang="en-US" altLang="en-US" sz="1200" b="1">
                <a:latin typeface="Courier New" panose="02070309020205020404" pitchFamily="49" charset="0"/>
              </a:rPr>
              <a:t>      clk       =&gt; cmp_clk,            -- input</a:t>
            </a:r>
          </a:p>
          <a:p>
            <a:r>
              <a:rPr lang="en-US" altLang="en-US" sz="1200" b="1">
                <a:latin typeface="Courier New" panose="02070309020205020404" pitchFamily="49" charset="0"/>
              </a:rPr>
              <a:t>      reset     =&gt; reset_i,            -- input</a:t>
            </a:r>
          </a:p>
          <a:p>
            <a:r>
              <a:rPr lang="en-US" altLang="en-US" sz="1200" b="1">
                <a:latin typeface="Courier New" panose="02070309020205020404" pitchFamily="49" charset="0"/>
              </a:rPr>
              <a:t>      load_tag  =&gt; kmer_load,          -- input</a:t>
            </a:r>
          </a:p>
          <a:p>
            <a:r>
              <a:rPr lang="en-US" altLang="en-US" sz="1200" b="1">
                <a:latin typeface="Courier New" panose="02070309020205020404" pitchFamily="49" charset="0"/>
              </a:rPr>
              <a:t>      load_mhd  =&gt; mhd_load,           -- input</a:t>
            </a:r>
          </a:p>
          <a:p>
            <a:r>
              <a:rPr lang="en-US" altLang="en-US" sz="1200" b="1">
                <a:latin typeface="Courier New" panose="02070309020205020404" pitchFamily="49" charset="0"/>
              </a:rPr>
              <a:t>      kmer      =&gt; kmer,               -- input</a:t>
            </a:r>
          </a:p>
          <a:p>
            <a:r>
              <a:rPr lang="en-US" altLang="en-US" sz="1200" b="1">
                <a:latin typeface="Courier New" panose="02070309020205020404" pitchFamily="49" charset="0"/>
              </a:rPr>
              <a:t>      index     =&gt; cu_index,           -- input</a:t>
            </a:r>
          </a:p>
          <a:p>
            <a:r>
              <a:rPr lang="en-US" altLang="en-US" sz="1200" b="1">
                <a:latin typeface="Courier New" panose="02070309020205020404" pitchFamily="49" charset="0"/>
              </a:rPr>
              <a:t>      check_rc  =&gt; check_rc,           -- input</a:t>
            </a:r>
          </a:p>
          <a:p>
            <a:r>
              <a:rPr lang="en-US" altLang="en-US" sz="1200" b="1">
                <a:latin typeface="Courier New" panose="02070309020205020404" pitchFamily="49" charset="0"/>
              </a:rPr>
              <a:t>      check_fwd =&gt; check_fwd,          -- input</a:t>
            </a:r>
          </a:p>
          <a:p>
            <a:r>
              <a:rPr lang="en-US" altLang="en-US" sz="1200" b="1">
                <a:latin typeface="Courier New" panose="02070309020205020404" pitchFamily="49" charset="0"/>
              </a:rPr>
              <a:t>      check_rev =&gt; check_rev,          -- input</a:t>
            </a:r>
          </a:p>
          <a:p>
            <a:r>
              <a:rPr lang="en-US" altLang="en-US" sz="1200" b="1">
                <a:latin typeface="Courier New" panose="02070309020205020404" pitchFamily="49" charset="0"/>
              </a:rPr>
              <a:t>      result    =&gt; raw_result(n-1)     -- output</a:t>
            </a:r>
          </a:p>
          <a:p>
            <a:r>
              <a:rPr lang="en-US" altLang="en-US" sz="1200" b="1">
                <a:latin typeface="Courier New" panose="02070309020205020404" pitchFamily="49" charset="0"/>
              </a:rPr>
              <a:t>      );</a:t>
            </a:r>
          </a:p>
          <a:p>
            <a:endParaRPr lang="en-US" altLang="en-US" sz="1200" b="1">
              <a:latin typeface="Courier New" panose="02070309020205020404" pitchFamily="49" charset="0"/>
            </a:endParaRPr>
          </a:p>
          <a:p>
            <a:r>
              <a:rPr lang="en-US" altLang="en-US" sz="1200" b="1">
                <a:latin typeface="Courier New" panose="02070309020205020404" pitchFamily="49" charset="0"/>
              </a:rPr>
              <a:t>  end generate;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C05D42EB-900D-4337-B43B-9D0E28E529B6}"/>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(replication of cmp_unit)</a:t>
            </a:r>
          </a:p>
        </p:txBody>
      </p:sp>
      <p:graphicFrame>
        <p:nvGraphicFramePr>
          <p:cNvPr id="115715" name="Object 3">
            <a:extLst>
              <a:ext uri="{FF2B5EF4-FFF2-40B4-BE49-F238E27FC236}">
                <a16:creationId xmlns:a16="http://schemas.microsoft.com/office/drawing/2014/main" id="{CF6168E4-57BA-4CD4-860E-3095DD68BA25}"/>
              </a:ext>
            </a:extLst>
          </p:cNvPr>
          <p:cNvGraphicFramePr>
            <a:graphicFrameLocks noChangeAspect="1"/>
          </p:cNvGraphicFramePr>
          <p:nvPr/>
        </p:nvGraphicFramePr>
        <p:xfrm>
          <a:off x="0" y="1763713"/>
          <a:ext cx="4572000" cy="4179887"/>
        </p:xfrm>
        <a:graphic>
          <a:graphicData uri="http://schemas.openxmlformats.org/presentationml/2006/ole">
            <mc:AlternateContent xmlns:mc="http://schemas.openxmlformats.org/markup-compatibility/2006">
              <mc:Choice xmlns:v="urn:schemas-microsoft-com:vml" Requires="v">
                <p:oleObj spid="_x0000_s115719" name="Visio" r:id="rId4" imgW="5234940" imgH="4786532" progId="Visio.Drawing.11">
                  <p:embed/>
                </p:oleObj>
              </mc:Choice>
              <mc:Fallback>
                <p:oleObj name="Visio" r:id="rId4" imgW="5234940" imgH="4786532"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63713"/>
                        <a:ext cx="4572000" cy="417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16" name="Rectangle 4">
            <a:extLst>
              <a:ext uri="{FF2B5EF4-FFF2-40B4-BE49-F238E27FC236}">
                <a16:creationId xmlns:a16="http://schemas.microsoft.com/office/drawing/2014/main" id="{07E91381-633D-4C99-A8E3-A289BDCEBB8A}"/>
              </a:ext>
            </a:extLst>
          </p:cNvPr>
          <p:cNvSpPr>
            <a:spLocks noChangeArrowheads="1"/>
          </p:cNvSpPr>
          <p:nvPr/>
        </p:nvSpPr>
        <p:spPr bwMode="auto">
          <a:xfrm>
            <a:off x="4114800" y="1752600"/>
            <a:ext cx="52578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a:latin typeface="Courier New" panose="02070309020205020404" pitchFamily="49" charset="0"/>
              </a:rPr>
              <a:t> gen_cmp_units: for n in 1 to cmp_unit_count generate</a:t>
            </a:r>
          </a:p>
          <a:p>
            <a:endParaRPr lang="en-US" altLang="en-US" sz="1200" b="1">
              <a:latin typeface="Courier New" panose="02070309020205020404" pitchFamily="49" charset="0"/>
            </a:endParaRPr>
          </a:p>
          <a:p>
            <a:r>
              <a:rPr lang="en-US" altLang="en-US" sz="1200" b="1">
                <a:latin typeface="Courier New" panose="02070309020205020404" pitchFamily="49" charset="0"/>
              </a:rPr>
              <a:t>  cmp_unit : compare_unit</a:t>
            </a:r>
          </a:p>
          <a:p>
            <a:r>
              <a:rPr lang="en-US" altLang="en-US" sz="1200" b="1">
                <a:latin typeface="Courier New" panose="02070309020205020404" pitchFamily="49" charset="0"/>
              </a:rPr>
              <a:t>    generic map (</a:t>
            </a:r>
          </a:p>
          <a:p>
            <a:r>
              <a:rPr lang="en-US" altLang="en-US" sz="1200" b="1">
                <a:latin typeface="Courier New" panose="02070309020205020404" pitchFamily="49" charset="0"/>
              </a:rPr>
              <a:t>      id        =&gt; n                   -- input</a:t>
            </a:r>
          </a:p>
          <a:p>
            <a:r>
              <a:rPr lang="en-US" altLang="en-US" sz="1200" b="1">
                <a:latin typeface="Courier New" panose="02070309020205020404" pitchFamily="49" charset="0"/>
              </a:rPr>
              <a:t>      )</a:t>
            </a:r>
          </a:p>
          <a:p>
            <a:endParaRPr lang="en-US" altLang="en-US" sz="1200" b="1">
              <a:latin typeface="Courier New" panose="02070309020205020404" pitchFamily="49" charset="0"/>
            </a:endParaRPr>
          </a:p>
          <a:p>
            <a:r>
              <a:rPr lang="en-US" altLang="en-US" sz="1200" b="1">
                <a:latin typeface="Courier New" panose="02070309020205020404" pitchFamily="49" charset="0"/>
              </a:rPr>
              <a:t>    port map (</a:t>
            </a:r>
          </a:p>
          <a:p>
            <a:r>
              <a:rPr lang="en-US" altLang="en-US" sz="1200" b="1">
                <a:latin typeface="Courier New" panose="02070309020205020404" pitchFamily="49" charset="0"/>
              </a:rPr>
              <a:t>      clk       =&gt; cmp_clk,            -- input</a:t>
            </a:r>
          </a:p>
          <a:p>
            <a:r>
              <a:rPr lang="en-US" altLang="en-US" sz="1200" b="1">
                <a:latin typeface="Courier New" panose="02070309020205020404" pitchFamily="49" charset="0"/>
              </a:rPr>
              <a:t>      reset     =&gt; reset_i,            -- input</a:t>
            </a:r>
          </a:p>
          <a:p>
            <a:r>
              <a:rPr lang="en-US" altLang="en-US" sz="1200" b="1">
                <a:latin typeface="Courier New" panose="02070309020205020404" pitchFamily="49" charset="0"/>
              </a:rPr>
              <a:t>      load_tag  =&gt; kmer_load,          -- input</a:t>
            </a:r>
          </a:p>
          <a:p>
            <a:r>
              <a:rPr lang="en-US" altLang="en-US" sz="1200" b="1">
                <a:latin typeface="Courier New" panose="02070309020205020404" pitchFamily="49" charset="0"/>
              </a:rPr>
              <a:t>      load_mhd  =&gt; mhd_load,           -- input</a:t>
            </a:r>
          </a:p>
          <a:p>
            <a:r>
              <a:rPr lang="en-US" altLang="en-US" sz="1200" b="1">
                <a:latin typeface="Courier New" panose="02070309020205020404" pitchFamily="49" charset="0"/>
              </a:rPr>
              <a:t>      kmer      =&gt; kmer,               -- input</a:t>
            </a:r>
          </a:p>
          <a:p>
            <a:r>
              <a:rPr lang="en-US" altLang="en-US" sz="1200" b="1">
                <a:latin typeface="Courier New" panose="02070309020205020404" pitchFamily="49" charset="0"/>
              </a:rPr>
              <a:t>      index     =&gt; cu_index,           -- input</a:t>
            </a:r>
          </a:p>
          <a:p>
            <a:r>
              <a:rPr lang="en-US" altLang="en-US" sz="1200" b="1">
                <a:latin typeface="Courier New" panose="02070309020205020404" pitchFamily="49" charset="0"/>
              </a:rPr>
              <a:t>      check_rc  =&gt; check_rc,           -- input</a:t>
            </a:r>
          </a:p>
          <a:p>
            <a:r>
              <a:rPr lang="en-US" altLang="en-US" sz="1200" b="1">
                <a:latin typeface="Courier New" panose="02070309020205020404" pitchFamily="49" charset="0"/>
              </a:rPr>
              <a:t>      check_fwd =&gt; check_fwd,          -- input</a:t>
            </a:r>
          </a:p>
          <a:p>
            <a:r>
              <a:rPr lang="en-US" altLang="en-US" sz="1200" b="1">
                <a:latin typeface="Courier New" panose="02070309020205020404" pitchFamily="49" charset="0"/>
              </a:rPr>
              <a:t>      check_rev =&gt; check_rev,          -- input</a:t>
            </a:r>
          </a:p>
          <a:p>
            <a:r>
              <a:rPr lang="en-US" altLang="en-US" sz="1200" b="1">
                <a:latin typeface="Courier New" panose="02070309020205020404" pitchFamily="49" charset="0"/>
              </a:rPr>
              <a:t>      result    =&gt; raw_result(n-1)     -- output</a:t>
            </a:r>
          </a:p>
          <a:p>
            <a:r>
              <a:rPr lang="en-US" altLang="en-US" sz="1200" b="1">
                <a:latin typeface="Courier New" panose="02070309020205020404" pitchFamily="49" charset="0"/>
              </a:rPr>
              <a:t>      );</a:t>
            </a:r>
          </a:p>
          <a:p>
            <a:endParaRPr lang="en-US" altLang="en-US" sz="1200" b="1">
              <a:latin typeface="Courier New" panose="02070309020205020404" pitchFamily="49" charset="0"/>
            </a:endParaRPr>
          </a:p>
          <a:p>
            <a:r>
              <a:rPr lang="en-US" altLang="en-US" sz="1200" b="1">
                <a:latin typeface="Courier New" panose="02070309020205020404" pitchFamily="49" charset="0"/>
              </a:rPr>
              <a:t>  end generate;</a:t>
            </a:r>
          </a:p>
        </p:txBody>
      </p:sp>
      <p:sp>
        <p:nvSpPr>
          <p:cNvPr id="115717" name="Rectangle 5">
            <a:extLst>
              <a:ext uri="{FF2B5EF4-FFF2-40B4-BE49-F238E27FC236}">
                <a16:creationId xmlns:a16="http://schemas.microsoft.com/office/drawing/2014/main" id="{63BBDD2C-59CF-4575-B64B-CA964170D952}"/>
              </a:ext>
            </a:extLst>
          </p:cNvPr>
          <p:cNvSpPr>
            <a:spLocks noChangeArrowheads="1"/>
          </p:cNvSpPr>
          <p:nvPr/>
        </p:nvSpPr>
        <p:spPr bwMode="auto">
          <a:xfrm>
            <a:off x="1295400" y="1600200"/>
            <a:ext cx="1752600" cy="44196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18" name="Rectangle 6">
            <a:extLst>
              <a:ext uri="{FF2B5EF4-FFF2-40B4-BE49-F238E27FC236}">
                <a16:creationId xmlns:a16="http://schemas.microsoft.com/office/drawing/2014/main" id="{3446C0CB-1560-4CE7-ACC2-B5296BD98112}"/>
              </a:ext>
            </a:extLst>
          </p:cNvPr>
          <p:cNvSpPr>
            <a:spLocks noChangeArrowheads="1"/>
          </p:cNvSpPr>
          <p:nvPr/>
        </p:nvSpPr>
        <p:spPr bwMode="auto">
          <a:xfrm>
            <a:off x="3200400" y="3581400"/>
            <a:ext cx="762000" cy="5334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A5BE6BEF-9FB1-4B2A-83FD-DF4F6F599559}"/>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(cmp_unit)</a:t>
            </a:r>
          </a:p>
        </p:txBody>
      </p:sp>
      <p:graphicFrame>
        <p:nvGraphicFramePr>
          <p:cNvPr id="45061" name="Object 5">
            <a:extLst>
              <a:ext uri="{FF2B5EF4-FFF2-40B4-BE49-F238E27FC236}">
                <a16:creationId xmlns:a16="http://schemas.microsoft.com/office/drawing/2014/main" id="{2681B5F5-7115-479B-902D-7CE4663F4B06}"/>
              </a:ext>
            </a:extLst>
          </p:cNvPr>
          <p:cNvGraphicFramePr>
            <a:graphicFrameLocks noChangeAspect="1"/>
          </p:cNvGraphicFramePr>
          <p:nvPr/>
        </p:nvGraphicFramePr>
        <p:xfrm>
          <a:off x="763588" y="1219200"/>
          <a:ext cx="7616825" cy="5508625"/>
        </p:xfrm>
        <a:graphic>
          <a:graphicData uri="http://schemas.openxmlformats.org/presentationml/2006/ole">
            <mc:AlternateContent xmlns:mc="http://schemas.openxmlformats.org/markup-compatibility/2006">
              <mc:Choice xmlns:v="urn:schemas-microsoft-com:vml" Requires="v">
                <p:oleObj spid="_x0000_s45066" name="Visio" r:id="rId4" imgW="7616952" imgH="5508557" progId="Visio.Drawing.11">
                  <p:embed/>
                </p:oleObj>
              </mc:Choice>
              <mc:Fallback>
                <p:oleObj name="Visio" r:id="rId4" imgW="7616952" imgH="5508557"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8" y="1219200"/>
                        <a:ext cx="7616825"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1A77C73C-7F48-438A-83EA-0008ED6B68DC}"/>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(cmp_unit)</a:t>
            </a:r>
          </a:p>
        </p:txBody>
      </p:sp>
      <p:graphicFrame>
        <p:nvGraphicFramePr>
          <p:cNvPr id="61443" name="Object 3">
            <a:extLst>
              <a:ext uri="{FF2B5EF4-FFF2-40B4-BE49-F238E27FC236}">
                <a16:creationId xmlns:a16="http://schemas.microsoft.com/office/drawing/2014/main" id="{54DE833F-E042-4E6F-A7FC-A7D74C967A0C}"/>
              </a:ext>
            </a:extLst>
          </p:cNvPr>
          <p:cNvGraphicFramePr>
            <a:graphicFrameLocks noChangeAspect="1"/>
          </p:cNvGraphicFramePr>
          <p:nvPr/>
        </p:nvGraphicFramePr>
        <p:xfrm>
          <a:off x="763588" y="1219200"/>
          <a:ext cx="7616825" cy="5508625"/>
        </p:xfrm>
        <a:graphic>
          <a:graphicData uri="http://schemas.openxmlformats.org/presentationml/2006/ole">
            <mc:AlternateContent xmlns:mc="http://schemas.openxmlformats.org/markup-compatibility/2006">
              <mc:Choice xmlns:v="urn:schemas-microsoft-com:vml" Requires="v">
                <p:oleObj spid="_x0000_s61447" name="Visio" r:id="rId4" imgW="7616952" imgH="5508557" progId="Visio.Drawing.11">
                  <p:embed/>
                </p:oleObj>
              </mc:Choice>
              <mc:Fallback>
                <p:oleObj name="Visio" r:id="rId4" imgW="7616952" imgH="550855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8" y="1219200"/>
                        <a:ext cx="7616825"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Rectangle 4">
            <a:extLst>
              <a:ext uri="{FF2B5EF4-FFF2-40B4-BE49-F238E27FC236}">
                <a16:creationId xmlns:a16="http://schemas.microsoft.com/office/drawing/2014/main" id="{BC7DAFD3-9AC5-413A-86B5-F748FD59D586}"/>
              </a:ext>
            </a:extLst>
          </p:cNvPr>
          <p:cNvSpPr>
            <a:spLocks noChangeArrowheads="1"/>
          </p:cNvSpPr>
          <p:nvPr/>
        </p:nvSpPr>
        <p:spPr bwMode="auto">
          <a:xfrm>
            <a:off x="4800600" y="3733800"/>
            <a:ext cx="3733800" cy="4572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5" name="Rectangle 5">
            <a:extLst>
              <a:ext uri="{FF2B5EF4-FFF2-40B4-BE49-F238E27FC236}">
                <a16:creationId xmlns:a16="http://schemas.microsoft.com/office/drawing/2014/main" id="{D0741903-EF30-4B3B-A89B-A25D18C3E22D}"/>
              </a:ext>
            </a:extLst>
          </p:cNvPr>
          <p:cNvSpPr>
            <a:spLocks noChangeArrowheads="1"/>
          </p:cNvSpPr>
          <p:nvPr/>
        </p:nvSpPr>
        <p:spPr bwMode="auto">
          <a:xfrm>
            <a:off x="6172200" y="1371600"/>
            <a:ext cx="1066800" cy="7620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6" name="Rectangle 6">
            <a:extLst>
              <a:ext uri="{FF2B5EF4-FFF2-40B4-BE49-F238E27FC236}">
                <a16:creationId xmlns:a16="http://schemas.microsoft.com/office/drawing/2014/main" id="{61D5DB38-EB01-4B48-8721-7EC314C70B59}"/>
              </a:ext>
            </a:extLst>
          </p:cNvPr>
          <p:cNvSpPr>
            <a:spLocks noChangeArrowheads="1"/>
          </p:cNvSpPr>
          <p:nvPr/>
        </p:nvSpPr>
        <p:spPr bwMode="auto">
          <a:xfrm>
            <a:off x="4267200" y="1981200"/>
            <a:ext cx="1066800" cy="6096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a:extLst>
              <a:ext uri="{FF2B5EF4-FFF2-40B4-BE49-F238E27FC236}">
                <a16:creationId xmlns:a16="http://schemas.microsoft.com/office/drawing/2014/main" id="{6F7A987D-B2BA-40EE-98F3-7B256BD78611}"/>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5’–ctgcatgtacaagcgcgttagctagatagctgtatcgtacgtagctagtcgtatc—3’</a:t>
            </a:r>
          </a:p>
          <a:p>
            <a:endParaRPr lang="en-US" altLang="en-US" b="1">
              <a:latin typeface="Courier New" panose="02070309020205020404" pitchFamily="49" charset="0"/>
            </a:endParaRPr>
          </a:p>
          <a:p>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3167DB27-EE2B-4BC9-B21E-FD0AAF6A8D0F}"/>
              </a:ext>
            </a:extLst>
          </p:cNvPr>
          <p:cNvSpPr txBox="1">
            <a:spLocks noChangeArrowheads="1"/>
          </p:cNvSpPr>
          <p:nvPr/>
        </p:nvSpPr>
        <p:spPr bwMode="auto">
          <a:xfrm>
            <a:off x="457200" y="685800"/>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FPGA Method (cmp_unit)</a:t>
            </a:r>
          </a:p>
        </p:txBody>
      </p:sp>
      <p:graphicFrame>
        <p:nvGraphicFramePr>
          <p:cNvPr id="65539" name="Object 3">
            <a:extLst>
              <a:ext uri="{FF2B5EF4-FFF2-40B4-BE49-F238E27FC236}">
                <a16:creationId xmlns:a16="http://schemas.microsoft.com/office/drawing/2014/main" id="{A8157C37-7D33-48D6-9110-F3E984CA54B4}"/>
              </a:ext>
            </a:extLst>
          </p:cNvPr>
          <p:cNvGraphicFramePr>
            <a:graphicFrameLocks noChangeAspect="1"/>
          </p:cNvGraphicFramePr>
          <p:nvPr/>
        </p:nvGraphicFramePr>
        <p:xfrm>
          <a:off x="763588" y="1219200"/>
          <a:ext cx="7616825" cy="5508625"/>
        </p:xfrm>
        <a:graphic>
          <a:graphicData uri="http://schemas.openxmlformats.org/presentationml/2006/ole">
            <mc:AlternateContent xmlns:mc="http://schemas.openxmlformats.org/markup-compatibility/2006">
              <mc:Choice xmlns:v="urn:schemas-microsoft-com:vml" Requires="v">
                <p:oleObj spid="_x0000_s65543" name="Visio" r:id="rId4" imgW="7616952" imgH="5508557" progId="Visio.Drawing.11">
                  <p:embed/>
                </p:oleObj>
              </mc:Choice>
              <mc:Fallback>
                <p:oleObj name="Visio" r:id="rId4" imgW="7616952" imgH="550855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8" y="1219200"/>
                        <a:ext cx="7616825"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0" name="Rectangle 4">
            <a:extLst>
              <a:ext uri="{FF2B5EF4-FFF2-40B4-BE49-F238E27FC236}">
                <a16:creationId xmlns:a16="http://schemas.microsoft.com/office/drawing/2014/main" id="{8E2F25B1-DCE5-4238-89E2-305F29FD57B9}"/>
              </a:ext>
            </a:extLst>
          </p:cNvPr>
          <p:cNvSpPr>
            <a:spLocks noChangeArrowheads="1"/>
          </p:cNvSpPr>
          <p:nvPr/>
        </p:nvSpPr>
        <p:spPr bwMode="auto">
          <a:xfrm>
            <a:off x="4800600" y="2667000"/>
            <a:ext cx="3733800" cy="22098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1" name="Rectangle 5">
            <a:extLst>
              <a:ext uri="{FF2B5EF4-FFF2-40B4-BE49-F238E27FC236}">
                <a16:creationId xmlns:a16="http://schemas.microsoft.com/office/drawing/2014/main" id="{B007119A-CBDA-4D23-B599-5276418A627F}"/>
              </a:ext>
            </a:extLst>
          </p:cNvPr>
          <p:cNvSpPr>
            <a:spLocks noChangeArrowheads="1"/>
          </p:cNvSpPr>
          <p:nvPr/>
        </p:nvSpPr>
        <p:spPr bwMode="auto">
          <a:xfrm>
            <a:off x="6172200" y="1371600"/>
            <a:ext cx="1066800" cy="7620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2" name="Rectangle 6">
            <a:extLst>
              <a:ext uri="{FF2B5EF4-FFF2-40B4-BE49-F238E27FC236}">
                <a16:creationId xmlns:a16="http://schemas.microsoft.com/office/drawing/2014/main" id="{881906C7-5F01-45C8-9D05-5B3D7F7AE5BD}"/>
              </a:ext>
            </a:extLst>
          </p:cNvPr>
          <p:cNvSpPr>
            <a:spLocks noChangeArrowheads="1"/>
          </p:cNvSpPr>
          <p:nvPr/>
        </p:nvSpPr>
        <p:spPr bwMode="auto">
          <a:xfrm>
            <a:off x="4267200" y="1981200"/>
            <a:ext cx="1066800" cy="609600"/>
          </a:xfrm>
          <a:prstGeom prst="rect">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7" name="Picture 11">
            <a:extLst>
              <a:ext uri="{FF2B5EF4-FFF2-40B4-BE49-F238E27FC236}">
                <a16:creationId xmlns:a16="http://schemas.microsoft.com/office/drawing/2014/main" id="{7682336F-18B1-455E-8442-3AA601104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3333" t="16000" r="28333" b="28000"/>
          <a:stretch>
            <a:fillRect/>
          </a:stretch>
        </p:blipFill>
        <p:spPr bwMode="auto">
          <a:xfrm>
            <a:off x="1981200" y="152400"/>
            <a:ext cx="5181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7" name="Picture 5">
            <a:extLst>
              <a:ext uri="{FF2B5EF4-FFF2-40B4-BE49-F238E27FC236}">
                <a16:creationId xmlns:a16="http://schemas.microsoft.com/office/drawing/2014/main" id="{1376D7ED-12E2-43C3-BEB1-7776244F9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584" t="14667" r="20416" b="62666"/>
          <a:stretch>
            <a:fillRect/>
          </a:stretch>
        </p:blipFill>
        <p:spPr bwMode="auto">
          <a:xfrm>
            <a:off x="457200" y="533400"/>
            <a:ext cx="8229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extLst>
              <a:ext uri="{FF2B5EF4-FFF2-40B4-BE49-F238E27FC236}">
                <a16:creationId xmlns:a16="http://schemas.microsoft.com/office/drawing/2014/main" id="{A74AF6DB-C780-4408-8B8C-46B05022FB04}"/>
              </a:ext>
            </a:extLst>
          </p:cNvPr>
          <p:cNvGraphicFramePr>
            <a:graphicFrameLocks noChangeAspect="1"/>
          </p:cNvGraphicFramePr>
          <p:nvPr/>
        </p:nvGraphicFramePr>
        <p:xfrm>
          <a:off x="1803400" y="584200"/>
          <a:ext cx="53848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ct 6">
            <a:extLst>
              <a:ext uri="{FF2B5EF4-FFF2-40B4-BE49-F238E27FC236}">
                <a16:creationId xmlns:a16="http://schemas.microsoft.com/office/drawing/2014/main" id="{7F945F4D-F700-4AA8-98F3-09FA4F712A12}"/>
              </a:ext>
            </a:extLst>
          </p:cNvPr>
          <p:cNvGraphicFramePr>
            <a:graphicFrameLocks noChangeAspect="1"/>
          </p:cNvGraphicFramePr>
          <p:nvPr/>
        </p:nvGraphicFramePr>
        <p:xfrm>
          <a:off x="1727200" y="3479800"/>
          <a:ext cx="5567363" cy="298291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AF7E49DB-2B99-4140-A40D-8FB947ABFE59}"/>
              </a:ext>
            </a:extLst>
          </p:cNvPr>
          <p:cNvGraphicFramePr>
            <a:graphicFrameLocks noChangeAspect="1"/>
          </p:cNvGraphicFramePr>
          <p:nvPr/>
        </p:nvGraphicFramePr>
        <p:xfrm>
          <a:off x="1803400" y="584200"/>
          <a:ext cx="53848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ct 3">
            <a:extLst>
              <a:ext uri="{FF2B5EF4-FFF2-40B4-BE49-F238E27FC236}">
                <a16:creationId xmlns:a16="http://schemas.microsoft.com/office/drawing/2014/main" id="{298AD760-2EAD-44B6-8162-2EC90E3403F0}"/>
              </a:ext>
            </a:extLst>
          </p:cNvPr>
          <p:cNvGraphicFramePr>
            <a:graphicFrameLocks noChangeAspect="1"/>
          </p:cNvGraphicFramePr>
          <p:nvPr/>
        </p:nvGraphicFramePr>
        <p:xfrm>
          <a:off x="1727200" y="3479800"/>
          <a:ext cx="5567363" cy="2982913"/>
        </p:xfrm>
        <a:graphic>
          <a:graphicData uri="http://schemas.openxmlformats.org/drawingml/2006/chart">
            <c:chart xmlns:c="http://schemas.openxmlformats.org/drawingml/2006/chart" xmlns:r="http://schemas.openxmlformats.org/officeDocument/2006/relationships" r:id="rId4"/>
          </a:graphicData>
        </a:graphic>
      </p:graphicFrame>
      <p:sp>
        <p:nvSpPr>
          <p:cNvPr id="104452" name="Rectangle 4">
            <a:extLst>
              <a:ext uri="{FF2B5EF4-FFF2-40B4-BE49-F238E27FC236}">
                <a16:creationId xmlns:a16="http://schemas.microsoft.com/office/drawing/2014/main" id="{99269365-14D7-4AAC-AC0F-5E4C5C913DA7}"/>
              </a:ext>
            </a:extLst>
          </p:cNvPr>
          <p:cNvSpPr>
            <a:spLocks noChangeArrowheads="1"/>
          </p:cNvSpPr>
          <p:nvPr/>
        </p:nvSpPr>
        <p:spPr bwMode="auto">
          <a:xfrm>
            <a:off x="1905000" y="5715000"/>
            <a:ext cx="914400" cy="685800"/>
          </a:xfrm>
          <a:prstGeom prst="rect">
            <a:avLst/>
          </a:prstGeom>
          <a:solidFill>
            <a:srgbClr val="FF99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3" name="Rectangle 5">
            <a:extLst>
              <a:ext uri="{FF2B5EF4-FFF2-40B4-BE49-F238E27FC236}">
                <a16:creationId xmlns:a16="http://schemas.microsoft.com/office/drawing/2014/main" id="{6991B2A8-56C6-4AF3-A885-0EE077637897}"/>
              </a:ext>
            </a:extLst>
          </p:cNvPr>
          <p:cNvSpPr>
            <a:spLocks noChangeArrowheads="1"/>
          </p:cNvSpPr>
          <p:nvPr/>
        </p:nvSpPr>
        <p:spPr bwMode="auto">
          <a:xfrm>
            <a:off x="2057400" y="1600200"/>
            <a:ext cx="914400" cy="1524000"/>
          </a:xfrm>
          <a:prstGeom prst="rect">
            <a:avLst/>
          </a:prstGeom>
          <a:solidFill>
            <a:srgbClr val="FF99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997A8245-0423-4EFD-B0DA-155F21A64CD2}"/>
              </a:ext>
            </a:extLst>
          </p:cNvPr>
          <p:cNvGraphicFramePr>
            <a:graphicFrameLocks noChangeAspect="1"/>
          </p:cNvGraphicFramePr>
          <p:nvPr/>
        </p:nvGraphicFramePr>
        <p:xfrm>
          <a:off x="1727200" y="3479800"/>
          <a:ext cx="5567363" cy="2982913"/>
        </p:xfrm>
        <a:graphic>
          <a:graphicData uri="http://schemas.openxmlformats.org/drawingml/2006/chart">
            <c:chart xmlns:c="http://schemas.openxmlformats.org/drawingml/2006/chart" xmlns:r="http://schemas.openxmlformats.org/officeDocument/2006/relationships" r:id="rId3"/>
          </a:graphicData>
        </a:graphic>
      </p:graphicFrame>
      <p:sp>
        <p:nvSpPr>
          <p:cNvPr id="102404" name="Rectangle 4">
            <a:extLst>
              <a:ext uri="{FF2B5EF4-FFF2-40B4-BE49-F238E27FC236}">
                <a16:creationId xmlns:a16="http://schemas.microsoft.com/office/drawing/2014/main" id="{9DC37814-DAE0-47A8-A137-5B31422B042C}"/>
              </a:ext>
            </a:extLst>
          </p:cNvPr>
          <p:cNvSpPr>
            <a:spLocks noChangeArrowheads="1"/>
          </p:cNvSpPr>
          <p:nvPr/>
        </p:nvSpPr>
        <p:spPr bwMode="auto">
          <a:xfrm>
            <a:off x="1905000" y="5715000"/>
            <a:ext cx="914400" cy="685800"/>
          </a:xfrm>
          <a:prstGeom prst="rect">
            <a:avLst/>
          </a:prstGeom>
          <a:solidFill>
            <a:srgbClr val="FF99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406" name="Picture 6">
            <a:extLst>
              <a:ext uri="{FF2B5EF4-FFF2-40B4-BE49-F238E27FC236}">
                <a16:creationId xmlns:a16="http://schemas.microsoft.com/office/drawing/2014/main" id="{9859947D-F629-4EEF-9BA0-A8AF734EDC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3750" t="17999" r="29584" b="60667"/>
          <a:stretch>
            <a:fillRect/>
          </a:stretch>
        </p:blipFill>
        <p:spPr bwMode="auto">
          <a:xfrm>
            <a:off x="2057400" y="457200"/>
            <a:ext cx="4876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F606D9D6-5EA7-47CF-B5D7-E46F22525CD8}"/>
              </a:ext>
            </a:extLst>
          </p:cNvPr>
          <p:cNvGraphicFramePr>
            <a:graphicFrameLocks noChangeAspect="1"/>
          </p:cNvGraphicFramePr>
          <p:nvPr/>
        </p:nvGraphicFramePr>
        <p:xfrm>
          <a:off x="1727200" y="3479800"/>
          <a:ext cx="5567363" cy="2982913"/>
        </p:xfrm>
        <a:graphic>
          <a:graphicData uri="http://schemas.openxmlformats.org/drawingml/2006/chart">
            <c:chart xmlns:c="http://schemas.openxmlformats.org/drawingml/2006/chart" xmlns:r="http://schemas.openxmlformats.org/officeDocument/2006/relationships" r:id="rId3"/>
          </a:graphicData>
        </a:graphic>
      </p:graphicFrame>
      <p:sp>
        <p:nvSpPr>
          <p:cNvPr id="119812" name="Rectangle 4">
            <a:extLst>
              <a:ext uri="{FF2B5EF4-FFF2-40B4-BE49-F238E27FC236}">
                <a16:creationId xmlns:a16="http://schemas.microsoft.com/office/drawing/2014/main" id="{73ED9068-5455-4838-AB25-7C6EC6A659D8}"/>
              </a:ext>
            </a:extLst>
          </p:cNvPr>
          <p:cNvSpPr>
            <a:spLocks noChangeArrowheads="1"/>
          </p:cNvSpPr>
          <p:nvPr/>
        </p:nvSpPr>
        <p:spPr bwMode="auto">
          <a:xfrm>
            <a:off x="6477000" y="3810000"/>
            <a:ext cx="914400" cy="685800"/>
          </a:xfrm>
          <a:prstGeom prst="rect">
            <a:avLst/>
          </a:prstGeom>
          <a:solidFill>
            <a:srgbClr val="FF99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9818" name="Picture 10">
            <a:extLst>
              <a:ext uri="{FF2B5EF4-FFF2-40B4-BE49-F238E27FC236}">
                <a16:creationId xmlns:a16="http://schemas.microsoft.com/office/drawing/2014/main" id="{219D4E88-0F4D-476D-A998-37CA3D8A94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833" t="16666" r="15834" b="56668"/>
          <a:stretch>
            <a:fillRect/>
          </a:stretch>
        </p:blipFill>
        <p:spPr bwMode="auto">
          <a:xfrm>
            <a:off x="0" y="533400"/>
            <a:ext cx="9144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9F0DB964-E072-47BB-B863-2C71C069159A}"/>
              </a:ext>
            </a:extLst>
          </p:cNvPr>
          <p:cNvGraphicFramePr>
            <a:graphicFrameLocks noChangeAspect="1"/>
          </p:cNvGraphicFramePr>
          <p:nvPr/>
        </p:nvGraphicFramePr>
        <p:xfrm>
          <a:off x="931863" y="1660525"/>
          <a:ext cx="7280275" cy="3536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8" name="Picture 8">
            <a:extLst>
              <a:ext uri="{FF2B5EF4-FFF2-40B4-BE49-F238E27FC236}">
                <a16:creationId xmlns:a16="http://schemas.microsoft.com/office/drawing/2014/main" id="{27DF7093-1936-4D98-B671-DE64EE375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250" t="17999" r="21666" b="40668"/>
          <a:stretch>
            <a:fillRect/>
          </a:stretch>
        </p:blipFill>
        <p:spPr bwMode="auto">
          <a:xfrm>
            <a:off x="685800" y="609600"/>
            <a:ext cx="7696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531" name="Group 307">
            <a:extLst>
              <a:ext uri="{FF2B5EF4-FFF2-40B4-BE49-F238E27FC236}">
                <a16:creationId xmlns:a16="http://schemas.microsoft.com/office/drawing/2014/main" id="{D9A5C3A8-CD3F-4F77-8A30-89891B6A5413}"/>
              </a:ext>
            </a:extLst>
          </p:cNvPr>
          <p:cNvGraphicFramePr>
            <a:graphicFrameLocks noGrp="1"/>
          </p:cNvGraphicFramePr>
          <p:nvPr/>
        </p:nvGraphicFramePr>
        <p:xfrm>
          <a:off x="1760538" y="2330450"/>
          <a:ext cx="5624512" cy="2197104"/>
        </p:xfrm>
        <a:graphic>
          <a:graphicData uri="http://schemas.openxmlformats.org/drawingml/2006/table">
            <a:tbl>
              <a:tblPr/>
              <a:tblGrid>
                <a:gridCol w="1936750">
                  <a:extLst>
                    <a:ext uri="{9D8B030D-6E8A-4147-A177-3AD203B41FA5}">
                      <a16:colId xmlns:a16="http://schemas.microsoft.com/office/drawing/2014/main" val="928462367"/>
                    </a:ext>
                  </a:extLst>
                </a:gridCol>
                <a:gridCol w="1960562">
                  <a:extLst>
                    <a:ext uri="{9D8B030D-6E8A-4147-A177-3AD203B41FA5}">
                      <a16:colId xmlns:a16="http://schemas.microsoft.com/office/drawing/2014/main" val="3861825260"/>
                    </a:ext>
                  </a:extLst>
                </a:gridCol>
                <a:gridCol w="1727200">
                  <a:extLst>
                    <a:ext uri="{9D8B030D-6E8A-4147-A177-3AD203B41FA5}">
                      <a16:colId xmlns:a16="http://schemas.microsoft.com/office/drawing/2014/main" val="1997710372"/>
                    </a:ext>
                  </a:extLst>
                </a:gridCol>
              </a:tblGrid>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Number of compare units</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Occupied slices (of 11,200)</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Percentage of chip</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4814324"/>
                  </a:ext>
                </a:extLst>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800</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7.14%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14473"/>
                  </a:ext>
                </a:extLst>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851</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7.60%</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3223375"/>
                  </a:ext>
                </a:extLst>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1504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13.43%</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2244165"/>
                  </a:ext>
                </a:extLst>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16</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2595</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23.17%</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9552883"/>
                  </a:ext>
                </a:extLst>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3418</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30.52%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5622127"/>
                  </a:ext>
                </a:extLst>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5969</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53.29%</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2356587"/>
                  </a:ext>
                </a:extLst>
              </a:tr>
              <a:tr h="274638">
                <a:tc>
                  <a:txBody>
                    <a:bodyPr/>
                    <a:lstStyle>
                      <a:lvl1pPr>
                        <a:spcBef>
                          <a:spcPct val="20000"/>
                        </a:spcBef>
                        <a:tabLst>
                          <a:tab pos="622300" algn="l"/>
                        </a:tabLst>
                        <a:defRPr sz="2800">
                          <a:solidFill>
                            <a:schemeClr val="tx1"/>
                          </a:solidFill>
                          <a:latin typeface="Arial" panose="020B0604020202020204" pitchFamily="34" charset="0"/>
                        </a:defRPr>
                      </a:lvl1pPr>
                      <a:lvl2pPr>
                        <a:spcBef>
                          <a:spcPct val="20000"/>
                        </a:spcBef>
                        <a:tabLst>
                          <a:tab pos="622300" algn="l"/>
                        </a:tabLst>
                        <a:defRPr sz="2400">
                          <a:solidFill>
                            <a:schemeClr val="tx1"/>
                          </a:solidFill>
                          <a:latin typeface="Arial" panose="020B0604020202020204" pitchFamily="34" charset="0"/>
                        </a:defRPr>
                      </a:lvl2pPr>
                      <a:lvl3pPr>
                        <a:spcBef>
                          <a:spcPct val="20000"/>
                        </a:spcBef>
                        <a:tabLst>
                          <a:tab pos="622300" algn="l"/>
                        </a:tabLst>
                        <a:defRPr sz="2000">
                          <a:solidFill>
                            <a:schemeClr val="tx1"/>
                          </a:solidFill>
                          <a:latin typeface="Arial" panose="020B0604020202020204" pitchFamily="34" charset="0"/>
                        </a:defRPr>
                      </a:lvl3pPr>
                      <a:lvl4pPr>
                        <a:spcBef>
                          <a:spcPct val="20000"/>
                        </a:spcBef>
                        <a:tabLst>
                          <a:tab pos="622300" algn="l"/>
                        </a:tabLst>
                        <a:defRPr>
                          <a:solidFill>
                            <a:schemeClr val="tx1"/>
                          </a:solidFill>
                          <a:latin typeface="Arial" panose="020B0604020202020204" pitchFamily="34" charset="0"/>
                        </a:defRPr>
                      </a:lvl4pPr>
                      <a:lvl5pPr>
                        <a:spcBef>
                          <a:spcPct val="20000"/>
                        </a:spcBef>
                        <a:tabLst>
                          <a:tab pos="622300" algn="l"/>
                        </a:tabLst>
                        <a:defRPr>
                          <a:solidFill>
                            <a:schemeClr val="tx1"/>
                          </a:solidFill>
                          <a:latin typeface="Arial" panose="020B0604020202020204" pitchFamily="34" charset="0"/>
                        </a:defRPr>
                      </a:lvl5pPr>
                      <a:lvl6pPr fontAlgn="base">
                        <a:spcBef>
                          <a:spcPct val="20000"/>
                        </a:spcBef>
                        <a:spcAft>
                          <a:spcPct val="0"/>
                        </a:spcAft>
                        <a:tabLst>
                          <a:tab pos="622300" algn="l"/>
                        </a:tabLst>
                        <a:defRPr>
                          <a:solidFill>
                            <a:schemeClr val="tx1"/>
                          </a:solidFill>
                          <a:latin typeface="Arial" panose="020B0604020202020204" pitchFamily="34" charset="0"/>
                        </a:defRPr>
                      </a:lvl6pPr>
                      <a:lvl7pPr fontAlgn="base">
                        <a:spcBef>
                          <a:spcPct val="20000"/>
                        </a:spcBef>
                        <a:spcAft>
                          <a:spcPct val="0"/>
                        </a:spcAft>
                        <a:tabLst>
                          <a:tab pos="622300" algn="l"/>
                        </a:tabLst>
                        <a:defRPr>
                          <a:solidFill>
                            <a:schemeClr val="tx1"/>
                          </a:solidFill>
                          <a:latin typeface="Arial" panose="020B0604020202020204" pitchFamily="34" charset="0"/>
                        </a:defRPr>
                      </a:lvl7pPr>
                      <a:lvl8pPr fontAlgn="base">
                        <a:spcBef>
                          <a:spcPct val="20000"/>
                        </a:spcBef>
                        <a:spcAft>
                          <a:spcPct val="0"/>
                        </a:spcAft>
                        <a:tabLst>
                          <a:tab pos="622300" algn="l"/>
                        </a:tabLst>
                        <a:defRPr>
                          <a:solidFill>
                            <a:schemeClr val="tx1"/>
                          </a:solidFill>
                          <a:latin typeface="Arial" panose="020B0604020202020204" pitchFamily="34" charset="0"/>
                        </a:defRPr>
                      </a:lvl8pPr>
                      <a:lvl9pPr fontAlgn="base">
                        <a:spcBef>
                          <a:spcPct val="20000"/>
                        </a:spcBef>
                        <a:spcAft>
                          <a:spcPct val="0"/>
                        </a:spcAft>
                        <a:tabLst>
                          <a:tab pos="622300" algn="l"/>
                        </a:tabLs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96</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9623</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85.92%</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008456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a:extLst>
              <a:ext uri="{FF2B5EF4-FFF2-40B4-BE49-F238E27FC236}">
                <a16:creationId xmlns:a16="http://schemas.microsoft.com/office/drawing/2014/main" id="{B4887D12-C3E8-434C-9728-11930FC4183E}"/>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5’–ctgcatgtacaagcgcgttagctagatagctgtatcgtacgtagctagtcgtatc—3’</a:t>
            </a:r>
          </a:p>
          <a:p>
            <a:endParaRPr lang="en-US" altLang="en-US" b="1">
              <a:latin typeface="Courier New" panose="02070309020205020404" pitchFamily="49" charset="0"/>
            </a:endParaRPr>
          </a:p>
          <a:p>
            <a:endParaRPr lang="en-US" altLang="en-US"/>
          </a:p>
        </p:txBody>
      </p:sp>
      <p:sp>
        <p:nvSpPr>
          <p:cNvPr id="31748" name="Text Box 4">
            <a:extLst>
              <a:ext uri="{FF2B5EF4-FFF2-40B4-BE49-F238E27FC236}">
                <a16:creationId xmlns:a16="http://schemas.microsoft.com/office/drawing/2014/main" id="{184B2879-5390-4289-9D76-D3D7C5110D8C}"/>
              </a:ext>
            </a:extLst>
          </p:cNvPr>
          <p:cNvSpPr txBox="1">
            <a:spLocks noChangeArrowheads="1"/>
          </p:cNvSpPr>
          <p:nvPr/>
        </p:nvSpPr>
        <p:spPr bwMode="auto">
          <a:xfrm>
            <a:off x="2819400" y="2971800"/>
            <a:ext cx="4114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a &lt;-&gt; t</a:t>
            </a:r>
          </a:p>
          <a:p>
            <a:pPr>
              <a:spcBef>
                <a:spcPct val="50000"/>
              </a:spcBef>
            </a:pPr>
            <a:r>
              <a:rPr lang="en-US" altLang="en-US" b="1">
                <a:latin typeface="Courier New" panose="02070309020205020404" pitchFamily="49" charset="0"/>
              </a:rPr>
              <a:t>c &lt;-&gt; 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96875126-FFB1-4AD8-B558-726508194045}"/>
              </a:ext>
            </a:extLst>
          </p:cNvPr>
          <p:cNvGraphicFramePr>
            <a:graphicFrameLocks noChangeAspect="1"/>
          </p:cNvGraphicFramePr>
          <p:nvPr/>
        </p:nvGraphicFramePr>
        <p:xfrm>
          <a:off x="646113" y="1046163"/>
          <a:ext cx="7851775" cy="4765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ct 5">
            <a:extLst>
              <a:ext uri="{FF2B5EF4-FFF2-40B4-BE49-F238E27FC236}">
                <a16:creationId xmlns:a16="http://schemas.microsoft.com/office/drawing/2014/main" id="{B335C02C-C4E2-48D3-895B-858D44060627}"/>
              </a:ext>
            </a:extLst>
          </p:cNvPr>
          <p:cNvGraphicFramePr>
            <a:graphicFrameLocks noChangeAspect="1"/>
          </p:cNvGraphicFramePr>
          <p:nvPr/>
        </p:nvGraphicFramePr>
        <p:xfrm>
          <a:off x="646113" y="1046163"/>
          <a:ext cx="7851775" cy="47656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Object 6">
            <a:extLst>
              <a:ext uri="{FF2B5EF4-FFF2-40B4-BE49-F238E27FC236}">
                <a16:creationId xmlns:a16="http://schemas.microsoft.com/office/drawing/2014/main" id="{BD943D58-1E90-4C7D-AD8F-5B88CAA511F8}"/>
              </a:ext>
            </a:extLst>
          </p:cNvPr>
          <p:cNvGraphicFramePr>
            <a:graphicFrameLocks noChangeAspect="1"/>
          </p:cNvGraphicFramePr>
          <p:nvPr/>
        </p:nvGraphicFramePr>
        <p:xfrm>
          <a:off x="646113" y="1046163"/>
          <a:ext cx="7851775" cy="47656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Object 7">
            <a:extLst>
              <a:ext uri="{FF2B5EF4-FFF2-40B4-BE49-F238E27FC236}">
                <a16:creationId xmlns:a16="http://schemas.microsoft.com/office/drawing/2014/main" id="{ECBD4FA9-8835-47EB-8E7B-939D8CC764E4}"/>
              </a:ext>
            </a:extLst>
          </p:cNvPr>
          <p:cNvGraphicFramePr>
            <a:graphicFrameLocks noChangeAspect="1"/>
          </p:cNvGraphicFramePr>
          <p:nvPr/>
        </p:nvGraphicFramePr>
        <p:xfrm>
          <a:off x="646113" y="1046163"/>
          <a:ext cx="7851775" cy="47656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Object 8">
            <a:extLst>
              <a:ext uri="{FF2B5EF4-FFF2-40B4-BE49-F238E27FC236}">
                <a16:creationId xmlns:a16="http://schemas.microsoft.com/office/drawing/2014/main" id="{1FA620B1-0101-4176-9A1E-71B1B81A8F51}"/>
              </a:ext>
            </a:extLst>
          </p:cNvPr>
          <p:cNvGraphicFramePr>
            <a:graphicFrameLocks noChangeAspect="1"/>
          </p:cNvGraphicFramePr>
          <p:nvPr/>
        </p:nvGraphicFramePr>
        <p:xfrm>
          <a:off x="646113" y="1046163"/>
          <a:ext cx="7851775" cy="476567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Object 9">
            <a:extLst>
              <a:ext uri="{FF2B5EF4-FFF2-40B4-BE49-F238E27FC236}">
                <a16:creationId xmlns:a16="http://schemas.microsoft.com/office/drawing/2014/main" id="{C1C8BA9A-E363-4C08-AAD7-C20F27A6324D}"/>
              </a:ext>
            </a:extLst>
          </p:cNvPr>
          <p:cNvGraphicFramePr>
            <a:graphicFrameLocks noChangeAspect="1"/>
          </p:cNvGraphicFramePr>
          <p:nvPr/>
        </p:nvGraphicFramePr>
        <p:xfrm>
          <a:off x="646113" y="1046163"/>
          <a:ext cx="7851775" cy="476567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Object 42">
            <a:extLst>
              <a:ext uri="{FF2B5EF4-FFF2-40B4-BE49-F238E27FC236}">
                <a16:creationId xmlns:a16="http://schemas.microsoft.com/office/drawing/2014/main" id="{BC6B8D49-94AB-429F-9E8E-052E222CF6C7}"/>
              </a:ext>
            </a:extLst>
          </p:cNvPr>
          <p:cNvGraphicFramePr>
            <a:graphicFrameLocks noChangeAspect="1"/>
          </p:cNvGraphicFramePr>
          <p:nvPr/>
        </p:nvGraphicFramePr>
        <p:xfrm>
          <a:off x="646113" y="1046163"/>
          <a:ext cx="7851775" cy="4765675"/>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a:extLst>
              <a:ext uri="{FF2B5EF4-FFF2-40B4-BE49-F238E27FC236}">
                <a16:creationId xmlns:a16="http://schemas.microsoft.com/office/drawing/2014/main" id="{256CDDB3-0F08-49A0-B3D9-7BA4B4C6EB7F}"/>
              </a:ext>
            </a:extLst>
          </p:cNvPr>
          <p:cNvSpPr txBox="1">
            <a:spLocks noChangeArrowheads="1"/>
          </p:cNvSpPr>
          <p:nvPr/>
        </p:nvSpPr>
        <p:spPr bwMode="auto">
          <a:xfrm>
            <a:off x="228600" y="304800"/>
            <a:ext cx="8686800"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Next steps</a:t>
            </a:r>
          </a:p>
          <a:p>
            <a:pPr>
              <a:spcBef>
                <a:spcPct val="50000"/>
              </a:spcBef>
            </a:pPr>
            <a:endParaRPr lang="en-US" altLang="en-US"/>
          </a:p>
          <a:p>
            <a:pPr>
              <a:spcBef>
                <a:spcPct val="50000"/>
              </a:spcBef>
              <a:buFontTx/>
              <a:buAutoNum type="arabicParenR"/>
            </a:pPr>
            <a:r>
              <a:rPr lang="en-US" altLang="en-US"/>
              <a:t>Replace Gb Ethernet interface with PCIe</a:t>
            </a:r>
          </a:p>
          <a:p>
            <a:pPr>
              <a:spcBef>
                <a:spcPct val="50000"/>
              </a:spcBef>
              <a:buFontTx/>
              <a:buAutoNum type="arabicParenR"/>
            </a:pPr>
            <a:r>
              <a:rPr lang="en-US" altLang="en-US"/>
              <a:t>Extend to 128-mers tags and allow smaller tags via masking</a:t>
            </a:r>
          </a:p>
          <a:p>
            <a:pPr>
              <a:spcBef>
                <a:spcPct val="50000"/>
              </a:spcBef>
              <a:buFontTx/>
              <a:buAutoNum type="arabicParenR"/>
            </a:pPr>
            <a:r>
              <a:rPr lang="en-US" altLang="en-US"/>
              <a:t>Enable reconfiguration of tags</a:t>
            </a:r>
          </a:p>
          <a:p>
            <a:pPr>
              <a:spcBef>
                <a:spcPct val="50000"/>
              </a:spcBef>
              <a:buFontTx/>
              <a:buAutoNum type="arabicParenR"/>
            </a:pPr>
            <a:r>
              <a:rPr lang="en-US" altLang="en-US"/>
              <a:t>Store multiple tags in each comparison unit</a:t>
            </a:r>
          </a:p>
          <a:p>
            <a:pPr>
              <a:spcBef>
                <a:spcPct val="50000"/>
              </a:spcBef>
              <a:buFontTx/>
              <a:buAutoNum type="arabicParenR"/>
            </a:pPr>
            <a:r>
              <a:rPr lang="en-US" altLang="en-US"/>
              <a:t>Manual place and route (optimize) the comparison units </a:t>
            </a:r>
          </a:p>
          <a:p>
            <a:pPr>
              <a:spcBef>
                <a:spcPct val="50000"/>
              </a:spcBef>
              <a:buFontTx/>
              <a:buAutoNum type="arabicParenR"/>
            </a:pPr>
            <a:r>
              <a:rPr lang="en-US" altLang="en-US"/>
              <a:t>Pipeline design</a:t>
            </a:r>
          </a:p>
          <a:p>
            <a:pPr>
              <a:spcBef>
                <a:spcPct val="50000"/>
              </a:spcBef>
              <a:buFontTx/>
              <a:buAutoNum type="arabicParenR"/>
            </a:pPr>
            <a:r>
              <a:rPr lang="en-US" altLang="en-US"/>
              <a:t>Introduce timing constraints</a:t>
            </a:r>
          </a:p>
          <a:p>
            <a:pPr>
              <a:spcBef>
                <a:spcPct val="50000"/>
              </a:spcBef>
              <a:buFontTx/>
              <a:buAutoNum type="arabicParenR"/>
            </a:pPr>
            <a:r>
              <a:rPr lang="en-US" altLang="en-US"/>
              <a:t>Increase clock rate</a:t>
            </a:r>
          </a:p>
          <a:p>
            <a:pPr>
              <a:spcBef>
                <a:spcPct val="50000"/>
              </a:spcBef>
              <a:buFontTx/>
              <a:buAutoNum type="arabicParenR"/>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a:extLst>
              <a:ext uri="{FF2B5EF4-FFF2-40B4-BE49-F238E27FC236}">
                <a16:creationId xmlns:a16="http://schemas.microsoft.com/office/drawing/2014/main" id="{356A2679-C936-4EF9-B177-DE91D6E41D95}"/>
              </a:ext>
            </a:extLst>
          </p:cNvPr>
          <p:cNvSpPr txBox="1">
            <a:spLocks noChangeArrowheads="1"/>
          </p:cNvSpPr>
          <p:nvPr/>
        </p:nvSpPr>
        <p:spPr bwMode="auto">
          <a:xfrm>
            <a:off x="228600" y="304800"/>
            <a:ext cx="868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Ancillary slides follow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5B5F4478-2AD8-4683-9278-660FDC2299AC}"/>
              </a:ext>
            </a:extLst>
          </p:cNvPr>
          <p:cNvSpPr txBox="1">
            <a:spLocks noChangeArrowheads="1"/>
          </p:cNvSpPr>
          <p:nvPr/>
        </p:nvSpPr>
        <p:spPr bwMode="auto">
          <a:xfrm>
            <a:off x="457200" y="685800"/>
            <a:ext cx="8610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CPU Method 2</a:t>
            </a:r>
          </a:p>
          <a:p>
            <a:pPr>
              <a:spcBef>
                <a:spcPct val="50000"/>
              </a:spcBef>
            </a:pPr>
            <a:endParaRPr lang="en-US" altLang="en-US"/>
          </a:p>
          <a:p>
            <a:pPr>
              <a:spcBef>
                <a:spcPct val="50000"/>
              </a:spcBef>
            </a:pPr>
            <a:r>
              <a:rPr lang="en-US" altLang="en-US"/>
              <a:t>Stage 1:</a:t>
            </a:r>
          </a:p>
          <a:p>
            <a:pPr>
              <a:spcBef>
                <a:spcPct val="50000"/>
              </a:spcBef>
            </a:pPr>
            <a:r>
              <a:rPr lang="en-US" altLang="en-US"/>
              <a:t>	For every k-mer in genome, store k-mer its position in a sorted structure</a:t>
            </a:r>
          </a:p>
          <a:p>
            <a:pPr>
              <a:spcBef>
                <a:spcPct val="50000"/>
              </a:spcBef>
            </a:pPr>
            <a:endParaRPr lang="en-US" altLang="en-US"/>
          </a:p>
          <a:p>
            <a:pPr>
              <a:spcBef>
                <a:spcPct val="50000"/>
              </a:spcBef>
            </a:pPr>
            <a:r>
              <a:rPr lang="en-US" altLang="en-US"/>
              <a:t>Stage 2: </a:t>
            </a:r>
          </a:p>
          <a:p>
            <a:pPr>
              <a:spcBef>
                <a:spcPct val="50000"/>
              </a:spcBef>
            </a:pPr>
            <a:r>
              <a:rPr lang="en-US" altLang="en-US"/>
              <a:t>	For every tag, query sorted structure and report positions</a:t>
            </a:r>
          </a:p>
          <a:p>
            <a:pPr>
              <a:spcBef>
                <a:spcPct val="50000"/>
              </a:spcBef>
            </a:pPr>
            <a:endParaRPr lang="en-US" altLang="en-US"/>
          </a:p>
          <a:p>
            <a:pPr>
              <a:spcBef>
                <a:spcPct val="50000"/>
              </a:spcBef>
            </a:pPr>
            <a:r>
              <a:rPr lang="en-US" altLang="en-US"/>
              <a:t>Stage 3:</a:t>
            </a:r>
          </a:p>
          <a:p>
            <a:pPr>
              <a:spcBef>
                <a:spcPct val="50000"/>
              </a:spcBef>
            </a:pPr>
            <a:r>
              <a:rPr lang="en-US" altLang="en-US"/>
              <a:t>	For every tag, construct the set H of strings that are 1, 2, … maxHD 	Hamming distance from the tag</a:t>
            </a:r>
          </a:p>
          <a:p>
            <a:pPr>
              <a:spcBef>
                <a:spcPct val="50000"/>
              </a:spcBef>
            </a:pPr>
            <a:endParaRPr lang="en-US" altLang="en-US"/>
          </a:p>
          <a:p>
            <a:pPr>
              <a:spcBef>
                <a:spcPct val="50000"/>
              </a:spcBef>
            </a:pPr>
            <a:r>
              <a:rPr lang="en-US" altLang="en-US"/>
              <a:t>	For every tag in H, query sorted structure and report positions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a:extLst>
              <a:ext uri="{FF2B5EF4-FFF2-40B4-BE49-F238E27FC236}">
                <a16:creationId xmlns:a16="http://schemas.microsoft.com/office/drawing/2014/main" id="{D94C8F80-A19E-4A61-B442-8948767F53D3}"/>
              </a:ext>
            </a:extLst>
          </p:cNvPr>
          <p:cNvSpPr txBox="1">
            <a:spLocks noChangeArrowheads="1"/>
          </p:cNvSpPr>
          <p:nvPr/>
        </p:nvSpPr>
        <p:spPr bwMode="auto">
          <a:xfrm>
            <a:off x="1828800" y="838200"/>
            <a:ext cx="6324600" cy="325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A = 00</a:t>
            </a:r>
          </a:p>
          <a:p>
            <a:pPr>
              <a:spcBef>
                <a:spcPct val="50000"/>
              </a:spcBef>
            </a:pPr>
            <a:r>
              <a:rPr lang="en-US" altLang="en-US" b="1">
                <a:latin typeface="Courier New" panose="02070309020205020404" pitchFamily="49" charset="0"/>
              </a:rPr>
              <a:t>C = 01</a:t>
            </a:r>
          </a:p>
          <a:p>
            <a:pPr>
              <a:spcBef>
                <a:spcPct val="50000"/>
              </a:spcBef>
            </a:pPr>
            <a:r>
              <a:rPr lang="en-US" altLang="en-US" b="1">
                <a:latin typeface="Courier New" panose="02070309020205020404" pitchFamily="49" charset="0"/>
              </a:rPr>
              <a:t>G = 10</a:t>
            </a:r>
          </a:p>
          <a:p>
            <a:pPr>
              <a:spcBef>
                <a:spcPct val="50000"/>
              </a:spcBef>
            </a:pPr>
            <a:r>
              <a:rPr lang="en-US" altLang="en-US" b="1">
                <a:latin typeface="Courier New" panose="02070309020205020404" pitchFamily="49" charset="0"/>
              </a:rPr>
              <a:t>T = 11</a:t>
            </a:r>
          </a:p>
          <a:p>
            <a:pPr>
              <a:spcBef>
                <a:spcPct val="50000"/>
              </a:spcBef>
            </a:pPr>
            <a:endParaRPr lang="en-US" altLang="en-US" b="1">
              <a:latin typeface="Courier New" panose="02070309020205020404" pitchFamily="49" charset="0"/>
            </a:endParaRPr>
          </a:p>
          <a:p>
            <a:pPr>
              <a:spcBef>
                <a:spcPct val="50000"/>
              </a:spcBef>
            </a:pPr>
            <a:r>
              <a:rPr lang="en-US" altLang="en-US" b="1">
                <a:latin typeface="Courier New" panose="02070309020205020404" pitchFamily="49" charset="0"/>
              </a:rPr>
              <a:t>GACT = 10000111 (original)</a:t>
            </a:r>
          </a:p>
          <a:p>
            <a:pPr>
              <a:spcBef>
                <a:spcPct val="50000"/>
              </a:spcBef>
            </a:pPr>
            <a:r>
              <a:rPr lang="en-US" altLang="en-US" b="1">
                <a:latin typeface="Courier New" panose="02070309020205020404" pitchFamily="49" charset="0"/>
              </a:rPr>
              <a:t>CTGA = 01111000 (reverse)</a:t>
            </a:r>
          </a:p>
          <a:p>
            <a:pPr>
              <a:spcBef>
                <a:spcPct val="50000"/>
              </a:spcBef>
            </a:pPr>
            <a:r>
              <a:rPr lang="en-US" altLang="en-US" b="1">
                <a:latin typeface="Courier New" panose="02070309020205020404" pitchFamily="49" charset="0"/>
              </a:rPr>
              <a:t>AGTC = 00101101 (reverse complement)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a:extLst>
              <a:ext uri="{FF2B5EF4-FFF2-40B4-BE49-F238E27FC236}">
                <a16:creationId xmlns:a16="http://schemas.microsoft.com/office/drawing/2014/main" id="{AA59242E-DA5F-4F7B-B061-AF38617E25DF}"/>
              </a:ext>
            </a:extLst>
          </p:cNvPr>
          <p:cNvSpPr txBox="1">
            <a:spLocks noChangeArrowheads="1"/>
          </p:cNvSpPr>
          <p:nvPr/>
        </p:nvSpPr>
        <p:spPr bwMode="auto">
          <a:xfrm>
            <a:off x="2819400" y="2971800"/>
            <a:ext cx="4114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a &lt;-&gt; t</a:t>
            </a:r>
          </a:p>
          <a:p>
            <a:pPr>
              <a:spcBef>
                <a:spcPct val="50000"/>
              </a:spcBef>
            </a:pPr>
            <a:r>
              <a:rPr lang="en-US" altLang="en-US" b="1">
                <a:latin typeface="Courier New" panose="02070309020205020404" pitchFamily="49" charset="0"/>
              </a:rPr>
              <a:t>c &lt;-&gt; g</a:t>
            </a:r>
          </a:p>
        </p:txBody>
      </p:sp>
      <p:sp>
        <p:nvSpPr>
          <p:cNvPr id="33796" name="Text Box 4">
            <a:extLst>
              <a:ext uri="{FF2B5EF4-FFF2-40B4-BE49-F238E27FC236}">
                <a16:creationId xmlns:a16="http://schemas.microsoft.com/office/drawing/2014/main" id="{1F625682-5660-49A6-8963-A07BAFBC0221}"/>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5’–ctgcatgtacaagcgcgttagctagatagctgtatcgtacgtagctagtcgtatc—3’</a:t>
            </a:r>
          </a:p>
          <a:p>
            <a:r>
              <a:rPr lang="en-US" altLang="en-US" b="1">
                <a:latin typeface="Courier New" panose="02070309020205020404" pitchFamily="49" charset="0"/>
              </a:rPr>
              <a:t>3’–gacgtacatgttcgcgcaatcgatcgatagacatagcatgcatagatcagcatag—5’</a:t>
            </a:r>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DC3B2EC2-35E2-46BE-A783-1022F19EB724}"/>
              </a:ext>
            </a:extLst>
          </p:cNvPr>
          <p:cNvSpPr txBox="1">
            <a:spLocks noChangeArrowheads="1"/>
          </p:cNvSpPr>
          <p:nvPr/>
        </p:nvSpPr>
        <p:spPr bwMode="auto">
          <a:xfrm>
            <a:off x="2819400" y="2971800"/>
            <a:ext cx="4114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a &lt;-&gt; t</a:t>
            </a:r>
          </a:p>
          <a:p>
            <a:pPr>
              <a:spcBef>
                <a:spcPct val="50000"/>
              </a:spcBef>
            </a:pPr>
            <a:r>
              <a:rPr lang="en-US" altLang="en-US" b="1">
                <a:latin typeface="Courier New" panose="02070309020205020404" pitchFamily="49" charset="0"/>
              </a:rPr>
              <a:t>c &lt;-&gt; g</a:t>
            </a:r>
          </a:p>
        </p:txBody>
      </p:sp>
      <p:sp>
        <p:nvSpPr>
          <p:cNvPr id="35843" name="Text Box 3">
            <a:extLst>
              <a:ext uri="{FF2B5EF4-FFF2-40B4-BE49-F238E27FC236}">
                <a16:creationId xmlns:a16="http://schemas.microsoft.com/office/drawing/2014/main" id="{BCF438F1-26B3-45DA-ADB7-0529A5F61A21}"/>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5’–ctgcatgtacaagcgcgttagctagatagctgtatcgtacgtagctagtcgtatc—3’</a:t>
            </a:r>
          </a:p>
          <a:p>
            <a:r>
              <a:rPr lang="en-US" altLang="en-US" b="1">
                <a:latin typeface="Courier New" panose="02070309020205020404" pitchFamily="49" charset="0"/>
              </a:rPr>
              <a:t>3’–gacgtacatgttcgcgcaatcgatcgatagacatagcatgcatagatcagcatag—5’</a:t>
            </a:r>
          </a:p>
          <a:p>
            <a:endParaRPr lang="en-US" altLang="en-US"/>
          </a:p>
        </p:txBody>
      </p:sp>
      <p:pic>
        <p:nvPicPr>
          <p:cNvPr id="35844" name="Picture 4" descr="DNA double helix.">
            <a:extLst>
              <a:ext uri="{FF2B5EF4-FFF2-40B4-BE49-F238E27FC236}">
                <a16:creationId xmlns:a16="http://schemas.microsoft.com/office/drawing/2014/main" id="{655EA442-7547-484C-A22D-C26B80E64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757488"/>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5845" name="Rectangle 5">
            <a:extLst>
              <a:ext uri="{FF2B5EF4-FFF2-40B4-BE49-F238E27FC236}">
                <a16:creationId xmlns:a16="http://schemas.microsoft.com/office/drawing/2014/main" id="{E8A3A553-68AF-46A1-8EC0-02B7FED61084}"/>
              </a:ext>
            </a:extLst>
          </p:cNvPr>
          <p:cNvSpPr>
            <a:spLocks noChangeArrowheads="1"/>
          </p:cNvSpPr>
          <p:nvPr/>
        </p:nvSpPr>
        <p:spPr bwMode="auto">
          <a:xfrm>
            <a:off x="5562600" y="6308725"/>
            <a:ext cx="3224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DNA double helix.</a:t>
            </a:r>
          </a:p>
          <a:p>
            <a:pPr eaLnBrk="0" hangingPunct="0"/>
            <a:r>
              <a:rPr lang="en-US" altLang="en-US" sz="1000"/>
              <a:t>Suhail Islam, Imperial Cancer Research Fund, London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C9CBFB65-992A-4EAC-ABCF-301FFF0C0220}"/>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   ctgcatgtacaagcgcgttagctagatagctgtatcgtacgtagctagtcgtatc</a:t>
            </a:r>
          </a:p>
          <a:p>
            <a:endParaRPr lang="en-US" altLang="en-US" b="1">
              <a:latin typeface="Courier New" panose="02070309020205020404" pitchFamily="49" charset="0"/>
            </a:endParaRPr>
          </a:p>
          <a:p>
            <a:endParaRPr lang="en-US" altLang="en-US"/>
          </a:p>
        </p:txBody>
      </p:sp>
      <p:sp>
        <p:nvSpPr>
          <p:cNvPr id="25603" name="Text Box 3">
            <a:extLst>
              <a:ext uri="{FF2B5EF4-FFF2-40B4-BE49-F238E27FC236}">
                <a16:creationId xmlns:a16="http://schemas.microsoft.com/office/drawing/2014/main" id="{2FF11ED7-95A5-465A-8FC7-2264D9859B18}"/>
              </a:ext>
            </a:extLst>
          </p:cNvPr>
          <p:cNvSpPr txBox="1">
            <a:spLocks noChangeArrowheads="1"/>
          </p:cNvSpPr>
          <p:nvPr/>
        </p:nvSpPr>
        <p:spPr bwMode="auto">
          <a:xfrm>
            <a:off x="2819400" y="2971800"/>
            <a:ext cx="41148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tgcc</a:t>
            </a:r>
          </a:p>
          <a:p>
            <a:pPr>
              <a:spcBef>
                <a:spcPct val="50000"/>
              </a:spcBef>
            </a:pPr>
            <a:r>
              <a:rPr lang="en-US" altLang="en-US" b="1">
                <a:latin typeface="Courier New" panose="02070309020205020404" pitchFamily="49" charset="0"/>
              </a:rPr>
              <a:t>cgaa </a:t>
            </a:r>
          </a:p>
          <a:p>
            <a:pPr>
              <a:spcBef>
                <a:spcPct val="50000"/>
              </a:spcBef>
            </a:pPr>
            <a:r>
              <a:rPr lang="en-US" altLang="en-US" b="1">
                <a:latin typeface="Courier New" panose="02070309020205020404" pitchFamily="49" charset="0"/>
              </a:rPr>
              <a:t>caat </a:t>
            </a:r>
          </a:p>
          <a:p>
            <a:pPr>
              <a:spcBef>
                <a:spcPct val="50000"/>
              </a:spcBef>
            </a:pPr>
            <a:r>
              <a:rPr lang="en-US" altLang="en-US" b="1">
                <a:latin typeface="Courier New" panose="02070309020205020404" pitchFamily="49" charset="0"/>
              </a:rPr>
              <a:t>taga</a:t>
            </a:r>
          </a:p>
          <a:p>
            <a:pPr>
              <a:spcBef>
                <a:spcPct val="50000"/>
              </a:spcBef>
            </a:pPr>
            <a:r>
              <a:rPr lang="en-US" altLang="en-US" b="1">
                <a:latin typeface="Courier New" panose="02070309020205020404" pitchFamily="49" charset="0"/>
              </a:rPr>
              <a:t>tatc</a:t>
            </a:r>
          </a:p>
          <a:p>
            <a:pPr>
              <a:spcBef>
                <a:spcPct val="50000"/>
              </a:spcBef>
            </a:pPr>
            <a:r>
              <a:rPr lang="en-US" altLang="en-US" b="1">
                <a:latin typeface="Courier New" panose="02070309020205020404" pitchFamily="49" charset="0"/>
              </a:rPr>
              <a:t>acga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7">
            <a:extLst>
              <a:ext uri="{FF2B5EF4-FFF2-40B4-BE49-F238E27FC236}">
                <a16:creationId xmlns:a16="http://schemas.microsoft.com/office/drawing/2014/main" id="{82B75705-092E-46ED-BA6E-15F28EB4E0D3}"/>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   ctgcatgtacaagcgcgttagc</a:t>
            </a:r>
            <a:r>
              <a:rPr lang="en-US" altLang="en-US" b="1" u="sng">
                <a:latin typeface="Courier New" panose="02070309020205020404" pitchFamily="49" charset="0"/>
              </a:rPr>
              <a:t>taga</a:t>
            </a:r>
            <a:r>
              <a:rPr lang="en-US" altLang="en-US" b="1">
                <a:latin typeface="Courier New" panose="02070309020205020404" pitchFamily="49" charset="0"/>
              </a:rPr>
              <a:t>tagctg</a:t>
            </a:r>
            <a:r>
              <a:rPr lang="en-US" altLang="en-US" b="1" u="sng">
                <a:latin typeface="Courier New" panose="02070309020205020404" pitchFamily="49" charset="0"/>
              </a:rPr>
              <a:t>tatc</a:t>
            </a:r>
            <a:r>
              <a:rPr lang="en-US" altLang="en-US" b="1">
                <a:latin typeface="Courier New" panose="02070309020205020404" pitchFamily="49" charset="0"/>
              </a:rPr>
              <a:t>gtacgtagctagtcgtatc</a:t>
            </a:r>
          </a:p>
          <a:p>
            <a:endParaRPr lang="en-US" altLang="en-US" b="1">
              <a:latin typeface="Courier New" panose="02070309020205020404" pitchFamily="49" charset="0"/>
            </a:endParaRPr>
          </a:p>
          <a:p>
            <a:endParaRPr lang="en-US" altLang="en-US"/>
          </a:p>
        </p:txBody>
      </p:sp>
      <p:sp>
        <p:nvSpPr>
          <p:cNvPr id="14344" name="Text Box 8">
            <a:extLst>
              <a:ext uri="{FF2B5EF4-FFF2-40B4-BE49-F238E27FC236}">
                <a16:creationId xmlns:a16="http://schemas.microsoft.com/office/drawing/2014/main" id="{A715B607-2ADB-4FF0-BD4D-EB35098C1EEF}"/>
              </a:ext>
            </a:extLst>
          </p:cNvPr>
          <p:cNvSpPr txBox="1">
            <a:spLocks noChangeArrowheads="1"/>
          </p:cNvSpPr>
          <p:nvPr/>
        </p:nvSpPr>
        <p:spPr bwMode="auto">
          <a:xfrm>
            <a:off x="2819400" y="2971800"/>
            <a:ext cx="41148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tgcc</a:t>
            </a:r>
          </a:p>
          <a:p>
            <a:pPr>
              <a:spcBef>
                <a:spcPct val="50000"/>
              </a:spcBef>
            </a:pPr>
            <a:r>
              <a:rPr lang="en-US" altLang="en-US" b="1">
                <a:latin typeface="Courier New" panose="02070309020205020404" pitchFamily="49" charset="0"/>
              </a:rPr>
              <a:t>cgaa </a:t>
            </a:r>
          </a:p>
          <a:p>
            <a:pPr>
              <a:spcBef>
                <a:spcPct val="50000"/>
              </a:spcBef>
            </a:pPr>
            <a:r>
              <a:rPr lang="en-US" altLang="en-US" b="1">
                <a:latin typeface="Courier New" panose="02070309020205020404" pitchFamily="49" charset="0"/>
              </a:rPr>
              <a:t>caat </a:t>
            </a:r>
          </a:p>
          <a:p>
            <a:pPr>
              <a:spcBef>
                <a:spcPct val="50000"/>
              </a:spcBef>
            </a:pPr>
            <a:r>
              <a:rPr lang="en-US" altLang="en-US" b="1">
                <a:latin typeface="Courier New" panose="02070309020205020404" pitchFamily="49" charset="0"/>
              </a:rPr>
              <a:t>taga – 23 fwd</a:t>
            </a:r>
          </a:p>
          <a:p>
            <a:pPr>
              <a:spcBef>
                <a:spcPct val="50000"/>
              </a:spcBef>
            </a:pPr>
            <a:r>
              <a:rPr lang="en-US" altLang="en-US" b="1">
                <a:latin typeface="Courier New" panose="02070309020205020404" pitchFamily="49" charset="0"/>
              </a:rPr>
              <a:t>tatc – 34 fwd</a:t>
            </a:r>
          </a:p>
          <a:p>
            <a:pPr>
              <a:spcBef>
                <a:spcPct val="50000"/>
              </a:spcBef>
            </a:pPr>
            <a:r>
              <a:rPr lang="en-US" altLang="en-US" b="1">
                <a:latin typeface="Courier New" panose="02070309020205020404" pitchFamily="49" charset="0"/>
              </a:rPr>
              <a:t>acga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Text Box 7">
            <a:extLst>
              <a:ext uri="{FF2B5EF4-FFF2-40B4-BE49-F238E27FC236}">
                <a16:creationId xmlns:a16="http://schemas.microsoft.com/office/drawing/2014/main" id="{2A25152D-8F3D-42EC-9BAA-2E0E0E752E7A}"/>
              </a:ext>
            </a:extLst>
          </p:cNvPr>
          <p:cNvSpPr txBox="1">
            <a:spLocks noChangeArrowheads="1"/>
          </p:cNvSpPr>
          <p:nvPr/>
        </p:nvSpPr>
        <p:spPr bwMode="auto">
          <a:xfrm>
            <a:off x="228600" y="1905000"/>
            <a:ext cx="865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5’–ctgcatgtac</a:t>
            </a:r>
            <a:r>
              <a:rPr lang="en-US" altLang="en-US" b="1" u="sng">
                <a:latin typeface="Courier New" panose="02070309020205020404" pitchFamily="49" charset="0"/>
              </a:rPr>
              <a:t>aagc</a:t>
            </a:r>
            <a:r>
              <a:rPr lang="en-US" altLang="en-US" b="1">
                <a:latin typeface="Courier New" panose="02070309020205020404" pitchFamily="49" charset="0"/>
              </a:rPr>
              <a:t>gcgttagc</a:t>
            </a:r>
            <a:r>
              <a:rPr lang="en-US" altLang="en-US" b="1" u="sng">
                <a:latin typeface="Courier New" panose="02070309020205020404" pitchFamily="49" charset="0"/>
              </a:rPr>
              <a:t>taga</a:t>
            </a:r>
            <a:r>
              <a:rPr lang="en-US" altLang="en-US" b="1">
                <a:latin typeface="Courier New" panose="02070309020205020404" pitchFamily="49" charset="0"/>
              </a:rPr>
              <a:t>tagctg</a:t>
            </a:r>
            <a:r>
              <a:rPr lang="en-US" altLang="en-US" b="1" u="sng">
                <a:latin typeface="Courier New" panose="02070309020205020404" pitchFamily="49" charset="0"/>
              </a:rPr>
              <a:t>tatc</a:t>
            </a:r>
            <a:r>
              <a:rPr lang="en-US" altLang="en-US" b="1">
                <a:latin typeface="Courier New" panose="02070309020205020404" pitchFamily="49" charset="0"/>
              </a:rPr>
              <a:t>gtacgtagctagtcgtatc—3’</a:t>
            </a:r>
          </a:p>
          <a:p>
            <a:endParaRPr lang="en-US" altLang="en-US" b="1">
              <a:latin typeface="Courier New" panose="02070309020205020404" pitchFamily="49" charset="0"/>
            </a:endParaRPr>
          </a:p>
          <a:p>
            <a:endParaRPr lang="en-US" altLang="en-US"/>
          </a:p>
        </p:txBody>
      </p:sp>
      <p:sp>
        <p:nvSpPr>
          <p:cNvPr id="13320" name="Text Box 8">
            <a:extLst>
              <a:ext uri="{FF2B5EF4-FFF2-40B4-BE49-F238E27FC236}">
                <a16:creationId xmlns:a16="http://schemas.microsoft.com/office/drawing/2014/main" id="{4BA19BB0-77B6-4511-A6DD-C039F8A95FFA}"/>
              </a:ext>
            </a:extLst>
          </p:cNvPr>
          <p:cNvSpPr txBox="1">
            <a:spLocks noChangeArrowheads="1"/>
          </p:cNvSpPr>
          <p:nvPr/>
        </p:nvSpPr>
        <p:spPr bwMode="auto">
          <a:xfrm>
            <a:off x="2819400" y="2971800"/>
            <a:ext cx="41148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tgcc</a:t>
            </a:r>
          </a:p>
          <a:p>
            <a:pPr>
              <a:spcBef>
                <a:spcPct val="50000"/>
              </a:spcBef>
            </a:pPr>
            <a:r>
              <a:rPr lang="en-US" altLang="en-US" b="1">
                <a:latin typeface="Courier New" panose="02070309020205020404" pitchFamily="49" charset="0"/>
              </a:rPr>
              <a:t>cgaa – 11 rev</a:t>
            </a:r>
          </a:p>
          <a:p>
            <a:pPr>
              <a:spcBef>
                <a:spcPct val="50000"/>
              </a:spcBef>
            </a:pPr>
            <a:r>
              <a:rPr lang="en-US" altLang="en-US" b="1">
                <a:latin typeface="Courier New" panose="02070309020205020404" pitchFamily="49" charset="0"/>
              </a:rPr>
              <a:t>caat</a:t>
            </a:r>
          </a:p>
          <a:p>
            <a:pPr>
              <a:spcBef>
                <a:spcPct val="50000"/>
              </a:spcBef>
            </a:pPr>
            <a:r>
              <a:rPr lang="en-US" altLang="en-US" b="1">
                <a:latin typeface="Courier New" panose="02070309020205020404" pitchFamily="49" charset="0"/>
              </a:rPr>
              <a:t>taga – 23 fwd</a:t>
            </a:r>
          </a:p>
          <a:p>
            <a:pPr>
              <a:spcBef>
                <a:spcPct val="50000"/>
              </a:spcBef>
            </a:pPr>
            <a:r>
              <a:rPr lang="en-US" altLang="en-US" b="1">
                <a:latin typeface="Courier New" panose="02070309020205020404" pitchFamily="49" charset="0"/>
              </a:rPr>
              <a:t>tatc – 34 fwd</a:t>
            </a:r>
          </a:p>
          <a:p>
            <a:pPr>
              <a:spcBef>
                <a:spcPct val="50000"/>
              </a:spcBef>
            </a:pPr>
            <a:r>
              <a:rPr lang="en-US" altLang="en-US" b="1">
                <a:latin typeface="Courier New" panose="02070309020205020404" pitchFamily="49" charset="0"/>
              </a:rPr>
              <a:t>acga</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2812</Words>
  <Application>Microsoft Office PowerPoint</Application>
  <PresentationFormat>On-screen Show (4:3)</PresentationFormat>
  <Paragraphs>439</Paragraphs>
  <Slides>44</Slides>
  <Notes>44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9" baseType="lpstr">
      <vt:lpstr>Arial</vt:lpstr>
      <vt:lpstr>Courier New</vt:lpstr>
      <vt:lpstr>Times New Roman</vt:lpstr>
      <vt:lpstr>Default Design</vt:lpstr>
      <vt:lpstr>Microsoft Visio Drawing</vt:lpstr>
      <vt:lpstr>Genomic Tag Placement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Genomic tag placement</dc:title>
  <dc:creator>kent</dc:creator>
  <cp:lastModifiedBy>Kent VanderVelden</cp:lastModifiedBy>
  <cp:revision>63</cp:revision>
  <dcterms:created xsi:type="dcterms:W3CDTF">2008-12-06T18:14:01Z</dcterms:created>
  <dcterms:modified xsi:type="dcterms:W3CDTF">2022-02-11T21:32:58Z</dcterms:modified>
</cp:coreProperties>
</file>