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46881785c_0_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846881785c_0_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2cffbbf5b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82cffbbf5b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46881785c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846881785c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47bb41301_0_3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847bb41301_0_3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47bb41301_0_2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847bb41301_0_2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2788f438d_1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82788f438d_1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47bb41301_0_17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847bb41301_0_17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2788f438d_1_1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82788f438d_1_1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47bb41301_0_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847bb41301_0_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2788f438d_1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82788f438d_1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47bb41301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847bb41301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47bb41301_0_3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847bb41301_0_3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47bb41301_0_4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847bb41301_0_4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47bb41301_0_53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847bb41301_0_53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4d9d440f9_2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84d9d440f9_2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401714d7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8401714d72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2cffbbf5b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82cffbbf5b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2788f438d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82788f438d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401714d72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8401714d72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D-flag-background-ppt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1840" cy="569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BC-primary-logo-CMYK-on-black.png"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120" y="86040"/>
            <a:ext cx="1747080" cy="400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ner-element.png" id="8" name="Google Shape;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0" y="3900960"/>
            <a:ext cx="1221840" cy="12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shiratorizawa/ncarcs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ucsandiego/carbon-dioxi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datasets/jessemostipak/volcano-eruption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datasets/nsidcorg/daily-sea-ice-extent-da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datasets/parasharmanas/world-forest-cover-trend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kaggle.com/datasets/sarahvch/yearly-mean-sunspot-number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berkeleyearth/climate-change-earth-surface-temperature-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" y="0"/>
            <a:ext cx="9142920" cy="514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075" y="1461720"/>
            <a:ext cx="4910088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1115275" y="1461724"/>
            <a:ext cx="6398700" cy="3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Atmospheric parameters for rainfall predictions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National Center for Atmospheric Research, NOAA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1948 - 2018, </a:t>
            </a:r>
            <a:r>
              <a:rPr lang="en-US">
                <a:solidFill>
                  <a:srgbClr val="808080"/>
                </a:solidFill>
              </a:rPr>
              <a:t>daily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808080"/>
                </a:solidFill>
              </a:rPr>
              <a:t>temp - degrees </a:t>
            </a:r>
            <a:r>
              <a:rPr lang="en-US" sz="1600">
                <a:solidFill>
                  <a:srgbClr val="808080"/>
                </a:solidFill>
              </a:rPr>
              <a:t>K</a:t>
            </a:r>
            <a:r>
              <a:rPr lang="en-US" sz="1600">
                <a:solidFill>
                  <a:srgbClr val="808080"/>
                </a:solidFill>
              </a:rPr>
              <a:t>elvin, LTM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lat/lon - decimal d</a:t>
            </a:r>
            <a:r>
              <a:rPr lang="en-US" sz="1600">
                <a:solidFill>
                  <a:srgbClr val="808080"/>
                </a:solidFill>
              </a:rPr>
              <a:t>egrees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LTM values for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air press, u/v wind, 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humidity, soil moisture, many more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</a:rPr>
              <a:t>Data provided by the NOAA Physical Sciences Laboratory, Boulder, Colorado, USA, from their website at https://psl.noaa.gov/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https://www.kaggle.com/datasets/shiratorizawa/ncarcsv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400" y="1461720"/>
            <a:ext cx="4877860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1188720" y="731520"/>
            <a:ext cx="6490800" cy="73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098000" y="1661595"/>
            <a:ext cx="63987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Carbon Dioxide Levels in Atmosphere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The Keeling Curve, </a:t>
            </a: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Mauna Loa Observatory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Collected and published by the University of California's Scripps Institution of Oceanography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1958 – 2017, monthly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CarbonDioxide(ppm), SeasonallyAdjustedCO2(ppm)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https://www.kaggle.com/datasets/ucsandiego/carbon-dioxide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100" u="sng">
                <a:solidFill>
                  <a:srgbClr val="0000FF"/>
                </a:solidFill>
              </a:rPr>
              <a:t>https://keelingcurve.ucsd.edu/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005840" y="1371600"/>
            <a:ext cx="68572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625" y="1545820"/>
            <a:ext cx="4631004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1188720" y="731520"/>
            <a:ext cx="6490800" cy="73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1126025" y="1646395"/>
            <a:ext cx="63987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Volcano Eruptions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The Smithsonian Institution.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1883 </a:t>
            </a:r>
            <a:r>
              <a:rPr lang="en-US">
                <a:solidFill>
                  <a:srgbClr val="808080"/>
                </a:solidFill>
              </a:rPr>
              <a:t>- present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start date, end date, VEI intensity rating (0-6)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https://www.kaggle.com/datasets/jessemostipak/volcano-eruptions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1005840" y="1371600"/>
            <a:ext cx="68572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300" y="1530045"/>
            <a:ext cx="4717135" cy="3376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1098000" y="1645920"/>
            <a:ext cx="63987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Daily Sea Ice Extent Data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National Snow and Ice Data Center (NSIDC)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1978 - 2015, daily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extent - 10^6 sq km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missing - 10^6 sq km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https://www.kaggle.com/datasets/nsidcorg/daily-sea-ice-extent-data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850" y="1461720"/>
            <a:ext cx="5023258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1098000" y="1645920"/>
            <a:ext cx="63987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World Forest Cover Trends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Food and Agricultural Organisation of the United Nations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1990,2000,2010,2020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by country, across 215 countries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TotalArea - hectares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CoverArea - hectares</a:t>
            </a:r>
            <a:endParaRPr sz="1600">
              <a:solidFill>
                <a:srgbClr val="808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PctCover - percentage of forest cover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https://www.kaggle.com/datasets/parasharmanas/world-forest-cover-trends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640440" y="726480"/>
            <a:ext cx="7770240" cy="73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Statement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372325" y="1828451"/>
            <a:ext cx="6398700" cy="30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Model global temperature as a function of multiple global ecosystem variables using advanced multivariate time-series modeling. </a:t>
            </a:r>
            <a:endParaRPr b="0" i="0" sz="2800" u="none" cap="none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Examine correlations with policy and political events.</a:t>
            </a:r>
            <a:endParaRPr sz="28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097280" y="1554480"/>
            <a:ext cx="667440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36700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25" y="1573845"/>
            <a:ext cx="3466288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1098000" y="1645920"/>
            <a:ext cx="63987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Average Sun Spot Number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Space Weather Services (Australian Government Bureau of Meterology)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1700 – 2014, annual</a:t>
            </a:r>
            <a:endParaRPr b="0" i="0" sz="1600" u="none" cap="none" strike="noStrik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8080"/>
                </a:solidFill>
              </a:rPr>
              <a:t>count of sunspots in the year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https://www.kaggle.com/datasets/sarahvch/yearly-mean-sunspot-numbers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475" y="1461720"/>
            <a:ext cx="4697841" cy="3376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36"/>
          <p:cNvSpPr txBox="1"/>
          <p:nvPr/>
        </p:nvSpPr>
        <p:spPr>
          <a:xfrm>
            <a:off x="1075650" y="1807950"/>
            <a:ext cx="6992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Model monthly global mean temperature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Observe effects of political/economic and policy impacts;  predict future effects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Observe effects of available Uncertainty data on predictions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Error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7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7"/>
          <p:cNvSpPr txBox="1"/>
          <p:nvPr/>
        </p:nvSpPr>
        <p:spPr>
          <a:xfrm>
            <a:off x="1075650" y="1807950"/>
            <a:ext cx="69927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MASE - Mean Absolute Scaled Error</a:t>
            </a:r>
            <a:br>
              <a:rPr lang="en-US" sz="2200">
                <a:solidFill>
                  <a:srgbClr val="808080"/>
                </a:solidFill>
              </a:rPr>
            </a:br>
            <a:br>
              <a:rPr lang="en-US" sz="2200">
                <a:solidFill>
                  <a:srgbClr val="808080"/>
                </a:solidFill>
              </a:rPr>
            </a:br>
            <a:r>
              <a:rPr lang="en-US" sz="2200">
                <a:solidFill>
                  <a:srgbClr val="808080"/>
                </a:solidFill>
              </a:rPr>
              <a:t>used in forecasting (</a:t>
            </a:r>
            <a:r>
              <a:rPr lang="en-US" sz="2200">
                <a:solidFill>
                  <a:srgbClr val="808080"/>
                </a:solidFill>
              </a:rPr>
              <a:t>time-series)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367559" lvl="0" marL="45720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200"/>
              <a:buChar char="∙"/>
            </a:pPr>
            <a:r>
              <a:t/>
            </a:r>
            <a:endParaRPr sz="2200">
              <a:solidFill>
                <a:srgbClr val="80808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925" y="3071775"/>
            <a:ext cx="34480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Stretch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Goals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38"/>
          <p:cNvSpPr txBox="1"/>
          <p:nvPr/>
        </p:nvSpPr>
        <p:spPr>
          <a:xfrm>
            <a:off x="1075650" y="1807950"/>
            <a:ext cx="6992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Observe/predict regional differences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Predict localized hotspots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Decompositional analysis</a:t>
            </a:r>
            <a:endParaRPr sz="2200"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1005850" y="616902"/>
            <a:ext cx="6490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Impacts on global temperature: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005850" y="1133200"/>
            <a:ext cx="6398700" cy="4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CO2 levels</a:t>
            </a:r>
            <a:endParaRPr sz="2200">
              <a:solidFill>
                <a:srgbClr val="808080"/>
              </a:solidFill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Cloud cover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Vegetation / Tree cover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Surface and ocean temperature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Wind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Rain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Ice consistency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Snow pack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Atmospheric pressure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Volcanic activity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27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b="0" i="0" lang="en-US" sz="22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Solar activity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1188720" y="731520"/>
            <a:ext cx="6490800" cy="73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High Data Correlation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1115275" y="1898277"/>
            <a:ext cx="63987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Many variables are a function of current temperature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Vice-versa</a:t>
            </a:r>
            <a:endParaRPr sz="2200">
              <a:solidFill>
                <a:srgbClr val="808080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005840" y="1371600"/>
            <a:ext cx="685728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State of the Art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1115275" y="1371975"/>
            <a:ext cx="63987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</a:rPr>
              <a:t>Complex modeling of global physical systems - NOAA</a:t>
            </a:r>
            <a:endParaRPr sz="18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08080"/>
                </a:solidFill>
              </a:rPr>
              <a:t>https://www.climate.gov/maps-data/climate-data-primer/predicting-climate/climate-models</a:t>
            </a:r>
            <a:endParaRPr sz="1000">
              <a:solidFill>
                <a:srgbClr val="808080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724" y="1846724"/>
            <a:ext cx="2539500" cy="21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1115275" y="1898274"/>
            <a:ext cx="6398700" cy="2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Predict monthly global temperature using Transformer-based time series modeling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Observe/predict impacts of major policy and political events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200"/>
              <a:buChar char="∙"/>
            </a:pPr>
            <a:r>
              <a:rPr lang="en-US" sz="2200">
                <a:solidFill>
                  <a:srgbClr val="808080"/>
                </a:solidFill>
              </a:rPr>
              <a:t>Observe effect of Uncertainty data - understand measurement reliability</a:t>
            </a:r>
            <a:endParaRPr sz="2200">
              <a:solidFill>
                <a:srgbClr val="808080"/>
              </a:solidFill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Global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1115280" y="1898280"/>
            <a:ext cx="63987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Local data rolled up</a:t>
            </a:r>
            <a:br>
              <a:rPr lang="en-US" sz="2200">
                <a:solidFill>
                  <a:srgbClr val="808080"/>
                </a:solidFill>
              </a:rPr>
            </a:br>
            <a:endParaRPr sz="2200">
              <a:solidFill>
                <a:srgbClr val="808080"/>
              </a:solidFill>
            </a:endParaRPr>
          </a:p>
          <a:p>
            <a:pPr indent="-21528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∙"/>
            </a:pPr>
            <a:r>
              <a:rPr lang="en-US" sz="2200">
                <a:solidFill>
                  <a:srgbClr val="808080"/>
                </a:solidFill>
              </a:rPr>
              <a:t>Long term mean = mean, soften anomalies</a:t>
            </a:r>
            <a:endParaRPr sz="2200">
              <a:solidFill>
                <a:srgbClr val="808080"/>
              </a:solidFill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1115275" y="1461725"/>
            <a:ext cx="63987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</a:rPr>
              <a:t>Berkeley </a:t>
            </a:r>
            <a:r>
              <a:rPr b="1" lang="en-US" sz="1600">
                <a:solidFill>
                  <a:srgbClr val="808080"/>
                </a:solidFill>
              </a:rPr>
              <a:t>Global Temperature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808080"/>
                </a:solidFill>
              </a:rPr>
              <a:t>Aggregated data extracted from: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08080"/>
                </a:solidFill>
              </a:rPr>
              <a:t>Global Historical Climatology Network (GHCN2), Peterson and Vose, 1997); the Atmospheric Environment Service/Environment Canada; the State Hydrometeorological Institute, St. Petersburg, Russia; Greenland—from the GC-Net (Steffen et al., 1996); the Automatic Weather Station Project (courtesy of Charles R. Stearns at the University of Wisconsin-Madison); the Global Synoptic Climatology Network (Dataset 9290c, courtesy of National Climatic Data Center); and the Global Surface Summary of Day (GSOD) (NCDC)</a:t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1750</a:t>
            </a: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- 201</a:t>
            </a:r>
            <a:r>
              <a:rPr lang="en-US">
                <a:solidFill>
                  <a:srgbClr val="808080"/>
                </a:solidFill>
              </a:rPr>
              <a:t>5</a:t>
            </a: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808080"/>
                </a:solidFill>
              </a:rPr>
              <a:t>daily average temperature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8.6M rows across 3448 cities in 159 countries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</a:rPr>
              <a:t>AverageTemperature(Celsius), City, Country, Lat/Lon(DD)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</a:rPr>
              <a:t>Also available by: Country, State, MajorCity, global</a:t>
            </a:r>
            <a:endParaRPr sz="12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</a:rPr>
              <a:t>.</a:t>
            </a:r>
            <a:endParaRPr sz="12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https://www.kaggle.com/datasets/berkeleyearth/climate-change-earth-surface-temperature-data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https://berkeleyearth.org/data/</a:t>
            </a:r>
            <a:endParaRPr sz="1100"/>
          </a:p>
        </p:txBody>
      </p:sp>
      <p:sp>
        <p:nvSpPr>
          <p:cNvPr id="113" name="Google Shape;113;p21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1188720" y="731520"/>
            <a:ext cx="649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1115275" y="1461725"/>
            <a:ext cx="63987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</a:rPr>
              <a:t>Berkeley </a:t>
            </a:r>
            <a:r>
              <a:rPr b="1" lang="en-US" sz="1600">
                <a:solidFill>
                  <a:srgbClr val="808080"/>
                </a:solidFill>
              </a:rPr>
              <a:t>Global Temperature</a:t>
            </a:r>
            <a:endParaRPr b="1"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rgbClr val="808080"/>
                </a:solidFill>
              </a:rPr>
              <a:t>Global rollup based on daily distributed observations</a:t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80808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1750</a:t>
            </a: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- 201</a:t>
            </a:r>
            <a:r>
              <a:rPr lang="en-US">
                <a:solidFill>
                  <a:srgbClr val="808080"/>
                </a:solidFill>
              </a:rPr>
              <a:t>5</a:t>
            </a:r>
            <a:r>
              <a:rPr b="0" i="0" lang="en-US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808080"/>
                </a:solidFill>
              </a:rPr>
              <a:t>monthly global average in degrees Celsius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08080"/>
                </a:solidFill>
              </a:rPr>
              <a:t>3192 rows</a:t>
            </a:r>
            <a:br>
              <a:rPr lang="en-US">
                <a:solidFill>
                  <a:srgbClr val="808080"/>
                </a:solidFill>
              </a:rPr>
            </a:b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</a:rPr>
              <a:t>LandAverageTemperature, LandMaxTemperature, LandMinTemperature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808080"/>
                </a:solidFill>
              </a:rPr>
              <a:t>LandAndOceanAverageTemperature</a:t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8080"/>
                </a:solidFill>
              </a:rPr>
              <a:t>Monthly averages of station air temperature were interpolated to a 0.5 degree by 0.5 degree latitude/longitude grid, where the grid nodes are centered on the 0.25 degree.</a:t>
            </a:r>
            <a:endParaRPr sz="1200">
              <a:solidFill>
                <a:srgbClr val="808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1005840" y="1371600"/>
            <a:ext cx="6857298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