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260" r:id="rId4"/>
    <p:sldId id="261" r:id="rId5"/>
    <p:sldId id="283" r:id="rId6"/>
    <p:sldId id="284" r:id="rId7"/>
    <p:sldId id="304" r:id="rId8"/>
    <p:sldId id="306" r:id="rId9"/>
    <p:sldId id="315" r:id="rId10"/>
    <p:sldId id="262" r:id="rId11"/>
    <p:sldId id="263" r:id="rId12"/>
    <p:sldId id="295" r:id="rId13"/>
    <p:sldId id="272" r:id="rId14"/>
    <p:sldId id="312" r:id="rId15"/>
    <p:sldId id="313" r:id="rId16"/>
    <p:sldId id="314" r:id="rId17"/>
    <p:sldId id="296" r:id="rId18"/>
    <p:sldId id="267" r:id="rId19"/>
    <p:sldId id="297" r:id="rId20"/>
    <p:sldId id="317" r:id="rId21"/>
    <p:sldId id="290" r:id="rId22"/>
    <p:sldId id="268" r:id="rId23"/>
    <p:sldId id="291" r:id="rId24"/>
    <p:sldId id="292" r:id="rId25"/>
    <p:sldId id="307" r:id="rId26"/>
    <p:sldId id="293" r:id="rId27"/>
    <p:sldId id="294" r:id="rId28"/>
    <p:sldId id="298" r:id="rId29"/>
    <p:sldId id="300" r:id="rId30"/>
    <p:sldId id="301" r:id="rId31"/>
    <p:sldId id="302" r:id="rId32"/>
    <p:sldId id="309" r:id="rId33"/>
    <p:sldId id="278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Titillium Web" panose="020B0604020202020204" charset="0"/>
      <p:regular r:id="rId40"/>
      <p:bold r:id="rId41"/>
      <p:italic r:id="rId42"/>
      <p:boldItalic r:id="rId43"/>
    </p:embeddedFont>
    <p:embeddedFont>
      <p:font typeface="Titillium Web Extra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7A80C-8110-47C6-B252-5A2D73F0794A}">
  <a:tblStyle styleId="{FFD7A80C-8110-47C6-B252-5A2D73F079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82931" autoAdjust="0"/>
  </p:normalViewPr>
  <p:slideViewPr>
    <p:cSldViewPr snapToGrid="0">
      <p:cViewPr varScale="1">
        <p:scale>
          <a:sx n="79" d="100"/>
          <a:sy n="79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Hotel1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123797025371822E-2"/>
          <c:y val="0.18300925925925926"/>
          <c:w val="0.94509842519685039"/>
          <c:h val="0.60368802857976089"/>
        </c:manualLayout>
      </c:layout>
      <c:lineChart>
        <c:grouping val="standard"/>
        <c:varyColors val="0"/>
        <c:ser>
          <c:idx val="0"/>
          <c:order val="0"/>
          <c:tx>
            <c:strRef>
              <c:f>Sheet1!$C$41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Sheet1!$C$42:$C$49</c:f>
              <c:numCache>
                <c:formatCode>General</c:formatCode>
                <c:ptCount val="8"/>
                <c:pt idx="0">
                  <c:v>35</c:v>
                </c:pt>
                <c:pt idx="1">
                  <c:v>275</c:v>
                </c:pt>
                <c:pt idx="2">
                  <c:v>53</c:v>
                </c:pt>
                <c:pt idx="3">
                  <c:v>10</c:v>
                </c:pt>
                <c:pt idx="4">
                  <c:v>2</c:v>
                </c:pt>
                <c:pt idx="5">
                  <c:v>18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F-4C73-866E-2B6347840C2D}"/>
            </c:ext>
          </c:extLst>
        </c:ser>
        <c:ser>
          <c:idx val="1"/>
          <c:order val="1"/>
          <c:tx>
            <c:strRef>
              <c:f>Sheet1!$D$41</c:f>
              <c:strCache>
                <c:ptCount val="1"/>
                <c:pt idx="0">
                  <c:v>Recommended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Sheet1!$D$42:$D$49</c:f>
              <c:numCache>
                <c:formatCode>General</c:formatCode>
                <c:ptCount val="8"/>
                <c:pt idx="0">
                  <c:v>25</c:v>
                </c:pt>
                <c:pt idx="1">
                  <c:v>344</c:v>
                </c:pt>
                <c:pt idx="2">
                  <c:v>17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F-4C73-866E-2B6347840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6847896"/>
        <c:axId val="576845272"/>
      </c:lineChart>
      <c:catAx>
        <c:axId val="57684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45272"/>
        <c:crosses val="autoZero"/>
        <c:auto val="1"/>
        <c:lblAlgn val="ctr"/>
        <c:lblOffset val="100"/>
        <c:noMultiLvlLbl val="0"/>
      </c:catAx>
      <c:valAx>
        <c:axId val="57684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47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Hotel3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Sheet1!$B$77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Sheet1!$B$78:$B$85</c:f>
              <c:numCache>
                <c:formatCode>General</c:formatCode>
                <c:ptCount val="8"/>
                <c:pt idx="0">
                  <c:v>31</c:v>
                </c:pt>
                <c:pt idx="1">
                  <c:v>177</c:v>
                </c:pt>
                <c:pt idx="2">
                  <c:v>28</c:v>
                </c:pt>
                <c:pt idx="3">
                  <c:v>19</c:v>
                </c:pt>
                <c:pt idx="4">
                  <c:v>16</c:v>
                </c:pt>
                <c:pt idx="5">
                  <c:v>5</c:v>
                </c:pt>
                <c:pt idx="6">
                  <c:v>49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8B-4E66-91D1-2C76FF4A22AA}"/>
            </c:ext>
          </c:extLst>
        </c:ser>
        <c:ser>
          <c:idx val="1"/>
          <c:order val="1"/>
          <c:tx>
            <c:strRef>
              <c:f>Sheet1!$C$77</c:f>
              <c:strCache>
                <c:ptCount val="1"/>
                <c:pt idx="0">
                  <c:v>Recommended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Sheet1!$C$78:$C$85</c:f>
              <c:numCache>
                <c:formatCode>General</c:formatCode>
                <c:ptCount val="8"/>
                <c:pt idx="0">
                  <c:v>32</c:v>
                </c:pt>
                <c:pt idx="1">
                  <c:v>188</c:v>
                </c:pt>
                <c:pt idx="2">
                  <c:v>31</c:v>
                </c:pt>
                <c:pt idx="3">
                  <c:v>11</c:v>
                </c:pt>
                <c:pt idx="4">
                  <c:v>10</c:v>
                </c:pt>
                <c:pt idx="5">
                  <c:v>6</c:v>
                </c:pt>
                <c:pt idx="6">
                  <c:v>59</c:v>
                </c:pt>
                <c:pt idx="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8B-4E66-91D1-2C76FF4A2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141008"/>
        <c:axId val="573138056"/>
      </c:lineChart>
      <c:catAx>
        <c:axId val="57314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8056"/>
        <c:crosses val="autoZero"/>
        <c:auto val="1"/>
        <c:lblAlgn val="ctr"/>
        <c:lblOffset val="100"/>
        <c:noMultiLvlLbl val="0"/>
      </c:catAx>
      <c:valAx>
        <c:axId val="57313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4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Hotel</a:t>
            </a:r>
            <a:r>
              <a:rPr lang="en-US" baseline="0"/>
              <a:t> 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803149606299212E-2"/>
          <c:y val="0.15986111111111112"/>
          <c:w val="0.90286351706036749"/>
          <c:h val="0.603688028579760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Sheet1!$B$96</c:f>
              <c:strCache>
                <c:ptCount val="1"/>
                <c:pt idx="0">
                  <c:v>Actual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Sheet1!$B$97:$B$104</c:f>
              <c:numCache>
                <c:formatCode>General</c:formatCode>
                <c:ptCount val="8"/>
                <c:pt idx="0">
                  <c:v>7</c:v>
                </c:pt>
                <c:pt idx="1">
                  <c:v>49</c:v>
                </c:pt>
                <c:pt idx="2">
                  <c:v>15</c:v>
                </c:pt>
                <c:pt idx="3">
                  <c:v>12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E-47DE-A24A-69574EDB0151}"/>
            </c:ext>
          </c:extLst>
        </c:ser>
        <c:ser>
          <c:idx val="1"/>
          <c:order val="1"/>
          <c:tx>
            <c:strRef>
              <c:f>Sheet1!$C$96</c:f>
              <c:strCache>
                <c:ptCount val="1"/>
                <c:pt idx="0">
                  <c:v>Recommended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Sheet1!$C$97:$C$104</c:f>
              <c:numCache>
                <c:formatCode>General</c:formatCode>
                <c:ptCount val="8"/>
                <c:pt idx="0">
                  <c:v>7</c:v>
                </c:pt>
                <c:pt idx="1">
                  <c:v>53</c:v>
                </c:pt>
                <c:pt idx="2">
                  <c:v>14</c:v>
                </c:pt>
                <c:pt idx="3">
                  <c:v>11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2E-47DE-A24A-69574EDB0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6797184"/>
        <c:axId val="573137400"/>
      </c:barChart>
      <c:catAx>
        <c:axId val="466797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7400"/>
        <c:crosses val="autoZero"/>
        <c:auto val="1"/>
        <c:lblAlgn val="ctr"/>
        <c:lblOffset val="100"/>
        <c:noMultiLvlLbl val="0"/>
      </c:catAx>
      <c:valAx>
        <c:axId val="573137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79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16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6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415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6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have a different amount of rate codes</a:t>
            </a:r>
          </a:p>
        </p:txBody>
      </p:sp>
    </p:spTree>
    <p:extLst>
      <p:ext uri="{BB962C8B-B14F-4D97-AF65-F5344CB8AC3E}">
        <p14:creationId xmlns:p14="http://schemas.microsoft.com/office/powerpoint/2010/main" val="278360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9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Customer </a:t>
            </a:r>
            <a:r>
              <a:rPr lang="en" sz="4400" dirty="0"/>
              <a:t>Classification and </a:t>
            </a:r>
            <a:r>
              <a:rPr lang="en-US" sz="4400" dirty="0"/>
              <a:t>Room</a:t>
            </a:r>
            <a:r>
              <a:rPr lang="en" sz="4400" dirty="0"/>
              <a:t> Optimization for </a:t>
            </a:r>
            <a:r>
              <a:rPr lang="en-US" sz="4400" dirty="0"/>
              <a:t>Hotels</a:t>
            </a:r>
            <a:br>
              <a:rPr lang="en-US" sz="4400" dirty="0"/>
            </a:br>
            <a:r>
              <a:rPr lang="en-US" sz="1600" dirty="0"/>
              <a:t>Results produced by: Kenny Thomas, Jessie Tolbert, Doug McGuire, Kyle Johnson</a:t>
            </a:r>
            <a:r>
              <a:rPr lang="en-US" sz="4400" dirty="0"/>
              <a:t>  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Proposition</a:t>
            </a:r>
            <a:endParaRPr sz="66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Question: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Can we improve </a:t>
            </a:r>
            <a:r>
              <a:rPr lang="en-US" dirty="0"/>
              <a:t>expected revenue by analyzing customers’ rate code selection probabilities? </a:t>
            </a:r>
            <a:endParaRPr dirty="0"/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</a:t>
            </a:r>
            <a:r>
              <a:rPr lang="en-US" dirty="0"/>
              <a:t>XPLORATION</a:t>
            </a:r>
            <a:endParaRPr dirty="0"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Procedure:</a:t>
            </a:r>
            <a:endParaRPr b="1" dirty="0"/>
          </a:p>
          <a:p>
            <a:pPr marL="342900" indent="-342900"/>
            <a:r>
              <a:rPr lang="en" sz="1600" dirty="0"/>
              <a:t>Build a classication m</a:t>
            </a:r>
            <a:r>
              <a:rPr lang="en-US" sz="1600" dirty="0" err="1"/>
              <a:t>odel</a:t>
            </a:r>
            <a:r>
              <a:rPr lang="en-US" sz="1600" dirty="0"/>
              <a:t> which returns each customers’ probability of booking a certain rate code</a:t>
            </a:r>
          </a:p>
          <a:p>
            <a:pPr marL="342900" indent="-342900"/>
            <a:r>
              <a:rPr lang="en-US" sz="1600" dirty="0"/>
              <a:t>Explore instances where expected revenue would be higher</a:t>
            </a:r>
          </a:p>
          <a:p>
            <a:pPr marL="342900" indent="-342900"/>
            <a:r>
              <a:rPr lang="en-US" sz="1600" dirty="0"/>
              <a:t>Build specified recommendations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79269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48" name="Google Shape;948;p31"/>
          <p:cNvSpPr/>
          <p:nvPr/>
        </p:nvSpPr>
        <p:spPr>
          <a:xfrm>
            <a:off x="5862070" y="2048299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BIN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1" name="Google Shape;951;p31"/>
          <p:cNvSpPr/>
          <p:nvPr/>
        </p:nvSpPr>
        <p:spPr>
          <a:xfrm>
            <a:off x="168745" y="2038425"/>
            <a:ext cx="3407507" cy="642708"/>
          </a:xfrm>
          <a:prstGeom prst="homePlate">
            <a:avLst>
              <a:gd name="adj" fmla="val 50000"/>
            </a:avLst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lang="en-US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4" name="Google Shape;954;p31"/>
          <p:cNvSpPr/>
          <p:nvPr/>
        </p:nvSpPr>
        <p:spPr>
          <a:xfrm>
            <a:off x="3098630" y="2048299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FIT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C708-92EF-4087-BE7B-A3A70AA87C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7" name="Google Shape;948;p31">
            <a:extLst>
              <a:ext uri="{FF2B5EF4-FFF2-40B4-BE49-F238E27FC236}">
                <a16:creationId xmlns:a16="http://schemas.microsoft.com/office/drawing/2014/main" id="{1D9383DF-B5DD-4B35-8336-87837F75D63C}"/>
              </a:ext>
            </a:extLst>
          </p:cNvPr>
          <p:cNvSpPr/>
          <p:nvPr/>
        </p:nvSpPr>
        <p:spPr>
          <a:xfrm>
            <a:off x="5825495" y="214365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BIN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951;p31">
            <a:extLst>
              <a:ext uri="{FF2B5EF4-FFF2-40B4-BE49-F238E27FC236}">
                <a16:creationId xmlns:a16="http://schemas.microsoft.com/office/drawing/2014/main" id="{EA7F89A3-FB8D-4635-AD06-70B8D6EE16F3}"/>
              </a:ext>
            </a:extLst>
          </p:cNvPr>
          <p:cNvSpPr/>
          <p:nvPr/>
        </p:nvSpPr>
        <p:spPr>
          <a:xfrm>
            <a:off x="132169" y="214571"/>
            <a:ext cx="3407507" cy="642708"/>
          </a:xfrm>
          <a:prstGeom prst="homePlate">
            <a:avLst>
              <a:gd name="adj" fmla="val 50000"/>
            </a:avLst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lang="en-US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Google Shape;954;p31">
            <a:extLst>
              <a:ext uri="{FF2B5EF4-FFF2-40B4-BE49-F238E27FC236}">
                <a16:creationId xmlns:a16="http://schemas.microsoft.com/office/drawing/2014/main" id="{3710D59D-CE98-438E-92D6-FD9A7C31A48D}"/>
              </a:ext>
            </a:extLst>
          </p:cNvPr>
          <p:cNvSpPr/>
          <p:nvPr/>
        </p:nvSpPr>
        <p:spPr>
          <a:xfrm>
            <a:off x="3094693" y="214365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FIT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" name="Google Shape;951;p31">
            <a:extLst>
              <a:ext uri="{FF2B5EF4-FFF2-40B4-BE49-F238E27FC236}">
                <a16:creationId xmlns:a16="http://schemas.microsoft.com/office/drawing/2014/main" id="{59B55C2F-F732-4F46-BCF0-CF06B39110FD}"/>
              </a:ext>
            </a:extLst>
          </p:cNvPr>
          <p:cNvSpPr/>
          <p:nvPr/>
        </p:nvSpPr>
        <p:spPr>
          <a:xfrm>
            <a:off x="539574" y="2136306"/>
            <a:ext cx="3407507" cy="642708"/>
          </a:xfrm>
          <a:prstGeom prst="homePlate">
            <a:avLst>
              <a:gd name="adj" fmla="val 50000"/>
            </a:avLst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lang="en-US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3550C1D-E5F7-40B3-92E9-AB45BA2C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768" y="1259492"/>
            <a:ext cx="4198085" cy="2853900"/>
          </a:xfrm>
        </p:spPr>
        <p:txBody>
          <a:bodyPr/>
          <a:lstStyle/>
          <a:p>
            <a:r>
              <a:rPr lang="en-US" dirty="0"/>
              <a:t>Only include data where a room was actually purchased</a:t>
            </a:r>
          </a:p>
          <a:p>
            <a:r>
              <a:rPr lang="en-US" dirty="0"/>
              <a:t>Applied one hot encoding methods for binary and multiple categorical values</a:t>
            </a:r>
          </a:p>
          <a:p>
            <a:pPr lvl="1"/>
            <a:r>
              <a:rPr lang="en-US" dirty="0" err="1"/>
              <a:t>e.x</a:t>
            </a:r>
            <a:r>
              <a:rPr lang="en-US" dirty="0"/>
              <a:t>. VIP Membership Status</a:t>
            </a:r>
          </a:p>
          <a:p>
            <a:r>
              <a:rPr lang="en-US" dirty="0"/>
              <a:t>Isolated data for each hotel</a:t>
            </a:r>
          </a:p>
        </p:txBody>
      </p:sp>
    </p:spTree>
    <p:extLst>
      <p:ext uri="{BB962C8B-B14F-4D97-AF65-F5344CB8AC3E}">
        <p14:creationId xmlns:p14="http://schemas.microsoft.com/office/powerpoint/2010/main" val="266446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C708-92EF-4087-BE7B-A3A70AA87C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7" name="Google Shape;948;p31">
            <a:extLst>
              <a:ext uri="{FF2B5EF4-FFF2-40B4-BE49-F238E27FC236}">
                <a16:creationId xmlns:a16="http://schemas.microsoft.com/office/drawing/2014/main" id="{1D9383DF-B5DD-4B35-8336-87837F75D63C}"/>
              </a:ext>
            </a:extLst>
          </p:cNvPr>
          <p:cNvSpPr/>
          <p:nvPr/>
        </p:nvSpPr>
        <p:spPr>
          <a:xfrm>
            <a:off x="5825495" y="214365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BIN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951;p31">
            <a:extLst>
              <a:ext uri="{FF2B5EF4-FFF2-40B4-BE49-F238E27FC236}">
                <a16:creationId xmlns:a16="http://schemas.microsoft.com/office/drawing/2014/main" id="{EA7F89A3-FB8D-4635-AD06-70B8D6EE16F3}"/>
              </a:ext>
            </a:extLst>
          </p:cNvPr>
          <p:cNvSpPr/>
          <p:nvPr/>
        </p:nvSpPr>
        <p:spPr>
          <a:xfrm>
            <a:off x="132169" y="214571"/>
            <a:ext cx="3407507" cy="642708"/>
          </a:xfrm>
          <a:prstGeom prst="homePlate">
            <a:avLst>
              <a:gd name="adj" fmla="val 50000"/>
            </a:avLst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lang="en-US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Google Shape;954;p31">
            <a:extLst>
              <a:ext uri="{FF2B5EF4-FFF2-40B4-BE49-F238E27FC236}">
                <a16:creationId xmlns:a16="http://schemas.microsoft.com/office/drawing/2014/main" id="{3710D59D-CE98-438E-92D6-FD9A7C31A48D}"/>
              </a:ext>
            </a:extLst>
          </p:cNvPr>
          <p:cNvSpPr/>
          <p:nvPr/>
        </p:nvSpPr>
        <p:spPr>
          <a:xfrm>
            <a:off x="3094693" y="214365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FIT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3550C1D-E5F7-40B3-92E9-AB45BA2C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8490" y="1576484"/>
            <a:ext cx="4198085" cy="2853900"/>
          </a:xfrm>
        </p:spPr>
        <p:txBody>
          <a:bodyPr/>
          <a:lstStyle/>
          <a:p>
            <a:r>
              <a:rPr lang="en-US" dirty="0"/>
              <a:t>Split data into train and test sets</a:t>
            </a:r>
          </a:p>
          <a:p>
            <a:pPr lvl="1"/>
            <a:r>
              <a:rPr lang="en-US" dirty="0"/>
              <a:t>Mitigates overfitting and other biases</a:t>
            </a:r>
          </a:p>
          <a:p>
            <a:r>
              <a:rPr lang="en-US" dirty="0">
                <a:solidFill>
                  <a:schemeClr val="bg1"/>
                </a:solidFill>
                <a:latin typeface="Titillium Web" panose="020B0604020202020204" charset="0"/>
              </a:rPr>
              <a:t>Test a variety of classification models and evaluate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Google Shape;954;p31">
            <a:extLst>
              <a:ext uri="{FF2B5EF4-FFF2-40B4-BE49-F238E27FC236}">
                <a16:creationId xmlns:a16="http://schemas.microsoft.com/office/drawing/2014/main" id="{33F45AB0-56B7-446B-B2B8-A4D3A1D33EBF}"/>
              </a:ext>
            </a:extLst>
          </p:cNvPr>
          <p:cNvSpPr/>
          <p:nvPr/>
        </p:nvSpPr>
        <p:spPr>
          <a:xfrm>
            <a:off x="528277" y="2134605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FIT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90887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C708-92EF-4087-BE7B-A3A70AA87C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7" name="Google Shape;948;p31">
            <a:extLst>
              <a:ext uri="{FF2B5EF4-FFF2-40B4-BE49-F238E27FC236}">
                <a16:creationId xmlns:a16="http://schemas.microsoft.com/office/drawing/2014/main" id="{1D9383DF-B5DD-4B35-8336-87837F75D63C}"/>
              </a:ext>
            </a:extLst>
          </p:cNvPr>
          <p:cNvSpPr/>
          <p:nvPr/>
        </p:nvSpPr>
        <p:spPr>
          <a:xfrm>
            <a:off x="5825495" y="214365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BIN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951;p31">
            <a:extLst>
              <a:ext uri="{FF2B5EF4-FFF2-40B4-BE49-F238E27FC236}">
                <a16:creationId xmlns:a16="http://schemas.microsoft.com/office/drawing/2014/main" id="{EA7F89A3-FB8D-4635-AD06-70B8D6EE16F3}"/>
              </a:ext>
            </a:extLst>
          </p:cNvPr>
          <p:cNvSpPr/>
          <p:nvPr/>
        </p:nvSpPr>
        <p:spPr>
          <a:xfrm>
            <a:off x="132169" y="214571"/>
            <a:ext cx="3407507" cy="642708"/>
          </a:xfrm>
          <a:prstGeom prst="homePlate">
            <a:avLst>
              <a:gd name="adj" fmla="val 50000"/>
            </a:avLst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lang="en-US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Google Shape;954;p31">
            <a:extLst>
              <a:ext uri="{FF2B5EF4-FFF2-40B4-BE49-F238E27FC236}">
                <a16:creationId xmlns:a16="http://schemas.microsoft.com/office/drawing/2014/main" id="{3710D59D-CE98-438E-92D6-FD9A7C31A48D}"/>
              </a:ext>
            </a:extLst>
          </p:cNvPr>
          <p:cNvSpPr/>
          <p:nvPr/>
        </p:nvSpPr>
        <p:spPr>
          <a:xfrm>
            <a:off x="3094693" y="214365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FIT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Google Shape;948;p31">
            <a:extLst>
              <a:ext uri="{FF2B5EF4-FFF2-40B4-BE49-F238E27FC236}">
                <a16:creationId xmlns:a16="http://schemas.microsoft.com/office/drawing/2014/main" id="{6189CD01-74FB-4909-8007-287669A32335}"/>
              </a:ext>
            </a:extLst>
          </p:cNvPr>
          <p:cNvSpPr/>
          <p:nvPr/>
        </p:nvSpPr>
        <p:spPr>
          <a:xfrm>
            <a:off x="467651" y="2189116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BIN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5CA98-2962-410F-A067-F3F30EFF1AA2}"/>
              </a:ext>
            </a:extLst>
          </p:cNvPr>
          <p:cNvSpPr/>
          <p:nvPr/>
        </p:nvSpPr>
        <p:spPr>
          <a:xfrm>
            <a:off x="4682586" y="1728716"/>
            <a:ext cx="384189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-US" sz="1800" dirty="0">
                <a:solidFill>
                  <a:srgbClr val="FFFFFF"/>
                </a:solidFill>
                <a:latin typeface="Titillium Web"/>
                <a:sym typeface="Titillium Web"/>
              </a:rPr>
              <a:t>Group data by Rate Code</a:t>
            </a:r>
          </a:p>
          <a:p>
            <a:pPr marL="457200" lvl="0" indent="-342900">
              <a:spcBef>
                <a:spcPts val="600"/>
              </a:spcBef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-US" sz="1800" dirty="0">
                <a:solidFill>
                  <a:srgbClr val="FFFFFF"/>
                </a:solidFill>
                <a:latin typeface="Titillium Web"/>
                <a:sym typeface="Titillium Web"/>
              </a:rPr>
              <a:t>Isolate instances where expected profit could be improved</a:t>
            </a:r>
          </a:p>
          <a:p>
            <a:pPr marL="457200" lvl="0" indent="-342900">
              <a:spcBef>
                <a:spcPts val="600"/>
              </a:spcBef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-US" sz="1800" dirty="0">
                <a:solidFill>
                  <a:srgbClr val="FFFFFF"/>
                </a:solidFill>
                <a:latin typeface="Titillium Web"/>
                <a:sym typeface="Titillium Web"/>
              </a:rPr>
              <a:t>Bin results by hotel and rate code segment</a:t>
            </a:r>
          </a:p>
          <a:p>
            <a:pPr marL="457200" lvl="0" indent="-342900">
              <a:spcBef>
                <a:spcPts val="600"/>
              </a:spcBef>
              <a:buClr>
                <a:srgbClr val="6E86B6"/>
              </a:buClr>
              <a:buSzPts val="1800"/>
              <a:buFont typeface="Titillium Web"/>
              <a:buChar char="▫"/>
            </a:pPr>
            <a:endParaRPr lang="en-US" sz="1800" dirty="0">
              <a:solidFill>
                <a:srgbClr val="FFFFFF"/>
              </a:solidFill>
              <a:latin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70106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FITTING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726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</a:t>
            </a:r>
            <a:r>
              <a:rPr lang="en-US" dirty="0"/>
              <a:t>FITS</a:t>
            </a:r>
            <a:endParaRPr dirty="0"/>
          </a:p>
        </p:txBody>
      </p:sp>
      <p:sp>
        <p:nvSpPr>
          <p:cNvPr id="872" name="Google Shape;872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81" name="Google Shape;881;p26"/>
          <p:cNvSpPr/>
          <p:nvPr/>
        </p:nvSpPr>
        <p:spPr>
          <a:xfrm rot="20231034">
            <a:off x="3436080" y="2256156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3979178" y="602426"/>
            <a:ext cx="2053870" cy="1460001"/>
            <a:chOff x="4419278" y="1479246"/>
            <a:chExt cx="2053870" cy="1460001"/>
          </a:xfrm>
        </p:grpSpPr>
        <p:sp>
          <p:nvSpPr>
            <p:cNvPr id="883" name="Google Shape;883;p26"/>
            <p:cNvSpPr/>
            <p:nvPr/>
          </p:nvSpPr>
          <p:spPr>
            <a:xfrm rot="-1789476">
              <a:off x="5349997" y="2746834"/>
              <a:ext cx="192413" cy="192413"/>
            </a:xfrm>
            <a:prstGeom prst="ellipse">
              <a:avLst/>
            </a:prstGeom>
            <a:solidFill>
              <a:srgbClr val="6E86B6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5042331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419278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 rot="10800000">
              <a:off x="5392219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4472343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RANDOM FORREST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ACCURACY: 65%</a:t>
              </a:r>
              <a:endParaRPr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88" name="Google Shape;888;p26"/>
          <p:cNvSpPr/>
          <p:nvPr/>
        </p:nvSpPr>
        <p:spPr>
          <a:xfrm rot="9449189" flipH="1" flipV="1">
            <a:off x="1863731" y="2917194"/>
            <a:ext cx="1511833" cy="457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9" name="Google Shape;889;p26"/>
          <p:cNvGrpSpPr/>
          <p:nvPr/>
        </p:nvGrpSpPr>
        <p:grpSpPr>
          <a:xfrm>
            <a:off x="2380705" y="2504620"/>
            <a:ext cx="2053870" cy="1475874"/>
            <a:chOff x="2912587" y="3039612"/>
            <a:chExt cx="2053870" cy="1475874"/>
          </a:xfrm>
        </p:grpSpPr>
        <p:sp>
          <p:nvSpPr>
            <p:cNvPr id="890" name="Google Shape;890;p26"/>
            <p:cNvSpPr txBox="1"/>
            <p:nvPr/>
          </p:nvSpPr>
          <p:spPr>
            <a:xfrm>
              <a:off x="3521663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 rot="-1789476">
              <a:off x="3843305" y="3074718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2912587" y="3671848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3" name="Google Shape;893;p26"/>
            <p:cNvSpPr txBox="1"/>
            <p:nvPr/>
          </p:nvSpPr>
          <p:spPr>
            <a:xfrm>
              <a:off x="2965651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KNN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ACCURACY: 55%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3885558" y="3594321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95" name="Google Shape;895;p26"/>
          <p:cNvSpPr/>
          <p:nvPr/>
        </p:nvSpPr>
        <p:spPr>
          <a:xfrm rot="20028390" flipV="1">
            <a:off x="251767" y="3622601"/>
            <a:ext cx="1665922" cy="457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96" name="Google Shape;896;p26"/>
          <p:cNvGrpSpPr/>
          <p:nvPr/>
        </p:nvGrpSpPr>
        <p:grpSpPr>
          <a:xfrm>
            <a:off x="908044" y="1643307"/>
            <a:ext cx="2053870" cy="1722625"/>
            <a:chOff x="1369440" y="1479246"/>
            <a:chExt cx="2053870" cy="1722625"/>
          </a:xfrm>
        </p:grpSpPr>
        <p:sp>
          <p:nvSpPr>
            <p:cNvPr id="897" name="Google Shape;897;p26"/>
            <p:cNvSpPr/>
            <p:nvPr/>
          </p:nvSpPr>
          <p:spPr>
            <a:xfrm>
              <a:off x="1369440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8" name="Google Shape;898;p26"/>
            <p:cNvSpPr txBox="1"/>
            <p:nvPr/>
          </p:nvSpPr>
          <p:spPr>
            <a:xfrm>
              <a:off x="1977517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 rot="10800000">
              <a:off x="2342381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0" name="Google Shape;900;p26"/>
            <p:cNvSpPr txBox="1"/>
            <p:nvPr/>
          </p:nvSpPr>
          <p:spPr>
            <a:xfrm>
              <a:off x="1422504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NEURAL NET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ACCURACY: 47%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 rot="19810524">
              <a:off x="2261212" y="3009458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2CBFE89-AE1E-440B-A4A0-449F1FEB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16" y="2048490"/>
            <a:ext cx="3731075" cy="2853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2981-A5D2-430E-AC5E-E1142822E6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2B904-0292-498C-8590-F24CCC9C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10913-AACA-4D4C-8617-FCF6373A6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318237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/>
              <a:t>VERVIEW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FFFFFF"/>
                </a:solidFill>
              </a:rPr>
              <a:t>Introduction to the dataset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FFFFFF"/>
                </a:solidFill>
              </a:rPr>
              <a:t>Proposition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Data Cleaning Process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Model Application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Findings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Further Studies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2981-A5D2-430E-AC5E-E1142822E6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2B904-0292-498C-8590-F24CCC9C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10913-AACA-4D4C-8617-FCF6373A6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A84490-4262-4BC0-A84A-056D3E55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20" y="1786512"/>
            <a:ext cx="7707355" cy="30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5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A2425-752E-45EE-8A4D-B8403B6617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0D0F70-4D80-4548-A2F9-32A3C085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07B619-9BE5-4B5C-BDD1-C762ED657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model type from the previous step was then fitted to each individual hotel</a:t>
            </a:r>
          </a:p>
          <a:p>
            <a:r>
              <a:rPr lang="en-US" dirty="0"/>
              <a:t>Features in the models were all kept the same</a:t>
            </a:r>
          </a:p>
          <a:p>
            <a:r>
              <a:rPr lang="en-US" dirty="0"/>
              <a:t>Predicted the probability of the customers choosing each rate code</a:t>
            </a:r>
          </a:p>
          <a:p>
            <a:r>
              <a:rPr lang="en-US" dirty="0"/>
              <a:t>Returned a data frame of the random forest results</a:t>
            </a:r>
          </a:p>
          <a:p>
            <a:pPr lvl="1"/>
            <a:r>
              <a:rPr lang="en-US" sz="1600" dirty="0"/>
              <a:t>Meaning a probability matrix for each rate</a:t>
            </a:r>
          </a:p>
          <a:p>
            <a:pPr lvl="1"/>
            <a:r>
              <a:rPr lang="en-US" sz="1600" dirty="0"/>
              <a:t>Done for each hotel</a:t>
            </a:r>
          </a:p>
          <a:p>
            <a:pPr lvl="1"/>
            <a:r>
              <a:rPr lang="en-US" sz="1600" dirty="0"/>
              <a:t>Accuracy increased compared to the aggregate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1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PERFORMA</a:t>
            </a:r>
            <a:r>
              <a:rPr lang="en-US" dirty="0"/>
              <a:t>NCE MEASURE</a:t>
            </a:r>
            <a:endParaRPr dirty="0"/>
          </a:p>
        </p:txBody>
      </p:sp>
      <p:graphicFrame>
        <p:nvGraphicFramePr>
          <p:cNvPr id="907" name="Google Shape;907;p27"/>
          <p:cNvGraphicFramePr/>
          <p:nvPr>
            <p:extLst>
              <p:ext uri="{D42A27DB-BD31-4B8C-83A1-F6EECF244321}">
                <p14:modId xmlns:p14="http://schemas.microsoft.com/office/powerpoint/2010/main" val="2835335150"/>
              </p:ext>
            </p:extLst>
          </p:nvPr>
        </p:nvGraphicFramePr>
        <p:xfrm>
          <a:off x="2039726" y="1440455"/>
          <a:ext cx="5064548" cy="2468820"/>
        </p:xfrm>
        <a:graphic>
          <a:graphicData uri="http://schemas.openxmlformats.org/drawingml/2006/table">
            <a:tbl>
              <a:tblPr>
                <a:noFill/>
                <a:tableStyleId>{FFD7A80C-8110-47C6-B252-5A2D73F0794A}</a:tableStyleId>
              </a:tblPr>
              <a:tblGrid>
                <a:gridCol w="253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pprox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 Accuracy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Hotel 1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72%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Hotel 2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77%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Hotel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66%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Hotel 4</a:t>
                      </a:r>
                      <a:endParaRPr lang="en"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90%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447852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Hotel 5</a:t>
                      </a:r>
                      <a:endParaRPr lang="en"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89%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452992"/>
                  </a:ext>
                </a:extLst>
              </a:tr>
            </a:tbl>
          </a:graphicData>
        </a:graphic>
      </p:graphicFrame>
      <p:sp>
        <p:nvSpPr>
          <p:cNvPr id="908" name="Google Shape;908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4DE3-5040-4F6D-9BFB-7817F064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91" y="378473"/>
            <a:ext cx="7686000" cy="857400"/>
          </a:xfrm>
        </p:spPr>
        <p:txBody>
          <a:bodyPr/>
          <a:lstStyle/>
          <a:p>
            <a:r>
              <a:rPr lang="en-US" dirty="0"/>
              <a:t>USING RANDOM FOREST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2192B-706F-4CDC-B253-4A652EE3F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average nightly rates for each rate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AA97-2BF2-43E4-B418-90FC9BA526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10102" y="1209001"/>
            <a:ext cx="2477400" cy="1199678"/>
          </a:xfrm>
        </p:spPr>
        <p:txBody>
          <a:bodyPr/>
          <a:lstStyle/>
          <a:p>
            <a:r>
              <a:rPr lang="en-US" dirty="0"/>
              <a:t>Multiply average rates by random forest rate code probabilities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E3CAE1-CD94-4AA0-9591-47AB4F25025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Returns a matrix of expected values for each customer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87805-CB93-42FC-BA14-807D55FB7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A6C0DE-A607-4490-908E-7FD9594714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648" y="3050527"/>
          <a:ext cx="2108200" cy="1714500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7722053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5307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Night Rate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9440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320.677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084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389.427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098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389.486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912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322.333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023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884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314.375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17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74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335.722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486514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E2D3ED7-1BEB-448E-9BA0-387ACBFD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99" y="3008810"/>
            <a:ext cx="5822529" cy="19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7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8B19-33FA-49EF-85F1-6E76236E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EXPECTED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769CC-91C3-49A5-8E69-B4D946B30F3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57078" y="1478921"/>
            <a:ext cx="4071051" cy="2853900"/>
          </a:xfrm>
        </p:spPr>
        <p:txBody>
          <a:bodyPr/>
          <a:lstStyle/>
          <a:p>
            <a:r>
              <a:rPr lang="en-US" sz="1600" dirty="0"/>
              <a:t>Run profit differential function</a:t>
            </a:r>
          </a:p>
          <a:p>
            <a:pPr lvl="1"/>
            <a:r>
              <a:rPr lang="en-US" sz="1600" dirty="0"/>
              <a:t>Identifies the maximum expected value</a:t>
            </a:r>
          </a:p>
          <a:p>
            <a:pPr lvl="1"/>
            <a:r>
              <a:rPr lang="en-US" sz="1600" dirty="0"/>
              <a:t>Identifies the expected value for rate code actually purchased</a:t>
            </a:r>
          </a:p>
          <a:p>
            <a:pPr lvl="1"/>
            <a:r>
              <a:rPr lang="en-US" sz="1600" dirty="0"/>
              <a:t>Sums the difference 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DA8D-1C16-436F-9D05-CFBAD29D9E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05A20F-D41A-4808-92A6-970492CF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0" y="1478921"/>
            <a:ext cx="4669158" cy="21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E361-F70E-430C-889D-ECD2745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IMPROVEMENT PER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2D5CC-7D05-4C6F-8861-E6000DDA0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Hotels 1 and 3 would benefit the most in expected revenue by using our model</a:t>
            </a:r>
          </a:p>
          <a:p>
            <a:r>
              <a:rPr lang="en-US" dirty="0"/>
              <a:t>Hotel 4 appears to be offering most of their customers the appropriate rates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9A27DF-8A19-4105-A646-AED7E5BDC1E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E08C-9DA9-4D8B-98D7-C795992479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5F1A72-0191-42CC-8548-E72BAB7C89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94875" y="1218009"/>
          <a:ext cx="3730800" cy="2853901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463633">
                  <a:extLst>
                    <a:ext uri="{9D8B030D-6E8A-4147-A177-3AD203B41FA5}">
                      <a16:colId xmlns:a16="http://schemas.microsoft.com/office/drawing/2014/main" val="3205552825"/>
                    </a:ext>
                  </a:extLst>
                </a:gridCol>
                <a:gridCol w="1876267">
                  <a:extLst>
                    <a:ext uri="{9D8B030D-6E8A-4147-A177-3AD203B41FA5}">
                      <a16:colId xmlns:a16="http://schemas.microsoft.com/office/drawing/2014/main" val="2154358313"/>
                    </a:ext>
                  </a:extLst>
                </a:gridCol>
                <a:gridCol w="1390900">
                  <a:extLst>
                    <a:ext uri="{9D8B030D-6E8A-4147-A177-3AD203B41FA5}">
                      <a16:colId xmlns:a16="http://schemas.microsoft.com/office/drawing/2014/main" val="3657773741"/>
                    </a:ext>
                  </a:extLst>
                </a:gridCol>
              </a:tblGrid>
              <a:tr h="758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Hotel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Expected Revenue Increase per Customer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Expected Revenue Increase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5010242"/>
                  </a:ext>
                </a:extLst>
              </a:tr>
              <a:tr h="4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Hotel1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14,999.75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484739"/>
                  </a:ext>
                </a:extLst>
              </a:tr>
              <a:tr h="4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Hotel2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467276"/>
                  </a:ext>
                </a:extLst>
              </a:tr>
              <a:tr h="4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Hotel3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3,384.18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443301"/>
                  </a:ext>
                </a:extLst>
              </a:tr>
              <a:tr h="4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Hotel4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228778"/>
                  </a:ext>
                </a:extLst>
              </a:tr>
              <a:tr h="4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Hotel5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757.57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57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680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73957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906485-9B8A-42D9-8CF4-C053E30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84BF6-59FA-424F-B1B9-EBA10BD7E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Once the expected profit increase was found, we decided to further explore how to specifically help each hotel</a:t>
            </a:r>
          </a:p>
          <a:p>
            <a:r>
              <a:rPr lang="en-US" sz="1600" dirty="0"/>
              <a:t>If there was an improvement to be made, we binned the actual rate code chosen with the suggested rate code based off our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4002E4-102C-450F-A1BC-0ECBFA8092C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4997" y="1218009"/>
            <a:ext cx="3730800" cy="2995068"/>
          </a:xfrm>
        </p:spPr>
        <p:txBody>
          <a:bodyPr/>
          <a:lstStyle/>
          <a:p>
            <a:r>
              <a:rPr lang="en-US" sz="1200" dirty="0"/>
              <a:t>First row is actual selected.</a:t>
            </a:r>
          </a:p>
          <a:p>
            <a:r>
              <a:rPr lang="en-US" sz="1200" dirty="0"/>
              <a:t>Each other row is a suggestion</a:t>
            </a:r>
          </a:p>
          <a:p>
            <a:r>
              <a:rPr lang="en-US" sz="1200" dirty="0"/>
              <a:t>E.G. of the 35 that chose rate 1, 15 should be pushed to rate 2</a:t>
            </a:r>
          </a:p>
          <a:p>
            <a:r>
              <a:rPr lang="en-US" sz="1200" dirty="0"/>
              <a:t>Hotel 1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B949D2-F6C7-483A-A7DA-90186708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22791"/>
              </p:ext>
            </p:extLst>
          </p:nvPr>
        </p:nvGraphicFramePr>
        <p:xfrm>
          <a:off x="6349525" y="2255476"/>
          <a:ext cx="2794475" cy="193929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267723">
                  <a:extLst>
                    <a:ext uri="{9D8B030D-6E8A-4147-A177-3AD203B41FA5}">
                      <a16:colId xmlns:a16="http://schemas.microsoft.com/office/drawing/2014/main" val="1023795117"/>
                    </a:ext>
                  </a:extLst>
                </a:gridCol>
                <a:gridCol w="1526752">
                  <a:extLst>
                    <a:ext uri="{9D8B030D-6E8A-4147-A177-3AD203B41FA5}">
                      <a16:colId xmlns:a16="http://schemas.microsoft.com/office/drawing/2014/main" val="1466694126"/>
                    </a:ext>
                  </a:extLst>
                </a:gridCol>
              </a:tblGrid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Recommendation 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7587154"/>
                  </a:ext>
                </a:extLst>
              </a:tr>
              <a:tr h="265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[35, 275, 53, 10, 2, 18,1,1]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480150"/>
                  </a:ext>
                </a:extLst>
              </a:tr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Push Rate1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[20, 15, 0, 0, 0, 0, 0, 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045793"/>
                  </a:ext>
                </a:extLst>
              </a:tr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Push Rate2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[2, 265, 7, 0, 0, 1, 0, 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6421143"/>
                  </a:ext>
                </a:extLst>
              </a:tr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Push Rate3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[1, 43, 9, 0, 0, 0, 0, 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40233"/>
                  </a:ext>
                </a:extLst>
              </a:tr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Push Rate4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[0, 9, 1, 0, 0, 0, 0, 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69793"/>
                  </a:ext>
                </a:extLst>
              </a:tr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Push Rate5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[0, 2, 0, 0, 0, 0, 0, 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2419294"/>
                  </a:ext>
                </a:extLst>
              </a:tr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Push Rate6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[2, 8, 0, 0, 0, 8, 0, 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40360"/>
                  </a:ext>
                </a:extLst>
              </a:tr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Push Rate7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[0, 1, 0, 0, 0, 0, 0, 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523880"/>
                  </a:ext>
                </a:extLst>
              </a:tr>
              <a:tr h="13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Push Rate8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[0, 1, 0, 0, 0, 0, 0, 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8849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F08C-0B3A-4B40-B562-50A21F468E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432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1288-508B-4776-9A02-0E89AA51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1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C638-7187-4B03-AC4B-366AB918B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rack rate</a:t>
            </a:r>
          </a:p>
          <a:p>
            <a:r>
              <a:rPr lang="en-US" dirty="0"/>
              <a:t>Reduce</a:t>
            </a:r>
          </a:p>
          <a:p>
            <a:pPr lvl="1"/>
            <a:r>
              <a:rPr lang="en-US" dirty="0"/>
              <a:t>Rate 3</a:t>
            </a:r>
          </a:p>
          <a:p>
            <a:r>
              <a:rPr lang="en-US" dirty="0"/>
              <a:t>Focusing on the rack rate is ideal.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AB92-6159-42C5-9B7C-83282BB6DEB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D2B87-18B3-4D15-BCA2-F4004B16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6EF7BC-07A0-4322-8BE1-C1B491D6A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191519"/>
              </p:ext>
            </p:extLst>
          </p:nvPr>
        </p:nvGraphicFramePr>
        <p:xfrm>
          <a:off x="4673527" y="1205661"/>
          <a:ext cx="3832597" cy="285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238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11AB-1894-4AD5-BA41-BB15CD89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3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F0DE-3F93-4915-8549-886747F7E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26293-7463-4A92-915E-34C1DAC30B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Increase emphasis</a:t>
            </a:r>
          </a:p>
          <a:p>
            <a:pPr lvl="1"/>
            <a:r>
              <a:rPr lang="en-US" dirty="0"/>
              <a:t>Rack rate</a:t>
            </a:r>
          </a:p>
          <a:p>
            <a:pPr lvl="1"/>
            <a:r>
              <a:rPr lang="en-US" dirty="0"/>
              <a:t>rate 3</a:t>
            </a:r>
          </a:p>
          <a:p>
            <a:pPr lvl="1"/>
            <a:r>
              <a:rPr lang="en-US" dirty="0"/>
              <a:t>rate 7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4B39D-F524-4171-80F3-94C1195D6D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72C8D9-78C7-4B12-BB31-1D3868102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455352"/>
              </p:ext>
            </p:extLst>
          </p:nvPr>
        </p:nvGraphicFramePr>
        <p:xfrm>
          <a:off x="718202" y="1218008"/>
          <a:ext cx="3730801" cy="285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005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Introduction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8FD5-DEFB-4A1B-9F55-692BFF0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4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4BA6-6FAC-429B-B2E7-DA45860BC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rack rate</a:t>
            </a:r>
          </a:p>
          <a:p>
            <a:r>
              <a:rPr lang="en-US" dirty="0"/>
              <a:t>Decrease:</a:t>
            </a:r>
          </a:p>
          <a:p>
            <a:pPr lvl="1"/>
            <a:r>
              <a:rPr lang="en-US" dirty="0"/>
              <a:t>Rate 3</a:t>
            </a:r>
          </a:p>
          <a:p>
            <a:pPr lvl="1"/>
            <a:r>
              <a:rPr lang="en-US" dirty="0"/>
              <a:t>Rate 4</a:t>
            </a:r>
          </a:p>
          <a:p>
            <a:r>
              <a:rPr lang="en-US" dirty="0"/>
              <a:t>Spread out emphasis on rate code 7 to include rate code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16445-A220-4FC6-A7BB-D7FD94D6E95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2EA67-5485-4D98-9FC5-6FB786B09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72C546-1C27-4FFB-9CEB-1F8200F6BD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325814"/>
              </p:ext>
            </p:extLst>
          </p:nvPr>
        </p:nvGraphicFramePr>
        <p:xfrm>
          <a:off x="4673527" y="1209912"/>
          <a:ext cx="3832597" cy="285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2465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4D20-54A9-4A97-B6A0-0FDDA1AB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BF9C-E39B-4D76-89AD-B1005551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8"/>
            <a:ext cx="3730800" cy="3023251"/>
          </a:xfrm>
        </p:spPr>
        <p:txBody>
          <a:bodyPr/>
          <a:lstStyle/>
          <a:p>
            <a:r>
              <a:rPr lang="en-US" dirty="0"/>
              <a:t>Overall, we see that the model tends to push an expansion of the rack rate</a:t>
            </a:r>
          </a:p>
          <a:p>
            <a:r>
              <a:rPr lang="en-US" dirty="0"/>
              <a:t>This is due to the fact that transient business class was focused on for data collection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34D5E-CA6A-442A-B482-5EBB2FEE1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5759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EF950-A64D-4C84-B24E-941FE8180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0BF7E-A70D-4783-8028-B02DEC4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A7DD-0AF5-48E7-86B4-E2DCF6AD1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Expanding the customer base</a:t>
            </a:r>
          </a:p>
          <a:p>
            <a:r>
              <a:rPr lang="en-US" dirty="0"/>
              <a:t>Inclusion of costs</a:t>
            </a:r>
          </a:p>
          <a:p>
            <a:r>
              <a:rPr lang="en-US" dirty="0"/>
              <a:t>Inclusion of different segmented prices</a:t>
            </a:r>
          </a:p>
          <a:p>
            <a:r>
              <a:rPr lang="en-US" dirty="0"/>
              <a:t>Availability to customers who browsed but did not purchase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7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US" dirty="0"/>
              <a:t>OLLECTION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18325" y="151828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/>
              <a:t>Data w</a:t>
            </a:r>
            <a:r>
              <a:rPr lang="en-US" dirty="0"/>
              <a:t>as collected from five different hotels (same chain)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Rooms were booked through 3 mediums: CRO/Hotel, Web, and GDS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/>
              <a:t>Focused on transient business wh</a:t>
            </a:r>
            <a:r>
              <a:rPr lang="en-US" dirty="0"/>
              <a:t>o stayed less than 7 nights</a:t>
            </a:r>
            <a:endParaRPr dirty="0"/>
          </a:p>
          <a:p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B5D7C8-7273-45C6-B880-C8465A8790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396C5-AC39-4FBF-B509-9BD4255C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C90E-1E28-488A-8DDA-6A09E838D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explores the flexibility of rate code selection</a:t>
            </a:r>
          </a:p>
          <a:p>
            <a:r>
              <a:rPr lang="en-US" dirty="0"/>
              <a:t>Each hotel has a unique set of rate codes</a:t>
            </a:r>
          </a:p>
          <a:p>
            <a:r>
              <a:rPr lang="en-US" dirty="0"/>
              <a:t>Rate codes differ from hotel to hotel, excluding rate 2 which is the unrestricted rack rate </a:t>
            </a:r>
          </a:p>
        </p:txBody>
      </p:sp>
    </p:spTree>
    <p:extLst>
      <p:ext uri="{BB962C8B-B14F-4D97-AF65-F5344CB8AC3E}">
        <p14:creationId xmlns:p14="http://schemas.microsoft.com/office/powerpoint/2010/main" val="29243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FD4DD-60EC-4DE8-990C-6C6F06631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DE87B-733B-4EFB-A780-381413A0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CODES :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CBC57-5805-4C98-BBEB-3E3868C3E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Hotel One: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Hotel Two:</a:t>
            </a:r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8BFC84-FE4D-4B2F-B411-8687B19B9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15677"/>
              </p:ext>
            </p:extLst>
          </p:nvPr>
        </p:nvGraphicFramePr>
        <p:xfrm>
          <a:off x="718320" y="1738116"/>
          <a:ext cx="5937250" cy="15423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3742735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1- Advance Purchase - Requires 10-day Advance Purchase, Fully Restricted Rate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77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2 -Rack Rate - Unrestricted Rate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227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3 -Rack Rate Combined with Additional Hotel Services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25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4 -Accommodation Combined with In City Activities (e.g., golfing, etc.)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000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5 -Accommodation Combined with In City Activities (e.g., shopping, dining, etc.)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82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Rate 6 -Accommodation Combined with Weekend Activities Rate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77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7 -Accommodation Combined with Special Event Activities (e.g., visits to museums, tickets to concerts, 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914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Rate 8- Accommodation Combined with Frequent Traveler Rewards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0536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254282-88EF-4771-A560-D744C5EB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59964"/>
              </p:ext>
            </p:extLst>
          </p:nvPr>
        </p:nvGraphicFramePr>
        <p:xfrm>
          <a:off x="739675" y="3866059"/>
          <a:ext cx="4956810" cy="103124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56810">
                  <a:extLst>
                    <a:ext uri="{9D8B030D-6E8A-4147-A177-3AD203B41FA5}">
                      <a16:colId xmlns:a16="http://schemas.microsoft.com/office/drawing/2014/main" val="4103671501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Rate 1- Advance Purchase -Requires 14-day Advance Purchase, Fully Restricted Rate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998224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2 -Rack Rate - Unrestricted Rate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30880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3 -Accommodation Combined with Frequent Traveler Rewards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899288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4 -Discount Rate Less Restricted Than Advance Purchase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14692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Rate 5 -Discount Rate Less Restricted Than Advance Purchase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18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9670" y="14081"/>
            <a:ext cx="7686000" cy="857400"/>
          </a:xfrm>
        </p:spPr>
        <p:txBody>
          <a:bodyPr/>
          <a:lstStyle/>
          <a:p>
            <a:r>
              <a:rPr lang="en-US" dirty="0"/>
              <a:t>Rate Code Distributions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3" y="1093935"/>
            <a:ext cx="2751279" cy="1821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60" y="1071265"/>
            <a:ext cx="2751279" cy="1843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507" y="1110936"/>
            <a:ext cx="2751279" cy="18210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599" y="3144657"/>
            <a:ext cx="2751279" cy="18210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123" y="3171423"/>
            <a:ext cx="2751278" cy="18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468" y="184017"/>
            <a:ext cx="7686000" cy="857400"/>
          </a:xfrm>
        </p:spPr>
        <p:txBody>
          <a:bodyPr/>
          <a:lstStyle/>
          <a:p>
            <a:r>
              <a:rPr lang="en-US" dirty="0"/>
              <a:t>Average Nightly Price by Rate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3" y="1127675"/>
            <a:ext cx="2838692" cy="1708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22" y="1101442"/>
            <a:ext cx="2838692" cy="1734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41" y="1075786"/>
            <a:ext cx="2838692" cy="1734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544" y="3083936"/>
            <a:ext cx="3035919" cy="18247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181" y="3083935"/>
            <a:ext cx="3035919" cy="18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8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209261-44A4-40EB-8C3B-F8EE2D17D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1A52C-C749-4FB3-ABD5-6966A5BD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24" y="2571750"/>
            <a:ext cx="7878552" cy="857400"/>
          </a:xfrm>
        </p:spPr>
        <p:txBody>
          <a:bodyPr/>
          <a:lstStyle/>
          <a:p>
            <a:pPr algn="ctr"/>
            <a:r>
              <a:rPr lang="en-US" dirty="0"/>
              <a:t>Rate 2 is the most common rate purchased at all five hotels</a:t>
            </a:r>
            <a:br>
              <a:rPr lang="en-US" dirty="0"/>
            </a:br>
            <a:r>
              <a:rPr lang="en-US" b="1" dirty="0"/>
              <a:t>BUT</a:t>
            </a:r>
            <a:br>
              <a:rPr lang="en-US" b="1" dirty="0"/>
            </a:br>
            <a:r>
              <a:rPr lang="en-US" dirty="0"/>
              <a:t>it does not necessarily bring in the most revenue</a:t>
            </a:r>
            <a:endParaRPr lang="en-US" b="1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3629F4F-729E-4C8F-BB73-85DED59790F4}"/>
              </a:ext>
            </a:extLst>
          </p:cNvPr>
          <p:cNvSpPr txBox="1">
            <a:spLocks/>
          </p:cNvSpPr>
          <p:nvPr/>
        </p:nvSpPr>
        <p:spPr>
          <a:xfrm>
            <a:off x="337334" y="10722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Rate Code Distributions Conclusion:</a:t>
            </a:r>
          </a:p>
        </p:txBody>
      </p:sp>
    </p:spTree>
    <p:extLst>
      <p:ext uri="{BB962C8B-B14F-4D97-AF65-F5344CB8AC3E}">
        <p14:creationId xmlns:p14="http://schemas.microsoft.com/office/powerpoint/2010/main" val="992757733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1112</Words>
  <Application>Microsoft Office PowerPoint</Application>
  <PresentationFormat>On-screen Show (16:9)</PresentationFormat>
  <Paragraphs>262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Titillium Web ExtraLight</vt:lpstr>
      <vt:lpstr>Calibri</vt:lpstr>
      <vt:lpstr>Titillium Web</vt:lpstr>
      <vt:lpstr>Arial</vt:lpstr>
      <vt:lpstr>Thaliard template</vt:lpstr>
      <vt:lpstr>Customer Classification and Room Optimization for Hotels Results produced by: Kenny Thomas, Jessie Tolbert, Doug McGuire, Kyle Johnson  </vt:lpstr>
      <vt:lpstr>OVERVIEW</vt:lpstr>
      <vt:lpstr>Data Introduction</vt:lpstr>
      <vt:lpstr>COLLECTION</vt:lpstr>
      <vt:lpstr>RATE CODES</vt:lpstr>
      <vt:lpstr>RATE CODES : EXAMPLE</vt:lpstr>
      <vt:lpstr>Rate Code Distributions</vt:lpstr>
      <vt:lpstr>Average Nightly Price by Rate Code </vt:lpstr>
      <vt:lpstr>Rate 2 is the most common rate purchased at all five hotels BUT it does not necessarily bring in the most revenue</vt:lpstr>
      <vt:lpstr>Proposition</vt:lpstr>
      <vt:lpstr>EXPLORATION</vt:lpstr>
      <vt:lpstr>CLEANING</vt:lpstr>
      <vt:lpstr>OUR PROCESS IS EASY</vt:lpstr>
      <vt:lpstr>PowerPoint Presentation</vt:lpstr>
      <vt:lpstr>PowerPoint Presentation</vt:lpstr>
      <vt:lpstr>PowerPoint Presentation</vt:lpstr>
      <vt:lpstr>MODEL FITTING</vt:lpstr>
      <vt:lpstr>DIFFERENT FITS</vt:lpstr>
      <vt:lpstr>RANDOM FOREST OPTIMIZATION</vt:lpstr>
      <vt:lpstr>RANDOM FOREST OPTIMIZATION</vt:lpstr>
      <vt:lpstr>FITTING</vt:lpstr>
      <vt:lpstr>RANDOM FOREST PERFORMANCE MEASURE</vt:lpstr>
      <vt:lpstr>USING RANDOM FOREST RESULTS</vt:lpstr>
      <vt:lpstr>USING THE EXPECTED VALUES</vt:lpstr>
      <vt:lpstr>EXPECTED IMPROVEMENT PER CUSTOMER</vt:lpstr>
      <vt:lpstr>INSIGHTS</vt:lpstr>
      <vt:lpstr>BINS</vt:lpstr>
      <vt:lpstr>HOTEL 1 BREAKDOWN</vt:lpstr>
      <vt:lpstr>HOTEL 3 BREAKDOWN</vt:lpstr>
      <vt:lpstr>HOTEL 4 BREAKDOWN</vt:lpstr>
      <vt:lpstr>LIMITATIONS</vt:lpstr>
      <vt:lpstr>FURTHER STUDIES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Classification and Room Optimization for Hotels Results produced by: Kenny Thomas, Jessie Tolbert, Doug Mcguire, Kyle Johnson  </dc:title>
  <cp:lastModifiedBy>Kenneth Thomas</cp:lastModifiedBy>
  <cp:revision>82</cp:revision>
  <dcterms:modified xsi:type="dcterms:W3CDTF">2019-01-18T05:32:29Z</dcterms:modified>
</cp:coreProperties>
</file>