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85" r:id="rId3"/>
    <p:sldId id="257" r:id="rId4"/>
    <p:sldId id="288" r:id="rId5"/>
    <p:sldId id="298" r:id="rId6"/>
    <p:sldId id="299" r:id="rId7"/>
    <p:sldId id="300" r:id="rId8"/>
    <p:sldId id="301" r:id="rId9"/>
    <p:sldId id="302" r:id="rId10"/>
    <p:sldId id="303" r:id="rId11"/>
    <p:sldId id="287" r:id="rId12"/>
    <p:sldId id="305" r:id="rId13"/>
    <p:sldId id="306" r:id="rId14"/>
    <p:sldId id="307" r:id="rId15"/>
    <p:sldId id="308" r:id="rId16"/>
    <p:sldId id="309" r:id="rId17"/>
    <p:sldId id="310" r:id="rId18"/>
    <p:sldId id="311" r:id="rId19"/>
    <p:sldId id="312" r:id="rId20"/>
    <p:sldId id="304" r:id="rId21"/>
  </p:sldIdLst>
  <p:sldSz cx="9144000" cy="5143500" type="screen16x9"/>
  <p:notesSz cx="6858000" cy="9144000"/>
  <p:embeddedFontLst>
    <p:embeddedFont>
      <p:font typeface="Raleway"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Barlow" panose="020B0604020202020204" charset="0"/>
      <p:regular r:id="rId31"/>
      <p:bold r:id="rId32"/>
      <p:italic r:id="rId33"/>
      <p:boldItalic r:id="rId34"/>
    </p:embeddedFont>
    <p:embeddedFont>
      <p:font typeface="Raleway Thin" panose="020B0604020202020204" charset="0"/>
      <p:regular r:id="rId35"/>
      <p:bold r:id="rId36"/>
      <p:italic r:id="rId37"/>
      <p:boldItalic r:id="rId38"/>
    </p:embeddedFont>
    <p:embeddedFont>
      <p:font typeface="Barlow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7"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295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7"/>
        <p:cNvGrpSpPr/>
        <p:nvPr/>
      </p:nvGrpSpPr>
      <p:grpSpPr>
        <a:xfrm>
          <a:off x="0" y="0"/>
          <a:ext cx="0" cy="0"/>
          <a:chOff x="0" y="0"/>
          <a:chExt cx="0" cy="0"/>
        </a:xfrm>
      </p:grpSpPr>
      <p:sp>
        <p:nvSpPr>
          <p:cNvPr id="2388" name="Google Shape;2388;gc620bbb03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9" name="Google Shape;2389;gc620bbb03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85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15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65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624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893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66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21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08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c620bbb03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c620bbb03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18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912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60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164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60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302857" y="702638"/>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94587" y="1279610"/>
            <a:ext cx="5583465" cy="243196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600" dirty="0" smtClean="0">
                <a:latin typeface="Times New Roman" panose="02020603050405020304" pitchFamily="18" charset="0"/>
                <a:cs typeface="Times New Roman" panose="02020603050405020304" pitchFamily="18" charset="0"/>
              </a:rPr>
              <a:t>RESUME BAB 4-5 MODUL MPPL</a:t>
            </a:r>
            <a:endParaRPr sz="6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595611" y="3924946"/>
            <a:ext cx="1513556"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KENTI (1903016)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700697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Kegiatan pengendalian jadwal</a:t>
            </a:r>
            <a:endParaRPr sz="40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8" name="Google Shape;4710;p49"/>
          <p:cNvGrpSpPr/>
          <p:nvPr/>
        </p:nvGrpSpPr>
        <p:grpSpPr>
          <a:xfrm rot="1897807">
            <a:off x="7760000" y="22508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457200" y="1182344"/>
            <a:ext cx="8191825" cy="3385542"/>
          </a:xfrm>
          <a:prstGeom prst="rect">
            <a:avLst/>
          </a:prstGeom>
        </p:spPr>
        <p:txBody>
          <a:bodyPr wrap="square">
            <a:spAutoFit/>
          </a:bodyPr>
          <a:lstStyle/>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1. Input pengawasan/pengendalian jadwal</a:t>
            </a:r>
          </a:p>
          <a:p>
            <a:pPr lvl="0" algn="just">
              <a:lnSpc>
                <a:spcPct val="107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Jadwal proyek, laporan kinerja, perubahan permintaan, rencana pengelolaan jadwal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2. Alat </a:t>
            </a:r>
            <a:r>
              <a:rPr lang="en-US" sz="2000" b="1" dirty="0">
                <a:latin typeface="Times New Roman" panose="02020603050405020304" pitchFamily="18" charset="0"/>
                <a:ea typeface="Calibri" panose="020F0502020204030204" pitchFamily="34" charset="0"/>
                <a:cs typeface="Times New Roman" panose="02020603050405020304" pitchFamily="18" charset="0"/>
              </a:rPr>
              <a:t>dan teknik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pengembangan jadwal</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Sistem pengawasan/pengendalian perubahan </a:t>
            </a:r>
            <a:r>
              <a:rPr lang="en-US" sz="2000" dirty="0" smtClean="0">
                <a:latin typeface="Times New Roman" panose="02020603050405020304" pitchFamily="18" charset="0"/>
                <a:cs typeface="Times New Roman" panose="02020603050405020304" pitchFamily="18" charset="0"/>
              </a:rPr>
              <a:t>jadwal</a:t>
            </a:r>
          </a:p>
          <a:p>
            <a:pPr marL="342900" lvl="0" indent="-342900" algn="just">
              <a:lnSpc>
                <a:spcPct val="107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Teknik </a:t>
            </a:r>
            <a:r>
              <a:rPr lang="en-US" sz="2000" dirty="0">
                <a:latin typeface="Times New Roman" panose="02020603050405020304" pitchFamily="18" charset="0"/>
                <a:cs typeface="Times New Roman" panose="02020603050405020304" pitchFamily="18" charset="0"/>
              </a:rPr>
              <a:t>pengukuran </a:t>
            </a:r>
            <a:r>
              <a:rPr lang="en-US" sz="2000" dirty="0" smtClean="0">
                <a:latin typeface="Times New Roman" panose="02020603050405020304" pitchFamily="18" charset="0"/>
                <a:cs typeface="Times New Roman" panose="02020603050405020304" pitchFamily="18" charset="0"/>
              </a:rPr>
              <a:t>kinerja</a:t>
            </a:r>
          </a:p>
          <a:p>
            <a:pPr marL="342900" lvl="0" indent="-342900" algn="just">
              <a:lnSpc>
                <a:spcPct val="107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Perencanaan tambahan</a:t>
            </a:r>
          </a:p>
          <a:p>
            <a:pPr marL="342900" lvl="0" indent="-342900" algn="just">
              <a:lnSpc>
                <a:spcPct val="107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Penggunaan </a:t>
            </a:r>
            <a:r>
              <a:rPr lang="en-US" sz="2000" dirty="0">
                <a:latin typeface="Times New Roman" panose="02020603050405020304" pitchFamily="18" charset="0"/>
                <a:cs typeface="Times New Roman" panose="02020603050405020304" pitchFamily="18" charset="0"/>
              </a:rPr>
              <a:t>perangkat lunak manajemen </a:t>
            </a:r>
            <a:r>
              <a:rPr lang="en-US" sz="2000" dirty="0" smtClean="0">
                <a:latin typeface="Times New Roman" panose="02020603050405020304" pitchFamily="18" charset="0"/>
                <a:cs typeface="Times New Roman" panose="02020603050405020304" pitchFamily="18" charset="0"/>
              </a:rPr>
              <a:t>proyek</a:t>
            </a:r>
          </a:p>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3. Output pengembangan jadwal</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Uraian jadwal, tindakan korektif, bahan pembelajaran.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467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0"/>
        <p:cNvGrpSpPr/>
        <p:nvPr/>
      </p:nvGrpSpPr>
      <p:grpSpPr>
        <a:xfrm>
          <a:off x="0" y="0"/>
          <a:ext cx="0" cy="0"/>
          <a:chOff x="0" y="0"/>
          <a:chExt cx="0" cy="0"/>
        </a:xfrm>
      </p:grpSpPr>
      <p:sp>
        <p:nvSpPr>
          <p:cNvPr id="2391" name="Google Shape;2391;p43"/>
          <p:cNvSpPr txBox="1">
            <a:spLocks noGrp="1"/>
          </p:cNvSpPr>
          <p:nvPr>
            <p:ph type="title"/>
          </p:nvPr>
        </p:nvSpPr>
        <p:spPr>
          <a:xfrm>
            <a:off x="457200" y="605600"/>
            <a:ext cx="795528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b="1" dirty="0" smtClean="0">
                <a:latin typeface="Times New Roman" panose="02020603050405020304" pitchFamily="18" charset="0"/>
                <a:cs typeface="Times New Roman" panose="02020603050405020304" pitchFamily="18" charset="0"/>
              </a:rPr>
              <a:t>BAB 5 MANAJEMEN KUALITAS PROYEK</a:t>
            </a:r>
            <a:endParaRPr sz="4000" b="1" dirty="0">
              <a:latin typeface="Times New Roman" panose="02020603050405020304" pitchFamily="18" charset="0"/>
              <a:cs typeface="Times New Roman" panose="02020603050405020304" pitchFamily="18" charset="0"/>
            </a:endParaRPr>
          </a:p>
        </p:txBody>
      </p:sp>
      <p:sp>
        <p:nvSpPr>
          <p:cNvPr id="2392" name="Google Shape;2392;p4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2401" name="Google Shape;2401;p43"/>
          <p:cNvCxnSpPr/>
          <p:nvPr/>
        </p:nvCxnSpPr>
        <p:spPr>
          <a:xfrm>
            <a:off x="2502749" y="2072217"/>
            <a:ext cx="1056900" cy="0"/>
          </a:xfrm>
          <a:prstGeom prst="straightConnector1">
            <a:avLst/>
          </a:prstGeom>
          <a:noFill/>
          <a:ln w="9525" cap="flat" cmpd="sng">
            <a:solidFill>
              <a:schemeClr val="accent1"/>
            </a:solidFill>
            <a:prstDash val="solid"/>
            <a:round/>
            <a:headEnd type="oval" w="med" len="med"/>
            <a:tailEnd type="oval" w="med" len="med"/>
          </a:ln>
        </p:spPr>
      </p:cxnSp>
      <p:sp>
        <p:nvSpPr>
          <p:cNvPr id="2402" name="Google Shape;2402;p43"/>
          <p:cNvSpPr txBox="1"/>
          <p:nvPr/>
        </p:nvSpPr>
        <p:spPr>
          <a:xfrm>
            <a:off x="6303309" y="1885448"/>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600" b="1" dirty="0" smtClean="0">
                <a:solidFill>
                  <a:schemeClr val="tx1"/>
                </a:solidFill>
                <a:latin typeface="Times New Roman" panose="02020603050405020304" pitchFamily="18" charset="0"/>
                <a:ea typeface="Barlow"/>
                <a:cs typeface="Times New Roman" panose="02020603050405020304" pitchFamily="18" charset="0"/>
                <a:sym typeface="Barlow"/>
              </a:rPr>
              <a:t>Proses utama manajemen kualitas proyek</a:t>
            </a:r>
            <a:endParaRPr sz="1600" b="1" dirty="0">
              <a:solidFill>
                <a:schemeClr val="tx1"/>
              </a:solidFill>
              <a:latin typeface="Times New Roman" panose="02020603050405020304" pitchFamily="18" charset="0"/>
              <a:ea typeface="Barlow"/>
              <a:cs typeface="Times New Roman" panose="02020603050405020304" pitchFamily="18" charset="0"/>
              <a:sym typeface="Barlow"/>
            </a:endParaRPr>
          </a:p>
        </p:txBody>
      </p:sp>
      <p:cxnSp>
        <p:nvCxnSpPr>
          <p:cNvPr id="2403" name="Google Shape;2403;p43"/>
          <p:cNvCxnSpPr/>
          <p:nvPr/>
        </p:nvCxnSpPr>
        <p:spPr>
          <a:xfrm>
            <a:off x="4605029" y="2085054"/>
            <a:ext cx="1212600" cy="0"/>
          </a:xfrm>
          <a:prstGeom prst="straightConnector1">
            <a:avLst/>
          </a:prstGeom>
          <a:noFill/>
          <a:ln w="9525" cap="flat" cmpd="sng">
            <a:solidFill>
              <a:schemeClr val="accent2"/>
            </a:solidFill>
            <a:prstDash val="solid"/>
            <a:round/>
            <a:headEnd type="oval" w="med" len="med"/>
            <a:tailEnd type="oval" w="med" len="med"/>
          </a:ln>
        </p:spPr>
      </p:cxnSp>
      <p:sp>
        <p:nvSpPr>
          <p:cNvPr id="2404" name="Google Shape;2404;p43"/>
          <p:cNvSpPr txBox="1"/>
          <p:nvPr/>
        </p:nvSpPr>
        <p:spPr>
          <a:xfrm>
            <a:off x="457200" y="3952063"/>
            <a:ext cx="1650460" cy="23144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600" b="1" dirty="0" smtClean="0">
                <a:solidFill>
                  <a:schemeClr val="tx1"/>
                </a:solidFill>
                <a:latin typeface="Times New Roman" panose="02020603050405020304" pitchFamily="18" charset="0"/>
                <a:ea typeface="Barlow"/>
                <a:cs typeface="Times New Roman" panose="02020603050405020304" pitchFamily="18" charset="0"/>
                <a:sym typeface="Barlow"/>
              </a:rPr>
              <a:t>Pengendalian kualitas</a:t>
            </a:r>
            <a:endParaRPr sz="1600" b="1" dirty="0">
              <a:solidFill>
                <a:schemeClr val="tx1"/>
              </a:solidFill>
              <a:latin typeface="Times New Roman" panose="02020603050405020304" pitchFamily="18" charset="0"/>
              <a:ea typeface="Barlow"/>
              <a:cs typeface="Times New Roman" panose="02020603050405020304" pitchFamily="18" charset="0"/>
              <a:sym typeface="Barlow"/>
            </a:endParaRPr>
          </a:p>
        </p:txBody>
      </p:sp>
      <p:cxnSp>
        <p:nvCxnSpPr>
          <p:cNvPr id="2405" name="Google Shape;2405;p43"/>
          <p:cNvCxnSpPr/>
          <p:nvPr/>
        </p:nvCxnSpPr>
        <p:spPr>
          <a:xfrm>
            <a:off x="5033935" y="3089042"/>
            <a:ext cx="1004676" cy="0"/>
          </a:xfrm>
          <a:prstGeom prst="straightConnector1">
            <a:avLst/>
          </a:prstGeom>
          <a:noFill/>
          <a:ln w="9525" cap="flat" cmpd="sng">
            <a:solidFill>
              <a:schemeClr val="accent3"/>
            </a:solidFill>
            <a:prstDash val="solid"/>
            <a:round/>
            <a:headEnd type="oval" w="med" len="med"/>
            <a:tailEnd type="oval" w="med" len="med"/>
          </a:ln>
        </p:spPr>
      </p:cxnSp>
      <p:sp>
        <p:nvSpPr>
          <p:cNvPr id="2406" name="Google Shape;2406;p43"/>
          <p:cNvSpPr txBox="1"/>
          <p:nvPr/>
        </p:nvSpPr>
        <p:spPr>
          <a:xfrm>
            <a:off x="457200" y="2931008"/>
            <a:ext cx="1840333" cy="31606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600" b="1" dirty="0" smtClean="0">
                <a:solidFill>
                  <a:schemeClr val="tx1"/>
                </a:solidFill>
                <a:latin typeface="Times New Roman" panose="02020603050405020304" pitchFamily="18" charset="0"/>
                <a:ea typeface="Barlow"/>
                <a:cs typeface="Times New Roman" panose="02020603050405020304" pitchFamily="18" charset="0"/>
                <a:sym typeface="Barlow"/>
              </a:rPr>
              <a:t>P</a:t>
            </a:r>
            <a:r>
              <a:rPr lang="en" sz="1600" b="1" dirty="0" smtClean="0">
                <a:solidFill>
                  <a:schemeClr val="tx1"/>
                </a:solidFill>
                <a:latin typeface="Times New Roman" panose="02020603050405020304" pitchFamily="18" charset="0"/>
                <a:ea typeface="Barlow"/>
                <a:cs typeface="Times New Roman" panose="02020603050405020304" pitchFamily="18" charset="0"/>
                <a:sym typeface="Barlow"/>
              </a:rPr>
              <a:t>erencanaan kualitas</a:t>
            </a:r>
            <a:endParaRPr sz="1600" b="1" dirty="0">
              <a:solidFill>
                <a:schemeClr val="tx1"/>
              </a:solidFill>
              <a:latin typeface="Times New Roman" panose="02020603050405020304" pitchFamily="18" charset="0"/>
              <a:ea typeface="Barlow"/>
              <a:cs typeface="Times New Roman" panose="02020603050405020304" pitchFamily="18" charset="0"/>
              <a:sym typeface="Barlow"/>
            </a:endParaRPr>
          </a:p>
        </p:txBody>
      </p:sp>
      <p:cxnSp>
        <p:nvCxnSpPr>
          <p:cNvPr id="2407" name="Google Shape;2407;p43"/>
          <p:cNvCxnSpPr/>
          <p:nvPr/>
        </p:nvCxnSpPr>
        <p:spPr>
          <a:xfrm>
            <a:off x="4461391" y="4011514"/>
            <a:ext cx="1409902" cy="0"/>
          </a:xfrm>
          <a:prstGeom prst="straightConnector1">
            <a:avLst/>
          </a:prstGeom>
          <a:noFill/>
          <a:ln w="9525" cap="flat" cmpd="sng">
            <a:solidFill>
              <a:schemeClr val="accent4"/>
            </a:solidFill>
            <a:prstDash val="solid"/>
            <a:round/>
            <a:headEnd type="oval" w="med" len="med"/>
            <a:tailEnd type="oval" w="med" len="med"/>
          </a:ln>
        </p:spPr>
      </p:cxnSp>
      <p:sp>
        <p:nvSpPr>
          <p:cNvPr id="2408" name="Google Shape;2408;p43"/>
          <p:cNvSpPr txBox="1"/>
          <p:nvPr/>
        </p:nvSpPr>
        <p:spPr>
          <a:xfrm>
            <a:off x="6448001" y="2954462"/>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600" b="1" dirty="0" smtClean="0">
                <a:solidFill>
                  <a:schemeClr val="tx1"/>
                </a:solidFill>
                <a:latin typeface="Times New Roman" panose="02020603050405020304" pitchFamily="18" charset="0"/>
                <a:ea typeface="Barlow"/>
                <a:cs typeface="Times New Roman" panose="02020603050405020304" pitchFamily="18" charset="0"/>
                <a:sym typeface="Barlow"/>
              </a:rPr>
              <a:t>Jaminan kualitas</a:t>
            </a:r>
            <a:endParaRPr sz="1600" b="1" dirty="0">
              <a:solidFill>
                <a:schemeClr val="tx1"/>
              </a:solidFill>
              <a:latin typeface="Times New Roman" panose="02020603050405020304" pitchFamily="18" charset="0"/>
              <a:ea typeface="Barlow"/>
              <a:cs typeface="Times New Roman" panose="02020603050405020304" pitchFamily="18" charset="0"/>
              <a:sym typeface="Barlow"/>
            </a:endParaRPr>
          </a:p>
        </p:txBody>
      </p:sp>
      <p:cxnSp>
        <p:nvCxnSpPr>
          <p:cNvPr id="2409" name="Google Shape;2409;p43"/>
          <p:cNvCxnSpPr/>
          <p:nvPr/>
        </p:nvCxnSpPr>
        <p:spPr>
          <a:xfrm>
            <a:off x="2481660" y="4011514"/>
            <a:ext cx="1408964" cy="0"/>
          </a:xfrm>
          <a:prstGeom prst="straightConnector1">
            <a:avLst/>
          </a:prstGeom>
          <a:noFill/>
          <a:ln w="9525" cap="flat" cmpd="sng">
            <a:solidFill>
              <a:schemeClr val="accent5"/>
            </a:solidFill>
            <a:prstDash val="solid"/>
            <a:round/>
            <a:headEnd type="oval" w="med" len="med"/>
            <a:tailEnd type="oval" w="med" len="med"/>
          </a:ln>
        </p:spPr>
      </p:cxnSp>
      <p:sp>
        <p:nvSpPr>
          <p:cNvPr id="2410" name="Google Shape;2410;p43"/>
          <p:cNvSpPr txBox="1"/>
          <p:nvPr/>
        </p:nvSpPr>
        <p:spPr>
          <a:xfrm>
            <a:off x="6334650" y="3839411"/>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600" b="1" dirty="0" smtClean="0">
                <a:solidFill>
                  <a:schemeClr val="tx1"/>
                </a:solidFill>
                <a:latin typeface="Times New Roman" panose="02020603050405020304" pitchFamily="18" charset="0"/>
                <a:ea typeface="Barlow"/>
                <a:cs typeface="Times New Roman" panose="02020603050405020304" pitchFamily="18" charset="0"/>
                <a:sym typeface="Barlow"/>
              </a:rPr>
              <a:t>Peningkatan kualitas</a:t>
            </a:r>
            <a:endParaRPr sz="1600" b="1" dirty="0">
              <a:solidFill>
                <a:schemeClr val="tx1"/>
              </a:solidFill>
              <a:latin typeface="Times New Roman" panose="02020603050405020304" pitchFamily="18" charset="0"/>
              <a:ea typeface="Barlow"/>
              <a:cs typeface="Times New Roman" panose="02020603050405020304" pitchFamily="18" charset="0"/>
              <a:sym typeface="Barlow"/>
            </a:endParaRPr>
          </a:p>
        </p:txBody>
      </p:sp>
      <p:cxnSp>
        <p:nvCxnSpPr>
          <p:cNvPr id="2411" name="Google Shape;2411;p43"/>
          <p:cNvCxnSpPr/>
          <p:nvPr/>
        </p:nvCxnSpPr>
        <p:spPr>
          <a:xfrm>
            <a:off x="2356400" y="3089042"/>
            <a:ext cx="1118100" cy="0"/>
          </a:xfrm>
          <a:prstGeom prst="straightConnector1">
            <a:avLst/>
          </a:prstGeom>
          <a:noFill/>
          <a:ln w="9525" cap="flat" cmpd="sng">
            <a:solidFill>
              <a:schemeClr val="accent6"/>
            </a:solidFill>
            <a:prstDash val="solid"/>
            <a:round/>
            <a:headEnd type="oval" w="med" len="med"/>
            <a:tailEnd type="oval" w="med" len="med"/>
          </a:ln>
        </p:spPr>
      </p:cxnSp>
      <p:sp>
        <p:nvSpPr>
          <p:cNvPr id="2412" name="Google Shape;2412;p43"/>
          <p:cNvSpPr txBox="1"/>
          <p:nvPr/>
        </p:nvSpPr>
        <p:spPr>
          <a:xfrm>
            <a:off x="457200" y="1954643"/>
            <a:ext cx="1853301" cy="23514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600" b="1" dirty="0" smtClean="0">
                <a:solidFill>
                  <a:schemeClr val="tx1"/>
                </a:solidFill>
                <a:latin typeface="Times New Roman" panose="02020603050405020304" pitchFamily="18" charset="0"/>
                <a:ea typeface="Barlow"/>
                <a:cs typeface="Times New Roman" panose="02020603050405020304" pitchFamily="18" charset="0"/>
                <a:sym typeface="Barlow"/>
              </a:rPr>
              <a:t>Pengertian kualitas proyek</a:t>
            </a:r>
            <a:endParaRPr sz="1600" b="1" dirty="0">
              <a:solidFill>
                <a:schemeClr val="tx1"/>
              </a:solidFill>
              <a:latin typeface="Times New Roman" panose="02020603050405020304" pitchFamily="18" charset="0"/>
              <a:ea typeface="Barlow"/>
              <a:cs typeface="Times New Roman" panose="02020603050405020304" pitchFamily="18" charset="0"/>
              <a:sym typeface="Barlow"/>
            </a:endParaRPr>
          </a:p>
        </p:txBody>
      </p:sp>
      <p:grpSp>
        <p:nvGrpSpPr>
          <p:cNvPr id="24" name="Google Shape;4999;p50"/>
          <p:cNvGrpSpPr/>
          <p:nvPr/>
        </p:nvGrpSpPr>
        <p:grpSpPr>
          <a:xfrm>
            <a:off x="2915450" y="1789159"/>
            <a:ext cx="2525048" cy="2525246"/>
            <a:chOff x="3706812" y="1035050"/>
            <a:chExt cx="4792662" cy="4787899"/>
          </a:xfrm>
        </p:grpSpPr>
        <p:sp>
          <p:nvSpPr>
            <p:cNvPr id="25" name="Google Shape;5000;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5001;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5002;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5003;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5004;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5005;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6" name="Google Shape;2343;p41"/>
          <p:cNvSpPr/>
          <p:nvPr/>
        </p:nvSpPr>
        <p:spPr>
          <a:xfrm>
            <a:off x="3684024" y="2043020"/>
            <a:ext cx="234253" cy="301892"/>
          </a:xfrm>
          <a:prstGeom prst="rect">
            <a:avLst/>
          </a:prstGeom>
        </p:spPr>
        <p:txBody>
          <a:bodyPr>
            <a:prstTxWarp prst="textPlain">
              <a:avLst/>
            </a:prstTxWarp>
          </a:bodyPr>
          <a:lstStyle/>
          <a:p>
            <a:pPr lvl="0" algn="ctr"/>
            <a:r>
              <a:rPr lang="en-US" b="1" dirty="0">
                <a:solidFill>
                  <a:schemeClr val="lt1"/>
                </a:solidFill>
                <a:latin typeface="Raleway"/>
              </a:rPr>
              <a:t>1</a:t>
            </a:r>
            <a:endParaRPr b="1" i="0" dirty="0">
              <a:ln>
                <a:noFill/>
              </a:ln>
              <a:solidFill>
                <a:schemeClr val="lt1"/>
              </a:solidFill>
              <a:latin typeface="Raleway"/>
            </a:endParaRPr>
          </a:p>
        </p:txBody>
      </p:sp>
      <p:sp>
        <p:nvSpPr>
          <p:cNvPr id="37" name="Google Shape;2343;p41"/>
          <p:cNvSpPr/>
          <p:nvPr/>
        </p:nvSpPr>
        <p:spPr>
          <a:xfrm>
            <a:off x="4487902" y="2072217"/>
            <a:ext cx="234253" cy="301892"/>
          </a:xfrm>
          <a:prstGeom prst="rect">
            <a:avLst/>
          </a:prstGeom>
        </p:spPr>
        <p:txBody>
          <a:bodyPr>
            <a:prstTxWarp prst="textPlain">
              <a:avLst/>
            </a:prstTxWarp>
          </a:bodyPr>
          <a:lstStyle/>
          <a:p>
            <a:pPr lvl="0" algn="ctr"/>
            <a:r>
              <a:rPr lang="en-US" b="1" dirty="0">
                <a:solidFill>
                  <a:schemeClr val="lt1"/>
                </a:solidFill>
                <a:latin typeface="Raleway"/>
              </a:rPr>
              <a:t>2</a:t>
            </a:r>
            <a:endParaRPr b="1" i="0" dirty="0">
              <a:ln>
                <a:noFill/>
              </a:ln>
              <a:solidFill>
                <a:schemeClr val="lt1"/>
              </a:solidFill>
              <a:latin typeface="Raleway"/>
            </a:endParaRPr>
          </a:p>
        </p:txBody>
      </p:sp>
      <p:sp>
        <p:nvSpPr>
          <p:cNvPr id="38" name="Google Shape;2343;p41"/>
          <p:cNvSpPr/>
          <p:nvPr/>
        </p:nvSpPr>
        <p:spPr>
          <a:xfrm>
            <a:off x="3142111" y="2745171"/>
            <a:ext cx="234253" cy="301892"/>
          </a:xfrm>
          <a:prstGeom prst="rect">
            <a:avLst/>
          </a:prstGeom>
        </p:spPr>
        <p:txBody>
          <a:bodyPr>
            <a:prstTxWarp prst="textPlain">
              <a:avLst/>
            </a:prstTxWarp>
          </a:bodyPr>
          <a:lstStyle/>
          <a:p>
            <a:pPr lvl="0" algn="ctr"/>
            <a:r>
              <a:rPr lang="en-US" b="1" dirty="0">
                <a:solidFill>
                  <a:schemeClr val="lt1"/>
                </a:solidFill>
                <a:latin typeface="Raleway"/>
              </a:rPr>
              <a:t>3</a:t>
            </a:r>
            <a:endParaRPr b="1" i="0" dirty="0">
              <a:ln>
                <a:noFill/>
              </a:ln>
              <a:solidFill>
                <a:schemeClr val="lt1"/>
              </a:solidFill>
              <a:latin typeface="Raleway"/>
            </a:endParaRPr>
          </a:p>
        </p:txBody>
      </p:sp>
      <p:sp>
        <p:nvSpPr>
          <p:cNvPr id="39" name="Google Shape;2343;p41"/>
          <p:cNvSpPr/>
          <p:nvPr/>
        </p:nvSpPr>
        <p:spPr>
          <a:xfrm>
            <a:off x="4977076" y="2839509"/>
            <a:ext cx="234253" cy="301892"/>
          </a:xfrm>
          <a:prstGeom prst="rect">
            <a:avLst/>
          </a:prstGeom>
        </p:spPr>
        <p:txBody>
          <a:bodyPr>
            <a:prstTxWarp prst="textPlain">
              <a:avLst/>
            </a:prstTxWarp>
          </a:bodyPr>
          <a:lstStyle/>
          <a:p>
            <a:pPr lvl="0" algn="ctr"/>
            <a:r>
              <a:rPr lang="en-US" b="1" dirty="0">
                <a:solidFill>
                  <a:schemeClr val="lt1"/>
                </a:solidFill>
                <a:latin typeface="Raleway"/>
              </a:rPr>
              <a:t>4</a:t>
            </a:r>
            <a:endParaRPr b="1" i="0" dirty="0">
              <a:ln>
                <a:noFill/>
              </a:ln>
              <a:solidFill>
                <a:schemeClr val="lt1"/>
              </a:solidFill>
              <a:latin typeface="Raleway"/>
            </a:endParaRPr>
          </a:p>
        </p:txBody>
      </p:sp>
      <p:sp>
        <p:nvSpPr>
          <p:cNvPr id="40" name="Google Shape;2343;p41"/>
          <p:cNvSpPr/>
          <p:nvPr/>
        </p:nvSpPr>
        <p:spPr>
          <a:xfrm>
            <a:off x="3528841" y="3624345"/>
            <a:ext cx="234253" cy="301892"/>
          </a:xfrm>
          <a:prstGeom prst="rect">
            <a:avLst/>
          </a:prstGeom>
        </p:spPr>
        <p:txBody>
          <a:bodyPr>
            <a:prstTxWarp prst="textPlain">
              <a:avLst/>
            </a:prstTxWarp>
          </a:bodyPr>
          <a:lstStyle/>
          <a:p>
            <a:pPr lvl="0" algn="ctr"/>
            <a:r>
              <a:rPr lang="en-US" b="1" dirty="0">
                <a:solidFill>
                  <a:schemeClr val="lt1"/>
                </a:solidFill>
                <a:latin typeface="Raleway"/>
              </a:rPr>
              <a:t>5</a:t>
            </a:r>
            <a:endParaRPr b="1" i="0" dirty="0">
              <a:ln>
                <a:noFill/>
              </a:ln>
              <a:solidFill>
                <a:schemeClr val="lt1"/>
              </a:solidFill>
              <a:latin typeface="Raleway"/>
            </a:endParaRPr>
          </a:p>
        </p:txBody>
      </p:sp>
      <p:sp>
        <p:nvSpPr>
          <p:cNvPr id="41" name="Google Shape;2343;p41"/>
          <p:cNvSpPr/>
          <p:nvPr/>
        </p:nvSpPr>
        <p:spPr>
          <a:xfrm>
            <a:off x="4506190" y="3709569"/>
            <a:ext cx="234253" cy="301892"/>
          </a:xfrm>
          <a:prstGeom prst="rect">
            <a:avLst/>
          </a:prstGeom>
        </p:spPr>
        <p:txBody>
          <a:bodyPr>
            <a:prstTxWarp prst="textPlain">
              <a:avLst/>
            </a:prstTxWarp>
          </a:bodyPr>
          <a:lstStyle/>
          <a:p>
            <a:pPr lvl="0" algn="ctr"/>
            <a:r>
              <a:rPr lang="en-US" b="1" dirty="0">
                <a:solidFill>
                  <a:schemeClr val="lt1"/>
                </a:solidFill>
                <a:latin typeface="Raleway"/>
              </a:rPr>
              <a:t>6</a:t>
            </a:r>
            <a:endParaRPr b="1" i="0" dirty="0">
              <a:ln>
                <a:noFill/>
              </a:ln>
              <a:solidFill>
                <a:schemeClr val="lt1"/>
              </a:solidFill>
              <a:latin typeface="Raleway"/>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4000" dirty="0" smtClean="0">
                <a:latin typeface="Times New Roman" panose="02020603050405020304" pitchFamily="18" charset="0"/>
                <a:cs typeface="Times New Roman" panose="02020603050405020304" pitchFamily="18" charset="0"/>
              </a:rPr>
              <a:t>Bab 5 Manajemen Kualitas Proyek</a:t>
            </a:r>
            <a:endParaRPr lang="en-US" sz="40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dirty="0"/>
          </a:p>
        </p:txBody>
      </p:sp>
      <p:grpSp>
        <p:nvGrpSpPr>
          <p:cNvPr id="8" name="Google Shape;4710;p49"/>
          <p:cNvGrpSpPr/>
          <p:nvPr/>
        </p:nvGrpSpPr>
        <p:grpSpPr>
          <a:xfrm rot="1897807">
            <a:off x="7760000" y="22508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457200" y="1182344"/>
            <a:ext cx="8191825" cy="3714863"/>
          </a:xfrm>
          <a:prstGeom prst="rect">
            <a:avLst/>
          </a:prstGeom>
        </p:spPr>
        <p:txBody>
          <a:bodyPr wrap="square">
            <a:spAutoFit/>
          </a:bodyPr>
          <a:lstStyle/>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1.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Kualitas Proyek</a:t>
            </a: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sz="2000" dirty="0">
                <a:latin typeface="Times New Roman" panose="02020603050405020304" pitchFamily="18" charset="0"/>
                <a:cs typeface="Times New Roman" panose="02020603050405020304" pitchFamily="18" charset="0"/>
              </a:rPr>
              <a:t>kualitas sebagai totalitas karakteristik suatu entitas yang menanggung pada kemampuannya untuk memuaskan kebutuhan yang dinyatakan atau tersirat, dan sejauh mana seperangkat karakteristik yang melekat memenuhi persyaratan. Sebuah aspek penting dari manajemen mutu</a:t>
            </a:r>
            <a:r>
              <a:rPr lang="en-US" sz="2000" dirty="0" smtClean="0">
                <a:latin typeface="Times New Roman" panose="02020603050405020304" pitchFamily="18" charset="0"/>
                <a:cs typeface="Times New Roman" panose="02020603050405020304" pitchFamily="18" charset="0"/>
              </a:rPr>
              <a:t>.</a:t>
            </a:r>
          </a:p>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2</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Kualitas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Kepuasan </a:t>
            </a:r>
            <a:r>
              <a:rPr lang="en-US" sz="2000" dirty="0">
                <a:solidFill>
                  <a:schemeClr val="tx1"/>
                </a:solidFill>
                <a:latin typeface="Times New Roman" panose="02020603050405020304" pitchFamily="18" charset="0"/>
                <a:cs typeface="Times New Roman" panose="02020603050405020304" pitchFamily="18" charset="0"/>
              </a:rPr>
              <a:t>Pelanggan.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Pencegahan atas inspeksi biaya </a:t>
            </a:r>
          </a:p>
          <a:p>
            <a:pPr marL="342900" lvl="0" indent="-342900" algn="just">
              <a:lnSpc>
                <a:spcPct val="107000"/>
              </a:lnSpc>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Tanggung </a:t>
            </a:r>
            <a:r>
              <a:rPr lang="en-US" sz="2000" dirty="0">
                <a:solidFill>
                  <a:schemeClr val="tx1"/>
                </a:solidFill>
                <a:latin typeface="Times New Roman" panose="02020603050405020304" pitchFamily="18" charset="0"/>
                <a:cs typeface="Times New Roman" panose="02020603050405020304" pitchFamily="18" charset="0"/>
              </a:rPr>
              <a:t>jawab manajemen dalam mencapai keberhasilan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Proses </a:t>
            </a:r>
            <a:r>
              <a:rPr lang="en-US" sz="2000" dirty="0">
                <a:solidFill>
                  <a:schemeClr val="tx1"/>
                </a:solidFill>
                <a:latin typeface="Times New Roman" panose="02020603050405020304" pitchFamily="18" charset="0"/>
                <a:cs typeface="Times New Roman" panose="02020603050405020304" pitchFamily="18" charset="0"/>
              </a:rPr>
              <a:t>dalam fase yang berulang dengan siklus rencana-lakukan-periksa (plan-do-check). </a:t>
            </a:r>
          </a:p>
        </p:txBody>
      </p:sp>
    </p:spTree>
    <p:extLst>
      <p:ext uri="{BB962C8B-B14F-4D97-AF65-F5344CB8AC3E}">
        <p14:creationId xmlns:p14="http://schemas.microsoft.com/office/powerpoint/2010/main" val="135911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3600" dirty="0" smtClean="0">
                <a:latin typeface="Times New Roman" panose="02020603050405020304" pitchFamily="18" charset="0"/>
                <a:cs typeface="Times New Roman" panose="02020603050405020304" pitchFamily="18" charset="0"/>
              </a:rPr>
              <a:t>Proses Utama Manajemen Kualitas Proyek</a:t>
            </a:r>
            <a:endParaRPr lang="en-US" sz="36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dirty="0"/>
          </a:p>
        </p:txBody>
      </p:sp>
      <p:grpSp>
        <p:nvGrpSpPr>
          <p:cNvPr id="8" name="Google Shape;4710;p49"/>
          <p:cNvGrpSpPr/>
          <p:nvPr/>
        </p:nvGrpSpPr>
        <p:grpSpPr>
          <a:xfrm rot="1897807">
            <a:off x="8369600" y="-11264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457200" y="1057469"/>
            <a:ext cx="8191824" cy="4114973"/>
          </a:xfrm>
          <a:prstGeom prst="rect">
            <a:avLst/>
          </a:prstGeom>
        </p:spPr>
        <p:txBody>
          <a:bodyPr wrap="square">
            <a:spAutoFit/>
          </a:bodyPr>
          <a:lstStyle/>
          <a:p>
            <a:pPr lvl="0"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1</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Tiga Proses manajemen proyek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Kualitas Perencanaan, </a:t>
            </a:r>
            <a:r>
              <a:rPr lang="en-US" sz="2000" dirty="0" smtClean="0">
                <a:latin typeface="Times New Roman" panose="02020603050405020304" pitchFamily="18" charset="0"/>
                <a:cs typeface="Times New Roman" panose="02020603050405020304" pitchFamily="18" charset="0"/>
              </a:rPr>
              <a:t>kualitas </a:t>
            </a:r>
            <a:r>
              <a:rPr lang="en-US" sz="2000" dirty="0">
                <a:latin typeface="Times New Roman" panose="02020603050405020304" pitchFamily="18" charset="0"/>
                <a:cs typeface="Times New Roman" panose="02020603050405020304" pitchFamily="18" charset="0"/>
              </a:rPr>
              <a:t>yang relevan dengan proyek dan bagaimana memenuhi standar </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Kualitas Jaminan, yaitu tahapan evaluasi proyek secara keseluruhan dan berkala.</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Kualitas kontrol, keluaran utama dari kontrol kualitas meliputi pengukuran kualitas kontrol, perubahan divalidasi, kiriman divalidasi, aset organisasi teraktual, permintaan perubahan, rencana manajemen proyek teraktual, dan dokumen proyek teraktual.</a:t>
            </a:r>
          </a:p>
        </p:txBody>
      </p:sp>
    </p:spTree>
    <p:extLst>
      <p:ext uri="{BB962C8B-B14F-4D97-AF65-F5344CB8AC3E}">
        <p14:creationId xmlns:p14="http://schemas.microsoft.com/office/powerpoint/2010/main" val="415104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3600" dirty="0" smtClean="0">
                <a:latin typeface="Times New Roman" panose="02020603050405020304" pitchFamily="18" charset="0"/>
                <a:cs typeface="Times New Roman" panose="02020603050405020304" pitchFamily="18" charset="0"/>
              </a:rPr>
              <a:t>Perencanaan Kualitas</a:t>
            </a:r>
            <a:endParaRPr lang="en-US" sz="36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dirty="0"/>
          </a:p>
        </p:txBody>
      </p:sp>
      <p:grpSp>
        <p:nvGrpSpPr>
          <p:cNvPr id="8" name="Google Shape;4710;p49"/>
          <p:cNvGrpSpPr/>
          <p:nvPr/>
        </p:nvGrpSpPr>
        <p:grpSpPr>
          <a:xfrm rot="1897807">
            <a:off x="8369600" y="-11264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128016" y="1146950"/>
            <a:ext cx="4322064" cy="3067506"/>
          </a:xfrm>
          <a:prstGeom prst="rect">
            <a:avLst/>
          </a:prstGeom>
        </p:spPr>
        <p:txBody>
          <a:bodyPr wrap="square">
            <a:spAutoFit/>
          </a:bodyPr>
          <a:lstStyle/>
          <a:p>
            <a:pPr lvl="0" algn="just">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1</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Input untuk perencanaan Kualitas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685800" lvl="0" indent="-342900" algn="just">
              <a:lnSpc>
                <a:spcPct val="150000"/>
              </a:lnSpc>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Kualitas kebijakan</a:t>
            </a:r>
          </a:p>
          <a:p>
            <a:pPr marL="685800" lvl="0" indent="-342900" algn="just">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Pernyataan lingkup</a:t>
            </a:r>
          </a:p>
          <a:p>
            <a:pPr marL="685800" lvl="0" indent="-342900" algn="just">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Deskripsi produk</a:t>
            </a:r>
          </a:p>
          <a:p>
            <a:pPr marL="685800" lvl="0" indent="-342900" algn="just">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Standar Pengaturan</a:t>
            </a:r>
          </a:p>
          <a:p>
            <a:pPr marL="685800" lvl="0" indent="-342900" algn="just">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Output dan proses lainnya.</a:t>
            </a:r>
          </a:p>
        </p:txBody>
      </p:sp>
      <p:sp>
        <p:nvSpPr>
          <p:cNvPr id="16" name="Rectangle 15"/>
          <p:cNvSpPr/>
          <p:nvPr/>
        </p:nvSpPr>
        <p:spPr>
          <a:xfrm>
            <a:off x="4552894" y="1196440"/>
            <a:ext cx="4322064" cy="2554545"/>
          </a:xfrm>
          <a:prstGeom prst="rect">
            <a:avLst/>
          </a:prstGeom>
        </p:spPr>
        <p:txBody>
          <a:bodyPr wrap="square">
            <a:spAutoFit/>
          </a:bodyPr>
          <a:lstStyle/>
          <a:p>
            <a:pPr lvl="0" algn="just">
              <a:lnSpc>
                <a:spcPct val="150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2. Alat dan teknik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685800" lvl="0" indent="-342900" algn="just">
              <a:lnSpc>
                <a:spcPct val="150000"/>
              </a:lnSpc>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Manfaat/analisis biaya.</a:t>
            </a:r>
          </a:p>
          <a:p>
            <a:pPr marL="685800" lvl="0" indent="-342900" algn="just">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Benchmarking.</a:t>
            </a:r>
          </a:p>
          <a:p>
            <a:pPr marL="685800" lvl="0" indent="-342900" algn="just">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Flowcharting</a:t>
            </a:r>
          </a:p>
          <a:p>
            <a:pPr marL="685800" lvl="0" indent="-342900" algn="just">
              <a:spcAft>
                <a:spcPts val="160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Desain eksperimen</a:t>
            </a:r>
          </a:p>
        </p:txBody>
      </p:sp>
    </p:spTree>
    <p:extLst>
      <p:ext uri="{BB962C8B-B14F-4D97-AF65-F5344CB8AC3E}">
        <p14:creationId xmlns:p14="http://schemas.microsoft.com/office/powerpoint/2010/main" val="398420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3600" dirty="0" smtClean="0">
                <a:latin typeface="Times New Roman" panose="02020603050405020304" pitchFamily="18" charset="0"/>
                <a:cs typeface="Times New Roman" panose="02020603050405020304" pitchFamily="18" charset="0"/>
              </a:rPr>
              <a:t>Perencanaan Kualitas</a:t>
            </a:r>
            <a:endParaRPr lang="en-US" sz="36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dirty="0"/>
          </a:p>
        </p:txBody>
      </p:sp>
      <p:grpSp>
        <p:nvGrpSpPr>
          <p:cNvPr id="8" name="Google Shape;4710;p49"/>
          <p:cNvGrpSpPr/>
          <p:nvPr/>
        </p:nvGrpSpPr>
        <p:grpSpPr>
          <a:xfrm rot="1897807">
            <a:off x="8369600" y="-11264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810768" y="1297767"/>
            <a:ext cx="4322064" cy="2400657"/>
          </a:xfrm>
          <a:prstGeom prst="rect">
            <a:avLst/>
          </a:prstGeom>
        </p:spPr>
        <p:txBody>
          <a:bodyPr wrap="square">
            <a:spAutoFit/>
          </a:bodyPr>
          <a:lstStyle/>
          <a:p>
            <a:pPr lvl="0" algn="just">
              <a:lnSpc>
                <a:spcPct val="150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3. Output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Rencana Manajemen Mutu</a:t>
            </a: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Definisi operasional. </a:t>
            </a: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Daftar pembanding.</a:t>
            </a: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Masukan ke proses lain.  </a:t>
            </a:r>
          </a:p>
        </p:txBody>
      </p:sp>
    </p:spTree>
    <p:extLst>
      <p:ext uri="{BB962C8B-B14F-4D97-AF65-F5344CB8AC3E}">
        <p14:creationId xmlns:p14="http://schemas.microsoft.com/office/powerpoint/2010/main" val="129488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3600" dirty="0" smtClean="0">
                <a:latin typeface="Times New Roman" panose="02020603050405020304" pitchFamily="18" charset="0"/>
                <a:cs typeface="Times New Roman" panose="02020603050405020304" pitchFamily="18" charset="0"/>
              </a:rPr>
              <a:t>Jaminan Kualitas</a:t>
            </a:r>
            <a:endParaRPr lang="en-US" sz="36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dirty="0"/>
          </a:p>
        </p:txBody>
      </p:sp>
      <p:grpSp>
        <p:nvGrpSpPr>
          <p:cNvPr id="8" name="Google Shape;4710;p49"/>
          <p:cNvGrpSpPr/>
          <p:nvPr/>
        </p:nvGrpSpPr>
        <p:grpSpPr>
          <a:xfrm rot="1897807">
            <a:off x="8369600" y="-11264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457200" y="1057469"/>
            <a:ext cx="8191824" cy="1080296"/>
          </a:xfrm>
          <a:prstGeom prst="rect">
            <a:avLst/>
          </a:prstGeom>
        </p:spPr>
        <p:txBody>
          <a:bodyPr wrap="square">
            <a:spAutoFit/>
          </a:bodyPr>
          <a:lstStyle/>
          <a:p>
            <a:pPr lvl="0" algn="just">
              <a:lnSpc>
                <a:spcPct val="107000"/>
              </a:lnSpc>
            </a:pPr>
            <a:r>
              <a:rPr lang="en-US" sz="2000" dirty="0" smtClean="0">
                <a:solidFill>
                  <a:schemeClr val="tx1"/>
                </a:solidFill>
                <a:latin typeface="Times New Roman" panose="02020603050405020304" pitchFamily="18" charset="0"/>
                <a:cs typeface="Times New Roman" panose="02020603050405020304" pitchFamily="18" charset="0"/>
              </a:rPr>
              <a:t>Jaminan </a:t>
            </a:r>
            <a:r>
              <a:rPr lang="en-US" sz="2000" dirty="0">
                <a:solidFill>
                  <a:schemeClr val="tx1"/>
                </a:solidFill>
                <a:latin typeface="Times New Roman" panose="02020603050405020304" pitchFamily="18" charset="0"/>
                <a:cs typeface="Times New Roman" panose="02020603050405020304" pitchFamily="18" charset="0"/>
              </a:rPr>
              <a:t>kualitas adalah semua kegiatan yang terencana dan sistematis diterapkan dalam sistem mutu untuk memberikan keyakinan bahwa proyek akan memenuhi standar kualitas yang relevan. </a:t>
            </a:r>
            <a:endParaRPr lang="en-US" sz="2000" dirty="0">
              <a:latin typeface="Times New Roman" panose="02020603050405020304" pitchFamily="18" charset="0"/>
              <a:cs typeface="Times New Roman" panose="02020603050405020304" pitchFamily="18" charset="0"/>
            </a:endParaRPr>
          </a:p>
        </p:txBody>
      </p:sp>
      <p:sp>
        <p:nvSpPr>
          <p:cNvPr id="16" name="Rectangle 15"/>
          <p:cNvSpPr/>
          <p:nvPr/>
        </p:nvSpPr>
        <p:spPr>
          <a:xfrm>
            <a:off x="4450080" y="2176656"/>
            <a:ext cx="4736407" cy="2862322"/>
          </a:xfrm>
          <a:prstGeom prst="rect">
            <a:avLst/>
          </a:prstGeom>
        </p:spPr>
        <p:txBody>
          <a:bodyPr wrap="square">
            <a:spAutoFit/>
          </a:bodyPr>
          <a:lstStyle/>
          <a:p>
            <a:pPr lvl="0" algn="just">
              <a:lnSpc>
                <a:spcPct val="150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2. Alat dan bahan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Perencanaan kualitas dan teknik. Perangkat perencanaan kualitas dan </a:t>
            </a:r>
            <a:r>
              <a:rPr lang="en-US" sz="2000" dirty="0" smtClean="0">
                <a:latin typeface="Times New Roman" panose="02020603050405020304" pitchFamily="18" charset="0"/>
                <a:cs typeface="Times New Roman" panose="02020603050405020304" pitchFamily="18" charset="0"/>
              </a:rPr>
              <a:t>teknik</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Kualitas </a:t>
            </a:r>
            <a:r>
              <a:rPr lang="en-US" sz="2000" dirty="0">
                <a:latin typeface="Times New Roman" panose="02020603050405020304" pitchFamily="18" charset="0"/>
                <a:cs typeface="Times New Roman" panose="02020603050405020304" pitchFamily="18" charset="0"/>
              </a:rPr>
              <a:t>audit adalah review terstruktur kegiatan manajemen mutu lainnya.</a:t>
            </a:r>
            <a:endParaRPr lang="en-US" sz="2000" dirty="0">
              <a:latin typeface="Times New Roman" panose="02020603050405020304" pitchFamily="18" charset="0"/>
              <a:cs typeface="Times New Roman" panose="02020603050405020304" pitchFamily="18" charset="0"/>
            </a:endParaRPr>
          </a:p>
        </p:txBody>
      </p:sp>
      <p:sp>
        <p:nvSpPr>
          <p:cNvPr id="17" name="Rectangle 16"/>
          <p:cNvSpPr/>
          <p:nvPr/>
        </p:nvSpPr>
        <p:spPr>
          <a:xfrm>
            <a:off x="457199" y="2137765"/>
            <a:ext cx="4322064" cy="1938992"/>
          </a:xfrm>
          <a:prstGeom prst="rect">
            <a:avLst/>
          </a:prstGeom>
        </p:spPr>
        <p:txBody>
          <a:bodyPr wrap="square">
            <a:spAutoFit/>
          </a:bodyPr>
          <a:lstStyle/>
          <a:p>
            <a:pPr lvl="0" algn="just">
              <a:lnSpc>
                <a:spcPct val="150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1. Input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Rencana manajemen mutu.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Hasil pengukuran kontrol </a:t>
            </a:r>
            <a:r>
              <a:rPr lang="en-US" sz="2000" dirty="0" smtClean="0">
                <a:latin typeface="Times New Roman" panose="02020603050405020304" pitchFamily="18" charset="0"/>
                <a:cs typeface="Times New Roman" panose="02020603050405020304" pitchFamily="18" charset="0"/>
              </a:rPr>
              <a:t>kualitas.</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Definisi </a:t>
            </a:r>
            <a:r>
              <a:rPr lang="en-US" sz="2000" dirty="0">
                <a:latin typeface="Times New Roman" panose="02020603050405020304" pitchFamily="18" charset="0"/>
                <a:cs typeface="Times New Roman" panose="02020603050405020304" pitchFamily="18" charset="0"/>
              </a:rPr>
              <a:t>operasional.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05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3600" dirty="0" smtClean="0">
                <a:latin typeface="Times New Roman" panose="02020603050405020304" pitchFamily="18" charset="0"/>
                <a:cs typeface="Times New Roman" panose="02020603050405020304" pitchFamily="18" charset="0"/>
              </a:rPr>
              <a:t>Quality Assurance</a:t>
            </a:r>
            <a:endParaRPr lang="en-US" sz="36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dirty="0"/>
          </a:p>
        </p:txBody>
      </p:sp>
      <p:grpSp>
        <p:nvGrpSpPr>
          <p:cNvPr id="8" name="Google Shape;4710;p49"/>
          <p:cNvGrpSpPr/>
          <p:nvPr/>
        </p:nvGrpSpPr>
        <p:grpSpPr>
          <a:xfrm rot="1897807">
            <a:off x="8369600" y="-11264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810768" y="1297767"/>
            <a:ext cx="7272528" cy="1938992"/>
          </a:xfrm>
          <a:prstGeom prst="rect">
            <a:avLst/>
          </a:prstGeom>
        </p:spPr>
        <p:txBody>
          <a:bodyPr wrap="square">
            <a:spAutoFit/>
          </a:bodyPr>
          <a:lstStyle/>
          <a:p>
            <a:pPr lvl="0" algn="just">
              <a:lnSpc>
                <a:spcPct val="150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3. Output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Peningkatan kualitas termasuk mengambil tindakan untuk meningkatkan efektivitas dan efisiensi proyek untuk memberikan manfaat tambahan kepada para pemangku kepentingan proyek.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04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3600" dirty="0" smtClean="0">
                <a:latin typeface="Times New Roman" panose="02020603050405020304" pitchFamily="18" charset="0"/>
                <a:cs typeface="Times New Roman" panose="02020603050405020304" pitchFamily="18" charset="0"/>
              </a:rPr>
              <a:t>Pengendalian Kualitas</a:t>
            </a:r>
            <a:endParaRPr lang="en-US" sz="36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dirty="0"/>
          </a:p>
        </p:txBody>
      </p:sp>
      <p:grpSp>
        <p:nvGrpSpPr>
          <p:cNvPr id="8" name="Google Shape;4710;p49"/>
          <p:cNvGrpSpPr/>
          <p:nvPr/>
        </p:nvGrpSpPr>
        <p:grpSpPr>
          <a:xfrm rot="1897807">
            <a:off x="8369600" y="-11264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457199" y="1057469"/>
            <a:ext cx="7881794" cy="3734356"/>
          </a:xfrm>
          <a:prstGeom prst="rect">
            <a:avLst/>
          </a:prstGeom>
        </p:spPr>
        <p:txBody>
          <a:bodyPr wrap="square">
            <a:spAutoFit/>
          </a:bodyPr>
          <a:lstStyle/>
          <a:p>
            <a:pPr marL="228600" lvl="0" indent="-228600" algn="just">
              <a:lnSpc>
                <a:spcPct val="150000"/>
              </a:lnSpc>
              <a:spcAft>
                <a:spcPts val="1600"/>
              </a:spcAft>
              <a:buAutoNum type="arabicPeriod"/>
            </a:pPr>
            <a:r>
              <a:rPr lang="en-US" sz="2000" dirty="0">
                <a:latin typeface="Times New Roman" panose="02020603050405020304" pitchFamily="18" charset="0"/>
                <a:cs typeface="Times New Roman" panose="02020603050405020304" pitchFamily="18" charset="0"/>
              </a:rPr>
              <a:t>Keputusan penerimaan menentukan apakah produk atau jasa yang dihasilkan sebagai bagian proyek akan diterima atau ditolak. </a:t>
            </a:r>
          </a:p>
          <a:p>
            <a:pPr marL="228600" lvl="0" indent="-228600" algn="just">
              <a:lnSpc>
                <a:spcPct val="150000"/>
              </a:lnSpc>
              <a:spcAft>
                <a:spcPts val="1600"/>
              </a:spcAft>
              <a:buAutoNum type="arabicPeriod"/>
            </a:pPr>
            <a:r>
              <a:rPr lang="en-US" sz="2000" dirty="0">
                <a:latin typeface="Times New Roman" panose="02020603050405020304" pitchFamily="18" charset="0"/>
                <a:cs typeface="Times New Roman" panose="02020603050405020304" pitchFamily="18" charset="0"/>
              </a:rPr>
              <a:t>Mengolah ulang adalah tindakan yang diambil untuk membawa barangbarang ditolak menjadi sesuai dengan produk persyaratan atau spesifikasi atau harapan pemangku kepentingan lainnya. </a:t>
            </a:r>
          </a:p>
          <a:p>
            <a:pPr marL="228600" lvl="0" indent="-228600" algn="just">
              <a:lnSpc>
                <a:spcPct val="150000"/>
              </a:lnSpc>
              <a:spcAft>
                <a:spcPts val="1600"/>
              </a:spcAft>
              <a:buAutoNum type="arabicPeriod"/>
            </a:pPr>
            <a:r>
              <a:rPr lang="en-US" sz="2000" dirty="0">
                <a:latin typeface="Times New Roman" panose="02020603050405020304" pitchFamily="18" charset="0"/>
                <a:cs typeface="Times New Roman" panose="02020603050405020304" pitchFamily="18" charset="0"/>
              </a:rPr>
              <a:t>Masalah kualitas lebih lanjut proses penyesuaian yang benar atau mencegah berdasarkan pengukuran kontrol kualitas.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85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0" algn="just"/>
            <a:r>
              <a:rPr lang="en-US" sz="3600" dirty="0" smtClean="0">
                <a:latin typeface="Times New Roman" panose="02020603050405020304" pitchFamily="18" charset="0"/>
                <a:cs typeface="Times New Roman" panose="02020603050405020304" pitchFamily="18" charset="0"/>
              </a:rPr>
              <a:t>Pengendalian Kualitas</a:t>
            </a:r>
            <a:endParaRPr lang="en-US" sz="36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dirty="0"/>
          </a:p>
        </p:txBody>
      </p:sp>
      <p:grpSp>
        <p:nvGrpSpPr>
          <p:cNvPr id="8" name="Google Shape;4710;p49"/>
          <p:cNvGrpSpPr/>
          <p:nvPr/>
        </p:nvGrpSpPr>
        <p:grpSpPr>
          <a:xfrm rot="1897807">
            <a:off x="8369600" y="-11264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155354" y="981608"/>
            <a:ext cx="8493670" cy="4361835"/>
          </a:xfrm>
          <a:prstGeom prst="rect">
            <a:avLst/>
          </a:prstGeom>
        </p:spPr>
        <p:txBody>
          <a:bodyPr wrap="square">
            <a:spAutoFit/>
          </a:bodyPr>
          <a:lstStyle/>
          <a:p>
            <a:pPr marL="342900" indent="-342900" algn="just">
              <a:lnSpc>
                <a:spcPct val="150000"/>
              </a:lnSpc>
              <a:buAutoNum type="arabicPeriod"/>
            </a:pPr>
            <a:r>
              <a:rPr lang="en-US" sz="1700" dirty="0" smtClean="0">
                <a:latin typeface="Times New Roman" panose="02020603050405020304" pitchFamily="18" charset="0"/>
                <a:cs typeface="Times New Roman" panose="02020603050405020304" pitchFamily="18" charset="0"/>
              </a:rPr>
              <a:t>Kepemimpinan, Manajemen </a:t>
            </a:r>
            <a:r>
              <a:rPr lang="en-US" sz="1700" dirty="0">
                <a:latin typeface="Times New Roman" panose="02020603050405020304" pitchFamily="18" charset="0"/>
                <a:cs typeface="Times New Roman" panose="02020603050405020304" pitchFamily="18" charset="0"/>
              </a:rPr>
              <a:t>menekankan perlunya meningkatkan kualitas dan membantu semua karyawan bertanggung jawab untuk kepuasan pelanggan.</a:t>
            </a:r>
          </a:p>
          <a:p>
            <a:pPr marL="342900" indent="-342900" algn="just">
              <a:lnSpc>
                <a:spcPct val="150000"/>
              </a:lnSpc>
              <a:buAutoNum type="arabicPeriod"/>
            </a:pPr>
            <a:r>
              <a:rPr lang="en-US" sz="1700" dirty="0">
                <a:latin typeface="Times New Roman" panose="02020603050405020304" pitchFamily="18" charset="0"/>
                <a:cs typeface="Times New Roman" panose="02020603050405020304" pitchFamily="18" charset="0"/>
              </a:rPr>
              <a:t>Biaya Kualitas adalah biaya kesesuaian ditambah biaya ketidaksesuaian. </a:t>
            </a:r>
            <a:endParaRPr lang="en-US" sz="17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1700" dirty="0" smtClean="0">
                <a:latin typeface="Times New Roman" panose="02020603050405020304" pitchFamily="18" charset="0"/>
                <a:cs typeface="Times New Roman" panose="02020603050405020304" pitchFamily="18" charset="0"/>
              </a:rPr>
              <a:t>Pengaruh </a:t>
            </a:r>
            <a:r>
              <a:rPr lang="en-US" sz="1700" dirty="0">
                <a:latin typeface="Times New Roman" panose="02020603050405020304" pitchFamily="18" charset="0"/>
                <a:cs typeface="Times New Roman" panose="02020603050405020304" pitchFamily="18" charset="0"/>
              </a:rPr>
              <a:t>Organisasi, Faktor Tempat Kerja, dan Kualitas Sebuah studi yang dilakukan oleh Tom DeMarco dan Timothy Lister hasil yang menarik berhubungan dengan organisasi dan produktivitas relatif.</a:t>
            </a:r>
          </a:p>
          <a:p>
            <a:pPr marL="457200" indent="-457200" algn="just">
              <a:lnSpc>
                <a:spcPct val="150000"/>
              </a:lnSpc>
              <a:buFont typeface="+mj-lt"/>
              <a:buAutoNum type="arabicPeriod"/>
            </a:pPr>
            <a:r>
              <a:rPr lang="en-US" sz="1700" dirty="0" smtClean="0">
                <a:latin typeface="Times New Roman" panose="02020603050405020304" pitchFamily="18" charset="0"/>
                <a:cs typeface="Times New Roman" panose="02020603050405020304" pitchFamily="18" charset="0"/>
              </a:rPr>
              <a:t>Maturity </a:t>
            </a:r>
            <a:r>
              <a:rPr lang="en-US" sz="1700" dirty="0">
                <a:latin typeface="Times New Roman" panose="02020603050405020304" pitchFamily="18" charset="0"/>
                <a:cs typeface="Times New Roman" panose="02020603050405020304" pitchFamily="18" charset="0"/>
              </a:rPr>
              <a:t>Models Pendekatan lain untuk meningkatkan kualitas dalam proyek pengembangan perangkat lunak dan manajemen proyek secara umum adalah penggunaan model jatuh tempo, yang kerangka kerja untuk 37 membantu organisasi meningkatkan proses dan sistem merek</a:t>
            </a:r>
            <a:endParaRPr lang="en-US" sz="17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86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821867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b="1" dirty="0" smtClean="0">
                <a:latin typeface="Times New Roman" panose="02020603050405020304" pitchFamily="18" charset="0"/>
                <a:cs typeface="Times New Roman" panose="02020603050405020304" pitchFamily="18" charset="0"/>
              </a:rPr>
              <a:t>BAB 4 PERENCANAAN WAKTU</a:t>
            </a:r>
            <a:endParaRPr sz="4000" b="1" dirty="0">
              <a:latin typeface="Times New Roman" panose="02020603050405020304" pitchFamily="18" charset="0"/>
              <a:cs typeface="Times New Roman" panose="02020603050405020304" pitchFamily="18" charset="0"/>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t" anchorCtr="0">
            <a:noAutofit/>
          </a:bodyPr>
          <a:lstStyle/>
          <a:p>
            <a:pPr marL="0" lvl="0" indent="0" algn="just" rtl="0">
              <a:spcBef>
                <a:spcPts val="0"/>
              </a:spcBef>
              <a:spcAft>
                <a:spcPts val="0"/>
              </a:spcAft>
              <a:buNone/>
            </a:pPr>
            <a:r>
              <a:rPr lang="en-US" b="1" dirty="0" smtClean="0">
                <a:solidFill>
                  <a:schemeClr val="dk1"/>
                </a:solidFill>
                <a:latin typeface="Barlow"/>
                <a:ea typeface="Barlow"/>
                <a:cs typeface="Barlow"/>
                <a:sym typeface="Barlow"/>
              </a:rPr>
              <a:t>Penyusunan Aktivitas</a:t>
            </a:r>
            <a:endParaRPr b="1" dirty="0">
              <a:solidFill>
                <a:schemeClr val="dk1"/>
              </a:solidFill>
              <a:latin typeface="Barlow"/>
              <a:ea typeface="Barlow"/>
              <a:cs typeface="Barlow"/>
              <a:sym typeface="Barlow"/>
            </a:endParaRPr>
          </a:p>
          <a:p>
            <a:pPr lvl="0">
              <a:spcBef>
                <a:spcPts val="600"/>
              </a:spcBef>
              <a:spcAft>
                <a:spcPts val="600"/>
              </a:spcAft>
            </a:pPr>
            <a:r>
              <a:rPr lang="en-US" dirty="0"/>
              <a:t>melibatkan pengecekan kegiatan </a:t>
            </a:r>
            <a:r>
              <a:rPr lang="en-US" dirty="0" smtClean="0"/>
              <a:t>spesifik untuk menghasilkan </a:t>
            </a:r>
            <a:r>
              <a:rPr lang="en-US" dirty="0"/>
              <a:t>suatu proyek yang tepat waktu.</a:t>
            </a:r>
            <a:endParaRPr dirty="0">
              <a:solidFill>
                <a:schemeClr val="dk1"/>
              </a:solidFill>
              <a:latin typeface="Barlow"/>
              <a:ea typeface="Barlow"/>
              <a:cs typeface="Barlow"/>
              <a:sym typeface="Barlow"/>
            </a:endParaRP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US" b="1" dirty="0" smtClean="0">
                <a:solidFill>
                  <a:schemeClr val="dk1"/>
                </a:solidFill>
                <a:latin typeface="Barlow"/>
                <a:ea typeface="Barlow"/>
                <a:cs typeface="Barlow"/>
                <a:sym typeface="Barlow"/>
              </a:rPr>
              <a:t>Kegiatan memperkirakan durasi</a:t>
            </a:r>
            <a:endParaRPr b="1" dirty="0" smtClean="0">
              <a:solidFill>
                <a:schemeClr val="dk1"/>
              </a:solidFill>
              <a:latin typeface="Barlow"/>
              <a:ea typeface="Barlow"/>
              <a:cs typeface="Barlow"/>
              <a:sym typeface="Barlow"/>
            </a:endParaRPr>
          </a:p>
          <a:p>
            <a:pPr lvl="0" algn="r">
              <a:spcBef>
                <a:spcPts val="600"/>
              </a:spcBef>
              <a:spcAft>
                <a:spcPts val="600"/>
              </a:spcAft>
            </a:pPr>
            <a:r>
              <a:rPr lang="en-US" dirty="0"/>
              <a:t>Durasi yang mencakup jumlah aktual waktu bekerja pada suatu kegiatan ditambah waktu yang telah digunakan.</a:t>
            </a:r>
            <a:endParaRPr dirty="0">
              <a:solidFill>
                <a:schemeClr val="dk1"/>
              </a:solidFill>
              <a:latin typeface="Barlow"/>
              <a:ea typeface="Barlow"/>
              <a:cs typeface="Barlow"/>
              <a:sym typeface="Barlow"/>
            </a:endParaRPr>
          </a:p>
        </p:txBody>
      </p:sp>
      <p:sp>
        <p:nvSpPr>
          <p:cNvPr id="2337" name="Google Shape;2337;p41"/>
          <p:cNvSpPr/>
          <p:nvPr/>
        </p:nvSpPr>
        <p:spPr>
          <a:xfrm>
            <a:off x="484400" y="3121900"/>
            <a:ext cx="4012800" cy="15846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Barlow"/>
              <a:ea typeface="Barlow"/>
              <a:cs typeface="Barlow"/>
              <a:sym typeface="Barlow"/>
            </a:endParaRPr>
          </a:p>
          <a:p>
            <a:pPr lvl="0">
              <a:spcBef>
                <a:spcPts val="600"/>
              </a:spcBef>
              <a:buClr>
                <a:schemeClr val="dk1"/>
              </a:buClr>
              <a:buSzPts val="1100"/>
            </a:pPr>
            <a:r>
              <a:rPr lang="en-US" dirty="0"/>
              <a:t>Pengembangan jadwal merupakan proses penentuan awal dan akhir waktu untuk kegiatan </a:t>
            </a:r>
            <a:r>
              <a:rPr lang="en-US" dirty="0" smtClean="0"/>
              <a:t>proyek</a:t>
            </a:r>
          </a:p>
          <a:p>
            <a:pPr lvl="0">
              <a:spcBef>
                <a:spcPts val="600"/>
              </a:spcBef>
              <a:buClr>
                <a:schemeClr val="dk1"/>
              </a:buClr>
              <a:buSzPts val="1100"/>
            </a:pPr>
            <a:r>
              <a:rPr lang="en" b="1" dirty="0" smtClean="0">
                <a:solidFill>
                  <a:schemeClr val="dk1"/>
                </a:solidFill>
                <a:latin typeface="Barlow"/>
                <a:ea typeface="Barlow"/>
                <a:cs typeface="Barlow"/>
                <a:sym typeface="Barlow"/>
              </a:rPr>
              <a:t>Pengembangan jadwal</a:t>
            </a:r>
            <a:endParaRPr dirty="0">
              <a:solidFill>
                <a:schemeClr val="dk1"/>
              </a:solidFill>
              <a:latin typeface="Barlow"/>
              <a:ea typeface="Barlow"/>
              <a:cs typeface="Barlow"/>
              <a:sym typeface="Barlow"/>
            </a:endParaRPr>
          </a:p>
        </p:txBody>
      </p:sp>
      <p:sp>
        <p:nvSpPr>
          <p:cNvPr id="2338" name="Google Shape;2338;p41"/>
          <p:cNvSpPr/>
          <p:nvPr/>
        </p:nvSpPr>
        <p:spPr>
          <a:xfrm>
            <a:off x="4663070" y="3121900"/>
            <a:ext cx="4012800" cy="15846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solidFill>
                  <a:schemeClr val="dk1"/>
                </a:solidFill>
                <a:latin typeface="Barlow"/>
                <a:ea typeface="Barlow"/>
                <a:cs typeface="Barlow"/>
                <a:sym typeface="Barlow"/>
              </a:rPr>
              <a:t>White is the color of milk and fresh snow</a:t>
            </a:r>
            <a:endParaRPr dirty="0">
              <a:solidFill>
                <a:schemeClr val="dk1"/>
              </a:solidFill>
              <a:latin typeface="Barlow"/>
              <a:ea typeface="Barlow"/>
              <a:cs typeface="Barlow"/>
              <a:sym typeface="Barlow"/>
            </a:endParaRPr>
          </a:p>
          <a:p>
            <a:pPr marL="0" lvl="0" indent="0" algn="r" rtl="0">
              <a:spcBef>
                <a:spcPts val="600"/>
              </a:spcBef>
              <a:spcAft>
                <a:spcPts val="600"/>
              </a:spcAft>
              <a:buNone/>
            </a:pPr>
            <a:r>
              <a:rPr lang="en" b="1" dirty="0" smtClean="0">
                <a:solidFill>
                  <a:schemeClr val="dk1"/>
                </a:solidFill>
                <a:latin typeface="Barlow"/>
                <a:ea typeface="Barlow"/>
                <a:cs typeface="Barlow"/>
                <a:sym typeface="Barlow"/>
              </a:rPr>
              <a:t>Pengendalian perubahan atas jadwal proyek</a:t>
            </a:r>
            <a:endParaRPr dirty="0">
              <a:solidFill>
                <a:schemeClr val="dk1"/>
              </a:solidFill>
              <a:latin typeface="Barlow"/>
              <a:ea typeface="Barlow"/>
              <a:cs typeface="Barlow"/>
              <a:sym typeface="Barlow"/>
            </a:endParaRPr>
          </a:p>
        </p:txBody>
      </p:sp>
      <p:sp>
        <p:nvSpPr>
          <p:cNvPr id="2339" name="Google Shape;2339;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rot="5400000">
            <a:off x="3459879"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842100" y="2242577"/>
            <a:ext cx="346481" cy="446525"/>
          </a:xfrm>
          <a:prstGeom prst="rect">
            <a:avLst/>
          </a:prstGeom>
        </p:spPr>
        <p:txBody>
          <a:bodyPr>
            <a:prstTxWarp prst="textPlain">
              <a:avLst/>
            </a:prstTxWarp>
          </a:bodyPr>
          <a:lstStyle/>
          <a:p>
            <a:pPr lvl="0" algn="ctr"/>
            <a:r>
              <a:rPr lang="en-US" b="1" dirty="0">
                <a:solidFill>
                  <a:schemeClr val="lt1"/>
                </a:solidFill>
                <a:latin typeface="Raleway"/>
              </a:rPr>
              <a:t>1</a:t>
            </a:r>
            <a:endParaRPr b="1" i="0" dirty="0">
              <a:ln>
                <a:noFill/>
              </a:ln>
              <a:solidFill>
                <a:schemeClr val="lt1"/>
              </a:solidFill>
              <a:latin typeface="Raleway"/>
            </a:endParaRPr>
          </a:p>
        </p:txBody>
      </p:sp>
      <p:sp>
        <p:nvSpPr>
          <p:cNvPr id="2344" name="Google Shape;2344;p41"/>
          <p:cNvSpPr/>
          <p:nvPr/>
        </p:nvSpPr>
        <p:spPr>
          <a:xfrm>
            <a:off x="4857720" y="2250297"/>
            <a:ext cx="650964" cy="438496"/>
          </a:xfrm>
          <a:prstGeom prst="rect">
            <a:avLst/>
          </a:prstGeom>
        </p:spPr>
        <p:txBody>
          <a:bodyPr>
            <a:prstTxWarp prst="textPlain">
              <a:avLst/>
            </a:prstTxWarp>
          </a:bodyPr>
          <a:lstStyle/>
          <a:p>
            <a:pPr lvl="0" algn="ctr"/>
            <a:r>
              <a:rPr lang="en-US" b="1" dirty="0">
                <a:solidFill>
                  <a:schemeClr val="lt1"/>
                </a:solidFill>
                <a:latin typeface="Raleway"/>
              </a:rPr>
              <a:t>2</a:t>
            </a:r>
            <a:endParaRPr b="1" i="0" dirty="0">
              <a:ln>
                <a:noFill/>
              </a:ln>
              <a:solidFill>
                <a:schemeClr val="lt1"/>
              </a:solidFill>
              <a:latin typeface="Raleway"/>
            </a:endParaRPr>
          </a:p>
        </p:txBody>
      </p:sp>
      <p:sp>
        <p:nvSpPr>
          <p:cNvPr id="2345" name="Google Shape;2345;p41"/>
          <p:cNvSpPr/>
          <p:nvPr/>
        </p:nvSpPr>
        <p:spPr>
          <a:xfrm>
            <a:off x="3807513" y="3348952"/>
            <a:ext cx="428005" cy="444672"/>
          </a:xfrm>
          <a:prstGeom prst="rect">
            <a:avLst/>
          </a:prstGeom>
        </p:spPr>
        <p:txBody>
          <a:bodyPr>
            <a:prstTxWarp prst="textPlain">
              <a:avLst/>
            </a:prstTxWarp>
          </a:bodyPr>
          <a:lstStyle/>
          <a:p>
            <a:pPr lvl="0" algn="ctr"/>
            <a:r>
              <a:rPr lang="en-US" b="1" dirty="0">
                <a:solidFill>
                  <a:schemeClr val="lt1"/>
                </a:solidFill>
                <a:latin typeface="Raleway"/>
              </a:rPr>
              <a:t>3</a:t>
            </a:r>
            <a:endParaRPr b="1" i="0" dirty="0">
              <a:ln>
                <a:noFill/>
              </a:ln>
              <a:solidFill>
                <a:schemeClr val="lt1"/>
              </a:solidFill>
              <a:latin typeface="Raleway"/>
            </a:endParaRPr>
          </a:p>
        </p:txBody>
      </p:sp>
      <p:sp>
        <p:nvSpPr>
          <p:cNvPr id="2346" name="Google Shape;2346;p41"/>
          <p:cNvSpPr/>
          <p:nvPr/>
        </p:nvSpPr>
        <p:spPr>
          <a:xfrm>
            <a:off x="4971979" y="3356672"/>
            <a:ext cx="365009" cy="438496"/>
          </a:xfrm>
          <a:prstGeom prst="rect">
            <a:avLst/>
          </a:prstGeom>
        </p:spPr>
        <p:txBody>
          <a:bodyPr>
            <a:prstTxWarp prst="textPlain">
              <a:avLst/>
            </a:prstTxWarp>
          </a:bodyPr>
          <a:lstStyle/>
          <a:p>
            <a:pPr lvl="0" algn="ctr"/>
            <a:r>
              <a:rPr lang="en-US" b="1" dirty="0">
                <a:solidFill>
                  <a:schemeClr val="lt1"/>
                </a:solidFill>
                <a:latin typeface="Raleway"/>
              </a:rPr>
              <a:t>4</a:t>
            </a:r>
            <a:endParaRPr b="1" i="0" dirty="0">
              <a:ln>
                <a:noFill/>
              </a:ln>
              <a:solidFill>
                <a:schemeClr val="lt1"/>
              </a:solidFill>
              <a:latin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30126" y="3121152"/>
            <a:ext cx="2006610" cy="1947878"/>
            <a:chOff x="5144045" y="668001"/>
            <a:chExt cx="3819525" cy="3707731"/>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270890" y="1339200"/>
            <a:ext cx="7545427" cy="243196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800" dirty="0" smtClean="0">
                <a:latin typeface="Times New Roman" panose="02020603050405020304" pitchFamily="18" charset="0"/>
                <a:cs typeface="Times New Roman" panose="02020603050405020304" pitchFamily="18" charset="0"/>
              </a:rPr>
              <a:t>Terimakasih</a:t>
            </a:r>
            <a:endParaRPr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074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635628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Penyusunan Aktivitas</a:t>
            </a:r>
            <a:endParaRPr sz="4000" dirty="0">
              <a:latin typeface="Times New Roman" panose="02020603050405020304" pitchFamily="18" charset="0"/>
              <a:cs typeface="Times New Roman" panose="02020603050405020304" pitchFamily="18" charset="0"/>
            </a:endParaRPr>
          </a:p>
        </p:txBody>
      </p:sp>
      <p:sp>
        <p:nvSpPr>
          <p:cNvPr id="345" name="Google Shape;345;p13"/>
          <p:cNvSpPr txBox="1">
            <a:spLocks noGrp="1"/>
          </p:cNvSpPr>
          <p:nvPr>
            <p:ph type="body" idx="1"/>
          </p:nvPr>
        </p:nvSpPr>
        <p:spPr>
          <a:xfrm>
            <a:off x="457199" y="1311932"/>
            <a:ext cx="7776057" cy="2735518"/>
          </a:xfrm>
          <a:prstGeom prst="rect">
            <a:avLst/>
          </a:prstGeom>
        </p:spPr>
        <p:txBody>
          <a:bodyPr spcFirstLastPara="1" wrap="square" lIns="0" tIns="0" rIns="0" bIns="0" anchor="t" anchorCtr="0">
            <a:noAutofit/>
          </a:bodyPr>
          <a:lstStyle/>
          <a:p>
            <a:pPr algn="just"/>
            <a:r>
              <a:rPr lang="en-US" dirty="0">
                <a:latin typeface="Times New Roman" panose="02020603050405020304" pitchFamily="18" charset="0"/>
                <a:cs typeface="Times New Roman" panose="02020603050405020304" pitchFamily="18" charset="0"/>
              </a:rPr>
              <a:t>Penyusunan aktivitas melibatkan pengecekan kegiatan spesifik dengan melihat dan memperkirakan kepentingan anggota tim dan kepentingan para pemangku kepentingan, harus dilakukan untuk menghasilkan suatu proyek yang tepat waktu</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Definisi kegiatan adalah kegiatan mengidentifikasi dan mendokumentasikan kegiatan khusus yang harus dilakukan untuk menghasilkan manfaat dan sub manfaat dalam struktur rincian kerja sehingga tujuan proyek dapat tercapai.</a:t>
            </a:r>
          </a:p>
          <a:p>
            <a:endParaRPr lang="en-US"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348" name="Google Shape;348;p13"/>
          <p:cNvGrpSpPr/>
          <p:nvPr/>
        </p:nvGrpSpPr>
        <p:grpSpPr>
          <a:xfrm>
            <a:off x="6727207" y="-196617"/>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44"/>
          <p:cNvSpPr txBox="1">
            <a:spLocks noGrp="1"/>
          </p:cNvSpPr>
          <p:nvPr>
            <p:ph type="title"/>
          </p:nvPr>
        </p:nvSpPr>
        <p:spPr>
          <a:xfrm>
            <a:off x="457200" y="605600"/>
            <a:ext cx="7613904" cy="78721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Urutan Kegiatan</a:t>
            </a:r>
            <a:endParaRPr sz="4000" dirty="0">
              <a:latin typeface="Times New Roman" panose="02020603050405020304" pitchFamily="18" charset="0"/>
              <a:cs typeface="Times New Roman" panose="02020603050405020304" pitchFamily="18" charset="0"/>
            </a:endParaRPr>
          </a:p>
        </p:txBody>
      </p:sp>
      <p:sp>
        <p:nvSpPr>
          <p:cNvPr id="2418" name="Google Shape;2418;p4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457200" y="1182344"/>
            <a:ext cx="8191825" cy="3817455"/>
          </a:xfrm>
          <a:prstGeom prst="rect">
            <a:avLst/>
          </a:prstGeom>
        </p:spPr>
        <p:txBody>
          <a:bodyPr wrap="square">
            <a:spAutoFit/>
          </a:bodyPr>
          <a:lstStyle/>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1. Input </a:t>
            </a:r>
            <a:r>
              <a:rPr lang="en-US" sz="2000" b="1" dirty="0">
                <a:latin typeface="Times New Roman" panose="02020603050405020304" pitchFamily="18" charset="0"/>
                <a:ea typeface="Calibri" panose="020F0502020204030204" pitchFamily="34" charset="0"/>
                <a:cs typeface="Times New Roman" panose="02020603050405020304" pitchFamily="18" charset="0"/>
              </a:rPr>
              <a:t>tahapan/runtutan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kegiatan</a:t>
            </a:r>
          </a:p>
          <a:p>
            <a:pPr lvl="0" algn="just">
              <a:lnSpc>
                <a:spcPct val="107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daftar </a:t>
            </a:r>
            <a:r>
              <a:rPr lang="en-US" sz="2000" dirty="0">
                <a:latin typeface="Times New Roman" panose="02020603050405020304" pitchFamily="18" charset="0"/>
                <a:ea typeface="Calibri" panose="020F0502020204030204" pitchFamily="34" charset="0"/>
                <a:cs typeface="Times New Roman" panose="02020603050405020304" pitchFamily="18" charset="0"/>
              </a:rPr>
              <a:t>kegiatan, deskripsi produk, dependensi wajib, dependensi discretionary, dependensi eksternal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kendala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asumsi</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2. Alat </a:t>
            </a:r>
            <a:r>
              <a:rPr lang="en-US" sz="2000" b="1" dirty="0">
                <a:latin typeface="Times New Roman" panose="02020603050405020304" pitchFamily="18" charset="0"/>
                <a:ea typeface="Calibri" panose="020F0502020204030204" pitchFamily="34" charset="0"/>
                <a:cs typeface="Times New Roman" panose="02020603050405020304" pitchFamily="18" charset="0"/>
              </a:rPr>
              <a:t>dan teknik penentuan tahapan/runtutan kegiatan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Predcedence diagramming method (PDM) metode diagram tanda</a:t>
            </a:r>
          </a:p>
          <a:p>
            <a:pPr marL="342900" lvl="0" indent="-342900" algn="just">
              <a:lnSpc>
                <a:spcPct val="107000"/>
              </a:lnSpc>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Arrow diagramming method (ADM) metode diagram anak panah</a:t>
            </a:r>
          </a:p>
          <a:p>
            <a:pPr marL="342900" lvl="0" indent="-342900" algn="just">
              <a:lnSpc>
                <a:spcPct val="107000"/>
              </a:lnSpc>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Conditional Diagramming Methods diagram teknik yang harus diulang lebih dari sekali</a:t>
            </a:r>
          </a:p>
          <a:p>
            <a:pPr marL="342900" lvl="0" indent="-342900" algn="just">
              <a:lnSpc>
                <a:spcPct val="107000"/>
              </a:lnSpc>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Gambar jaringan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3. Output </a:t>
            </a:r>
            <a:r>
              <a:rPr lang="en-US" sz="2000" b="1" dirty="0">
                <a:latin typeface="Times New Roman" panose="02020603050405020304" pitchFamily="18" charset="0"/>
                <a:ea typeface="Calibri" panose="020F0502020204030204" pitchFamily="34" charset="0"/>
                <a:cs typeface="Times New Roman" panose="02020603050405020304" pitchFamily="18" charset="0"/>
              </a:rPr>
              <a:t>definisi kegiatan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Diagram jaringan proyek, uraian daftar kegiatan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700697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Kegiatan Memperkirakan Durasi</a:t>
            </a:r>
            <a:endParaRPr sz="4000" dirty="0">
              <a:latin typeface="Times New Roman" panose="02020603050405020304" pitchFamily="18" charset="0"/>
              <a:cs typeface="Times New Roman" panose="02020603050405020304" pitchFamily="18" charset="0"/>
            </a:endParaRPr>
          </a:p>
        </p:txBody>
      </p:sp>
      <p:sp>
        <p:nvSpPr>
          <p:cNvPr id="345" name="Google Shape;345;p13"/>
          <p:cNvSpPr txBox="1">
            <a:spLocks noGrp="1"/>
          </p:cNvSpPr>
          <p:nvPr>
            <p:ph type="body" idx="1"/>
          </p:nvPr>
        </p:nvSpPr>
        <p:spPr>
          <a:xfrm>
            <a:off x="457199" y="1311932"/>
            <a:ext cx="7776057" cy="2735518"/>
          </a:xfrm>
          <a:prstGeom prst="rect">
            <a:avLst/>
          </a:prstGeom>
        </p:spPr>
        <p:txBody>
          <a:bodyPr spcFirstLastPara="1" wrap="square" lIns="0" tIns="0" rIns="0" bIns="0" anchor="t" anchorCtr="0">
            <a:noAutofit/>
          </a:bodyPr>
          <a:lstStyle/>
          <a:p>
            <a:pPr algn="just"/>
            <a:r>
              <a:rPr lang="en-US" dirty="0">
                <a:latin typeface="Times New Roman" panose="02020603050405020304" pitchFamily="18" charset="0"/>
                <a:cs typeface="Times New Roman" panose="02020603050405020304" pitchFamily="18" charset="0"/>
              </a:rPr>
              <a:t>Durasi yang mencakup jumlah aktual waktu bekerja pada suatu kegiatan ditambah waktu yang telah digunakan.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Memperkirakan waktu kegiatan dilakukan dengan mengidentifikasi dan menilai kecenderungan jumlah periode kerja yang diperlukan untuk menyelesaikan setiap kegiatan.</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dirty="0"/>
          </a:p>
        </p:txBody>
      </p:sp>
      <p:grpSp>
        <p:nvGrpSpPr>
          <p:cNvPr id="18" name="Google Shape;4756;p49"/>
          <p:cNvGrpSpPr/>
          <p:nvPr/>
        </p:nvGrpSpPr>
        <p:grpSpPr>
          <a:xfrm>
            <a:off x="7600378" y="394396"/>
            <a:ext cx="753692" cy="752554"/>
            <a:chOff x="6660750" y="298550"/>
            <a:chExt cx="396900" cy="396300"/>
          </a:xfrm>
          <a:noFill/>
        </p:grpSpPr>
        <p:sp>
          <p:nvSpPr>
            <p:cNvPr id="19" name="Google Shape;4757;p4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4758;p4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51158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700697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Kegiatan Memperkirakan Durasi</a:t>
            </a:r>
            <a:endParaRPr sz="40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18" name="Google Shape;4756;p49"/>
          <p:cNvGrpSpPr/>
          <p:nvPr/>
        </p:nvGrpSpPr>
        <p:grpSpPr>
          <a:xfrm>
            <a:off x="7600378" y="394396"/>
            <a:ext cx="753692" cy="752554"/>
            <a:chOff x="6660750" y="298550"/>
            <a:chExt cx="396900" cy="396300"/>
          </a:xfrm>
          <a:noFill/>
        </p:grpSpPr>
        <p:sp>
          <p:nvSpPr>
            <p:cNvPr id="19" name="Google Shape;4757;p4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4758;p4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9" name="Rectangle 8"/>
          <p:cNvSpPr/>
          <p:nvPr/>
        </p:nvSpPr>
        <p:spPr>
          <a:xfrm>
            <a:off x="457200" y="1182344"/>
            <a:ext cx="8191825" cy="2500172"/>
          </a:xfrm>
          <a:prstGeom prst="rect">
            <a:avLst/>
          </a:prstGeom>
        </p:spPr>
        <p:txBody>
          <a:bodyPr wrap="square">
            <a:spAutoFit/>
          </a:bodyPr>
          <a:lstStyle/>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1. Input perkiraan waktu</a:t>
            </a:r>
          </a:p>
          <a:p>
            <a:pPr lvl="0" algn="just">
              <a:lnSpc>
                <a:spcPct val="107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daftar </a:t>
            </a:r>
            <a:r>
              <a:rPr lang="en-US" sz="2000" dirty="0">
                <a:latin typeface="Times New Roman" panose="02020603050405020304" pitchFamily="18" charset="0"/>
                <a:ea typeface="Calibri" panose="020F0502020204030204" pitchFamily="34" charset="0"/>
                <a:cs typeface="Times New Roman" panose="02020603050405020304" pitchFamily="18" charset="0"/>
              </a:rPr>
              <a:t>kegiatan,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kendala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asumsi, kebutuhan sumber daya, kemampuan sumber daya, informasi sejarah/masa lalu.</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2. Alat </a:t>
            </a:r>
            <a:r>
              <a:rPr lang="en-US" sz="2000" b="1" dirty="0">
                <a:latin typeface="Times New Roman" panose="02020603050405020304" pitchFamily="18" charset="0"/>
                <a:ea typeface="Calibri" panose="020F0502020204030204" pitchFamily="34" charset="0"/>
                <a:cs typeface="Times New Roman" panose="02020603050405020304" pitchFamily="18" charset="0"/>
              </a:rPr>
              <a:t>dan teknik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memperkirakan waktu kegiatan</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Penilaian ahli, estimasi analog, simulasi</a:t>
            </a:r>
          </a:p>
          <a:p>
            <a:pPr lvl="0" algn="just">
              <a:lnSpc>
                <a:spcPct val="107000"/>
              </a:lnSpc>
              <a:spcAft>
                <a:spcPts val="8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3. Output perkiraan waktu kegiatan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Perkiraan waktu kegiatan, dasar perkiraan, uraian daftar kegiatan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353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700697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Pengembangan Jadwal</a:t>
            </a:r>
            <a:endParaRPr sz="4000" dirty="0">
              <a:latin typeface="Times New Roman" panose="02020603050405020304" pitchFamily="18" charset="0"/>
              <a:cs typeface="Times New Roman" panose="02020603050405020304" pitchFamily="18" charset="0"/>
            </a:endParaRPr>
          </a:p>
        </p:txBody>
      </p:sp>
      <p:sp>
        <p:nvSpPr>
          <p:cNvPr id="345" name="Google Shape;345;p13"/>
          <p:cNvSpPr txBox="1">
            <a:spLocks noGrp="1"/>
          </p:cNvSpPr>
          <p:nvPr>
            <p:ph type="body" idx="1"/>
          </p:nvPr>
        </p:nvSpPr>
        <p:spPr>
          <a:xfrm>
            <a:off x="457199" y="1311932"/>
            <a:ext cx="7776057" cy="2735518"/>
          </a:xfrm>
          <a:prstGeom prst="rect">
            <a:avLst/>
          </a:prstGeom>
        </p:spPr>
        <p:txBody>
          <a:bodyPr spcFirstLastPara="1" wrap="square" lIns="0" tIns="0" rIns="0" bIns="0" anchor="t" anchorCtr="0">
            <a:noAutofit/>
          </a:bodyPr>
          <a:lstStyle/>
          <a:p>
            <a:pPr algn="just"/>
            <a:r>
              <a:rPr lang="en-US" dirty="0">
                <a:latin typeface="Times New Roman" panose="02020603050405020304" pitchFamily="18" charset="0"/>
                <a:cs typeface="Times New Roman" panose="02020603050405020304" pitchFamily="18" charset="0"/>
              </a:rPr>
              <a:t>Pengembangan jadwal merupakan proses penentuan awal dan akhir waktu untuk kegiatan proyek. Jika tanggal awal dan akhir suatu kegiatan tidak realistik, maka proyek tidak mungkin selesai sesuai jadwal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Pengembangan jadwal menggunakan hasil dari semua manajemen waktu proyek sebelumnya. Proses ini menentukan tanggal awal dan akhir proyek. Ada beberapa literasi dari semua proses manajemen waktu sebelum proyek jadwal tersebut selesai. Tujuan utama pengembangan jadwal adalah untuk menciptakan jadwal proyek yang realistis yang menyediakan dasar untuk kemajuan proyek pemantauan untuk dimensi waktu proyek. </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dirty="0"/>
          </a:p>
        </p:txBody>
      </p:sp>
      <p:grpSp>
        <p:nvGrpSpPr>
          <p:cNvPr id="8" name="Google Shape;4710;p49"/>
          <p:cNvGrpSpPr/>
          <p:nvPr/>
        </p:nvGrpSpPr>
        <p:grpSpPr>
          <a:xfrm rot="1897807">
            <a:off x="7760000" y="22508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40608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700697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Uraian pengembangan jadwal</a:t>
            </a:r>
            <a:endParaRPr sz="4000"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dirty="0"/>
          </a:p>
        </p:txBody>
      </p:sp>
      <p:grpSp>
        <p:nvGrpSpPr>
          <p:cNvPr id="8" name="Google Shape;4710;p49"/>
          <p:cNvGrpSpPr/>
          <p:nvPr/>
        </p:nvGrpSpPr>
        <p:grpSpPr>
          <a:xfrm rot="1897807">
            <a:off x="7760000" y="22508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 name="Rectangle 14"/>
          <p:cNvSpPr/>
          <p:nvPr/>
        </p:nvSpPr>
        <p:spPr>
          <a:xfrm>
            <a:off x="457200" y="1182344"/>
            <a:ext cx="8191825" cy="3158813"/>
          </a:xfrm>
          <a:prstGeom prst="rect">
            <a:avLst/>
          </a:prstGeom>
        </p:spPr>
        <p:txBody>
          <a:bodyPr wrap="square">
            <a:spAutoFit/>
          </a:bodyPr>
          <a:lstStyle/>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1. Input pengembangan jadwal</a:t>
            </a:r>
          </a:p>
          <a:p>
            <a:pPr lvl="0" algn="just">
              <a:lnSpc>
                <a:spcPct val="107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Diagram jaringan proyek, perkiraan waktu kegiatan, kebutuhan sumber daya, deskripsi pengetahuan tentang sumber daya, kalender proyek, </a:t>
            </a:r>
            <a:r>
              <a:rPr lang="en-US" sz="2000" dirty="0">
                <a:latin typeface="Times New Roman" panose="02020603050405020304" pitchFamily="18" charset="0"/>
                <a:ea typeface="Calibri" panose="020F0502020204030204" pitchFamily="34" charset="0"/>
                <a:cs typeface="Times New Roman" panose="02020603050405020304" pitchFamily="18" charset="0"/>
              </a:rPr>
              <a:t>kendala, asumsi,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i="1" dirty="0" smtClean="0">
                <a:latin typeface="Times New Roman" panose="02020603050405020304" pitchFamily="18" charset="0"/>
                <a:ea typeface="Calibri" panose="020F0502020204030204" pitchFamily="34" charset="0"/>
                <a:cs typeface="Times New Roman" panose="02020603050405020304" pitchFamily="18" charset="0"/>
              </a:rPr>
              <a:t>leads and lags</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2. Alat </a:t>
            </a:r>
            <a:r>
              <a:rPr lang="en-US" sz="2000" b="1" dirty="0">
                <a:latin typeface="Times New Roman" panose="02020603050405020304" pitchFamily="18" charset="0"/>
                <a:ea typeface="Calibri" panose="020F0502020204030204" pitchFamily="34" charset="0"/>
                <a:cs typeface="Times New Roman" panose="02020603050405020304" pitchFamily="18" charset="0"/>
              </a:rPr>
              <a:t>dan teknik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pengembangan jadwal</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Analisis matematika, kompresi waktu, simulasi, mengelola tingkatan sumber daya secara menyeluruh.</a:t>
            </a:r>
          </a:p>
          <a:p>
            <a:pPr lvl="0" algn="just">
              <a:lnSpc>
                <a:spcPct val="107000"/>
              </a:lnSpc>
              <a:spcAft>
                <a:spcPts val="8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3. Output pengembangan jadwal</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Jadwal proyek, komponen pendukung, rencana pengelolaan jadwal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94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7479792"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smtClean="0">
                <a:latin typeface="Times New Roman" panose="02020603050405020304" pitchFamily="18" charset="0"/>
                <a:cs typeface="Times New Roman" panose="02020603050405020304" pitchFamily="18" charset="0"/>
              </a:rPr>
              <a:t>Pengendalian perubahan atas jadwal proyek</a:t>
            </a:r>
            <a:endParaRPr sz="3200" dirty="0">
              <a:latin typeface="Times New Roman" panose="02020603050405020304" pitchFamily="18" charset="0"/>
              <a:cs typeface="Times New Roman" panose="02020603050405020304" pitchFamily="18" charset="0"/>
            </a:endParaRPr>
          </a:p>
        </p:txBody>
      </p:sp>
      <p:sp>
        <p:nvSpPr>
          <p:cNvPr id="345" name="Google Shape;345;p13"/>
          <p:cNvSpPr txBox="1">
            <a:spLocks noGrp="1"/>
          </p:cNvSpPr>
          <p:nvPr>
            <p:ph type="body" idx="1"/>
          </p:nvPr>
        </p:nvSpPr>
        <p:spPr>
          <a:xfrm>
            <a:off x="457199" y="1311932"/>
            <a:ext cx="7776057" cy="2735518"/>
          </a:xfrm>
          <a:prstGeom prst="rect">
            <a:avLst/>
          </a:prstGeom>
        </p:spPr>
        <p:txBody>
          <a:bodyPr spcFirstLastPara="1" wrap="square" lIns="0" tIns="0" rIns="0" bIns="0" anchor="t" anchorCtr="0">
            <a:noAutofit/>
          </a:bodyPr>
          <a:lstStyle/>
          <a:p>
            <a:pPr algn="just"/>
            <a:r>
              <a:rPr lang="en-US" dirty="0">
                <a:latin typeface="Times New Roman" panose="02020603050405020304" pitchFamily="18" charset="0"/>
                <a:cs typeface="Times New Roman" panose="02020603050405020304" pitchFamily="18" charset="0"/>
              </a:rPr>
              <a:t>Pengawasan/pengendalian jadwal berkaitan dengan faktor-faktor yang mempengaruhi terjadinya perubahan jadwal serta memastikan bahwa perubahan itu bermanfaat, menentukan bahwa jadwal mengalami perubahan, dan mengelola perubahan yang sebenarnya ketika dan saat terjadi</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Sebagian besar proyek gagal karena masalah orang, bukan kegagalan untuk menggambar grafik dengan baik. Manajer proyek dapat melakukan sejumlah realitas cek yang akan membantu mereka mengelola perubahan jadwal proyek.</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8" name="Google Shape;4710;p49"/>
          <p:cNvGrpSpPr/>
          <p:nvPr/>
        </p:nvGrpSpPr>
        <p:grpSpPr>
          <a:xfrm rot="1897807">
            <a:off x="8137911" y="225085"/>
            <a:ext cx="758454" cy="959212"/>
            <a:chOff x="584925" y="238125"/>
            <a:chExt cx="415200" cy="525100"/>
          </a:xfrm>
          <a:noFill/>
        </p:grpSpPr>
        <p:sp>
          <p:nvSpPr>
            <p:cNvPr id="9" name="Google Shape;4711;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712;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713;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4714;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715;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716;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solidFill>
                <a:schemeClr val="bg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737286314"/>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1082</Words>
  <Application>Microsoft Office PowerPoint</Application>
  <PresentationFormat>On-screen Show (16:9)</PresentationFormat>
  <Paragraphs>146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Raleway</vt:lpstr>
      <vt:lpstr>Calibri</vt:lpstr>
      <vt:lpstr>Barlow</vt:lpstr>
      <vt:lpstr>Raleway Thin</vt:lpstr>
      <vt:lpstr>Arial</vt:lpstr>
      <vt:lpstr>Barlow Light</vt:lpstr>
      <vt:lpstr>Times New Roman</vt:lpstr>
      <vt:lpstr>Gaoler template</vt:lpstr>
      <vt:lpstr>RESUME BAB 4-5 MODUL MPPL</vt:lpstr>
      <vt:lpstr>BAB 4 PERENCANAAN WAKTU</vt:lpstr>
      <vt:lpstr>Penyusunan Aktivitas</vt:lpstr>
      <vt:lpstr>Urutan Kegiatan</vt:lpstr>
      <vt:lpstr>Kegiatan Memperkirakan Durasi</vt:lpstr>
      <vt:lpstr>Kegiatan Memperkirakan Durasi</vt:lpstr>
      <vt:lpstr>Pengembangan Jadwal</vt:lpstr>
      <vt:lpstr>Uraian pengembangan jadwal</vt:lpstr>
      <vt:lpstr>Pengendalian perubahan atas jadwal proyek</vt:lpstr>
      <vt:lpstr>Kegiatan pengendalian jadwal</vt:lpstr>
      <vt:lpstr>BAB 5 MANAJEMEN KUALITAS PROYEK</vt:lpstr>
      <vt:lpstr>Bab 5 Manajemen Kualitas Proyek</vt:lpstr>
      <vt:lpstr>Proses Utama Manajemen Kualitas Proyek</vt:lpstr>
      <vt:lpstr>Perencanaan Kualitas</vt:lpstr>
      <vt:lpstr>Perencanaan Kualitas</vt:lpstr>
      <vt:lpstr>Jaminan Kualitas</vt:lpstr>
      <vt:lpstr>Quality Assurance</vt:lpstr>
      <vt:lpstr>Pengendalian Kualitas</vt:lpstr>
      <vt:lpstr>Pengendalian Kualitas</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BAB 4-5 MODUL MPPL</dc:title>
  <dc:creator>Kenti II</dc:creator>
  <cp:lastModifiedBy>hp</cp:lastModifiedBy>
  <cp:revision>12</cp:revision>
  <dcterms:modified xsi:type="dcterms:W3CDTF">2022-06-13T05:55:07Z</dcterms:modified>
</cp:coreProperties>
</file>