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9" r:id="rId3"/>
    <p:sldId id="257" r:id="rId4"/>
    <p:sldId id="258" r:id="rId5"/>
    <p:sldId id="262" r:id="rId6"/>
    <p:sldId id="283" r:id="rId7"/>
    <p:sldId id="284" r:id="rId8"/>
    <p:sldId id="285" r:id="rId9"/>
    <p:sldId id="286" r:id="rId10"/>
    <p:sldId id="287" r:id="rId11"/>
    <p:sldId id="289" r:id="rId12"/>
    <p:sldId id="290" r:id="rId13"/>
    <p:sldId id="291" r:id="rId14"/>
    <p:sldId id="293" r:id="rId15"/>
    <p:sldId id="292" r:id="rId16"/>
    <p:sldId id="294" r:id="rId17"/>
    <p:sldId id="288" r:id="rId18"/>
  </p:sldIdLst>
  <p:sldSz cx="9144000" cy="5143500" type="screen16x9"/>
  <p:notesSz cx="6858000" cy="9144000"/>
  <p:embeddedFontLst>
    <p:embeddedFont>
      <p:font typeface="Merriweather" panose="020B0604020202020204" charset="0"/>
      <p:regular r:id="rId20"/>
      <p:bold r:id="rId21"/>
      <p:italic r:id="rId22"/>
      <p:boldItalic r:id="rId23"/>
    </p:embeddedFont>
    <p:embeddedFont>
      <p:font typeface="MV Boli" panose="02000500030200090000" pitchFamily="2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Amatic SC" panose="020B0604020202020204" charset="-79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523F56-0D02-4175-A64D-45E582D6819D}">
  <a:tblStyle styleId="{80523F56-0D02-4175-A64D-45E582D681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40943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333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7660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184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805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925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153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367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697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297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116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877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59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865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190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92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9334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33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 with big pattern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  <p:extLst>
      <p:ext uri="{BB962C8B-B14F-4D97-AF65-F5344CB8AC3E}">
        <p14:creationId xmlns:p14="http://schemas.microsoft.com/office/powerpoint/2010/main" val="364361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8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Group 4</a:t>
            </a:r>
            <a:br>
              <a:rPr lang="en" dirty="0" smtClean="0"/>
            </a:br>
            <a:r>
              <a:rPr lang="en" dirty="0" smtClean="0"/>
              <a:t>presentation</a:t>
            </a:r>
            <a:endParaRPr dirty="0"/>
          </a:p>
        </p:txBody>
      </p:sp>
      <p:sp>
        <p:nvSpPr>
          <p:cNvPr id="3" name="Google Shape;1891;p13"/>
          <p:cNvSpPr txBox="1">
            <a:spLocks/>
          </p:cNvSpPr>
          <p:nvPr/>
        </p:nvSpPr>
        <p:spPr>
          <a:xfrm>
            <a:off x="2475899" y="690733"/>
            <a:ext cx="4192151" cy="35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fil-PH" sz="2500" dirty="0" smtClean="0"/>
              <a:t>Activity 2</a:t>
            </a:r>
            <a:endParaRPr lang="fil-PH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51419" t="9650" r="11555" b="53373"/>
          <a:stretch/>
        </p:blipFill>
        <p:spPr>
          <a:xfrm>
            <a:off x="5222863" y="2916547"/>
            <a:ext cx="2960287" cy="1662955"/>
          </a:xfrm>
          <a:prstGeom prst="rect">
            <a:avLst/>
          </a:prstGeom>
        </p:spPr>
      </p:pic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21828" y="210628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000" dirty="0"/>
              <a:t>4</a:t>
            </a:r>
            <a:r>
              <a:rPr lang="en" sz="3000" dirty="0" smtClean="0"/>
              <a:t>.</a:t>
            </a:r>
            <a:r>
              <a:rPr lang="fil-PH" sz="3000" dirty="0" smtClean="0">
                <a:solidFill>
                  <a:schemeClr val="accent6"/>
                </a:solidFill>
              </a:rPr>
              <a:t> Floyd’s Triangle</a:t>
            </a:r>
            <a:endParaRPr sz="30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210119" y="1255515"/>
            <a:ext cx="2953708" cy="33239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fil-PH" sz="1000" dirty="0">
                <a:latin typeface="Merriweather" panose="020B0604020202020204" charset="0"/>
              </a:rPr>
              <a:t>#include &lt;iostream&gt;</a:t>
            </a:r>
          </a:p>
          <a:p>
            <a:r>
              <a:rPr lang="fil-PH" sz="1000" dirty="0">
                <a:latin typeface="Merriweather" panose="020B0604020202020204" charset="0"/>
              </a:rPr>
              <a:t>using namespace std;</a:t>
            </a:r>
          </a:p>
          <a:p>
            <a:endParaRPr lang="fil-PH" sz="1000" dirty="0">
              <a:latin typeface="Merriweather" panose="020B0604020202020204" charset="0"/>
            </a:endParaRPr>
          </a:p>
          <a:p>
            <a:r>
              <a:rPr lang="fil-PH" sz="1000" dirty="0">
                <a:latin typeface="Merriweather" panose="020B0604020202020204" charset="0"/>
              </a:rPr>
              <a:t>int main()</a:t>
            </a:r>
          </a:p>
          <a:p>
            <a:r>
              <a:rPr lang="fil-PH" sz="1000" dirty="0">
                <a:latin typeface="Merriweather" panose="020B0604020202020204" charset="0"/>
              </a:rPr>
              <a:t>{</a:t>
            </a:r>
          </a:p>
          <a:p>
            <a:r>
              <a:rPr lang="fil-PH" sz="1000" dirty="0">
                <a:latin typeface="Merriweather" panose="020B0604020202020204" charset="0"/>
              </a:rPr>
              <a:t>    int rows, num = 1;</a:t>
            </a:r>
          </a:p>
          <a:p>
            <a:r>
              <a:rPr lang="fil-PH" sz="1000" dirty="0">
                <a:latin typeface="Merriweather" panose="020B0604020202020204" charset="0"/>
              </a:rPr>
              <a:t>    </a:t>
            </a:r>
          </a:p>
          <a:p>
            <a:r>
              <a:rPr lang="fil-PH" sz="1000" dirty="0">
                <a:latin typeface="Merriweather" panose="020B0604020202020204" charset="0"/>
              </a:rPr>
              <a:t>    cout &lt;&lt; "No. of rows: ";</a:t>
            </a:r>
          </a:p>
          <a:p>
            <a:r>
              <a:rPr lang="fil-PH" sz="1000" dirty="0">
                <a:latin typeface="Merriweather" panose="020B0604020202020204" charset="0"/>
              </a:rPr>
              <a:t>    cin &gt;&gt; rows;</a:t>
            </a:r>
          </a:p>
          <a:p>
            <a:r>
              <a:rPr lang="fil-PH" sz="1000" dirty="0">
                <a:latin typeface="Merriweather" panose="020B0604020202020204" charset="0"/>
              </a:rPr>
              <a:t>    </a:t>
            </a:r>
          </a:p>
          <a:p>
            <a:r>
              <a:rPr lang="fil-PH" sz="1000" dirty="0">
                <a:latin typeface="Merriweather" panose="020B0604020202020204" charset="0"/>
              </a:rPr>
              <a:t>    for (int i = 1; i &lt;= rows; ++i)</a:t>
            </a:r>
          </a:p>
          <a:p>
            <a:r>
              <a:rPr lang="fil-PH" sz="1000" dirty="0">
                <a:latin typeface="Merriweather" panose="020B0604020202020204" charset="0"/>
              </a:rPr>
              <a:t>    {</a:t>
            </a:r>
          </a:p>
          <a:p>
            <a:r>
              <a:rPr lang="fil-PH" sz="1000" dirty="0">
                <a:latin typeface="Merriweather" panose="020B0604020202020204" charset="0"/>
              </a:rPr>
              <a:t>        for (int j = 1; j &lt;= i; ++j)</a:t>
            </a:r>
          </a:p>
          <a:p>
            <a:r>
              <a:rPr lang="fil-PH" sz="1000" dirty="0">
                <a:latin typeface="Merriweather" panose="020B0604020202020204" charset="0"/>
              </a:rPr>
              <a:t>        {</a:t>
            </a:r>
          </a:p>
          <a:p>
            <a:r>
              <a:rPr lang="fil-PH" sz="1000" dirty="0">
                <a:latin typeface="Merriweather" panose="020B0604020202020204" charset="0"/>
              </a:rPr>
              <a:t>            cout &lt;&lt; num &lt;&lt; " ";</a:t>
            </a:r>
          </a:p>
          <a:p>
            <a:r>
              <a:rPr lang="fil-PH" sz="1000" dirty="0">
                <a:latin typeface="Merriweather" panose="020B0604020202020204" charset="0"/>
              </a:rPr>
              <a:t>            ++num;</a:t>
            </a:r>
          </a:p>
          <a:p>
            <a:r>
              <a:rPr lang="fil-PH" sz="1000" dirty="0">
                <a:latin typeface="Merriweather" panose="020B0604020202020204" charset="0"/>
              </a:rPr>
              <a:t>        }</a:t>
            </a:r>
          </a:p>
          <a:p>
            <a:r>
              <a:rPr lang="fil-PH" sz="1000" dirty="0">
                <a:latin typeface="Merriweather" panose="020B0604020202020204" charset="0"/>
              </a:rPr>
              <a:t>        cout &lt;&lt; "\n";</a:t>
            </a:r>
          </a:p>
          <a:p>
            <a:r>
              <a:rPr lang="fil-PH" sz="1000" dirty="0">
                <a:latin typeface="Merriweather" panose="020B0604020202020204" charset="0"/>
              </a:rPr>
              <a:t>    }</a:t>
            </a:r>
          </a:p>
          <a:p>
            <a:r>
              <a:rPr lang="fil-PH" sz="1000" dirty="0">
                <a:latin typeface="Merriweather" panose="020B0604020202020204" charset="0"/>
              </a:rPr>
              <a:t>    return 0;</a:t>
            </a:r>
          </a:p>
          <a:p>
            <a:r>
              <a:rPr lang="fil-PH" sz="1000" dirty="0">
                <a:latin typeface="Merriweather" panose="020B0604020202020204" charset="0"/>
              </a:rPr>
              <a:t>}</a:t>
            </a:r>
            <a:endParaRPr lang="fil-PH" sz="1000" dirty="0">
              <a:latin typeface="Merriweather" panose="020B0604020202020204" charset="0"/>
            </a:endParaRPr>
          </a:p>
        </p:txBody>
      </p:sp>
      <p:sp>
        <p:nvSpPr>
          <p:cNvPr id="12" name="Google Shape;1905;p15"/>
          <p:cNvSpPr txBox="1">
            <a:spLocks/>
          </p:cNvSpPr>
          <p:nvPr/>
        </p:nvSpPr>
        <p:spPr>
          <a:xfrm>
            <a:off x="3749076" y="678736"/>
            <a:ext cx="57135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000" dirty="0" smtClean="0"/>
              <a:t>Input and output:</a:t>
            </a:r>
            <a:endParaRPr lang="en-US" sz="30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78578" y="1038628"/>
            <a:ext cx="6578" cy="360387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9650" r="48581" b="33761"/>
          <a:stretch/>
        </p:blipFill>
        <p:spPr>
          <a:xfrm>
            <a:off x="5222863" y="1395763"/>
            <a:ext cx="3111739" cy="192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9650" r="11555" b="3943"/>
          <a:stretch/>
        </p:blipFill>
        <p:spPr>
          <a:xfrm>
            <a:off x="270699" y="299100"/>
            <a:ext cx="8564115" cy="4706306"/>
          </a:xfrm>
          <a:prstGeom prst="rect">
            <a:avLst/>
          </a:prstGeom>
        </p:spPr>
      </p:pic>
      <p:sp>
        <p:nvSpPr>
          <p:cNvPr id="1936" name="Google Shape;1936;p19"/>
          <p:cNvSpPr/>
          <p:nvPr/>
        </p:nvSpPr>
        <p:spPr>
          <a:xfrm>
            <a:off x="3505487" y="3015986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3598" y="3374992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12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 4: </a:t>
            </a:r>
            <a:r>
              <a:rPr lang="en" dirty="0" smtClean="0">
                <a:solidFill>
                  <a:schemeClr val="accent6"/>
                </a:solidFill>
              </a:rPr>
              <a:t>c++ Program to find the square root of a number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Google Shape;2218;p39"/>
          <p:cNvSpPr/>
          <p:nvPr/>
        </p:nvSpPr>
        <p:spPr>
          <a:xfrm>
            <a:off x="1580170" y="1618957"/>
            <a:ext cx="329316" cy="339736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8120" t="32033" r="29844" b="24131"/>
          <a:stretch/>
        </p:blipFill>
        <p:spPr>
          <a:xfrm>
            <a:off x="1859770" y="1205925"/>
            <a:ext cx="5424459" cy="3181879"/>
          </a:xfrm>
          <a:prstGeom prst="rect">
            <a:avLst/>
          </a:prstGeom>
        </p:spPr>
      </p:pic>
      <p:sp>
        <p:nvSpPr>
          <p:cNvPr id="7" name="Google Shape;1896;p14"/>
          <p:cNvSpPr txBox="1">
            <a:spLocks/>
          </p:cNvSpPr>
          <p:nvPr/>
        </p:nvSpPr>
        <p:spPr>
          <a:xfrm>
            <a:off x="810504" y="4387804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dirty="0" smtClean="0"/>
              <a:t>Activity </a:t>
            </a:r>
            <a:r>
              <a:rPr lang="en-US" dirty="0"/>
              <a:t>#</a:t>
            </a:r>
            <a:r>
              <a:rPr lang="en-US" dirty="0" smtClean="0"/>
              <a:t>2: </a:t>
            </a:r>
            <a:r>
              <a:rPr lang="en-US" dirty="0">
                <a:solidFill>
                  <a:schemeClr val="accent6"/>
                </a:solidFill>
              </a:rPr>
              <a:t>Use </a:t>
            </a:r>
            <a:r>
              <a:rPr lang="en-US" dirty="0" smtClean="0">
                <a:solidFill>
                  <a:schemeClr val="accent6"/>
                </a:solidFill>
              </a:rPr>
              <a:t>User-defined functions pt. 2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4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9501" r="48693" b="46937"/>
          <a:stretch/>
        </p:blipFill>
        <p:spPr>
          <a:xfrm>
            <a:off x="5222863" y="1394387"/>
            <a:ext cx="3293720" cy="15730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1614" t="9501" b="46937"/>
          <a:stretch/>
        </p:blipFill>
        <p:spPr>
          <a:xfrm>
            <a:off x="5223472" y="2974829"/>
            <a:ext cx="3293111" cy="1667673"/>
          </a:xfrm>
          <a:prstGeom prst="rect">
            <a:avLst/>
          </a:prstGeom>
        </p:spPr>
      </p:pic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-157881" y="209250"/>
            <a:ext cx="8091453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000" dirty="0" smtClean="0"/>
              <a:t>5.</a:t>
            </a:r>
            <a:r>
              <a:rPr lang="fil-PH" sz="3000" dirty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Create </a:t>
            </a:r>
            <a:r>
              <a:rPr lang="en-US" sz="3000" dirty="0">
                <a:solidFill>
                  <a:schemeClr val="accent6"/>
                </a:solidFill>
              </a:rPr>
              <a:t>a program to find the square root of </a:t>
            </a:r>
            <a:r>
              <a:rPr lang="en-US" sz="3000" dirty="0" smtClean="0">
                <a:solidFill>
                  <a:schemeClr val="accent6"/>
                </a:solidFill>
              </a:rPr>
              <a:t>a Input number</a:t>
            </a:r>
            <a:r>
              <a:rPr lang="en-US" sz="3000" dirty="0">
                <a:solidFill>
                  <a:schemeClr val="accent6"/>
                </a:solidFill>
              </a:rPr>
              <a:t>.</a:t>
            </a:r>
            <a:endParaRPr sz="30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148246" y="1506736"/>
            <a:ext cx="2953708" cy="240065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erriweather" panose="020B0604020202020204" charset="0"/>
              </a:rPr>
              <a:t>#include &lt;</a:t>
            </a:r>
            <a:r>
              <a:rPr lang="en-US" sz="1000" dirty="0" err="1">
                <a:latin typeface="Merriweather" panose="020B0604020202020204" charset="0"/>
              </a:rPr>
              <a:t>iostream</a:t>
            </a:r>
            <a:r>
              <a:rPr lang="en-US" sz="1000" dirty="0">
                <a:latin typeface="Merriweather" panose="020B0604020202020204" charset="0"/>
              </a:rPr>
              <a:t>&gt;</a:t>
            </a:r>
          </a:p>
          <a:p>
            <a:r>
              <a:rPr lang="en-US" sz="1000" dirty="0">
                <a:latin typeface="Merriweather" panose="020B0604020202020204" charset="0"/>
              </a:rPr>
              <a:t>#include &lt;</a:t>
            </a:r>
            <a:r>
              <a:rPr lang="en-US" sz="1000" dirty="0" err="1">
                <a:latin typeface="Merriweather" panose="020B0604020202020204" charset="0"/>
              </a:rPr>
              <a:t>cmath</a:t>
            </a:r>
            <a:r>
              <a:rPr lang="en-US" sz="1000" dirty="0">
                <a:latin typeface="Merriweather" panose="020B0604020202020204" charset="0"/>
              </a:rPr>
              <a:t>&gt;</a:t>
            </a:r>
          </a:p>
          <a:p>
            <a:r>
              <a:rPr lang="en-US" sz="1000" dirty="0">
                <a:latin typeface="Merriweather" panose="020B0604020202020204" charset="0"/>
              </a:rPr>
              <a:t>using namespace </a:t>
            </a:r>
            <a:r>
              <a:rPr lang="en-US" sz="1000" dirty="0" err="1">
                <a:latin typeface="Merriweather" panose="020B0604020202020204" charset="0"/>
              </a:rPr>
              <a:t>std</a:t>
            </a:r>
            <a:r>
              <a:rPr lang="en-US" sz="1000" dirty="0">
                <a:latin typeface="Merriweather" panose="020B0604020202020204" charset="0"/>
              </a:rPr>
              <a:t>;</a:t>
            </a:r>
          </a:p>
          <a:p>
            <a:r>
              <a:rPr lang="en-US" sz="1000" dirty="0" err="1">
                <a:latin typeface="Merriweather" panose="020B0604020202020204" charset="0"/>
              </a:rPr>
              <a:t>int</a:t>
            </a:r>
            <a:r>
              <a:rPr lang="en-US" sz="1000" dirty="0">
                <a:latin typeface="Merriweather" panose="020B0604020202020204" charset="0"/>
              </a:rPr>
              <a:t> main() {</a:t>
            </a:r>
          </a:p>
          <a:p>
            <a:r>
              <a:rPr lang="en-US" sz="1000" dirty="0">
                <a:latin typeface="Merriweather" panose="020B0604020202020204" charset="0"/>
              </a:rPr>
              <a:t>double number, </a:t>
            </a:r>
            <a:r>
              <a:rPr lang="en-US" sz="1000" dirty="0" err="1">
                <a:latin typeface="Merriweather" panose="020B0604020202020204" charset="0"/>
              </a:rPr>
              <a:t>squareRoot</a:t>
            </a:r>
            <a:r>
              <a:rPr lang="en-US" sz="1000" dirty="0">
                <a:latin typeface="Merriweather" panose="020B0604020202020204" charset="0"/>
              </a:rPr>
              <a:t>;</a:t>
            </a:r>
          </a:p>
          <a:p>
            <a:r>
              <a:rPr lang="en-US" sz="1000" dirty="0" err="1">
                <a:latin typeface="Merriweather" panose="020B0604020202020204" charset="0"/>
              </a:rPr>
              <a:t>cout</a:t>
            </a:r>
            <a:r>
              <a:rPr lang="en-US" sz="1000" dirty="0">
                <a:latin typeface="Merriweather" panose="020B0604020202020204" charset="0"/>
              </a:rPr>
              <a:t>&lt;&lt;"Find the square root of:";</a:t>
            </a:r>
          </a:p>
          <a:p>
            <a:r>
              <a:rPr lang="en-US" sz="1000" dirty="0" err="1">
                <a:latin typeface="Merriweather" panose="020B0604020202020204" charset="0"/>
              </a:rPr>
              <a:t>cin</a:t>
            </a:r>
            <a:r>
              <a:rPr lang="en-US" sz="1000" dirty="0">
                <a:latin typeface="Merriweather" panose="020B0604020202020204" charset="0"/>
              </a:rPr>
              <a:t>&gt;&gt;</a:t>
            </a:r>
            <a:r>
              <a:rPr lang="en-US" sz="1000" dirty="0" err="1">
                <a:latin typeface="Merriweather" panose="020B0604020202020204" charset="0"/>
              </a:rPr>
              <a:t>number;squareRoot</a:t>
            </a:r>
            <a:r>
              <a:rPr lang="en-US" sz="1000" dirty="0">
                <a:latin typeface="Merriweather" panose="020B0604020202020204" charset="0"/>
              </a:rPr>
              <a:t>= </a:t>
            </a:r>
            <a:r>
              <a:rPr lang="en-US" sz="1000" dirty="0" err="1">
                <a:latin typeface="Merriweather" panose="020B0604020202020204" charset="0"/>
              </a:rPr>
              <a:t>sqrt</a:t>
            </a:r>
            <a:r>
              <a:rPr lang="en-US" sz="1000" dirty="0">
                <a:latin typeface="Merriweather" panose="020B0604020202020204" charset="0"/>
              </a:rPr>
              <a:t>(number);</a:t>
            </a:r>
          </a:p>
          <a:p>
            <a:r>
              <a:rPr lang="en-US" sz="1000" dirty="0">
                <a:latin typeface="Merriweather" panose="020B0604020202020204" charset="0"/>
              </a:rPr>
              <a:t>// </a:t>
            </a:r>
            <a:r>
              <a:rPr lang="en-US" sz="1000" dirty="0" err="1">
                <a:latin typeface="Merriweather" panose="020B0604020202020204" charset="0"/>
              </a:rPr>
              <a:t>sqrt</a:t>
            </a:r>
            <a:r>
              <a:rPr lang="en-US" sz="1000" dirty="0">
                <a:latin typeface="Merriweather" panose="020B0604020202020204" charset="0"/>
              </a:rPr>
              <a:t>() is a library function to calculate the square root</a:t>
            </a:r>
          </a:p>
          <a:p>
            <a:r>
              <a:rPr lang="en-US" sz="1000" dirty="0" err="1">
                <a:latin typeface="Merriweather" panose="020B0604020202020204" charset="0"/>
              </a:rPr>
              <a:t>squareRoot</a:t>
            </a:r>
            <a:r>
              <a:rPr lang="en-US" sz="1000" dirty="0">
                <a:latin typeface="Merriweather" panose="020B0604020202020204" charset="0"/>
              </a:rPr>
              <a:t> = </a:t>
            </a:r>
            <a:r>
              <a:rPr lang="en-US" sz="1000" dirty="0" err="1">
                <a:latin typeface="Merriweather" panose="020B0604020202020204" charset="0"/>
              </a:rPr>
              <a:t>sqrt</a:t>
            </a:r>
            <a:r>
              <a:rPr lang="en-US" sz="1000" dirty="0">
                <a:latin typeface="Merriweather" panose="020B0604020202020204" charset="0"/>
              </a:rPr>
              <a:t>(number);</a:t>
            </a:r>
          </a:p>
          <a:p>
            <a:r>
              <a:rPr lang="en-US" sz="1000" dirty="0" err="1">
                <a:latin typeface="Merriweather" panose="020B0604020202020204" charset="0"/>
              </a:rPr>
              <a:t>cout</a:t>
            </a:r>
            <a:r>
              <a:rPr lang="en-US" sz="1000" dirty="0">
                <a:latin typeface="Merriweather" panose="020B0604020202020204" charset="0"/>
              </a:rPr>
              <a:t> &lt;&lt; "Square root of " &lt;&lt; number &lt;&lt; " = " &lt;&lt;</a:t>
            </a:r>
          </a:p>
          <a:p>
            <a:r>
              <a:rPr lang="en-US" sz="1000" dirty="0" err="1">
                <a:latin typeface="Merriweather" panose="020B0604020202020204" charset="0"/>
              </a:rPr>
              <a:t>squareRoot</a:t>
            </a:r>
            <a:r>
              <a:rPr lang="en-US" sz="1000" dirty="0">
                <a:latin typeface="Merriweather" panose="020B0604020202020204" charset="0"/>
              </a:rPr>
              <a:t>;</a:t>
            </a:r>
          </a:p>
          <a:p>
            <a:r>
              <a:rPr lang="en-US" sz="1000" dirty="0">
                <a:latin typeface="Merriweather" panose="020B0604020202020204" charset="0"/>
              </a:rPr>
              <a:t>return 0;</a:t>
            </a:r>
          </a:p>
          <a:p>
            <a:r>
              <a:rPr lang="en-US" sz="1000" dirty="0">
                <a:latin typeface="Merriweather" panose="020B0604020202020204" charset="0"/>
              </a:rPr>
              <a:t>}</a:t>
            </a:r>
          </a:p>
        </p:txBody>
      </p:sp>
      <p:sp>
        <p:nvSpPr>
          <p:cNvPr id="12" name="Google Shape;1905;p15"/>
          <p:cNvSpPr txBox="1">
            <a:spLocks/>
          </p:cNvSpPr>
          <p:nvPr/>
        </p:nvSpPr>
        <p:spPr>
          <a:xfrm>
            <a:off x="3749076" y="678736"/>
            <a:ext cx="57135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000" dirty="0" smtClean="0"/>
              <a:t>Input and output:</a:t>
            </a:r>
            <a:endParaRPr lang="en-US" sz="30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78578" y="1038628"/>
            <a:ext cx="6578" cy="360387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5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62720" b="11139"/>
          <a:stretch/>
        </p:blipFill>
        <p:spPr>
          <a:xfrm>
            <a:off x="266972" y="3799202"/>
            <a:ext cx="8584601" cy="1262287"/>
          </a:xfrm>
          <a:prstGeom prst="rect">
            <a:avLst/>
          </a:prstGeom>
        </p:spPr>
      </p:pic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9501" b="11139"/>
          <a:stretch/>
        </p:blipFill>
        <p:spPr>
          <a:xfrm>
            <a:off x="266973" y="299100"/>
            <a:ext cx="8584601" cy="3832146"/>
          </a:xfrm>
          <a:prstGeom prst="rect">
            <a:avLst/>
          </a:prstGeom>
        </p:spPr>
      </p:pic>
      <p:sp>
        <p:nvSpPr>
          <p:cNvPr id="1936" name="Google Shape;1936;p19"/>
          <p:cNvSpPr/>
          <p:nvPr/>
        </p:nvSpPr>
        <p:spPr>
          <a:xfrm>
            <a:off x="3505487" y="3015986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3598" y="3374992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6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9921" r="48625" b="35919"/>
          <a:stretch/>
        </p:blipFill>
        <p:spPr>
          <a:xfrm>
            <a:off x="5222864" y="1394386"/>
            <a:ext cx="2769838" cy="15804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51456" t="9921" b="35919"/>
          <a:stretch/>
        </p:blipFill>
        <p:spPr>
          <a:xfrm>
            <a:off x="5222863" y="2974830"/>
            <a:ext cx="2890190" cy="1745280"/>
          </a:xfrm>
          <a:prstGeom prst="rect">
            <a:avLst/>
          </a:prstGeom>
        </p:spPr>
      </p:pic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-78939" y="609301"/>
            <a:ext cx="7749374" cy="715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000" dirty="0"/>
              <a:t>6</a:t>
            </a:r>
            <a:r>
              <a:rPr lang="en" sz="3000" dirty="0" smtClean="0"/>
              <a:t>. </a:t>
            </a:r>
            <a:r>
              <a:rPr lang="en-US" sz="3000" dirty="0" smtClean="0">
                <a:solidFill>
                  <a:schemeClr val="accent6"/>
                </a:solidFill>
              </a:rPr>
              <a:t>Create </a:t>
            </a:r>
            <a:r>
              <a:rPr lang="en-US" sz="3000" dirty="0">
                <a:solidFill>
                  <a:schemeClr val="accent6"/>
                </a:solidFill>
              </a:rPr>
              <a:t>a program to compute quotient and </a:t>
            </a:r>
            <a:r>
              <a:rPr lang="en-US" sz="3000" dirty="0" smtClean="0">
                <a:solidFill>
                  <a:schemeClr val="accent6"/>
                </a:solidFill>
              </a:rPr>
              <a:t>remainder (Enter </a:t>
            </a:r>
            <a:r>
              <a:rPr lang="en-US" sz="3000" dirty="0">
                <a:solidFill>
                  <a:schemeClr val="accent6"/>
                </a:solidFill>
              </a:rPr>
              <a:t>dividend and divisor)</a:t>
            </a:r>
            <a:endParaRPr sz="30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871207" y="1576171"/>
            <a:ext cx="3434244" cy="28623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fil-PH" sz="900" dirty="0">
                <a:latin typeface="Merriweather" panose="020B0604020202020204" charset="0"/>
              </a:rPr>
              <a:t>#include&lt;iostream&gt;</a:t>
            </a:r>
          </a:p>
          <a:p>
            <a:r>
              <a:rPr lang="fil-PH" sz="900" dirty="0">
                <a:latin typeface="Merriweather" panose="020B0604020202020204" charset="0"/>
              </a:rPr>
              <a:t>using namespace std;</a:t>
            </a:r>
          </a:p>
          <a:p>
            <a:endParaRPr lang="fil-PH" sz="900" dirty="0">
              <a:latin typeface="Merriweather" panose="020B0604020202020204" charset="0"/>
            </a:endParaRPr>
          </a:p>
          <a:p>
            <a:r>
              <a:rPr lang="fil-PH" sz="900" dirty="0">
                <a:latin typeface="Merriweather" panose="020B0604020202020204" charset="0"/>
              </a:rPr>
              <a:t>int main ()</a:t>
            </a:r>
          </a:p>
          <a:p>
            <a:r>
              <a:rPr lang="fil-PH" sz="900" dirty="0">
                <a:latin typeface="Merriweather" panose="020B0604020202020204" charset="0"/>
              </a:rPr>
              <a:t>{</a:t>
            </a:r>
          </a:p>
          <a:p>
            <a:r>
              <a:rPr lang="fil-PH" sz="900" dirty="0">
                <a:latin typeface="Merriweather" panose="020B0604020202020204" charset="0"/>
              </a:rPr>
              <a:t>	</a:t>
            </a:r>
          </a:p>
          <a:p>
            <a:r>
              <a:rPr lang="fil-PH" sz="900" dirty="0" smtClean="0">
                <a:latin typeface="Merriweather" panose="020B0604020202020204" charset="0"/>
              </a:rPr>
              <a:t>	int </a:t>
            </a:r>
            <a:r>
              <a:rPr lang="fil-PH" sz="900" dirty="0">
                <a:latin typeface="Merriweather" panose="020B0604020202020204" charset="0"/>
              </a:rPr>
              <a:t>divisor,dividend,quotient,remainder;</a:t>
            </a:r>
          </a:p>
          <a:p>
            <a:r>
              <a:rPr lang="fil-PH" sz="900" dirty="0">
                <a:latin typeface="Merriweather" panose="020B0604020202020204" charset="0"/>
              </a:rPr>
              <a:t>	</a:t>
            </a:r>
          </a:p>
          <a:p>
            <a:r>
              <a:rPr lang="fil-PH" sz="900" dirty="0">
                <a:latin typeface="Merriweather" panose="020B0604020202020204" charset="0"/>
              </a:rPr>
              <a:t>	cout&lt;&lt;"Dividend:";</a:t>
            </a:r>
          </a:p>
          <a:p>
            <a:r>
              <a:rPr lang="fil-PH" sz="900" dirty="0">
                <a:latin typeface="Merriweather" panose="020B0604020202020204" charset="0"/>
              </a:rPr>
              <a:t>	cin&gt;&gt;dividend;</a:t>
            </a:r>
          </a:p>
          <a:p>
            <a:r>
              <a:rPr lang="fil-PH" sz="900" dirty="0">
                <a:latin typeface="Merriweather" panose="020B0604020202020204" charset="0"/>
              </a:rPr>
              <a:t>	cout&lt;&lt;"Divisor:";</a:t>
            </a:r>
          </a:p>
          <a:p>
            <a:r>
              <a:rPr lang="fil-PH" sz="900" dirty="0">
                <a:latin typeface="Merriweather" panose="020B0604020202020204" charset="0"/>
              </a:rPr>
              <a:t>	cin&gt;&gt;divisor;</a:t>
            </a:r>
          </a:p>
          <a:p>
            <a:r>
              <a:rPr lang="fil-PH" sz="900" dirty="0">
                <a:latin typeface="Merriweather" panose="020B0604020202020204" charset="0"/>
              </a:rPr>
              <a:t>	</a:t>
            </a:r>
          </a:p>
          <a:p>
            <a:r>
              <a:rPr lang="fil-PH" sz="900" dirty="0">
                <a:latin typeface="Merriweather" panose="020B0604020202020204" charset="0"/>
              </a:rPr>
              <a:t>	quotient=dividend/divisor;</a:t>
            </a:r>
          </a:p>
          <a:p>
            <a:r>
              <a:rPr lang="fil-PH" sz="900" dirty="0">
                <a:latin typeface="Merriweather" panose="020B0604020202020204" charset="0"/>
              </a:rPr>
              <a:t>	remainder=dividend%divisor;</a:t>
            </a:r>
          </a:p>
          <a:p>
            <a:r>
              <a:rPr lang="fil-PH" sz="900" dirty="0">
                <a:latin typeface="Merriweather" panose="020B0604020202020204" charset="0"/>
              </a:rPr>
              <a:t>	</a:t>
            </a:r>
          </a:p>
          <a:p>
            <a:r>
              <a:rPr lang="fil-PH" sz="900" dirty="0">
                <a:latin typeface="Merriweather" panose="020B0604020202020204" charset="0"/>
              </a:rPr>
              <a:t>	cout&lt;&lt;"Quotient:"&lt;&lt;quotient&lt;&lt;endl;</a:t>
            </a:r>
          </a:p>
          <a:p>
            <a:r>
              <a:rPr lang="fil-PH" sz="900" dirty="0">
                <a:latin typeface="Merriweather" panose="020B0604020202020204" charset="0"/>
              </a:rPr>
              <a:t>	cout&lt;&lt;"Remainder:"&lt;&lt;remainder;</a:t>
            </a:r>
          </a:p>
          <a:p>
            <a:r>
              <a:rPr lang="fil-PH" sz="900" dirty="0">
                <a:latin typeface="Merriweather" panose="020B0604020202020204" charset="0"/>
              </a:rPr>
              <a:t>	return 0;</a:t>
            </a:r>
          </a:p>
          <a:p>
            <a:r>
              <a:rPr lang="fil-PH" sz="900" dirty="0">
                <a:latin typeface="Merriweather" panose="020B0604020202020204" charset="0"/>
              </a:rPr>
              <a:t>}</a:t>
            </a:r>
          </a:p>
        </p:txBody>
      </p:sp>
      <p:sp>
        <p:nvSpPr>
          <p:cNvPr id="12" name="Google Shape;1905;p15"/>
          <p:cNvSpPr txBox="1">
            <a:spLocks/>
          </p:cNvSpPr>
          <p:nvPr/>
        </p:nvSpPr>
        <p:spPr>
          <a:xfrm>
            <a:off x="3749076" y="678736"/>
            <a:ext cx="57135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000" dirty="0" smtClean="0"/>
              <a:t>Input and output:</a:t>
            </a:r>
            <a:endParaRPr lang="en-US" sz="3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65422" y="1255515"/>
            <a:ext cx="13156" cy="33869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9921" b="3635"/>
          <a:stretch/>
        </p:blipFill>
        <p:spPr>
          <a:xfrm>
            <a:off x="266974" y="299099"/>
            <a:ext cx="8584529" cy="4016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9533" b="3635"/>
          <a:stretch/>
        </p:blipFill>
        <p:spPr>
          <a:xfrm>
            <a:off x="266972" y="4223344"/>
            <a:ext cx="8584529" cy="782062"/>
          </a:xfrm>
          <a:prstGeom prst="rect">
            <a:avLst/>
          </a:prstGeom>
        </p:spPr>
      </p:pic>
      <p:sp>
        <p:nvSpPr>
          <p:cNvPr id="1937" name="Google Shape;1937;p19"/>
          <p:cNvSpPr/>
          <p:nvPr/>
        </p:nvSpPr>
        <p:spPr>
          <a:xfrm>
            <a:off x="4133598" y="3374992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19"/>
          <p:cNvSpPr/>
          <p:nvPr/>
        </p:nvSpPr>
        <p:spPr>
          <a:xfrm>
            <a:off x="3505487" y="3015986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198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l-PH" dirty="0" smtClean="0"/>
              <a:t>end</a:t>
            </a:r>
            <a:endParaRPr dirty="0"/>
          </a:p>
        </p:txBody>
      </p:sp>
      <p:sp>
        <p:nvSpPr>
          <p:cNvPr id="911" name="Google Shape;911;p35"/>
          <p:cNvSpPr txBox="1">
            <a:spLocks noGrp="1"/>
          </p:cNvSpPr>
          <p:nvPr>
            <p:ph type="ctrTitle" idx="4294967295"/>
          </p:nvPr>
        </p:nvSpPr>
        <p:spPr>
          <a:xfrm>
            <a:off x="2549525" y="2139950"/>
            <a:ext cx="6594475" cy="860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2"/>
                </a:solidFill>
              </a:rPr>
              <a:t>THANKS FOR LISTENING!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subTitle" idx="4294967295"/>
          </p:nvPr>
        </p:nvSpPr>
        <p:spPr>
          <a:xfrm>
            <a:off x="2549525" y="3000375"/>
            <a:ext cx="6594475" cy="101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/>
              <a:t>That’s all for today </a:t>
            </a:r>
            <a:endParaRPr sz="1800" b="1" dirty="0"/>
          </a:p>
        </p:txBody>
      </p:sp>
      <p:sp>
        <p:nvSpPr>
          <p:cNvPr id="913" name="Google Shape;913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grpSp>
        <p:nvGrpSpPr>
          <p:cNvPr id="6" name="Google Shape;1267;p39"/>
          <p:cNvGrpSpPr/>
          <p:nvPr/>
        </p:nvGrpSpPr>
        <p:grpSpPr>
          <a:xfrm>
            <a:off x="7072127" y="2926957"/>
            <a:ext cx="445746" cy="387612"/>
            <a:chOff x="3680173" y="3231000"/>
            <a:chExt cx="720106" cy="626190"/>
          </a:xfrm>
        </p:grpSpPr>
        <p:sp>
          <p:nvSpPr>
            <p:cNvPr id="7" name="Google Shape;1268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69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270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3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409945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l-PH" dirty="0" smtClean="0">
                <a:solidFill>
                  <a:schemeClr val="bg1"/>
                </a:solidFill>
              </a:rPr>
              <a:t>Members</a:t>
            </a:r>
            <a:r>
              <a:rPr lang="fil-PH" dirty="0" smtClean="0"/>
              <a:t>: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1569745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Butlay, Nilie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Feliciano, Alfonso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Jovillo, Kent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Julian, Dhon Andrei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Kineta, Liza</a:t>
            </a:r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2192;p39"/>
          <p:cNvSpPr/>
          <p:nvPr/>
        </p:nvSpPr>
        <p:spPr>
          <a:xfrm>
            <a:off x="1708820" y="842459"/>
            <a:ext cx="296020" cy="294771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193;p39"/>
          <p:cNvSpPr/>
          <p:nvPr/>
        </p:nvSpPr>
        <p:spPr>
          <a:xfrm>
            <a:off x="2155785" y="842459"/>
            <a:ext cx="385523" cy="311847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174;p39"/>
          <p:cNvSpPr/>
          <p:nvPr/>
        </p:nvSpPr>
        <p:spPr>
          <a:xfrm>
            <a:off x="2692253" y="822064"/>
            <a:ext cx="303104" cy="315166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02;p39"/>
          <p:cNvSpPr/>
          <p:nvPr/>
        </p:nvSpPr>
        <p:spPr>
          <a:xfrm>
            <a:off x="3146302" y="908230"/>
            <a:ext cx="310598" cy="229000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200;p39"/>
          <p:cNvSpPr/>
          <p:nvPr/>
        </p:nvSpPr>
        <p:spPr>
          <a:xfrm>
            <a:off x="5816504" y="876611"/>
            <a:ext cx="275197" cy="277695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03;p39"/>
          <p:cNvSpPr/>
          <p:nvPr/>
        </p:nvSpPr>
        <p:spPr>
          <a:xfrm>
            <a:off x="6270553" y="892010"/>
            <a:ext cx="299339" cy="262296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169;p39"/>
          <p:cNvSpPr/>
          <p:nvPr/>
        </p:nvSpPr>
        <p:spPr>
          <a:xfrm>
            <a:off x="6748744" y="826435"/>
            <a:ext cx="307261" cy="306423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description available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8187" r="13738" b="18161"/>
          <a:stretch/>
        </p:blipFill>
        <p:spPr bwMode="auto">
          <a:xfrm>
            <a:off x="1131750" y="1205925"/>
            <a:ext cx="6413695" cy="353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Activity #2: </a:t>
            </a:r>
            <a:r>
              <a:rPr lang="en" dirty="0" smtClean="0">
                <a:solidFill>
                  <a:schemeClr val="accent6"/>
                </a:solidFill>
              </a:rPr>
              <a:t>Create a program for the given output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2218;p39"/>
          <p:cNvSpPr/>
          <p:nvPr/>
        </p:nvSpPr>
        <p:spPr>
          <a:xfrm>
            <a:off x="1580170" y="1618957"/>
            <a:ext cx="329316" cy="339736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21828" y="210628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000" dirty="0" smtClean="0"/>
              <a:t>1. </a:t>
            </a:r>
            <a:r>
              <a:rPr lang="en" sz="3000" dirty="0" smtClean="0">
                <a:solidFill>
                  <a:schemeClr val="accent6"/>
                </a:solidFill>
              </a:rPr>
              <a:t>Inverted half pyramid using (*)</a:t>
            </a:r>
            <a:endParaRPr sz="30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210119" y="1240478"/>
            <a:ext cx="2953708" cy="34163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fil-PH" sz="1200" dirty="0">
                <a:latin typeface="Merriweather" panose="020B0604020202020204" charset="0"/>
              </a:rPr>
              <a:t>#include &lt;iostream</a:t>
            </a:r>
            <a:r>
              <a:rPr lang="fil-PH" sz="1200" dirty="0" smtClean="0">
                <a:latin typeface="Merriweather" panose="020B0604020202020204" charset="0"/>
              </a:rPr>
              <a:t>&gt;</a:t>
            </a:r>
          </a:p>
          <a:p>
            <a:r>
              <a:rPr lang="fil-PH" sz="1200" dirty="0" smtClean="0">
                <a:latin typeface="Merriweather" panose="020B0604020202020204" charset="0"/>
              </a:rPr>
              <a:t>using </a:t>
            </a:r>
            <a:r>
              <a:rPr lang="fil-PH" sz="1200" dirty="0">
                <a:latin typeface="Merriweather" panose="020B0604020202020204" charset="0"/>
              </a:rPr>
              <a:t>namespace std</a:t>
            </a:r>
            <a:r>
              <a:rPr lang="fil-PH" sz="1200" dirty="0" smtClean="0">
                <a:latin typeface="Merriweather" panose="020B0604020202020204" charset="0"/>
              </a:rPr>
              <a:t>;</a:t>
            </a:r>
          </a:p>
          <a:p>
            <a:r>
              <a:rPr lang="fil-PH" sz="1200" dirty="0" smtClean="0">
                <a:latin typeface="Merriweather" panose="020B0604020202020204" charset="0"/>
              </a:rPr>
              <a:t>int </a:t>
            </a:r>
            <a:r>
              <a:rPr lang="fil-PH" sz="1200" dirty="0">
                <a:latin typeface="Merriweather" panose="020B0604020202020204" charset="0"/>
              </a:rPr>
              <a:t>main</a:t>
            </a:r>
            <a:r>
              <a:rPr lang="fil-PH" sz="1200" dirty="0" smtClean="0">
                <a:latin typeface="Merriweather" panose="020B0604020202020204" charset="0"/>
              </a:rPr>
              <a:t>()</a:t>
            </a:r>
          </a:p>
          <a:p>
            <a:r>
              <a:rPr lang="fil-PH" sz="1200" dirty="0" smtClean="0">
                <a:latin typeface="Merriweather" panose="020B0604020202020204" charset="0"/>
              </a:rPr>
              <a:t>{</a:t>
            </a:r>
          </a:p>
          <a:p>
            <a:r>
              <a:rPr lang="fil-PH" sz="1200" dirty="0" smtClean="0">
                <a:latin typeface="Merriweather" panose="020B0604020202020204" charset="0"/>
              </a:rPr>
              <a:t>int </a:t>
            </a:r>
            <a:r>
              <a:rPr lang="fil-PH" sz="1200" dirty="0">
                <a:latin typeface="Merriweather" panose="020B0604020202020204" charset="0"/>
              </a:rPr>
              <a:t>rows = 5</a:t>
            </a:r>
            <a:r>
              <a:rPr lang="fil-PH" sz="1200" dirty="0" smtClean="0">
                <a:latin typeface="Merriweather" panose="020B0604020202020204" charset="0"/>
              </a:rPr>
              <a:t>;</a:t>
            </a:r>
          </a:p>
          <a:p>
            <a:r>
              <a:rPr lang="fil-PH" sz="1200" dirty="0" smtClean="0">
                <a:latin typeface="Merriweather" panose="020B0604020202020204" charset="0"/>
              </a:rPr>
              <a:t>// </a:t>
            </a:r>
            <a:r>
              <a:rPr lang="fil-PH" sz="1200" dirty="0">
                <a:latin typeface="Merriweather" panose="020B0604020202020204" charset="0"/>
              </a:rPr>
              <a:t>1st loop is for the number of </a:t>
            </a:r>
            <a:r>
              <a:rPr lang="fil-PH" sz="1200" dirty="0" smtClean="0">
                <a:latin typeface="Merriweather" panose="020B0604020202020204" charset="0"/>
              </a:rPr>
              <a:t>rows</a:t>
            </a:r>
          </a:p>
          <a:p>
            <a:r>
              <a:rPr lang="fil-PH" sz="1200" dirty="0" smtClean="0">
                <a:latin typeface="Merriweather" panose="020B0604020202020204" charset="0"/>
              </a:rPr>
              <a:t>for(int </a:t>
            </a:r>
            <a:r>
              <a:rPr lang="fil-PH" sz="1200" dirty="0">
                <a:latin typeface="Merriweather" panose="020B0604020202020204" charset="0"/>
              </a:rPr>
              <a:t>i = 1; i &lt;= rows; ++i</a:t>
            </a:r>
            <a:r>
              <a:rPr lang="fil-PH" sz="1200" dirty="0" smtClean="0">
                <a:latin typeface="Merriweather" panose="020B0604020202020204" charset="0"/>
              </a:rPr>
              <a:t>)</a:t>
            </a:r>
          </a:p>
          <a:p>
            <a:r>
              <a:rPr lang="fil-PH" sz="1200" dirty="0" smtClean="0">
                <a:latin typeface="Merriweather" panose="020B0604020202020204" charset="0"/>
              </a:rPr>
              <a:t>{</a:t>
            </a:r>
          </a:p>
          <a:p>
            <a:r>
              <a:rPr lang="fil-PH" sz="1200" dirty="0" smtClean="0">
                <a:latin typeface="Merriweather" panose="020B0604020202020204" charset="0"/>
              </a:rPr>
              <a:t>//</a:t>
            </a:r>
            <a:r>
              <a:rPr lang="fil-PH" sz="1200" dirty="0">
                <a:latin typeface="Merriweather" panose="020B0604020202020204" charset="0"/>
              </a:rPr>
              <a:t>2nd loop is for the number of column per </a:t>
            </a:r>
            <a:r>
              <a:rPr lang="fil-PH" sz="1200" dirty="0" smtClean="0">
                <a:latin typeface="Merriweather" panose="020B0604020202020204" charset="0"/>
              </a:rPr>
              <a:t>row</a:t>
            </a:r>
          </a:p>
          <a:p>
            <a:r>
              <a:rPr lang="fil-PH" sz="1200" dirty="0" smtClean="0">
                <a:latin typeface="Merriweather" panose="020B0604020202020204" charset="0"/>
              </a:rPr>
              <a:t>for(int </a:t>
            </a:r>
            <a:r>
              <a:rPr lang="fil-PH" sz="1200" dirty="0">
                <a:latin typeface="Merriweather" panose="020B0604020202020204" charset="0"/>
              </a:rPr>
              <a:t>j = 5; j &gt;= i; --j</a:t>
            </a:r>
            <a:r>
              <a:rPr lang="fil-PH" sz="1200" dirty="0" smtClean="0">
                <a:latin typeface="Merriweather" panose="020B0604020202020204" charset="0"/>
              </a:rPr>
              <a:t>)</a:t>
            </a:r>
          </a:p>
          <a:p>
            <a:r>
              <a:rPr lang="fil-PH" sz="1200" dirty="0" smtClean="0">
                <a:latin typeface="Merriweather" panose="020B0604020202020204" charset="0"/>
              </a:rPr>
              <a:t>{</a:t>
            </a:r>
          </a:p>
          <a:p>
            <a:r>
              <a:rPr lang="fil-PH" sz="1200" dirty="0" smtClean="0">
                <a:latin typeface="Merriweather" panose="020B0604020202020204" charset="0"/>
              </a:rPr>
              <a:t>cout </a:t>
            </a:r>
            <a:r>
              <a:rPr lang="fil-PH" sz="1200" dirty="0">
                <a:latin typeface="Merriweather" panose="020B0604020202020204" charset="0"/>
              </a:rPr>
              <a:t>&lt;&lt; "* </a:t>
            </a:r>
            <a:r>
              <a:rPr lang="fil-PH" sz="1200" dirty="0" smtClean="0">
                <a:latin typeface="Merriweather" panose="020B0604020202020204" charset="0"/>
              </a:rPr>
              <a:t>";</a:t>
            </a:r>
          </a:p>
          <a:p>
            <a:r>
              <a:rPr lang="fil-PH" sz="1200" dirty="0" smtClean="0">
                <a:latin typeface="Merriweather" panose="020B0604020202020204" charset="0"/>
              </a:rPr>
              <a:t>}</a:t>
            </a:r>
          </a:p>
          <a:p>
            <a:r>
              <a:rPr lang="fil-PH" sz="1200" dirty="0" smtClean="0">
                <a:latin typeface="Merriweather" panose="020B0604020202020204" charset="0"/>
              </a:rPr>
              <a:t>cout </a:t>
            </a:r>
            <a:r>
              <a:rPr lang="fil-PH" sz="1200" dirty="0">
                <a:latin typeface="Merriweather" panose="020B0604020202020204" charset="0"/>
              </a:rPr>
              <a:t>&lt;&lt; "\n</a:t>
            </a:r>
            <a:r>
              <a:rPr lang="fil-PH" sz="1200" dirty="0" smtClean="0">
                <a:latin typeface="Merriweather" panose="020B0604020202020204" charset="0"/>
              </a:rPr>
              <a:t>";</a:t>
            </a:r>
          </a:p>
          <a:p>
            <a:r>
              <a:rPr lang="fil-PH" sz="1200" dirty="0" smtClean="0">
                <a:latin typeface="Merriweather" panose="020B0604020202020204" charset="0"/>
              </a:rPr>
              <a:t>}</a:t>
            </a:r>
          </a:p>
          <a:p>
            <a:r>
              <a:rPr lang="fil-PH" sz="1200" dirty="0" smtClean="0">
                <a:latin typeface="Merriweather" panose="020B0604020202020204" charset="0"/>
              </a:rPr>
              <a:t>return </a:t>
            </a:r>
            <a:r>
              <a:rPr lang="fil-PH" sz="1200" dirty="0">
                <a:latin typeface="Merriweather" panose="020B0604020202020204" charset="0"/>
              </a:rPr>
              <a:t>0</a:t>
            </a:r>
            <a:r>
              <a:rPr lang="fil-PH" sz="1200" dirty="0" smtClean="0">
                <a:latin typeface="Merriweather" panose="020B0604020202020204" charset="0"/>
              </a:rPr>
              <a:t>;</a:t>
            </a:r>
          </a:p>
          <a:p>
            <a:r>
              <a:rPr lang="fil-PH" sz="1200" dirty="0" smtClean="0">
                <a:latin typeface="Merriweather" panose="020B0604020202020204" charset="0"/>
              </a:rPr>
              <a:t>}</a:t>
            </a:r>
            <a:endParaRPr lang="fil-PH" sz="1200" dirty="0">
              <a:latin typeface="Merriweather" panose="020B0604020202020204" charset="0"/>
            </a:endParaRPr>
          </a:p>
        </p:txBody>
      </p:sp>
      <p:sp>
        <p:nvSpPr>
          <p:cNvPr id="12" name="Google Shape;1905;p15"/>
          <p:cNvSpPr txBox="1">
            <a:spLocks/>
          </p:cNvSpPr>
          <p:nvPr/>
        </p:nvSpPr>
        <p:spPr>
          <a:xfrm>
            <a:off x="3749076" y="678736"/>
            <a:ext cx="57135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000" dirty="0" smtClean="0"/>
              <a:t>Input and output: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7" t="10016" r="48472" b="37704"/>
          <a:stretch/>
        </p:blipFill>
        <p:spPr>
          <a:xfrm>
            <a:off x="5231473" y="1395764"/>
            <a:ext cx="2881581" cy="15875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51486" t="10016" r="-127" b="37704"/>
          <a:stretch/>
        </p:blipFill>
        <p:spPr>
          <a:xfrm>
            <a:off x="5231472" y="2983300"/>
            <a:ext cx="2881581" cy="1518475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>
            <a:off x="4578578" y="1038628"/>
            <a:ext cx="6578" cy="360387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9617" r="10714" b="3644"/>
          <a:stretch/>
        </p:blipFill>
        <p:spPr>
          <a:xfrm>
            <a:off x="266976" y="299100"/>
            <a:ext cx="8612493" cy="4706306"/>
          </a:xfrm>
          <a:prstGeom prst="rect">
            <a:avLst/>
          </a:prstGeom>
        </p:spPr>
      </p:pic>
      <p:sp>
        <p:nvSpPr>
          <p:cNvPr id="8" name="Google Shape;1936;p19"/>
          <p:cNvSpPr/>
          <p:nvPr/>
        </p:nvSpPr>
        <p:spPr>
          <a:xfrm>
            <a:off x="3505487" y="3015986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Google Shape;1937;p19"/>
          <p:cNvSpPr/>
          <p:nvPr/>
        </p:nvSpPr>
        <p:spPr>
          <a:xfrm>
            <a:off x="4133598" y="3374992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1596" t="9442" b="41010"/>
          <a:stretch/>
        </p:blipFill>
        <p:spPr>
          <a:xfrm>
            <a:off x="5298341" y="2983301"/>
            <a:ext cx="2881581" cy="1659203"/>
          </a:xfrm>
          <a:prstGeom prst="rect">
            <a:avLst/>
          </a:prstGeom>
        </p:spPr>
      </p:pic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21828" y="210628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000" dirty="0" smtClean="0"/>
              <a:t>2. </a:t>
            </a:r>
            <a:r>
              <a:rPr lang="fil-PH" sz="3000" dirty="0">
                <a:solidFill>
                  <a:schemeClr val="accent6"/>
                </a:solidFill>
              </a:rPr>
              <a:t>P</a:t>
            </a:r>
            <a:r>
              <a:rPr lang="en" sz="3000" dirty="0" smtClean="0">
                <a:solidFill>
                  <a:schemeClr val="accent6"/>
                </a:solidFill>
              </a:rPr>
              <a:t>rogram to print half pyramid using numbers</a:t>
            </a:r>
            <a:endParaRPr sz="30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230165" y="1371545"/>
            <a:ext cx="2953708" cy="30469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fil-PH" sz="1200" dirty="0">
                <a:latin typeface="Merriweather" panose="020B0604020202020204" charset="0"/>
              </a:rPr>
              <a:t>#include &lt;iostream&gt;</a:t>
            </a:r>
          </a:p>
          <a:p>
            <a:r>
              <a:rPr lang="fil-PH" sz="1200" dirty="0">
                <a:latin typeface="Merriweather" panose="020B0604020202020204" charset="0"/>
              </a:rPr>
              <a:t>using namespace std;</a:t>
            </a:r>
          </a:p>
          <a:p>
            <a:r>
              <a:rPr lang="fil-PH" sz="1200" dirty="0">
                <a:latin typeface="Merriweather" panose="020B0604020202020204" charset="0"/>
              </a:rPr>
              <a:t>int main()</a:t>
            </a:r>
          </a:p>
          <a:p>
            <a:r>
              <a:rPr lang="fil-PH" sz="1200" dirty="0">
                <a:latin typeface="Merriweather" panose="020B0604020202020204" charset="0"/>
              </a:rPr>
              <a:t>{</a:t>
            </a:r>
          </a:p>
          <a:p>
            <a:endParaRPr lang="fil-PH" sz="1200" dirty="0">
              <a:latin typeface="Merriweather" panose="020B0604020202020204" charset="0"/>
            </a:endParaRPr>
          </a:p>
          <a:p>
            <a:r>
              <a:rPr lang="fil-PH" sz="1200" dirty="0">
                <a:latin typeface="Merriweather" panose="020B0604020202020204" charset="0"/>
              </a:rPr>
              <a:t>for(int i = 1; i &lt;= 5; ++i)</a:t>
            </a:r>
          </a:p>
          <a:p>
            <a:r>
              <a:rPr lang="fil-PH" sz="1200" dirty="0">
                <a:latin typeface="Merriweather" panose="020B0604020202020204" charset="0"/>
              </a:rPr>
              <a:t>{</a:t>
            </a:r>
          </a:p>
          <a:p>
            <a:endParaRPr lang="fil-PH" sz="1200" dirty="0">
              <a:latin typeface="Merriweather" panose="020B0604020202020204" charset="0"/>
            </a:endParaRPr>
          </a:p>
          <a:p>
            <a:r>
              <a:rPr lang="fil-PH" sz="1200" dirty="0">
                <a:latin typeface="Merriweather" panose="020B0604020202020204" charset="0"/>
              </a:rPr>
              <a:t>for(int j = 1; j &lt;= i; ++j)</a:t>
            </a:r>
          </a:p>
          <a:p>
            <a:r>
              <a:rPr lang="fil-PH" sz="1200" dirty="0">
                <a:latin typeface="Merriweather" panose="020B0604020202020204" charset="0"/>
              </a:rPr>
              <a:t>{</a:t>
            </a:r>
          </a:p>
          <a:p>
            <a:r>
              <a:rPr lang="fil-PH" sz="1200" dirty="0">
                <a:latin typeface="Merriweather" panose="020B0604020202020204" charset="0"/>
              </a:rPr>
              <a:t>cout &lt;&lt; j&lt;&lt; " "; </a:t>
            </a:r>
          </a:p>
          <a:p>
            <a:r>
              <a:rPr lang="fil-PH" sz="1200" dirty="0">
                <a:latin typeface="Merriweather" panose="020B0604020202020204" charset="0"/>
              </a:rPr>
              <a:t>}</a:t>
            </a:r>
          </a:p>
          <a:p>
            <a:r>
              <a:rPr lang="fil-PH" sz="1200" dirty="0">
                <a:latin typeface="Merriweather" panose="020B0604020202020204" charset="0"/>
              </a:rPr>
              <a:t>cout &lt;&lt;"\n";</a:t>
            </a:r>
          </a:p>
          <a:p>
            <a:r>
              <a:rPr lang="fil-PH" sz="1200" dirty="0">
                <a:latin typeface="Merriweather" panose="020B0604020202020204" charset="0"/>
              </a:rPr>
              <a:t>}</a:t>
            </a:r>
          </a:p>
          <a:p>
            <a:r>
              <a:rPr lang="fil-PH" sz="1200" dirty="0">
                <a:latin typeface="Merriweather" panose="020B0604020202020204" charset="0"/>
              </a:rPr>
              <a:t>return 0;</a:t>
            </a:r>
          </a:p>
          <a:p>
            <a:r>
              <a:rPr lang="fil-PH" sz="1200" dirty="0">
                <a:latin typeface="Merriweather" panose="020B0604020202020204" charset="0"/>
              </a:rPr>
              <a:t>}</a:t>
            </a:r>
          </a:p>
        </p:txBody>
      </p:sp>
      <p:sp>
        <p:nvSpPr>
          <p:cNvPr id="12" name="Google Shape;1905;p15"/>
          <p:cNvSpPr txBox="1">
            <a:spLocks/>
          </p:cNvSpPr>
          <p:nvPr/>
        </p:nvSpPr>
        <p:spPr>
          <a:xfrm>
            <a:off x="3749076" y="678736"/>
            <a:ext cx="57135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000" dirty="0" smtClean="0"/>
              <a:t>Input and output:</a:t>
            </a:r>
            <a:endParaRPr lang="en-US" sz="30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78578" y="1038628"/>
            <a:ext cx="6578" cy="360387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868" y="1388055"/>
            <a:ext cx="2948385" cy="158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8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9552" r="10783" b="3657"/>
          <a:stretch/>
        </p:blipFill>
        <p:spPr>
          <a:xfrm>
            <a:off x="266976" y="299100"/>
            <a:ext cx="8600730" cy="4706306"/>
          </a:xfrm>
          <a:prstGeom prst="rect">
            <a:avLst/>
          </a:prstGeom>
        </p:spPr>
      </p:pic>
      <p:sp>
        <p:nvSpPr>
          <p:cNvPr id="1936" name="Google Shape;1936;p19"/>
          <p:cNvSpPr/>
          <p:nvPr/>
        </p:nvSpPr>
        <p:spPr>
          <a:xfrm>
            <a:off x="3505487" y="3015986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3598" y="3374992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0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1427" t="9850" b="43046"/>
          <a:stretch/>
        </p:blipFill>
        <p:spPr>
          <a:xfrm>
            <a:off x="5231472" y="2975654"/>
            <a:ext cx="2881581" cy="15718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9850" r="48490" b="43046"/>
          <a:stretch/>
        </p:blipFill>
        <p:spPr>
          <a:xfrm>
            <a:off x="5231472" y="1395764"/>
            <a:ext cx="3071367" cy="1579889"/>
          </a:xfrm>
          <a:prstGeom prst="rect">
            <a:avLst/>
          </a:prstGeom>
        </p:spPr>
      </p:pic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21828" y="210628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000" dirty="0" smtClean="0"/>
              <a:t>3. </a:t>
            </a:r>
            <a:r>
              <a:rPr lang="fil-PH" sz="3000" dirty="0">
                <a:solidFill>
                  <a:schemeClr val="accent6"/>
                </a:solidFill>
              </a:rPr>
              <a:t>I</a:t>
            </a:r>
            <a:r>
              <a:rPr lang="fil-PH" sz="3000" dirty="0" smtClean="0">
                <a:solidFill>
                  <a:schemeClr val="accent6"/>
                </a:solidFill>
              </a:rPr>
              <a:t>nverted half pyramid using numberts</a:t>
            </a:r>
            <a:endParaRPr sz="30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230165" y="1371545"/>
            <a:ext cx="2953708" cy="30469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fil-PH" sz="1200" dirty="0">
                <a:latin typeface="Merriweather" panose="020B0604020202020204" charset="0"/>
              </a:rPr>
              <a:t>#include &lt;iostream&gt;</a:t>
            </a:r>
          </a:p>
          <a:p>
            <a:r>
              <a:rPr lang="fil-PH" sz="1200" dirty="0">
                <a:latin typeface="Merriweather" panose="020B0604020202020204" charset="0"/>
              </a:rPr>
              <a:t>using namespace std;</a:t>
            </a:r>
          </a:p>
          <a:p>
            <a:r>
              <a:rPr lang="fil-PH" sz="1200" dirty="0">
                <a:latin typeface="Merriweather" panose="020B0604020202020204" charset="0"/>
              </a:rPr>
              <a:t>int main()</a:t>
            </a:r>
          </a:p>
          <a:p>
            <a:r>
              <a:rPr lang="fil-PH" sz="1200" dirty="0">
                <a:latin typeface="Merriweather" panose="020B0604020202020204" charset="0"/>
              </a:rPr>
              <a:t>{</a:t>
            </a:r>
          </a:p>
          <a:p>
            <a:r>
              <a:rPr lang="fil-PH" sz="1200" dirty="0">
                <a:latin typeface="Merriweather" panose="020B0604020202020204" charset="0"/>
              </a:rPr>
              <a:t>    int rows = 5;</a:t>
            </a:r>
          </a:p>
          <a:p>
            <a:r>
              <a:rPr lang="fil-PH" sz="1200" dirty="0">
                <a:latin typeface="Merriweather" panose="020B0604020202020204" charset="0"/>
              </a:rPr>
              <a:t>    for(int i = rows; i &gt;= 1; --i)</a:t>
            </a:r>
          </a:p>
          <a:p>
            <a:r>
              <a:rPr lang="fil-PH" sz="1200" dirty="0">
                <a:latin typeface="Merriweather" panose="020B0604020202020204" charset="0"/>
              </a:rPr>
              <a:t>    {</a:t>
            </a:r>
          </a:p>
          <a:p>
            <a:r>
              <a:rPr lang="fil-PH" sz="1200" dirty="0">
                <a:latin typeface="Merriweather" panose="020B0604020202020204" charset="0"/>
              </a:rPr>
              <a:t>        for(int j = 1; j &lt;= i; ++j)</a:t>
            </a:r>
          </a:p>
          <a:p>
            <a:r>
              <a:rPr lang="fil-PH" sz="1200" dirty="0">
                <a:latin typeface="Merriweather" panose="020B0604020202020204" charset="0"/>
              </a:rPr>
              <a:t>        {</a:t>
            </a:r>
          </a:p>
          <a:p>
            <a:r>
              <a:rPr lang="fil-PH" sz="1200" dirty="0">
                <a:latin typeface="Merriweather" panose="020B0604020202020204" charset="0"/>
              </a:rPr>
              <a:t>            cout &lt;&lt; j &lt;&lt; " ";</a:t>
            </a:r>
          </a:p>
          <a:p>
            <a:r>
              <a:rPr lang="fil-PH" sz="1200" dirty="0">
                <a:latin typeface="Merriweather" panose="020B0604020202020204" charset="0"/>
              </a:rPr>
              <a:t>        }</a:t>
            </a:r>
          </a:p>
          <a:p>
            <a:r>
              <a:rPr lang="fil-PH" sz="1200" dirty="0">
                <a:latin typeface="Merriweather" panose="020B0604020202020204" charset="0"/>
              </a:rPr>
              <a:t>        cout &lt;&lt; endl;</a:t>
            </a:r>
          </a:p>
          <a:p>
            <a:r>
              <a:rPr lang="fil-PH" sz="1200" dirty="0">
                <a:latin typeface="Merriweather" panose="020B0604020202020204" charset="0"/>
              </a:rPr>
              <a:t>    }</a:t>
            </a:r>
          </a:p>
          <a:p>
            <a:endParaRPr lang="fil-PH" sz="1200" dirty="0">
              <a:latin typeface="Merriweather" panose="020B0604020202020204" charset="0"/>
            </a:endParaRPr>
          </a:p>
          <a:p>
            <a:r>
              <a:rPr lang="fil-PH" sz="1200" dirty="0">
                <a:latin typeface="Merriweather" panose="020B0604020202020204" charset="0"/>
              </a:rPr>
              <a:t>    return 0;</a:t>
            </a:r>
          </a:p>
          <a:p>
            <a:r>
              <a:rPr lang="fil-PH" sz="1200" dirty="0">
                <a:latin typeface="Merriweather" panose="020B0604020202020204" charset="0"/>
              </a:rPr>
              <a:t>}</a:t>
            </a:r>
          </a:p>
        </p:txBody>
      </p:sp>
      <p:sp>
        <p:nvSpPr>
          <p:cNvPr id="12" name="Google Shape;1905;p15"/>
          <p:cNvSpPr txBox="1">
            <a:spLocks/>
          </p:cNvSpPr>
          <p:nvPr/>
        </p:nvSpPr>
        <p:spPr>
          <a:xfrm>
            <a:off x="3749076" y="678736"/>
            <a:ext cx="57135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000" dirty="0" smtClean="0"/>
              <a:t>Input and output:</a:t>
            </a:r>
            <a:endParaRPr lang="en-US" sz="30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78578" y="1038628"/>
            <a:ext cx="6578" cy="360387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9759" r="11277" b="3800"/>
          <a:stretch/>
        </p:blipFill>
        <p:spPr>
          <a:xfrm>
            <a:off x="266975" y="299100"/>
            <a:ext cx="8587575" cy="4706306"/>
          </a:xfrm>
          <a:prstGeom prst="rect">
            <a:avLst/>
          </a:prstGeom>
        </p:spPr>
      </p:pic>
      <p:sp>
        <p:nvSpPr>
          <p:cNvPr id="1936" name="Google Shape;1936;p19"/>
          <p:cNvSpPr/>
          <p:nvPr/>
        </p:nvSpPr>
        <p:spPr>
          <a:xfrm>
            <a:off x="3505487" y="3015986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3598" y="3374992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0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550</Words>
  <Application>Microsoft Office PowerPoint</Application>
  <PresentationFormat>On-screen Show (16:9)</PresentationFormat>
  <Paragraphs>144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Merriweather</vt:lpstr>
      <vt:lpstr>Arial</vt:lpstr>
      <vt:lpstr>MV Boli</vt:lpstr>
      <vt:lpstr>Calibri</vt:lpstr>
      <vt:lpstr>Short Stack</vt:lpstr>
      <vt:lpstr>Amatic SC</vt:lpstr>
      <vt:lpstr>Nathaniel template</vt:lpstr>
      <vt:lpstr>Group 4 presentation</vt:lpstr>
      <vt:lpstr>Members:</vt:lpstr>
      <vt:lpstr>Activity #2: Create a program for the given output</vt:lpstr>
      <vt:lpstr>1. Inverted half pyramid using (*)</vt:lpstr>
      <vt:lpstr>PowerPoint Presentation</vt:lpstr>
      <vt:lpstr>2. Program to print half pyramid using numbers</vt:lpstr>
      <vt:lpstr>PowerPoint Presentation</vt:lpstr>
      <vt:lpstr>3. Inverted half pyramid using numberts</vt:lpstr>
      <vt:lpstr>PowerPoint Presentation</vt:lpstr>
      <vt:lpstr>4. Floyd’s Triangle</vt:lpstr>
      <vt:lpstr>PowerPoint Presentation</vt:lpstr>
      <vt:lpstr>Example 4: c++ Program to find the square root of a number</vt:lpstr>
      <vt:lpstr>5. Create a program to find the square root of a Input number.</vt:lpstr>
      <vt:lpstr>PowerPoint Presentation</vt:lpstr>
      <vt:lpstr>6. Create a program to compute quotient and remainder (Enter dividend and divisor)</vt:lpstr>
      <vt:lpstr>PowerPoint Presentation</vt:lpstr>
      <vt:lpstr>THANKS FOR LISTENING!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 presentation title</dc:title>
  <dc:creator>admin</dc:creator>
  <cp:lastModifiedBy>admin</cp:lastModifiedBy>
  <cp:revision>13</cp:revision>
  <dcterms:modified xsi:type="dcterms:W3CDTF">2021-01-22T02:24:31Z</dcterms:modified>
</cp:coreProperties>
</file>