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2bd803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2bd803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positive point is that many different students classified/labeled the images. This helps to get many perspectives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9d34f4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79d34f4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positive point is that many different students classified/labeled the images. This helps to get many perspectives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67f91a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67f91a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67f91a1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67f91a1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67f91a1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67f91a1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a13d8f8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a13d8f8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a13d8f8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a13d8f8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773e14c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773e14c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73e14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73e14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a13d8f8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a13d8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79d34f4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79d34f4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79d34f4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79d34f4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79d34f42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79d34f4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a2f34087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a2f34087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a2f34087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a2f34087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72bedb0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72bedb0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a13d8f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a13d8f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79d34f4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79d34f4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13d8f8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13d8f8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2bd8033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2bd8033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154423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154423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767f91a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767f91a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schehrbanokhan/emotion_recognition_neural_netwo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ublic.tableau.com/profile/kent2848#!/vizhome/ML1Kent/AccandLossStory?publish=yes"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muxspace/facial_expressions" TargetMode="External"/><Relationship Id="rId4" Type="http://schemas.openxmlformats.org/officeDocument/2006/relationships/hyperlink" Target="https://medium.com/@RaghavPrabhu/understanding-of-convolutional-neural-network-cnn-deep-learning-99760835f148" TargetMode="External"/><Relationship Id="rId5" Type="http://schemas.openxmlformats.org/officeDocument/2006/relationships/hyperlink" Target="https://towardsdatascience.com/diy-deep-learning-projects-c2e0fac3274f" TargetMode="External"/><Relationship Id="rId6" Type="http://schemas.openxmlformats.org/officeDocument/2006/relationships/hyperlink" Target="http://cs231n.github.io/convolutional-networ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schehrbanokhan/emotion_recognition_neural_network/blob/master/project_emotion_recognition.ipynb" TargetMode="External"/><Relationship Id="rId4" Type="http://schemas.openxmlformats.org/officeDocument/2006/relationships/hyperlink" Target="https://github.com/schehrbanokhan/emotion_recognition_neural_networ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muxspace/facial_express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Facial Expression </a:t>
            </a:r>
            <a:r>
              <a:rPr lang="en"/>
              <a:t>Recognition </a:t>
            </a:r>
            <a:r>
              <a:rPr lang="en"/>
              <a:t>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Monica De La Torre, Schehrbano Khan, Kent Lum</a:t>
            </a:r>
            <a:endParaRPr/>
          </a:p>
          <a:p>
            <a:pPr indent="0" lvl="0" marL="0" rtl="0" algn="ctr">
              <a:spcBef>
                <a:spcPts val="0"/>
              </a:spcBef>
              <a:spcAft>
                <a:spcPts val="0"/>
              </a:spcAft>
              <a:buNone/>
            </a:pPr>
            <a:r>
              <a:rPr lang="en"/>
              <a:t>May 18,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1601025"/>
            <a:ext cx="8368200" cy="32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Jupyter </a:t>
            </a:r>
            <a:r>
              <a:rPr lang="en" sz="1800">
                <a:latin typeface="Roboto"/>
                <a:ea typeface="Roboto"/>
                <a:cs typeface="Roboto"/>
                <a:sym typeface="Roboto"/>
              </a:rPr>
              <a:t>Notebook</a:t>
            </a:r>
            <a:r>
              <a:rPr lang="en" sz="1800">
                <a:latin typeface="Roboto"/>
                <a:ea typeface="Roboto"/>
                <a:cs typeface="Roboto"/>
                <a:sym typeface="Roboto"/>
              </a:rPr>
              <a:t> is located here: </a:t>
            </a:r>
            <a:r>
              <a:rPr lang="en" sz="1800" u="sng">
                <a:solidFill>
                  <a:srgbClr val="FFFFFF"/>
                </a:solidFill>
                <a:latin typeface="Arial"/>
                <a:ea typeface="Arial"/>
                <a:cs typeface="Arial"/>
                <a:sym typeface="Arial"/>
                <a:hlinkClick r:id="rId3"/>
              </a:rPr>
              <a:t>https://github.com/schehrbanokhan/emotion_recognition_neural_network</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p:txBody>
      </p:sp>
      <p:sp>
        <p:nvSpPr>
          <p:cNvPr id="122" name="Google Shape;122;p22"/>
          <p:cNvSpPr txBox="1"/>
          <p:nvPr>
            <p:ph type="title"/>
          </p:nvPr>
        </p:nvSpPr>
        <p:spPr>
          <a:xfrm>
            <a:off x="311700" y="495375"/>
            <a:ext cx="8368200" cy="68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1220025"/>
            <a:ext cx="8368200" cy="32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The original data was imbalanced.</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p:txBody>
      </p:sp>
      <p:sp>
        <p:nvSpPr>
          <p:cNvPr id="128" name="Google Shape;128;p23"/>
          <p:cNvSpPr txBox="1"/>
          <p:nvPr>
            <p:ph type="title"/>
          </p:nvPr>
        </p:nvSpPr>
        <p:spPr>
          <a:xfrm>
            <a:off x="311700" y="538375"/>
            <a:ext cx="8368200" cy="63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sz="1800">
              <a:solidFill>
                <a:srgbClr val="FFFFFF"/>
              </a:solidFill>
            </a:endParaRPr>
          </a:p>
        </p:txBody>
      </p:sp>
      <p:sp>
        <p:nvSpPr>
          <p:cNvPr id="129" name="Google Shape;129;p23"/>
          <p:cNvSpPr txBox="1"/>
          <p:nvPr/>
        </p:nvSpPr>
        <p:spPr>
          <a:xfrm>
            <a:off x="4045500" y="2343175"/>
            <a:ext cx="4634400" cy="2025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2.7%</a:t>
            </a:r>
            <a:endParaRPr sz="18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43.6%</a:t>
            </a:r>
            <a:endParaRPr sz="18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51.4%</a:t>
            </a:r>
            <a:endParaRPr sz="18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2.3%</a:t>
            </a:r>
            <a:endParaRPr sz="1800">
              <a:solidFill>
                <a:srgbClr val="FFFFFF"/>
              </a:solidFill>
              <a:latin typeface="Roboto"/>
              <a:ea typeface="Roboto"/>
              <a:cs typeface="Roboto"/>
              <a:sym typeface="Roboto"/>
            </a:endParaRPr>
          </a:p>
        </p:txBody>
      </p:sp>
      <p:pic>
        <p:nvPicPr>
          <p:cNvPr id="130" name="Google Shape;130;p23"/>
          <p:cNvPicPr preferRelativeResize="0"/>
          <p:nvPr/>
        </p:nvPicPr>
        <p:blipFill>
          <a:blip r:embed="rId3">
            <a:alphaModFix/>
          </a:blip>
          <a:stretch>
            <a:fillRect/>
          </a:stretch>
        </p:blipFill>
        <p:spPr>
          <a:xfrm>
            <a:off x="311700" y="1940475"/>
            <a:ext cx="3733800" cy="20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 Model Description - Keras Conv2D</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Hyperparameters</a:t>
            </a:r>
            <a:endParaRPr/>
          </a:p>
          <a:p>
            <a:pPr indent="-317500" lvl="1" marL="914400" rtl="0" algn="l">
              <a:spcBef>
                <a:spcPts val="0"/>
              </a:spcBef>
              <a:spcAft>
                <a:spcPts val="0"/>
              </a:spcAft>
              <a:buSzPts val="1400"/>
              <a:buChar char="○"/>
            </a:pPr>
            <a:r>
              <a:rPr lang="en"/>
              <a:t>Stride = 1(default)</a:t>
            </a:r>
            <a:endParaRPr/>
          </a:p>
          <a:p>
            <a:pPr indent="-317500" lvl="1" marL="914400" rtl="0" algn="l">
              <a:spcBef>
                <a:spcPts val="0"/>
              </a:spcBef>
              <a:spcAft>
                <a:spcPts val="0"/>
              </a:spcAft>
              <a:buSzPts val="1400"/>
              <a:buChar char="○"/>
            </a:pPr>
            <a:r>
              <a:rPr lang="en"/>
              <a:t>Padding = Same (produce and output the same size as the input)</a:t>
            </a:r>
            <a:endParaRPr/>
          </a:p>
          <a:p>
            <a:pPr indent="-317500" lvl="1" marL="914400" rtl="0" algn="l">
              <a:spcBef>
                <a:spcPts val="0"/>
              </a:spcBef>
              <a:spcAft>
                <a:spcPts val="0"/>
              </a:spcAft>
              <a:buSzPts val="1400"/>
              <a:buChar char="○"/>
            </a:pPr>
            <a:r>
              <a:rPr lang="en"/>
              <a:t>Pooling = 2x2 window (reduces the input by half)</a:t>
            </a:r>
            <a:endParaRPr/>
          </a:p>
          <a:p>
            <a:pPr indent="-317500" lvl="1" marL="914400" rtl="0" algn="l">
              <a:spcBef>
                <a:spcPts val="0"/>
              </a:spcBef>
              <a:spcAft>
                <a:spcPts val="0"/>
              </a:spcAft>
              <a:buSzPts val="1400"/>
              <a:buChar char="○"/>
            </a:pPr>
            <a:r>
              <a:rPr lang="en"/>
              <a:t>Batch size = 32</a:t>
            </a:r>
            <a:endParaRPr/>
          </a:p>
          <a:p>
            <a:pPr indent="-317500" lvl="1" marL="914400" rtl="0" algn="l">
              <a:spcBef>
                <a:spcPts val="0"/>
              </a:spcBef>
              <a:spcAft>
                <a:spcPts val="0"/>
              </a:spcAft>
              <a:buSzPts val="1400"/>
              <a:buChar char="○"/>
            </a:pPr>
            <a:r>
              <a:rPr lang="en"/>
              <a:t>Epochs = 14</a:t>
            </a:r>
            <a:endParaRPr/>
          </a:p>
          <a:p>
            <a:pPr indent="-342900" lvl="0" marL="457200" marR="0" rtl="0" algn="l">
              <a:lnSpc>
                <a:spcPct val="115000"/>
              </a:lnSpc>
              <a:spcBef>
                <a:spcPts val="0"/>
              </a:spcBef>
              <a:spcAft>
                <a:spcPts val="0"/>
              </a:spcAft>
              <a:buClr>
                <a:schemeClr val="dk1"/>
              </a:buClr>
              <a:buSzPts val="1800"/>
              <a:buFont typeface="Roboto"/>
              <a:buChar char="●"/>
            </a:pPr>
            <a:r>
              <a:rPr lang="en"/>
              <a:t>Model Summary</a:t>
            </a:r>
            <a:endParaRPr/>
          </a:p>
          <a:p>
            <a:pPr indent="-342900" lvl="1" marL="914400" marR="0" rtl="0" algn="l">
              <a:lnSpc>
                <a:spcPct val="115000"/>
              </a:lnSpc>
              <a:spcBef>
                <a:spcPts val="0"/>
              </a:spcBef>
              <a:spcAft>
                <a:spcPts val="0"/>
              </a:spcAft>
              <a:buClr>
                <a:schemeClr val="dk1"/>
              </a:buClr>
              <a:buSzPts val="1800"/>
              <a:buFont typeface="Roboto"/>
              <a:buChar char="○"/>
            </a:pPr>
            <a:r>
              <a:rPr lang="en"/>
              <a:t>Total params: 222,702</a:t>
            </a:r>
            <a:endParaRPr/>
          </a:p>
          <a:p>
            <a:pPr indent="-342900" lvl="1" marL="914400" marR="0" rtl="0" algn="l">
              <a:lnSpc>
                <a:spcPct val="115000"/>
              </a:lnSpc>
              <a:spcBef>
                <a:spcPts val="0"/>
              </a:spcBef>
              <a:spcAft>
                <a:spcPts val="0"/>
              </a:spcAft>
              <a:buClr>
                <a:schemeClr val="dk1"/>
              </a:buClr>
              <a:buSzPts val="1800"/>
              <a:buFont typeface="Roboto"/>
              <a:buChar char="○"/>
            </a:pPr>
            <a:r>
              <a:rPr lang="en"/>
              <a:t>Trainable params: 222,702</a:t>
            </a:r>
            <a:endParaRPr/>
          </a:p>
          <a:p>
            <a:pPr indent="-342900" lvl="1" marL="914400" marR="0" rtl="0" algn="l">
              <a:lnSpc>
                <a:spcPct val="115000"/>
              </a:lnSpc>
              <a:spcBef>
                <a:spcPts val="0"/>
              </a:spcBef>
              <a:spcAft>
                <a:spcPts val="0"/>
              </a:spcAft>
              <a:buClr>
                <a:schemeClr val="dk1"/>
              </a:buClr>
              <a:buSzPts val="1800"/>
              <a:buFont typeface="Roboto"/>
              <a:buChar char="○"/>
            </a:pPr>
            <a:r>
              <a:rPr lang="en"/>
              <a:t>Non-trainable params: 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CNN Model Description - Keras Conv2D</a:t>
            </a:r>
            <a:endParaRPr/>
          </a:p>
        </p:txBody>
      </p:sp>
      <p:sp>
        <p:nvSpPr>
          <p:cNvPr id="142" name="Google Shape;142;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Sequential Model with 6 Convolutional Hidden Layers</a:t>
            </a:r>
            <a:endParaRPr/>
          </a:p>
          <a:p>
            <a:pPr indent="-342900" lvl="0" marL="457200" rtl="0" algn="l">
              <a:spcBef>
                <a:spcPts val="0"/>
              </a:spcBef>
              <a:spcAft>
                <a:spcPts val="0"/>
              </a:spcAft>
              <a:buSzPts val="1800"/>
              <a:buChar char="●"/>
            </a:pPr>
            <a:r>
              <a:rPr lang="en"/>
              <a:t>Filter size = 3x3</a:t>
            </a:r>
            <a:endParaRPr/>
          </a:p>
          <a:p>
            <a:pPr indent="-342900" lvl="0" marL="457200" rtl="0" algn="l">
              <a:spcBef>
                <a:spcPts val="0"/>
              </a:spcBef>
              <a:spcAft>
                <a:spcPts val="0"/>
              </a:spcAft>
              <a:buSzPts val="1800"/>
              <a:buChar char="●"/>
            </a:pPr>
            <a:r>
              <a:rPr lang="en"/>
              <a:t>Activation Layer = RELU (introduces non-linearity to the model)</a:t>
            </a:r>
            <a:endParaRPr/>
          </a:p>
          <a:p>
            <a:pPr indent="-342900" lvl="0" marL="457200" rtl="0" algn="l">
              <a:spcBef>
                <a:spcPts val="0"/>
              </a:spcBef>
              <a:spcAft>
                <a:spcPts val="0"/>
              </a:spcAft>
              <a:buSzPts val="1800"/>
              <a:buChar char="●"/>
            </a:pPr>
            <a:r>
              <a:rPr lang="en"/>
              <a:t>Dropout Layer = 25% (neurons are ignored during training, prevent overfit)</a:t>
            </a:r>
            <a:endParaRPr/>
          </a:p>
          <a:p>
            <a:pPr indent="-342900" lvl="0" marL="457200" rtl="0" algn="l">
              <a:spcBef>
                <a:spcPts val="0"/>
              </a:spcBef>
              <a:spcAft>
                <a:spcPts val="0"/>
              </a:spcAft>
              <a:buSzPts val="1800"/>
              <a:buChar char="●"/>
            </a:pPr>
            <a:r>
              <a:rPr lang="en"/>
              <a:t>Inputs Images are 350x350 pixels, 1 channel (grayscale image)</a:t>
            </a:r>
            <a:endParaRPr/>
          </a:p>
          <a:p>
            <a:pPr indent="-342900" lvl="0" marL="457200" rtl="0" algn="l">
              <a:spcBef>
                <a:spcPts val="0"/>
              </a:spcBef>
              <a:spcAft>
                <a:spcPts val="0"/>
              </a:spcAft>
              <a:buSzPts val="1800"/>
              <a:buChar char="●"/>
            </a:pPr>
            <a:r>
              <a:rPr lang="en"/>
              <a:t>Number of filters starts at 2 and doubles at each hidden layer for a final filter count of 64.</a:t>
            </a:r>
            <a:endParaRPr/>
          </a:p>
          <a:p>
            <a:pPr indent="-342900" lvl="0" marL="457200" rtl="0" algn="l">
              <a:spcBef>
                <a:spcPts val="0"/>
              </a:spcBef>
              <a:spcAft>
                <a:spcPts val="0"/>
              </a:spcAft>
              <a:buSzPts val="1800"/>
              <a:buChar char="●"/>
            </a:pPr>
            <a:r>
              <a:rPr lang="en"/>
              <a:t>Flatten Layer - Creates the input layer for the artificial network.</a:t>
            </a:r>
            <a:endParaRPr/>
          </a:p>
          <a:p>
            <a:pPr indent="-342900" lvl="0" marL="457200" rtl="0" algn="l">
              <a:spcBef>
                <a:spcPts val="0"/>
              </a:spcBef>
              <a:spcAft>
                <a:spcPts val="0"/>
              </a:spcAft>
              <a:buSzPts val="1800"/>
              <a:buChar char="●"/>
            </a:pPr>
            <a:r>
              <a:rPr lang="en"/>
              <a:t>Dense Layer - Fully connected layer, each input node is connected to each output node.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53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sz="1200"/>
          </a:p>
        </p:txBody>
      </p:sp>
      <p:sp>
        <p:nvSpPr>
          <p:cNvPr id="148" name="Google Shape;148;p26"/>
          <p:cNvSpPr txBox="1"/>
          <p:nvPr/>
        </p:nvSpPr>
        <p:spPr>
          <a:xfrm>
            <a:off x="364325" y="4714875"/>
            <a:ext cx="8636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 </a:t>
            </a:r>
            <a:r>
              <a:rPr lang="en" sz="1200" u="sng">
                <a:solidFill>
                  <a:schemeClr val="accent5"/>
                </a:solidFill>
                <a:hlinkClick r:id="rId3"/>
              </a:rPr>
              <a:t>https://public.tableau.com/profile/kent2848#!/vizhome/ML1Kent/AccandLossStory?publish=yes</a:t>
            </a:r>
            <a:endParaRPr>
              <a:latin typeface="Roboto"/>
              <a:ea typeface="Roboto"/>
              <a:cs typeface="Roboto"/>
              <a:sym typeface="Roboto"/>
            </a:endParaRPr>
          </a:p>
        </p:txBody>
      </p:sp>
      <p:pic>
        <p:nvPicPr>
          <p:cNvPr id="149" name="Google Shape;149;p26"/>
          <p:cNvPicPr preferRelativeResize="0"/>
          <p:nvPr/>
        </p:nvPicPr>
        <p:blipFill>
          <a:blip r:embed="rId4">
            <a:alphaModFix/>
          </a:blip>
          <a:stretch>
            <a:fillRect/>
          </a:stretch>
        </p:blipFill>
        <p:spPr>
          <a:xfrm>
            <a:off x="75000" y="700475"/>
            <a:ext cx="8969000" cy="4014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8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55" name="Google Shape;155;p27"/>
          <p:cNvPicPr preferRelativeResize="0"/>
          <p:nvPr/>
        </p:nvPicPr>
        <p:blipFill>
          <a:blip r:embed="rId3">
            <a:alphaModFix/>
          </a:blip>
          <a:stretch>
            <a:fillRect/>
          </a:stretch>
        </p:blipFill>
        <p:spPr>
          <a:xfrm>
            <a:off x="152400" y="709625"/>
            <a:ext cx="8902301" cy="4251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87900" y="77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61" name="Google Shape;161;p28"/>
          <p:cNvPicPr preferRelativeResize="0"/>
          <p:nvPr/>
        </p:nvPicPr>
        <p:blipFill>
          <a:blip r:embed="rId3">
            <a:alphaModFix/>
          </a:blip>
          <a:stretch>
            <a:fillRect/>
          </a:stretch>
        </p:blipFill>
        <p:spPr>
          <a:xfrm>
            <a:off x="152400" y="685800"/>
            <a:ext cx="8913024" cy="4305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167" name="Google Shape;167;p29"/>
          <p:cNvPicPr preferRelativeResize="0"/>
          <p:nvPr/>
        </p:nvPicPr>
        <p:blipFill>
          <a:blip r:embed="rId3">
            <a:alphaModFix/>
          </a:blip>
          <a:stretch>
            <a:fillRect/>
          </a:stretch>
        </p:blipFill>
        <p:spPr>
          <a:xfrm>
            <a:off x="2928950" y="1144125"/>
            <a:ext cx="6000750" cy="3846974"/>
          </a:xfrm>
          <a:prstGeom prst="rect">
            <a:avLst/>
          </a:prstGeom>
          <a:noFill/>
          <a:ln>
            <a:noFill/>
          </a:ln>
        </p:spPr>
      </p:pic>
      <p:sp>
        <p:nvSpPr>
          <p:cNvPr id="168" name="Google Shape;168;p29"/>
          <p:cNvSpPr txBox="1"/>
          <p:nvPr/>
        </p:nvSpPr>
        <p:spPr>
          <a:xfrm>
            <a:off x="631025" y="1869275"/>
            <a:ext cx="1536000" cy="20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Roboto"/>
              <a:ea typeface="Roboto"/>
              <a:cs typeface="Roboto"/>
              <a:sym typeface="Roboto"/>
            </a:endParaRPr>
          </a:p>
        </p:txBody>
      </p:sp>
      <p:pic>
        <p:nvPicPr>
          <p:cNvPr id="169" name="Google Shape;169;p29"/>
          <p:cNvPicPr preferRelativeResize="0"/>
          <p:nvPr/>
        </p:nvPicPr>
        <p:blipFill>
          <a:blip r:embed="rId4">
            <a:alphaModFix/>
          </a:blip>
          <a:stretch>
            <a:fillRect/>
          </a:stretch>
        </p:blipFill>
        <p:spPr>
          <a:xfrm>
            <a:off x="242900" y="1571625"/>
            <a:ext cx="2509100" cy="288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87900" y="0"/>
            <a:ext cx="8368200" cy="13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Conclusion/Show and Tell</a:t>
            </a:r>
            <a:endParaRPr/>
          </a:p>
          <a:p>
            <a:pPr indent="0" lvl="0" marL="0" rtl="0" algn="l">
              <a:lnSpc>
                <a:spcPct val="115000"/>
              </a:lnSpc>
              <a:spcBef>
                <a:spcPts val="0"/>
              </a:spcBef>
              <a:spcAft>
                <a:spcPts val="1600"/>
              </a:spcAft>
              <a:buNone/>
            </a:pPr>
            <a:r>
              <a:rPr lang="en" sz="1800">
                <a:latin typeface="Roboto"/>
                <a:ea typeface="Roboto"/>
                <a:cs typeface="Roboto"/>
                <a:sym typeface="Roboto"/>
              </a:rPr>
              <a:t>We took a picture from class and ran it through the model !!!</a:t>
            </a:r>
            <a:endParaRPr/>
          </a:p>
        </p:txBody>
      </p:sp>
      <p:sp>
        <p:nvSpPr>
          <p:cNvPr id="175" name="Google Shape;175;p30"/>
          <p:cNvSpPr txBox="1"/>
          <p:nvPr>
            <p:ph idx="1" type="body"/>
          </p:nvPr>
        </p:nvSpPr>
        <p:spPr>
          <a:xfrm>
            <a:off x="387900" y="12612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current model predicts neutral </a:t>
            </a:r>
            <a:r>
              <a:rPr lang="en"/>
              <a:t>correctly</a:t>
            </a:r>
            <a:r>
              <a:rPr lang="en"/>
              <a:t> 96% times </a:t>
            </a:r>
            <a:endParaRPr/>
          </a:p>
          <a:p>
            <a:pPr indent="-342900" lvl="0" marL="457200" rtl="0" algn="l">
              <a:spcBef>
                <a:spcPts val="0"/>
              </a:spcBef>
              <a:spcAft>
                <a:spcPts val="0"/>
              </a:spcAft>
              <a:buSzPts val="1800"/>
              <a:buChar char="●"/>
            </a:pPr>
            <a:r>
              <a:rPr lang="en"/>
              <a:t>It predicts </a:t>
            </a:r>
            <a:r>
              <a:rPr lang="en"/>
              <a:t>happiness</a:t>
            </a:r>
            <a:r>
              <a:rPr lang="en"/>
              <a:t> correctly 78% of the time</a:t>
            </a:r>
            <a:endParaRPr/>
          </a:p>
          <a:p>
            <a:pPr indent="-342900" lvl="0" marL="457200" rtl="0" algn="l">
              <a:spcBef>
                <a:spcPts val="0"/>
              </a:spcBef>
              <a:spcAft>
                <a:spcPts val="0"/>
              </a:spcAft>
              <a:buSzPts val="1800"/>
              <a:buChar char="●"/>
            </a:pPr>
            <a:r>
              <a:rPr lang="en"/>
              <a:t>It is unable to predict sadness and anger with high percentage of  accuracy</a:t>
            </a:r>
            <a:endParaRPr/>
          </a:p>
          <a:p>
            <a:pPr indent="-342900" lvl="0" marL="457200" rtl="0" algn="l">
              <a:spcBef>
                <a:spcPts val="0"/>
              </a:spcBef>
              <a:spcAft>
                <a:spcPts val="0"/>
              </a:spcAft>
              <a:buSzPts val="1800"/>
              <a:buChar char="●"/>
            </a:pPr>
            <a:r>
              <a:rPr lang="en"/>
              <a:t>It predicts anger and sadness as neutral 83% and 86% respectively</a:t>
            </a:r>
            <a:endParaRPr/>
          </a:p>
          <a:p>
            <a:pPr indent="-342900" lvl="0" marL="457200" rtl="0" algn="l">
              <a:spcBef>
                <a:spcPts val="0"/>
              </a:spcBef>
              <a:spcAft>
                <a:spcPts val="0"/>
              </a:spcAft>
              <a:buSzPts val="1800"/>
              <a:buChar char="●"/>
            </a:pPr>
            <a:r>
              <a:rPr lang="en"/>
              <a:t>As a human it is hard to tell if someone is angry or sad, so it may even be harder to ‘machine learn’</a:t>
            </a:r>
            <a:endParaRPr/>
          </a:p>
          <a:p>
            <a:pPr indent="-342900" lvl="0" marL="457200" rtl="0" algn="l">
              <a:spcBef>
                <a:spcPts val="0"/>
              </a:spcBef>
              <a:spcAft>
                <a:spcPts val="0"/>
              </a:spcAft>
              <a:buSzPts val="1800"/>
              <a:buChar char="●"/>
            </a:pPr>
            <a:r>
              <a:rPr lang="en"/>
              <a:t>Some social queues in real world situations help us </a:t>
            </a:r>
            <a:r>
              <a:rPr lang="en"/>
              <a:t>determine</a:t>
            </a:r>
            <a:r>
              <a:rPr lang="en"/>
              <a:t> expressions in addition to the facial expression</a:t>
            </a: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87900" y="318875"/>
            <a:ext cx="8368200" cy="54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Work</a:t>
            </a:r>
            <a:endParaRPr/>
          </a:p>
        </p:txBody>
      </p:sp>
      <p:sp>
        <p:nvSpPr>
          <p:cNvPr id="181" name="Google Shape;181;p31"/>
          <p:cNvSpPr txBox="1"/>
          <p:nvPr>
            <p:ph idx="1" type="body"/>
          </p:nvPr>
        </p:nvSpPr>
        <p:spPr>
          <a:xfrm>
            <a:off x="387900" y="1232649"/>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Feature Engineering: Expand the image database for additional expressions, additional faces, and additional angles (profile, off center, etc)</a:t>
            </a:r>
            <a:endParaRPr sz="2400"/>
          </a:p>
          <a:p>
            <a:pPr indent="-381000" lvl="0" marL="457200" rtl="0" algn="l">
              <a:spcBef>
                <a:spcPts val="0"/>
              </a:spcBef>
              <a:spcAft>
                <a:spcPts val="0"/>
              </a:spcAft>
              <a:buSzPts val="2400"/>
              <a:buChar char="●"/>
            </a:pPr>
            <a:r>
              <a:rPr lang="en" sz="2400"/>
              <a:t>A  small fraction in the images were anger or sad. The dataset has only 261 Sad images and only 513 Anger images. Many times the anger or sad were labeled as neutral </a:t>
            </a:r>
            <a:endParaRPr sz="2400"/>
          </a:p>
          <a:p>
            <a:pPr indent="-381000" lvl="0" marL="457200" rtl="0" algn="l">
              <a:spcBef>
                <a:spcPts val="0"/>
              </a:spcBef>
              <a:spcAft>
                <a:spcPts val="0"/>
              </a:spcAft>
              <a:buSzPts val="2400"/>
              <a:buChar char="●"/>
            </a:pPr>
            <a:r>
              <a:rPr lang="en" sz="2400"/>
              <a:t>Need more labeled (Sad and Angry) images</a:t>
            </a:r>
            <a:endParaRPr sz="24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231400"/>
            <a:ext cx="8368200" cy="333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Problem and Uses</a:t>
            </a:r>
            <a:endParaRPr/>
          </a:p>
          <a:p>
            <a:pPr indent="0" lvl="0" marL="0" rtl="0" algn="l">
              <a:lnSpc>
                <a:spcPct val="100000"/>
              </a:lnSpc>
              <a:spcBef>
                <a:spcPts val="1600"/>
              </a:spcBef>
              <a:spcAft>
                <a:spcPts val="0"/>
              </a:spcAft>
              <a:buNone/>
            </a:pPr>
            <a:r>
              <a:rPr lang="en"/>
              <a:t>Data Review/Cleaning/Transformation</a:t>
            </a:r>
            <a:endParaRPr/>
          </a:p>
          <a:p>
            <a:pPr indent="0" lvl="0" marL="0" rtl="0" algn="l">
              <a:lnSpc>
                <a:spcPct val="100000"/>
              </a:lnSpc>
              <a:spcBef>
                <a:spcPts val="1600"/>
              </a:spcBef>
              <a:spcAft>
                <a:spcPts val="0"/>
              </a:spcAft>
              <a:buNone/>
            </a:pPr>
            <a:r>
              <a:rPr lang="en"/>
              <a:t>Data Analysis/Modeling/Description/Prediction</a:t>
            </a:r>
            <a:endParaRPr/>
          </a:p>
          <a:p>
            <a:pPr indent="0" lvl="0" marL="0" rtl="0" algn="l">
              <a:lnSpc>
                <a:spcPct val="100000"/>
              </a:lnSpc>
              <a:spcBef>
                <a:spcPts val="1600"/>
              </a:spcBef>
              <a:spcAft>
                <a:spcPts val="0"/>
              </a:spcAft>
              <a:buNone/>
            </a:pPr>
            <a:r>
              <a:rPr lang="en"/>
              <a:t>Conclusion</a:t>
            </a:r>
            <a:endParaRPr/>
          </a:p>
          <a:p>
            <a:pPr indent="0" lvl="0" marL="0" rtl="0" algn="l">
              <a:lnSpc>
                <a:spcPct val="100000"/>
              </a:lnSpc>
              <a:spcBef>
                <a:spcPts val="1600"/>
              </a:spcBef>
              <a:spcAft>
                <a:spcPts val="0"/>
              </a:spcAft>
              <a:buNone/>
            </a:pPr>
            <a:r>
              <a:rPr lang="en"/>
              <a:t>Requirements</a:t>
            </a:r>
            <a:endParaRPr/>
          </a:p>
          <a:p>
            <a:pPr indent="0" lvl="0" marL="0" rtl="0" algn="l">
              <a:lnSpc>
                <a:spcPct val="100000"/>
              </a:lnSpc>
              <a:spcBef>
                <a:spcPts val="1600"/>
              </a:spcBef>
              <a:spcAft>
                <a:spcPts val="0"/>
              </a:spcAft>
              <a:buNone/>
            </a:pPr>
            <a:r>
              <a:rPr lang="en"/>
              <a:t>References</a:t>
            </a:r>
            <a:endParaRPr/>
          </a:p>
          <a:p>
            <a:pPr indent="0" lvl="0" marL="0" rtl="0" algn="l">
              <a:lnSpc>
                <a:spcPct val="100000"/>
              </a:lnSpc>
              <a:spcBef>
                <a:spcPts val="1600"/>
              </a:spcBef>
              <a:spcAft>
                <a:spcPts val="0"/>
              </a:spcAft>
              <a:buNone/>
            </a:pPr>
            <a:r>
              <a:rPr lang="en"/>
              <a:t>Appendix</a:t>
            </a:r>
            <a:endParaRPr/>
          </a:p>
          <a:p>
            <a:pPr indent="0" lvl="0" marL="0" rtl="0" algn="l">
              <a:lnSpc>
                <a:spcPct val="100000"/>
              </a:lnSpc>
              <a:spcBef>
                <a:spcPts val="1600"/>
              </a:spcBef>
              <a:spcAft>
                <a:spcPts val="0"/>
              </a:spcAft>
              <a:buNone/>
            </a:pPr>
            <a:r>
              <a:rPr lang="en"/>
              <a:t>Questions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7" name="Google Shape;187;p32"/>
          <p:cNvSpPr txBox="1"/>
          <p:nvPr>
            <p:ph idx="1" type="body"/>
          </p:nvPr>
        </p:nvSpPr>
        <p:spPr>
          <a:xfrm>
            <a:off x="119350" y="1246200"/>
            <a:ext cx="8759400" cy="3322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uFill>
                  <a:noFill/>
                </a:uFill>
                <a:hlinkClick r:id="rId3"/>
              </a:rPr>
              <a:t>https://github.com/muxspace/facial_expressions</a:t>
            </a:r>
            <a:endParaRPr/>
          </a:p>
          <a:p>
            <a:pPr indent="-342900" lvl="0" marL="457200" marR="0" rtl="0" algn="l">
              <a:lnSpc>
                <a:spcPct val="115000"/>
              </a:lnSpc>
              <a:spcBef>
                <a:spcPts val="0"/>
              </a:spcBef>
              <a:spcAft>
                <a:spcPts val="0"/>
              </a:spcAft>
              <a:buSzPts val="1800"/>
              <a:buChar char="●"/>
            </a:pPr>
            <a:r>
              <a:rPr lang="en">
                <a:uFill>
                  <a:noFill/>
                </a:uFill>
                <a:hlinkClick r:id="rId4"/>
              </a:rPr>
              <a:t>https://medium.com/@RaghavPrabhu/understanding-of-convolutional-neural-network-cnn-deep-learning-99760835f148</a:t>
            </a:r>
            <a:endParaRPr/>
          </a:p>
          <a:p>
            <a:pPr indent="-342900" lvl="0" marL="457200" marR="0" rtl="0" algn="l">
              <a:lnSpc>
                <a:spcPct val="115000"/>
              </a:lnSpc>
              <a:spcBef>
                <a:spcPts val="0"/>
              </a:spcBef>
              <a:spcAft>
                <a:spcPts val="0"/>
              </a:spcAft>
              <a:buSzPts val="1800"/>
              <a:buChar char="●"/>
            </a:pPr>
            <a:r>
              <a:rPr lang="en">
                <a:uFill>
                  <a:noFill/>
                </a:uFill>
                <a:hlinkClick r:id="rId5"/>
              </a:rPr>
              <a:t>https://towardsdatascience.com/diy-deep-learning-projects-c2e0fac3274f</a:t>
            </a:r>
            <a:endParaRPr/>
          </a:p>
          <a:p>
            <a:pPr indent="-342900" lvl="0" marL="457200" marR="0" rtl="0" algn="l">
              <a:lnSpc>
                <a:spcPct val="115000"/>
              </a:lnSpc>
              <a:spcBef>
                <a:spcPts val="0"/>
              </a:spcBef>
              <a:spcAft>
                <a:spcPts val="0"/>
              </a:spcAft>
              <a:buSzPts val="1800"/>
              <a:buChar char="●"/>
            </a:pPr>
            <a:r>
              <a:rPr lang="en">
                <a:uFill>
                  <a:noFill/>
                </a:uFill>
                <a:hlinkClick r:id="rId6"/>
              </a:rPr>
              <a:t>http://cs231n.github.io/convolutional-networks/</a:t>
            </a:r>
            <a:endParaRPr/>
          </a:p>
          <a:p>
            <a:pPr indent="-342900" lvl="0" marL="457200" marR="0" rtl="0" algn="l">
              <a:lnSpc>
                <a:spcPct val="115000"/>
              </a:lnSpc>
              <a:spcBef>
                <a:spcPts val="0"/>
              </a:spcBef>
              <a:spcAft>
                <a:spcPts val="0"/>
              </a:spcAft>
              <a:buSzPts val="1800"/>
              <a:buChar char="●"/>
            </a:pPr>
            <a:r>
              <a:rPr lang="en"/>
              <a:t>https://www.linkedin.com/learning/deep-learning-image-recognition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193" name="Google Shape;193;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https://github.com/schehrbanokhan/emotion_recognition_neural_network/blob/master/project_emotion_recognition.ipynb</a:t>
            </a:r>
            <a:endParaRPr/>
          </a:p>
          <a:p>
            <a:pPr indent="0" lvl="0" marL="0" rtl="0" algn="l">
              <a:spcBef>
                <a:spcPts val="1600"/>
              </a:spcBef>
              <a:spcAft>
                <a:spcPts val="0"/>
              </a:spcAft>
              <a:buNone/>
            </a:pPr>
            <a:r>
              <a:rPr lang="en"/>
              <a:t>GitHub repository</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4"/>
              </a:rPr>
              <a:t>https://github.com/schehrbanokhan/emotion_recognition_neural_network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99" name="Google Shape;199;p34"/>
          <p:cNvSpPr txBox="1"/>
          <p:nvPr>
            <p:ph idx="1" type="body"/>
          </p:nvPr>
        </p:nvSpPr>
        <p:spPr>
          <a:xfrm>
            <a:off x="387900" y="1267125"/>
            <a:ext cx="8368200" cy="33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Pandas</a:t>
            </a:r>
            <a:endParaRPr sz="1400"/>
          </a:p>
          <a:p>
            <a:pPr indent="0" lvl="0" marL="0" rtl="0" algn="l">
              <a:spcBef>
                <a:spcPts val="1600"/>
              </a:spcBef>
              <a:spcAft>
                <a:spcPts val="0"/>
              </a:spcAft>
              <a:buNone/>
            </a:pPr>
            <a:r>
              <a:rPr lang="en" sz="1400"/>
              <a:t>Numpy</a:t>
            </a:r>
            <a:endParaRPr sz="1400"/>
          </a:p>
          <a:p>
            <a:pPr indent="0" lvl="0" marL="0" rtl="0" algn="l">
              <a:spcBef>
                <a:spcPts val="1600"/>
              </a:spcBef>
              <a:spcAft>
                <a:spcPts val="0"/>
              </a:spcAft>
              <a:buNone/>
            </a:pPr>
            <a:r>
              <a:rPr lang="en" sz="1400"/>
              <a:t>Matplotlib</a:t>
            </a:r>
            <a:endParaRPr sz="1400"/>
          </a:p>
          <a:p>
            <a:pPr indent="0" lvl="0" marL="0" rtl="0" algn="l">
              <a:spcBef>
                <a:spcPts val="1600"/>
              </a:spcBef>
              <a:spcAft>
                <a:spcPts val="0"/>
              </a:spcAft>
              <a:buNone/>
            </a:pPr>
            <a:r>
              <a:rPr lang="en" sz="1400"/>
              <a:t>SciKitLearn</a:t>
            </a:r>
            <a:endParaRPr sz="1400"/>
          </a:p>
          <a:p>
            <a:pPr indent="0" lvl="0" marL="0" rtl="0" algn="l">
              <a:spcBef>
                <a:spcPts val="1600"/>
              </a:spcBef>
              <a:spcAft>
                <a:spcPts val="0"/>
              </a:spcAft>
              <a:buNone/>
            </a:pPr>
            <a:r>
              <a:rPr lang="en" sz="1400"/>
              <a:t>Keras</a:t>
            </a:r>
            <a:endParaRPr sz="1400"/>
          </a:p>
          <a:p>
            <a:pPr indent="0" lvl="0" marL="0" rtl="0" algn="l">
              <a:spcBef>
                <a:spcPts val="1600"/>
              </a:spcBef>
              <a:spcAft>
                <a:spcPts val="0"/>
              </a:spcAft>
              <a:buNone/>
            </a:pPr>
            <a:r>
              <a:rPr lang="en" sz="1400"/>
              <a:t>TensorFlow</a:t>
            </a:r>
            <a:endParaRPr sz="1400"/>
          </a:p>
          <a:p>
            <a:pPr indent="0" lvl="0" marL="0" rtl="0" algn="l">
              <a:spcBef>
                <a:spcPts val="1600"/>
              </a:spcBef>
              <a:spcAft>
                <a:spcPts val="0"/>
              </a:spcAft>
              <a:buNone/>
            </a:pPr>
            <a:r>
              <a:rPr lang="en" sz="1400"/>
              <a:t>OPENCV (CV2 )</a:t>
            </a:r>
            <a:endParaRPr sz="1400"/>
          </a:p>
          <a:p>
            <a:pPr indent="0" lvl="0" marL="0" rtl="0" algn="l">
              <a:spcBef>
                <a:spcPts val="1600"/>
              </a:spcBef>
              <a:spcAft>
                <a:spcPts val="0"/>
              </a:spcAft>
              <a:buNone/>
            </a:pPr>
            <a:r>
              <a:rPr lang="en" sz="1400"/>
              <a:t>Tableau</a:t>
            </a:r>
            <a:endParaRPr sz="1400"/>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05" name="Google Shape;20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br>
              <a:rPr lang="en" sz="4800"/>
            </a:br>
            <a:r>
              <a:rPr lang="en" sz="4800"/>
              <a:t>?</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Problem Statement-</a:t>
            </a:r>
            <a:r>
              <a:rPr lang="en" sz="2400"/>
              <a:t> Deep Learning for Facial Emotions using Convolutional Neural Network </a:t>
            </a:r>
            <a:endParaRPr sz="2400"/>
          </a:p>
        </p:txBody>
      </p:sp>
      <p:sp>
        <p:nvSpPr>
          <p:cNvPr id="76" name="Google Shape;76;p15"/>
          <p:cNvSpPr txBox="1"/>
          <p:nvPr>
            <p:ph idx="1" type="body"/>
          </p:nvPr>
        </p:nvSpPr>
        <p:spPr>
          <a:xfrm>
            <a:off x="387900" y="1258275"/>
            <a:ext cx="8368200" cy="33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Facial expressions can be useful for:</a:t>
            </a:r>
            <a:endParaRPr sz="2400"/>
          </a:p>
          <a:p>
            <a:pPr indent="-381000" lvl="0" marL="457200" rtl="0" algn="l">
              <a:spcBef>
                <a:spcPts val="1600"/>
              </a:spcBef>
              <a:spcAft>
                <a:spcPts val="0"/>
              </a:spcAft>
              <a:buSzPts val="2400"/>
              <a:buChar char="●"/>
            </a:pPr>
            <a:r>
              <a:rPr b="1" lang="en" sz="2400"/>
              <a:t>Marketing campaigns to get first impressions</a:t>
            </a:r>
            <a:endParaRPr sz="2400"/>
          </a:p>
          <a:p>
            <a:pPr indent="-381000" lvl="0" marL="457200" rtl="0" algn="l">
              <a:spcBef>
                <a:spcPts val="0"/>
              </a:spcBef>
              <a:spcAft>
                <a:spcPts val="0"/>
              </a:spcAft>
              <a:buSzPts val="2400"/>
              <a:buChar char="●"/>
            </a:pPr>
            <a:r>
              <a:rPr b="1" lang="en" sz="2400"/>
              <a:t>Medical purposes such as pain indication</a:t>
            </a:r>
            <a:endParaRPr b="1" sz="2400"/>
          </a:p>
          <a:p>
            <a:pPr indent="-381000" lvl="0" marL="457200" rtl="0" algn="l">
              <a:spcBef>
                <a:spcPts val="0"/>
              </a:spcBef>
              <a:spcAft>
                <a:spcPts val="0"/>
              </a:spcAft>
              <a:buSzPts val="2400"/>
              <a:buChar char="●"/>
            </a:pPr>
            <a:r>
              <a:rPr b="1" lang="en" sz="2400"/>
              <a:t>Other instances where user interaction or response is necessary</a:t>
            </a:r>
            <a:endParaRPr b="1" sz="24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15575"/>
            <a:ext cx="8368200" cy="7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Learning Facial Expressions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 sz="3000"/>
              <a:t>T</a:t>
            </a:r>
            <a:r>
              <a:rPr b="1" lang="en" sz="3000"/>
              <a:t>rain our application to recognize 4 common  emotions</a:t>
            </a:r>
            <a:endParaRPr b="1" sz="3000"/>
          </a:p>
          <a:p>
            <a:pPr indent="-342900" lvl="2" marL="1371600" rtl="0" algn="l">
              <a:spcBef>
                <a:spcPts val="0"/>
              </a:spcBef>
              <a:spcAft>
                <a:spcPts val="0"/>
              </a:spcAft>
              <a:buSzPts val="1800"/>
              <a:buAutoNum type="romanLcPeriod"/>
            </a:pPr>
            <a:r>
              <a:rPr b="1" lang="en" sz="1800"/>
              <a:t>Angry</a:t>
            </a:r>
            <a:endParaRPr b="1" sz="1800"/>
          </a:p>
          <a:p>
            <a:pPr indent="-342900" lvl="2" marL="1371600" rtl="0" algn="l">
              <a:spcBef>
                <a:spcPts val="0"/>
              </a:spcBef>
              <a:spcAft>
                <a:spcPts val="0"/>
              </a:spcAft>
              <a:buSzPts val="1800"/>
              <a:buAutoNum type="romanLcPeriod"/>
            </a:pPr>
            <a:r>
              <a:rPr b="1" lang="en" sz="1800"/>
              <a:t>Neutral</a:t>
            </a:r>
            <a:endParaRPr b="1" sz="1800"/>
          </a:p>
          <a:p>
            <a:pPr indent="-342900" lvl="2" marL="1371600" rtl="0" algn="l">
              <a:spcBef>
                <a:spcPts val="0"/>
              </a:spcBef>
              <a:spcAft>
                <a:spcPts val="0"/>
              </a:spcAft>
              <a:buSzPts val="1800"/>
              <a:buAutoNum type="romanLcPeriod"/>
            </a:pPr>
            <a:r>
              <a:rPr b="1" lang="en" sz="1800"/>
              <a:t>Happiness</a:t>
            </a:r>
            <a:endParaRPr b="1" sz="1800"/>
          </a:p>
          <a:p>
            <a:pPr indent="-342900" lvl="2" marL="1371600" rtl="0" algn="l">
              <a:spcBef>
                <a:spcPts val="0"/>
              </a:spcBef>
              <a:spcAft>
                <a:spcPts val="0"/>
              </a:spcAft>
              <a:buSzPts val="1800"/>
              <a:buAutoNum type="romanLcPeriod"/>
            </a:pPr>
            <a:r>
              <a:rPr b="1" lang="en" sz="1800"/>
              <a:t>Sad</a:t>
            </a:r>
            <a:endParaRPr b="1" sz="1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Training/Validation Set - Muxspace Facial Expressions</a:t>
            </a:r>
            <a:endParaRPr sz="2400"/>
          </a:p>
          <a:p>
            <a:pPr indent="-381000" lvl="0" marL="457200" rtl="0" algn="l">
              <a:spcBef>
                <a:spcPts val="1600"/>
              </a:spcBef>
              <a:spcAft>
                <a:spcPts val="0"/>
              </a:spcAft>
              <a:buSzPts val="2400"/>
              <a:buChar char="●"/>
            </a:pPr>
            <a:r>
              <a:rPr lang="en" sz="2400"/>
              <a:t>Unprocessed Images</a:t>
            </a:r>
            <a:endParaRPr sz="2400"/>
          </a:p>
          <a:p>
            <a:pPr indent="-381000" lvl="0" marL="457200" rtl="0" algn="l">
              <a:spcBef>
                <a:spcPts val="0"/>
              </a:spcBef>
              <a:spcAft>
                <a:spcPts val="0"/>
              </a:spcAft>
              <a:buSzPts val="2400"/>
              <a:buChar char="●"/>
            </a:pPr>
            <a:r>
              <a:rPr lang="en" sz="2400"/>
              <a:t>Used built in train_test_split function</a:t>
            </a:r>
            <a:endParaRPr sz="2400"/>
          </a:p>
          <a:p>
            <a:pPr indent="-381000" lvl="0" marL="457200" rtl="0" algn="l">
              <a:spcBef>
                <a:spcPts val="0"/>
              </a:spcBef>
              <a:spcAft>
                <a:spcPts val="0"/>
              </a:spcAft>
              <a:buSzPts val="2400"/>
              <a:buChar char="●"/>
            </a:pPr>
            <a:r>
              <a:rPr lang="en" sz="2400">
                <a:uFill>
                  <a:noFill/>
                </a:uFill>
                <a:hlinkClick r:id="rId3"/>
              </a:rPr>
              <a:t>https://github.com/muxspace/facial_expressions</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Review/Validation</a:t>
            </a:r>
            <a:endParaRPr/>
          </a:p>
        </p:txBody>
      </p:sp>
      <p:sp>
        <p:nvSpPr>
          <p:cNvPr id="94" name="Google Shape;94;p18"/>
          <p:cNvSpPr txBox="1"/>
          <p:nvPr>
            <p:ph idx="1" type="body"/>
          </p:nvPr>
        </p:nvSpPr>
        <p:spPr>
          <a:xfrm>
            <a:off x="387900" y="1196475"/>
            <a:ext cx="8368200" cy="381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data set contained 14190 images with 8 different expression labels</a:t>
            </a:r>
            <a:endParaRPr/>
          </a:p>
          <a:p>
            <a:pPr indent="-317500" lvl="1" marL="914400" rtl="0" algn="l">
              <a:spcBef>
                <a:spcPts val="0"/>
              </a:spcBef>
              <a:spcAft>
                <a:spcPts val="0"/>
              </a:spcAft>
              <a:buSzPts val="1400"/>
              <a:buChar char="○"/>
            </a:pPr>
            <a:r>
              <a:rPr lang="en"/>
              <a:t>Anger</a:t>
            </a:r>
            <a:endParaRPr/>
          </a:p>
          <a:p>
            <a:pPr indent="-317500" lvl="1" marL="914400" rtl="0" algn="l">
              <a:spcBef>
                <a:spcPts val="0"/>
              </a:spcBef>
              <a:spcAft>
                <a:spcPts val="0"/>
              </a:spcAft>
              <a:buSzPts val="1400"/>
              <a:buChar char="○"/>
            </a:pPr>
            <a:r>
              <a:rPr lang="en"/>
              <a:t>Surprise</a:t>
            </a:r>
            <a:endParaRPr/>
          </a:p>
          <a:p>
            <a:pPr indent="-317500" lvl="1" marL="914400" rtl="0" algn="l">
              <a:spcBef>
                <a:spcPts val="0"/>
              </a:spcBef>
              <a:spcAft>
                <a:spcPts val="0"/>
              </a:spcAft>
              <a:buSzPts val="1400"/>
              <a:buChar char="○"/>
            </a:pPr>
            <a:r>
              <a:rPr lang="en"/>
              <a:t>Disgust</a:t>
            </a:r>
            <a:endParaRPr/>
          </a:p>
          <a:p>
            <a:pPr indent="-317500" lvl="1" marL="914400" rtl="0" algn="l">
              <a:spcBef>
                <a:spcPts val="0"/>
              </a:spcBef>
              <a:spcAft>
                <a:spcPts val="0"/>
              </a:spcAft>
              <a:buSzPts val="1400"/>
              <a:buChar char="○"/>
            </a:pPr>
            <a:r>
              <a:rPr lang="en"/>
              <a:t> Fear</a:t>
            </a:r>
            <a:endParaRPr/>
          </a:p>
          <a:p>
            <a:pPr indent="-317500" lvl="1" marL="914400" rtl="0" algn="l">
              <a:spcBef>
                <a:spcPts val="0"/>
              </a:spcBef>
              <a:spcAft>
                <a:spcPts val="0"/>
              </a:spcAft>
              <a:buSzPts val="1400"/>
              <a:buChar char="○"/>
            </a:pPr>
            <a:r>
              <a:rPr lang="en"/>
              <a:t> Neutral</a:t>
            </a:r>
            <a:endParaRPr/>
          </a:p>
          <a:p>
            <a:pPr indent="-317500" lvl="1" marL="914400" rtl="0" algn="l">
              <a:spcBef>
                <a:spcPts val="0"/>
              </a:spcBef>
              <a:spcAft>
                <a:spcPts val="0"/>
              </a:spcAft>
              <a:buSzPts val="1400"/>
              <a:buChar char="○"/>
            </a:pPr>
            <a:r>
              <a:rPr lang="en"/>
              <a:t> Happiness</a:t>
            </a:r>
            <a:endParaRPr/>
          </a:p>
          <a:p>
            <a:pPr indent="-317500" lvl="1" marL="914400" rtl="0" algn="l">
              <a:spcBef>
                <a:spcPts val="0"/>
              </a:spcBef>
              <a:spcAft>
                <a:spcPts val="0"/>
              </a:spcAft>
              <a:buSzPts val="1400"/>
              <a:buChar char="○"/>
            </a:pPr>
            <a:r>
              <a:rPr lang="en"/>
              <a:t> Sad</a:t>
            </a:r>
            <a:endParaRPr/>
          </a:p>
          <a:p>
            <a:pPr indent="-317500" lvl="1" marL="914400" rtl="0" algn="l">
              <a:spcBef>
                <a:spcPts val="0"/>
              </a:spcBef>
              <a:spcAft>
                <a:spcPts val="0"/>
              </a:spcAft>
              <a:buSzPts val="1400"/>
              <a:buChar char="○"/>
            </a:pPr>
            <a:r>
              <a:rPr lang="en"/>
              <a:t> Contempt</a:t>
            </a:r>
            <a:endParaRPr/>
          </a:p>
          <a:p>
            <a:pPr indent="-342900" lvl="0" marL="457200" rtl="0" algn="l">
              <a:spcBef>
                <a:spcPts val="0"/>
              </a:spcBef>
              <a:spcAft>
                <a:spcPts val="0"/>
              </a:spcAft>
              <a:buSzPts val="1800"/>
              <a:buChar char="●"/>
            </a:pPr>
            <a:r>
              <a:rPr lang="en"/>
              <a:t>The image sizes had a wide range but most were 350X350 pixels</a:t>
            </a:r>
            <a:endParaRPr/>
          </a:p>
          <a:p>
            <a:pPr indent="-342900" lvl="0" marL="457200" rtl="0" algn="l">
              <a:spcBef>
                <a:spcPts val="0"/>
              </a:spcBef>
              <a:spcAft>
                <a:spcPts val="0"/>
              </a:spcAft>
              <a:buSzPts val="1800"/>
              <a:buChar char="●"/>
            </a:pPr>
            <a:r>
              <a:rPr lang="en"/>
              <a:t>The labels were in uppercase and lowercase</a:t>
            </a:r>
            <a:endParaRPr/>
          </a:p>
          <a:p>
            <a:pPr indent="-342900" lvl="0" marL="457200" rtl="0" algn="l">
              <a:spcBef>
                <a:spcPts val="0"/>
              </a:spcBef>
              <a:spcAft>
                <a:spcPts val="0"/>
              </a:spcAft>
              <a:buSzPts val="1800"/>
              <a:buChar char="●"/>
            </a:pPr>
            <a:r>
              <a:rPr lang="en"/>
              <a:t>Labels were duplicated (Sad, SAD, SADNESS, Sadness)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Munging/Cleaning </a:t>
            </a:r>
            <a:endParaRPr/>
          </a:p>
        </p:txBody>
      </p:sp>
      <p:sp>
        <p:nvSpPr>
          <p:cNvPr id="100" name="Google Shape;100;p19"/>
          <p:cNvSpPr txBox="1"/>
          <p:nvPr>
            <p:ph idx="1" type="body"/>
          </p:nvPr>
        </p:nvSpPr>
        <p:spPr>
          <a:xfrm>
            <a:off x="387900" y="1253725"/>
            <a:ext cx="8368200" cy="331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team decided to focus on 4 expressions and remove some of the complicated expressions and make the ‘learning’ easier</a:t>
            </a:r>
            <a:endParaRPr/>
          </a:p>
          <a:p>
            <a:pPr indent="-342900" lvl="0" marL="457200" rtl="0" algn="l">
              <a:spcBef>
                <a:spcPts val="0"/>
              </a:spcBef>
              <a:spcAft>
                <a:spcPts val="0"/>
              </a:spcAft>
              <a:buSzPts val="1800"/>
              <a:buChar char="●"/>
            </a:pPr>
            <a:r>
              <a:rPr lang="en"/>
              <a:t>The team excluded</a:t>
            </a:r>
            <a:r>
              <a:rPr lang="en"/>
              <a:t> ~1300 images that were not the desired size of 350 X 350 pixels</a:t>
            </a:r>
            <a:endParaRPr/>
          </a:p>
          <a:p>
            <a:pPr indent="-342900" lvl="0" marL="457200" rtl="0" algn="l">
              <a:spcBef>
                <a:spcPts val="0"/>
              </a:spcBef>
              <a:spcAft>
                <a:spcPts val="0"/>
              </a:spcAft>
              <a:buSzPts val="1800"/>
              <a:buChar char="●"/>
            </a:pPr>
            <a:r>
              <a:rPr lang="en"/>
              <a:t>A new file of uniform image sizes 350 by 350 was created rather than padding images</a:t>
            </a:r>
            <a:endParaRPr/>
          </a:p>
          <a:p>
            <a:pPr indent="-342900" lvl="0" marL="457200" rtl="0" algn="l">
              <a:spcBef>
                <a:spcPts val="0"/>
              </a:spcBef>
              <a:spcAft>
                <a:spcPts val="0"/>
              </a:spcAft>
              <a:buSzPts val="1800"/>
              <a:buChar char="●"/>
            </a:pPr>
            <a:r>
              <a:rPr lang="en"/>
              <a:t>All the text was put in lowercase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Munging/Cleaning - con’t</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Training/Validation Set - Muxspace Facial Expressions</a:t>
            </a:r>
            <a:endParaRPr sz="2400"/>
          </a:p>
          <a:p>
            <a:pPr indent="-381000" lvl="0" marL="457200" rtl="0" algn="l">
              <a:spcBef>
                <a:spcPts val="1600"/>
              </a:spcBef>
              <a:spcAft>
                <a:spcPts val="0"/>
              </a:spcAft>
              <a:buSzPts val="2400"/>
              <a:buChar char="●"/>
            </a:pPr>
            <a:r>
              <a:rPr lang="en" sz="2400"/>
              <a:t>Original</a:t>
            </a:r>
            <a:r>
              <a:rPr lang="en" sz="2400"/>
              <a:t> data set = 3 columns by 14190 rows </a:t>
            </a:r>
            <a:endParaRPr sz="2400"/>
          </a:p>
          <a:p>
            <a:pPr indent="-381000" lvl="0" marL="457200" rtl="0" algn="l">
              <a:spcBef>
                <a:spcPts val="0"/>
              </a:spcBef>
              <a:spcAft>
                <a:spcPts val="0"/>
              </a:spcAft>
              <a:buSzPts val="2400"/>
              <a:buChar char="●"/>
            </a:pPr>
            <a:r>
              <a:rPr lang="en" sz="2400"/>
              <a:t>Removed irrelevant </a:t>
            </a:r>
            <a:r>
              <a:rPr lang="en" sz="2400"/>
              <a:t>expressions</a:t>
            </a:r>
            <a:r>
              <a:rPr lang="en" sz="2400"/>
              <a:t>= 13530 rows</a:t>
            </a:r>
            <a:endParaRPr sz="2400"/>
          </a:p>
          <a:p>
            <a:pPr indent="-381000" lvl="0" marL="457200" rtl="0" algn="l">
              <a:spcBef>
                <a:spcPts val="0"/>
              </a:spcBef>
              <a:spcAft>
                <a:spcPts val="0"/>
              </a:spcAft>
              <a:buSzPts val="2400"/>
              <a:buChar char="●"/>
            </a:pPr>
            <a:r>
              <a:rPr lang="en" sz="2400"/>
              <a:t>Reduce images based on pixel size = 12823 rows</a:t>
            </a:r>
            <a:endParaRPr sz="2400"/>
          </a:p>
          <a:p>
            <a:pPr indent="-381000" lvl="0" marL="457200" rtl="0" algn="l">
              <a:spcBef>
                <a:spcPts val="0"/>
              </a:spcBef>
              <a:spcAft>
                <a:spcPts val="0"/>
              </a:spcAft>
              <a:buSzPts val="2400"/>
              <a:buChar char="●"/>
            </a:pPr>
            <a:r>
              <a:rPr lang="en" sz="2400"/>
              <a:t>Augmented  * 6 = 76938 total images</a:t>
            </a:r>
            <a:endParaRPr sz="2400"/>
          </a:p>
          <a:p>
            <a:pPr indent="-381000" lvl="0" marL="457200" rtl="0" algn="l">
              <a:spcBef>
                <a:spcPts val="0"/>
              </a:spcBef>
              <a:spcAft>
                <a:spcPts val="0"/>
              </a:spcAft>
              <a:buSzPts val="2400"/>
              <a:buChar char="●"/>
            </a:pPr>
            <a:r>
              <a:rPr lang="en" sz="2400"/>
              <a:t>75% train and 25% test (57703 and 19234)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Augmentation</a:t>
            </a:r>
            <a:endParaRPr/>
          </a:p>
        </p:txBody>
      </p:sp>
      <p:pic>
        <p:nvPicPr>
          <p:cNvPr id="112" name="Google Shape;112;p21"/>
          <p:cNvPicPr preferRelativeResize="0"/>
          <p:nvPr/>
        </p:nvPicPr>
        <p:blipFill>
          <a:blip r:embed="rId3">
            <a:alphaModFix/>
          </a:blip>
          <a:stretch>
            <a:fillRect/>
          </a:stretch>
        </p:blipFill>
        <p:spPr>
          <a:xfrm flipH="1">
            <a:off x="387900" y="1989050"/>
            <a:ext cx="1531525" cy="1531525"/>
          </a:xfrm>
          <a:prstGeom prst="rect">
            <a:avLst/>
          </a:prstGeom>
          <a:noFill/>
          <a:ln>
            <a:noFill/>
          </a:ln>
        </p:spPr>
      </p:pic>
      <p:pic>
        <p:nvPicPr>
          <p:cNvPr id="113" name="Google Shape;113;p21"/>
          <p:cNvPicPr preferRelativeResize="0"/>
          <p:nvPr/>
        </p:nvPicPr>
        <p:blipFill>
          <a:blip r:embed="rId3">
            <a:alphaModFix/>
          </a:blip>
          <a:stretch>
            <a:fillRect/>
          </a:stretch>
        </p:blipFill>
        <p:spPr>
          <a:xfrm rot="5400000">
            <a:off x="4922500" y="1989050"/>
            <a:ext cx="1531525" cy="1531525"/>
          </a:xfrm>
          <a:prstGeom prst="rect">
            <a:avLst/>
          </a:prstGeom>
          <a:noFill/>
          <a:ln>
            <a:noFill/>
          </a:ln>
        </p:spPr>
      </p:pic>
      <p:pic>
        <p:nvPicPr>
          <p:cNvPr id="114" name="Google Shape;114;p21"/>
          <p:cNvPicPr preferRelativeResize="0"/>
          <p:nvPr/>
        </p:nvPicPr>
        <p:blipFill>
          <a:blip r:embed="rId3">
            <a:alphaModFix/>
          </a:blip>
          <a:stretch>
            <a:fillRect/>
          </a:stretch>
        </p:blipFill>
        <p:spPr>
          <a:xfrm flipH="1" rot="10800000">
            <a:off x="2838700" y="1989062"/>
            <a:ext cx="1531525" cy="1531525"/>
          </a:xfrm>
          <a:prstGeom prst="rect">
            <a:avLst/>
          </a:prstGeom>
          <a:noFill/>
          <a:ln>
            <a:noFill/>
          </a:ln>
        </p:spPr>
      </p:pic>
      <p:pic>
        <p:nvPicPr>
          <p:cNvPr id="115" name="Google Shape;115;p21"/>
          <p:cNvPicPr preferRelativeResize="0"/>
          <p:nvPr/>
        </p:nvPicPr>
        <p:blipFill>
          <a:blip r:embed="rId3">
            <a:alphaModFix/>
          </a:blip>
          <a:stretch>
            <a:fillRect/>
          </a:stretch>
        </p:blipFill>
        <p:spPr>
          <a:xfrm rot="-5400000">
            <a:off x="7006300" y="1989050"/>
            <a:ext cx="1531525" cy="1531525"/>
          </a:xfrm>
          <a:prstGeom prst="rect">
            <a:avLst/>
          </a:prstGeom>
          <a:noFill/>
          <a:ln>
            <a:noFill/>
          </a:ln>
        </p:spPr>
      </p:pic>
      <p:sp>
        <p:nvSpPr>
          <p:cNvPr id="116" name="Google Shape;116;p21"/>
          <p:cNvSpPr txBox="1"/>
          <p:nvPr>
            <p:ph idx="1" type="body"/>
          </p:nvPr>
        </p:nvSpPr>
        <p:spPr>
          <a:xfrm>
            <a:off x="387900" y="3575725"/>
            <a:ext cx="8368200" cy="1422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transformation was done to the array of the original image. Performed 5 transformations to each image and increased the size of our dataset prior to feeding it to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