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Russ to talk about building viz</a:t>
            </a:r>
            <a:endParaRPr/>
          </a:p>
          <a:p>
            <a:pPr indent="0" lvl="0" marL="0" rtl="0" algn="l">
              <a:spcBef>
                <a:spcPts val="0"/>
              </a:spcBef>
              <a:spcAft>
                <a:spcPts val="0"/>
              </a:spcAft>
              <a:buNone/>
            </a:pPr>
            <a:r>
              <a:rPr lang="en"/>
              <a:t>Sch to talk about the ETL</a:t>
            </a:r>
            <a:endParaRPr/>
          </a:p>
          <a:p>
            <a:pPr indent="0" lvl="0" marL="0" rtl="0" algn="l">
              <a:spcBef>
                <a:spcPts val="0"/>
              </a:spcBef>
              <a:spcAft>
                <a:spcPts val="0"/>
              </a:spcAft>
              <a:buNone/>
            </a:pPr>
            <a:r>
              <a:rPr lang="en"/>
              <a:t>Monica to talk about interpreting data</a:t>
            </a:r>
            <a:endParaRPr/>
          </a:p>
          <a:p>
            <a:pPr indent="0" lvl="0" marL="0" rtl="0" algn="l">
              <a:spcBef>
                <a:spcPts val="0"/>
              </a:spcBef>
              <a:spcAft>
                <a:spcPts val="0"/>
              </a:spcAft>
              <a:buNone/>
            </a:pPr>
            <a:r>
              <a:rPr lang="en"/>
              <a:t>Kentto do the idea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0f90b465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0f90b465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t>Display how the </a:t>
            </a:r>
            <a:r>
              <a:rPr lang="en"/>
              <a:t>different</a:t>
            </a:r>
            <a:r>
              <a:rPr lang="en"/>
              <a:t> diseases spread</a:t>
            </a:r>
            <a:endParaRPr/>
          </a:p>
          <a:p>
            <a:pPr indent="-342900" lvl="0" marL="457200" rtl="0" algn="l">
              <a:lnSpc>
                <a:spcPct val="115000"/>
              </a:lnSpc>
              <a:spcBef>
                <a:spcPts val="0"/>
              </a:spcBef>
              <a:spcAft>
                <a:spcPts val="0"/>
              </a:spcAft>
              <a:buClr>
                <a:srgbClr val="000000"/>
              </a:buClr>
              <a:buSzPts val="1800"/>
              <a:buChar char="●"/>
            </a:pPr>
            <a:r>
              <a:rPr lang="en"/>
              <a:t>data for years are missing</a:t>
            </a:r>
            <a:endParaRPr/>
          </a:p>
          <a:p>
            <a:pPr indent="-342900" lvl="0" marL="457200" rtl="0" algn="l">
              <a:lnSpc>
                <a:spcPct val="115000"/>
              </a:lnSpc>
              <a:spcBef>
                <a:spcPts val="0"/>
              </a:spcBef>
              <a:spcAft>
                <a:spcPts val="0"/>
              </a:spcAft>
              <a:buClr>
                <a:schemeClr val="dk2"/>
              </a:buClr>
              <a:buSzPts val="1800"/>
              <a:buChar char="●"/>
            </a:pPr>
            <a:r>
              <a:rPr lang="en"/>
              <a:t>Data for Malaria starts at 2000 and </a:t>
            </a:r>
            <a:r>
              <a:rPr lang="en"/>
              <a:t>Leprosy</a:t>
            </a:r>
            <a:r>
              <a:rPr lang="en"/>
              <a:t> at 2005</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0f90b465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0f90b465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t>The initial choice was to use </a:t>
            </a:r>
            <a:r>
              <a:rPr lang="en" sz="1800"/>
              <a:t>SQL Lite (to avoid a seperate server process) </a:t>
            </a:r>
            <a:endParaRPr sz="1800"/>
          </a:p>
          <a:p>
            <a:pPr indent="-342900" lvl="0" marL="457200" rtl="0" algn="l">
              <a:lnSpc>
                <a:spcPct val="115000"/>
              </a:lnSpc>
              <a:spcBef>
                <a:spcPts val="0"/>
              </a:spcBef>
              <a:spcAft>
                <a:spcPts val="0"/>
              </a:spcAft>
              <a:buClr>
                <a:srgbClr val="000000"/>
              </a:buClr>
              <a:buSzPts val="1800"/>
              <a:buChar char="●"/>
            </a:pPr>
            <a:r>
              <a:rPr lang="en" sz="1800"/>
              <a:t>We decided in the end to use MongoDB (Non-Structured Database) because it stores data in JSON format, which would be helpful for the visualizations. </a:t>
            </a:r>
            <a:endParaRPr sz="1800"/>
          </a:p>
          <a:p>
            <a:pPr indent="-342900" lvl="0" marL="457200" rtl="0" algn="l">
              <a:lnSpc>
                <a:spcPct val="115000"/>
              </a:lnSpc>
              <a:spcBef>
                <a:spcPts val="0"/>
              </a:spcBef>
              <a:spcAft>
                <a:spcPts val="0"/>
              </a:spcAft>
              <a:buClr>
                <a:srgbClr val="000000"/>
              </a:buClr>
              <a:buSzPts val="1800"/>
              <a:buChar char="●"/>
            </a:pPr>
            <a:r>
              <a:rPr lang="en" sz="1800"/>
              <a:t>Our original choice to use leaflet for the map and slider proved to be difficult because the do</a:t>
            </a:r>
            <a:r>
              <a:rPr lang="en" sz="1800">
                <a:solidFill>
                  <a:schemeClr val="dk1"/>
                </a:solidFill>
              </a:rPr>
              <a:t>cumentation was limited and would take extra time to implement</a:t>
            </a:r>
            <a:endParaRPr sz="1800">
              <a:solidFill>
                <a:schemeClr val="dk1"/>
              </a:solidFill>
            </a:endParaRPr>
          </a:p>
          <a:p>
            <a:pPr indent="-342900" lvl="0" marL="457200" rtl="0" algn="l">
              <a:lnSpc>
                <a:spcPct val="115000"/>
              </a:lnSpc>
              <a:spcBef>
                <a:spcPts val="0"/>
              </a:spcBef>
              <a:spcAft>
                <a:spcPts val="0"/>
              </a:spcAft>
              <a:buClr>
                <a:srgbClr val="000000"/>
              </a:buClr>
              <a:buSzPts val="1800"/>
              <a:buChar char="●"/>
            </a:pPr>
            <a:r>
              <a:rPr lang="en" sz="1800"/>
              <a:t>By using our data in a GeoJSON format we could implement the mapbox map and slider. </a:t>
            </a:r>
            <a:endParaRPr sz="1800"/>
          </a:p>
          <a:p>
            <a:pPr indent="-342900" lvl="0" marL="457200" rtl="0" algn="l">
              <a:lnSpc>
                <a:spcPct val="115000"/>
              </a:lnSpc>
              <a:spcBef>
                <a:spcPts val="0"/>
              </a:spcBef>
              <a:spcAft>
                <a:spcPts val="0"/>
              </a:spcAft>
              <a:buClr>
                <a:srgbClr val="000000"/>
              </a:buClr>
              <a:buSzPts val="1800"/>
              <a:buChar char="●"/>
            </a:pPr>
            <a:r>
              <a:rPr lang="en" sz="1800"/>
              <a:t>Understanding the checkpoints and being able to recover code</a:t>
            </a:r>
            <a:endParaRPr sz="1800"/>
          </a:p>
          <a:p>
            <a:pPr indent="-342900" lvl="0" marL="457200" rtl="0" algn="l">
              <a:lnSpc>
                <a:spcPct val="115000"/>
              </a:lnSpc>
              <a:spcBef>
                <a:spcPts val="0"/>
              </a:spcBef>
              <a:spcAft>
                <a:spcPts val="0"/>
              </a:spcAft>
              <a:buClr>
                <a:schemeClr val="lt1"/>
              </a:buClr>
              <a:buSzPts val="1800"/>
              <a:buChar char="●"/>
            </a:pPr>
            <a:r>
              <a:t/>
            </a:r>
            <a:endParaRPr sz="1800">
              <a:solidFill>
                <a:schemeClr val="lt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6322bf9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6322bf9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t>The development of the visualization took more time than we expected, we ended up changing data format and libraries in the end due to the difficulties in getting the viz we wanted.</a:t>
            </a:r>
            <a:endParaRPr sz="1800"/>
          </a:p>
          <a:p>
            <a:pPr indent="-342900" lvl="0" marL="457200" rtl="0" algn="l">
              <a:lnSpc>
                <a:spcPct val="115000"/>
              </a:lnSpc>
              <a:spcBef>
                <a:spcPts val="0"/>
              </a:spcBef>
              <a:spcAft>
                <a:spcPts val="0"/>
              </a:spcAft>
              <a:buClr>
                <a:schemeClr val="dk2"/>
              </a:buClr>
              <a:buSzPts val="1800"/>
              <a:buChar char="●"/>
            </a:pPr>
            <a:r>
              <a:rPr lang="en" sz="1800"/>
              <a:t>Kanban was a great tool to help us organize the start of the project.</a:t>
            </a:r>
            <a:endParaRPr sz="1800"/>
          </a:p>
          <a:p>
            <a:pPr indent="-342900" lvl="0" marL="457200" rtl="0" algn="l">
              <a:lnSpc>
                <a:spcPct val="115000"/>
              </a:lnSpc>
              <a:spcBef>
                <a:spcPts val="0"/>
              </a:spcBef>
              <a:spcAft>
                <a:spcPts val="0"/>
              </a:spcAft>
              <a:buClr>
                <a:schemeClr val="dk2"/>
              </a:buClr>
              <a:buSzPts val="1800"/>
              <a:buChar char="●"/>
            </a:pPr>
            <a:r>
              <a:rPr lang="en" sz="1800"/>
              <a:t>Having the most current code in GitHub is important. In order to do this we need a better understanding of how to work with multiple branches and merging.</a:t>
            </a:r>
            <a:endParaRPr sz="1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6322bf93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6322bf93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0f90b465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0f90b465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6357c2fc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6357c2fc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6357c2fc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6357c2fc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55e082f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55e082f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en" sz="2400">
                <a:solidFill>
                  <a:schemeClr val="dk1"/>
                </a:solidFill>
              </a:rPr>
              <a:t>The team wanted to explore if global warming was affecting the spread of diseases that are considered to be local to the Tropics.</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 sz="2400">
                <a:solidFill>
                  <a:schemeClr val="dk1"/>
                </a:solidFill>
              </a:rPr>
              <a:t>The idea is, as the average global temperatures have increased the geographical areas of the diseases may have expanded.</a:t>
            </a:r>
            <a:endParaRPr sz="2400">
              <a:solidFill>
                <a:schemeClr val="dk1"/>
              </a:solidFill>
            </a:endParaRPr>
          </a:p>
          <a:p>
            <a:pPr indent="0" lvl="0" marL="0" rtl="0" algn="l">
              <a:spcBef>
                <a:spcPts val="16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0f90b46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0f90b46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en" sz="2400"/>
              <a:t>We isolated the three diseases with the most data in relations to temperature and reported cases worldwide and geography</a:t>
            </a:r>
            <a:endParaRPr sz="2400"/>
          </a:p>
          <a:p>
            <a:pPr indent="-381000" lvl="0" marL="457200" rtl="0" algn="l">
              <a:lnSpc>
                <a:spcPct val="115000"/>
              </a:lnSpc>
              <a:spcBef>
                <a:spcPts val="1600"/>
              </a:spcBef>
              <a:spcAft>
                <a:spcPts val="0"/>
              </a:spcAft>
              <a:buClr>
                <a:schemeClr val="dk2"/>
              </a:buClr>
              <a:buSzPts val="2400"/>
              <a:buChar char="●"/>
            </a:pPr>
            <a:r>
              <a:rPr lang="en" sz="2400"/>
              <a:t>Compared the country code to the country code in the WHO table and discovered the proper Lat/Lng for each country</a:t>
            </a:r>
            <a:endParaRPr sz="2400"/>
          </a:p>
          <a:p>
            <a:pPr indent="-381000" lvl="0" marL="457200" rtl="0" algn="l">
              <a:lnSpc>
                <a:spcPct val="115000"/>
              </a:lnSpc>
              <a:spcBef>
                <a:spcPts val="1600"/>
              </a:spcBef>
              <a:spcAft>
                <a:spcPts val="0"/>
              </a:spcAft>
              <a:buClr>
                <a:schemeClr val="dk2"/>
              </a:buClr>
              <a:buSzPts val="2400"/>
              <a:buChar char="●"/>
            </a:pPr>
            <a:r>
              <a:rPr lang="en" sz="2400"/>
              <a:t>Consolidated the information and created sub query to extract the relevant data to display- Country name, disease, incident count, Lat</a:t>
            </a:r>
            <a:endParaRPr sz="2400"/>
          </a:p>
          <a:p>
            <a:pPr indent="-381000" lvl="0" marL="457200" rtl="0" algn="l">
              <a:lnSpc>
                <a:spcPct val="115000"/>
              </a:lnSpc>
              <a:spcBef>
                <a:spcPts val="1600"/>
              </a:spcBef>
              <a:spcAft>
                <a:spcPts val="0"/>
              </a:spcAft>
              <a:buClr>
                <a:schemeClr val="dk2"/>
              </a:buClr>
              <a:buSzPts val="2400"/>
              <a:buChar char="●"/>
            </a:pPr>
            <a:r>
              <a:rPr lang="en" sz="2400"/>
              <a:t>From the WHO we wanted the diseases instances from the countries over the 36 yrs</a:t>
            </a:r>
            <a:endParaRPr sz="2400"/>
          </a:p>
          <a:p>
            <a:pPr indent="-381000" lvl="0" marL="457200" rtl="0" algn="l">
              <a:lnSpc>
                <a:spcPct val="115000"/>
              </a:lnSpc>
              <a:spcBef>
                <a:spcPts val="1600"/>
              </a:spcBef>
              <a:spcAft>
                <a:spcPts val="0"/>
              </a:spcAft>
              <a:buClr>
                <a:schemeClr val="dk2"/>
              </a:buClr>
              <a:buSzPts val="2400"/>
              <a:buChar char="●"/>
            </a:pPr>
            <a:r>
              <a:rPr lang="en" sz="2400"/>
              <a:t>From NOAA API we extracted the average climate changes over the 36 yrs in a normalized delta avg temperatures between years</a:t>
            </a:r>
            <a:endParaRPr sz="2400"/>
          </a:p>
          <a:p>
            <a:pPr indent="0" lvl="0" marL="0" rtl="0" algn="l">
              <a:lnSpc>
                <a:spcPct val="115000"/>
              </a:lnSpc>
              <a:spcBef>
                <a:spcPts val="1600"/>
              </a:spcBef>
              <a:spcAft>
                <a:spcPts val="1600"/>
              </a:spcAft>
              <a:buNone/>
            </a:pPr>
            <a:r>
              <a:t/>
            </a:r>
            <a:endParaRPr sz="2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55e082fa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55e082fa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p>
          <a:p>
            <a:pPr indent="0" lvl="0" marL="0" rtl="0" algn="l">
              <a:lnSpc>
                <a:spcPct val="115000"/>
              </a:lnSpc>
              <a:spcBef>
                <a:spcPts val="1600"/>
              </a:spcBef>
              <a:spcAft>
                <a:spcPts val="0"/>
              </a:spcAft>
              <a:buNone/>
            </a:pPr>
            <a:r>
              <a:rPr lang="en" sz="1800">
                <a:solidFill>
                  <a:schemeClr val="lt1"/>
                </a:solidFill>
              </a:rPr>
              <a:t>The team isolated data via APIs from the World Health Organization,(WHO), and  National Oceanic and Atmospheric Administration (NOAA)</a:t>
            </a:r>
            <a:endParaRPr sz="1800">
              <a:solidFill>
                <a:schemeClr val="lt1"/>
              </a:solidFill>
            </a:endParaRPr>
          </a:p>
          <a:p>
            <a:pPr indent="0" lvl="0" marL="0" rtl="0" algn="l">
              <a:lnSpc>
                <a:spcPct val="115000"/>
              </a:lnSpc>
              <a:spcBef>
                <a:spcPts val="1600"/>
              </a:spcBef>
              <a:spcAft>
                <a:spcPts val="0"/>
              </a:spcAft>
              <a:buNone/>
            </a:pPr>
            <a:r>
              <a:rPr lang="en" sz="1800">
                <a:solidFill>
                  <a:schemeClr val="lt1"/>
                </a:solidFill>
              </a:rPr>
              <a:t>Assumptions for data:</a:t>
            </a:r>
            <a:endParaRPr sz="1800">
              <a:solidFill>
                <a:schemeClr val="lt1"/>
              </a:solidFill>
            </a:endParaRPr>
          </a:p>
          <a:p>
            <a:pPr indent="-342900" lvl="0" marL="457200" rtl="0" algn="l">
              <a:lnSpc>
                <a:spcPct val="115000"/>
              </a:lnSpc>
              <a:spcBef>
                <a:spcPts val="1600"/>
              </a:spcBef>
              <a:spcAft>
                <a:spcPts val="0"/>
              </a:spcAft>
              <a:buClr>
                <a:schemeClr val="lt1"/>
              </a:buClr>
              <a:buSzPts val="1800"/>
              <a:buChar char="●"/>
            </a:pPr>
            <a:r>
              <a:rPr lang="en" sz="1800">
                <a:solidFill>
                  <a:schemeClr val="lt1"/>
                </a:solidFill>
              </a:rPr>
              <a:t>THE TEAM decided 3 or more cases is considered a significant-legitimate reporting in an area</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The focus of the exercise is to find the latitudes not the countries</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The latitudes were calculated by obtaining the max and min lat for a legitimate reporting</a:t>
            </a:r>
            <a:endParaRPr sz="1800">
              <a:solidFill>
                <a:schemeClr val="lt1"/>
              </a:solidFill>
            </a:endParaRPr>
          </a:p>
          <a:p>
            <a:pPr indent="0" lvl="0" marL="0" rtl="0" algn="l">
              <a:lnSpc>
                <a:spcPct val="115000"/>
              </a:lnSpc>
              <a:spcBef>
                <a:spcPts val="0"/>
              </a:spcBef>
              <a:spcAft>
                <a:spcPts val="0"/>
              </a:spcAft>
              <a:buNone/>
            </a:pPr>
            <a:r>
              <a:t/>
            </a:r>
            <a:endParaRPr sz="1800">
              <a:solidFill>
                <a:schemeClr val="lt1"/>
              </a:solidFill>
            </a:endParaRPr>
          </a:p>
          <a:p>
            <a:pPr indent="0" lvl="0" marL="0" rtl="0" algn="l">
              <a:lnSpc>
                <a:spcPct val="115000"/>
              </a:lnSpc>
              <a:spcBef>
                <a:spcPts val="1600"/>
              </a:spcBef>
              <a:spcAft>
                <a:spcPts val="0"/>
              </a:spcAft>
              <a:buNone/>
            </a:pPr>
            <a:r>
              <a:t/>
            </a:r>
            <a:endParaRPr sz="1800">
              <a:solidFill>
                <a:schemeClr val="lt1"/>
              </a:solidFill>
            </a:endParaRPr>
          </a:p>
          <a:p>
            <a:pPr indent="0" lvl="0" marL="0" rtl="0" algn="l">
              <a:lnSpc>
                <a:spcPct val="115000"/>
              </a:lnSpc>
              <a:spcBef>
                <a:spcPts val="1600"/>
              </a:spcBef>
              <a:spcAft>
                <a:spcPts val="0"/>
              </a:spcAft>
              <a:buClr>
                <a:schemeClr val="dk1"/>
              </a:buClr>
              <a:buSzPts val="1100"/>
              <a:buFont typeface="Arial"/>
              <a:buNone/>
            </a:pPr>
            <a:r>
              <a:rPr lang="en" sz="1800">
                <a:solidFill>
                  <a:schemeClr val="lt1"/>
                </a:solidFill>
              </a:rPr>
              <a:t>the three diseases with the most data in relations to temperature and reported cases worldwide and geography</a:t>
            </a:r>
            <a:endParaRPr sz="1800">
              <a:solidFill>
                <a:schemeClr val="lt1"/>
              </a:solidFill>
            </a:endParaRPr>
          </a:p>
          <a:p>
            <a:pPr indent="0" lvl="0" marL="0" rtl="0" algn="l">
              <a:lnSpc>
                <a:spcPct val="115000"/>
              </a:lnSpc>
              <a:spcBef>
                <a:spcPts val="1600"/>
              </a:spcBef>
              <a:spcAft>
                <a:spcPts val="0"/>
              </a:spcAft>
              <a:buClr>
                <a:schemeClr val="dk1"/>
              </a:buClr>
              <a:buSzPts val="1100"/>
              <a:buFont typeface="Arial"/>
              <a:buNone/>
            </a:pPr>
            <a:r>
              <a:rPr lang="en" sz="1800">
                <a:solidFill>
                  <a:schemeClr val="lt1"/>
                </a:solidFill>
              </a:rPr>
              <a:t>The team isolated data via APIs from the World Health Organization,(WHO), and  National Oceanic and Atmospheric Administration (NOAA)</a:t>
            </a:r>
            <a:endParaRPr sz="1800">
              <a:solidFill>
                <a:schemeClr val="lt1"/>
              </a:solidFill>
            </a:endParaRPr>
          </a:p>
          <a:p>
            <a:pPr indent="0" lvl="0" marL="0" rtl="0" algn="l">
              <a:lnSpc>
                <a:spcPct val="115000"/>
              </a:lnSpc>
              <a:spcBef>
                <a:spcPts val="1600"/>
              </a:spcBef>
              <a:spcAft>
                <a:spcPts val="0"/>
              </a:spcAft>
              <a:buClr>
                <a:schemeClr val="dk1"/>
              </a:buClr>
              <a:buSzPts val="1100"/>
              <a:buFont typeface="Arial"/>
              <a:buNone/>
            </a:pPr>
            <a:r>
              <a:rPr lang="en" sz="1800">
                <a:solidFill>
                  <a:schemeClr val="lt1"/>
                </a:solidFill>
              </a:rPr>
              <a:t>Assumptions for data:</a:t>
            </a:r>
            <a:endParaRPr sz="1800">
              <a:solidFill>
                <a:schemeClr val="lt1"/>
              </a:solidFill>
            </a:endParaRPr>
          </a:p>
          <a:p>
            <a:pPr indent="-342900" lvl="0" marL="457200" rtl="0" algn="l">
              <a:lnSpc>
                <a:spcPct val="115000"/>
              </a:lnSpc>
              <a:spcBef>
                <a:spcPts val="1600"/>
              </a:spcBef>
              <a:spcAft>
                <a:spcPts val="0"/>
              </a:spcAft>
              <a:buClr>
                <a:schemeClr val="lt1"/>
              </a:buClr>
              <a:buSzPts val="1800"/>
              <a:buChar char="●"/>
            </a:pPr>
            <a:r>
              <a:rPr lang="en" sz="1800">
                <a:solidFill>
                  <a:schemeClr val="lt1"/>
                </a:solidFill>
              </a:rPr>
              <a:t>THE TEAM decided 3 or more cases is considered a significant-legitimate reporting in an area</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The focus of the exercise is to find the latitudes not the countries</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The latitudes were calculated by obtaining the max and min lat for a legitimate reporting</a:t>
            </a:r>
            <a:endParaRPr sz="1800">
              <a:solidFill>
                <a:schemeClr val="lt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0f90b465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0f90b46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we connect the 3 data sets...country, temp and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55e082fa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55e082fa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6322bf9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6322bf9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Had df and then looped thru</a:t>
            </a:r>
            <a:endParaRPr/>
          </a:p>
          <a:p>
            <a:pPr indent="0" lvl="0" marL="0" rtl="0" algn="l">
              <a:spcBef>
                <a:spcPts val="0"/>
              </a:spcBef>
              <a:spcAft>
                <a:spcPts val="0"/>
              </a:spcAft>
              <a:buNone/>
            </a:pPr>
            <a:r>
              <a:rPr lang="en"/>
              <a:t>B</a:t>
            </a:r>
            <a:r>
              <a:rPr lang="en"/>
              <a:t>ut geojson made it usable with the mapbox library</a:t>
            </a:r>
            <a:endParaRPr/>
          </a:p>
          <a:p>
            <a:pPr indent="0" lvl="0" marL="0" rtl="0" algn="l">
              <a:spcBef>
                <a:spcPts val="0"/>
              </a:spcBef>
              <a:spcAft>
                <a:spcPts val="0"/>
              </a:spcAft>
              <a:buNone/>
            </a:pPr>
            <a:r>
              <a:rPr lang="en"/>
              <a:t>It needed properties geometry and Feature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0f90b465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0f90b465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6322bf93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6322bf93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Expanding Tropical Diseases Area in Relation to Global Warming</a:t>
            </a:r>
            <a:endParaRPr>
              <a:solidFill>
                <a:schemeClr val="lt1"/>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By </a:t>
            </a:r>
            <a:endParaRPr>
              <a:solidFill>
                <a:schemeClr val="lt1"/>
              </a:solidFill>
            </a:endParaRPr>
          </a:p>
          <a:p>
            <a:pPr indent="0" lvl="0" marL="0" rtl="0" algn="ctr">
              <a:spcBef>
                <a:spcPts val="0"/>
              </a:spcBef>
              <a:spcAft>
                <a:spcPts val="0"/>
              </a:spcAft>
              <a:buNone/>
            </a:pPr>
            <a:r>
              <a:rPr lang="en">
                <a:solidFill>
                  <a:schemeClr val="lt1"/>
                </a:solidFill>
              </a:rPr>
              <a:t>Schehrbano,</a:t>
            </a:r>
            <a:r>
              <a:rPr lang="en">
                <a:solidFill>
                  <a:schemeClr val="lt1"/>
                </a:solidFill>
              </a:rPr>
              <a:t> Russell, Monica, Kent</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Interpreting </a:t>
            </a:r>
            <a:r>
              <a:rPr lang="en">
                <a:solidFill>
                  <a:schemeClr val="lt1"/>
                </a:solidFill>
              </a:rPr>
              <a:t>the Visualization	</a:t>
            </a:r>
            <a:endParaRPr>
              <a:solidFill>
                <a:schemeClr val="lt1"/>
              </a:solidFill>
            </a:endParaRPr>
          </a:p>
        </p:txBody>
      </p:sp>
      <p:sp>
        <p:nvSpPr>
          <p:cNvPr id="120" name="Google Shape;120;p22"/>
          <p:cNvSpPr txBox="1"/>
          <p:nvPr>
            <p:ph idx="1" type="body"/>
          </p:nvPr>
        </p:nvSpPr>
        <p:spPr>
          <a:xfrm>
            <a:off x="311700" y="923875"/>
            <a:ext cx="8520600" cy="37062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lt1"/>
              </a:buClr>
              <a:buSzPts val="2400"/>
              <a:buFont typeface="Arial"/>
              <a:buChar char="●"/>
            </a:pPr>
            <a:r>
              <a:rPr lang="en" sz="2400">
                <a:solidFill>
                  <a:schemeClr val="lt1"/>
                </a:solidFill>
              </a:rPr>
              <a:t>The disease areas is represented by the distance between the corresponding lines</a:t>
            </a:r>
            <a:endParaRPr sz="2400">
              <a:solidFill>
                <a:schemeClr val="lt1"/>
              </a:solidFill>
            </a:endParaRPr>
          </a:p>
          <a:p>
            <a:pPr indent="-381000" lvl="0" marL="457200" marR="0" rtl="0" algn="l">
              <a:lnSpc>
                <a:spcPct val="115000"/>
              </a:lnSpc>
              <a:spcBef>
                <a:spcPts val="0"/>
              </a:spcBef>
              <a:spcAft>
                <a:spcPts val="0"/>
              </a:spcAft>
              <a:buClr>
                <a:schemeClr val="lt1"/>
              </a:buClr>
              <a:buSzPts val="2400"/>
              <a:buChar char="●"/>
            </a:pPr>
            <a:r>
              <a:rPr lang="en" sz="2400">
                <a:solidFill>
                  <a:schemeClr val="lt1"/>
                </a:solidFill>
              </a:rPr>
              <a:t>With the data used in this analysis, we were not able to strongly </a:t>
            </a:r>
            <a:r>
              <a:rPr lang="en" sz="2400">
                <a:solidFill>
                  <a:schemeClr val="lt1"/>
                </a:solidFill>
              </a:rPr>
              <a:t>correlate the </a:t>
            </a:r>
            <a:r>
              <a:rPr lang="en" sz="2400">
                <a:solidFill>
                  <a:schemeClr val="lt1"/>
                </a:solidFill>
              </a:rPr>
              <a:t>spread of diseases to the temperature change </a:t>
            </a:r>
            <a:endParaRPr sz="2400">
              <a:solidFill>
                <a:schemeClr val="lt1"/>
              </a:solidFill>
            </a:endParaRPr>
          </a:p>
          <a:p>
            <a:pPr indent="-381000" lvl="0" marL="457200" marR="0" rtl="0" algn="l">
              <a:lnSpc>
                <a:spcPct val="115000"/>
              </a:lnSpc>
              <a:spcBef>
                <a:spcPts val="0"/>
              </a:spcBef>
              <a:spcAft>
                <a:spcPts val="0"/>
              </a:spcAft>
              <a:buClr>
                <a:schemeClr val="lt1"/>
              </a:buClr>
              <a:buSzPts val="2400"/>
              <a:buChar char="●"/>
            </a:pPr>
            <a:r>
              <a:rPr lang="en" sz="2400">
                <a:solidFill>
                  <a:schemeClr val="lt1"/>
                </a:solidFill>
              </a:rPr>
              <a:t>Examples of other influencing factors are:</a:t>
            </a:r>
            <a:endParaRPr sz="2400">
              <a:solidFill>
                <a:schemeClr val="lt1"/>
              </a:solidFill>
            </a:endParaRPr>
          </a:p>
          <a:p>
            <a:pPr indent="-381000" lvl="1" marL="914400" marR="0" rtl="0" algn="l">
              <a:lnSpc>
                <a:spcPct val="115000"/>
              </a:lnSpc>
              <a:spcBef>
                <a:spcPts val="0"/>
              </a:spcBef>
              <a:spcAft>
                <a:spcPts val="0"/>
              </a:spcAft>
              <a:buClr>
                <a:schemeClr val="lt1"/>
              </a:buClr>
              <a:buSzPts val="2400"/>
              <a:buChar char="○"/>
            </a:pPr>
            <a:r>
              <a:rPr lang="en" sz="2400">
                <a:solidFill>
                  <a:schemeClr val="lt1"/>
                </a:solidFill>
              </a:rPr>
              <a:t>Modern medicine</a:t>
            </a:r>
            <a:endParaRPr sz="2400">
              <a:solidFill>
                <a:schemeClr val="lt1"/>
              </a:solidFill>
            </a:endParaRPr>
          </a:p>
          <a:p>
            <a:pPr indent="-381000" lvl="1" marL="914400" marR="0" rtl="0" algn="l">
              <a:lnSpc>
                <a:spcPct val="115000"/>
              </a:lnSpc>
              <a:spcBef>
                <a:spcPts val="0"/>
              </a:spcBef>
              <a:spcAft>
                <a:spcPts val="0"/>
              </a:spcAft>
              <a:buClr>
                <a:schemeClr val="lt1"/>
              </a:buClr>
              <a:buSzPts val="2400"/>
              <a:buChar char="○"/>
            </a:pPr>
            <a:r>
              <a:rPr lang="en" sz="2400">
                <a:solidFill>
                  <a:schemeClr val="lt1"/>
                </a:solidFill>
              </a:rPr>
              <a:t>Travel</a:t>
            </a:r>
            <a:endParaRPr sz="2400">
              <a:solidFill>
                <a:schemeClr val="lt1"/>
              </a:solidFill>
            </a:endParaRPr>
          </a:p>
          <a:p>
            <a:pPr indent="-381000" lvl="1" marL="914400" marR="0" rtl="0" algn="l">
              <a:lnSpc>
                <a:spcPct val="115000"/>
              </a:lnSpc>
              <a:spcBef>
                <a:spcPts val="0"/>
              </a:spcBef>
              <a:spcAft>
                <a:spcPts val="0"/>
              </a:spcAft>
              <a:buClr>
                <a:schemeClr val="lt1"/>
              </a:buClr>
              <a:buSzPts val="2400"/>
              <a:buChar char="○"/>
            </a:pPr>
            <a:r>
              <a:rPr lang="en" sz="2400">
                <a:solidFill>
                  <a:schemeClr val="lt1"/>
                </a:solidFill>
              </a:rPr>
              <a:t>Trade</a:t>
            </a:r>
            <a:endParaRPr sz="2400">
              <a:solidFill>
                <a:schemeClr val="lt1"/>
              </a:solidFill>
            </a:endParaRPr>
          </a:p>
          <a:p>
            <a:pPr indent="0" lvl="0" marL="0" marR="0" rtl="0" algn="l">
              <a:lnSpc>
                <a:spcPct val="115000"/>
              </a:lnSpc>
              <a:spcBef>
                <a:spcPts val="1600"/>
              </a:spcBef>
              <a:spcAft>
                <a:spcPts val="0"/>
              </a:spcAft>
              <a:buNone/>
            </a:pPr>
            <a:r>
              <a:t/>
            </a:r>
            <a:endParaRPr sz="2400">
              <a:solidFill>
                <a:schemeClr val="lt1"/>
              </a:solidFill>
            </a:endParaRPr>
          </a:p>
          <a:p>
            <a:pPr indent="0" lvl="0" marL="0" rtl="0" algn="l">
              <a:spcBef>
                <a:spcPts val="1600"/>
              </a:spcBef>
              <a:spcAft>
                <a:spcPts val="1600"/>
              </a:spcAft>
              <a:buNone/>
            </a:pPr>
            <a:r>
              <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Hurdles We Overcame</a:t>
            </a:r>
            <a:endParaRPr>
              <a:solidFill>
                <a:schemeClr val="lt1"/>
              </a:solidFill>
            </a:endParaRPr>
          </a:p>
        </p:txBody>
      </p:sp>
      <p:sp>
        <p:nvSpPr>
          <p:cNvPr id="126" name="Google Shape;126;p23"/>
          <p:cNvSpPr txBox="1"/>
          <p:nvPr>
            <p:ph idx="1" type="body"/>
          </p:nvPr>
        </p:nvSpPr>
        <p:spPr>
          <a:xfrm>
            <a:off x="311700" y="1152475"/>
            <a:ext cx="8520600" cy="37062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lt1"/>
              </a:buClr>
              <a:buSzPts val="2400"/>
              <a:buChar char="●"/>
            </a:pPr>
            <a:r>
              <a:rPr lang="en" sz="2400">
                <a:solidFill>
                  <a:schemeClr val="lt1"/>
                </a:solidFill>
              </a:rPr>
              <a:t>SQLite or MongoDB</a:t>
            </a:r>
            <a:endParaRPr sz="2400">
              <a:solidFill>
                <a:schemeClr val="lt1"/>
              </a:solidFill>
            </a:endParaRPr>
          </a:p>
          <a:p>
            <a:pPr indent="-381000" lvl="0" marL="457200" marR="0" rtl="0" algn="l">
              <a:lnSpc>
                <a:spcPct val="115000"/>
              </a:lnSpc>
              <a:spcBef>
                <a:spcPts val="0"/>
              </a:spcBef>
              <a:spcAft>
                <a:spcPts val="0"/>
              </a:spcAft>
              <a:buClr>
                <a:schemeClr val="lt1"/>
              </a:buClr>
              <a:buSzPts val="2400"/>
              <a:buChar char="●"/>
            </a:pPr>
            <a:r>
              <a:rPr lang="en" sz="2400">
                <a:solidFill>
                  <a:schemeClr val="lt1"/>
                </a:solidFill>
              </a:rPr>
              <a:t>Leaflet or Mapbox</a:t>
            </a:r>
            <a:endParaRPr sz="2400">
              <a:solidFill>
                <a:schemeClr val="lt1"/>
              </a:solidFill>
            </a:endParaRPr>
          </a:p>
          <a:p>
            <a:pPr indent="-381000" lvl="0" marL="457200" marR="0" rtl="0" algn="l">
              <a:lnSpc>
                <a:spcPct val="115000"/>
              </a:lnSpc>
              <a:spcBef>
                <a:spcPts val="0"/>
              </a:spcBef>
              <a:spcAft>
                <a:spcPts val="0"/>
              </a:spcAft>
              <a:buClr>
                <a:schemeClr val="lt1"/>
              </a:buClr>
              <a:buSzPts val="2400"/>
              <a:buChar char="●"/>
            </a:pPr>
            <a:r>
              <a:rPr lang="en" sz="2400">
                <a:solidFill>
                  <a:schemeClr val="lt1"/>
                </a:solidFill>
              </a:rPr>
              <a:t>Version control with Git Hub and needing more </a:t>
            </a:r>
            <a:r>
              <a:rPr lang="en" sz="2400">
                <a:solidFill>
                  <a:schemeClr val="lt1"/>
                </a:solidFill>
              </a:rPr>
              <a:t>experience</a:t>
            </a:r>
            <a:r>
              <a:rPr lang="en" sz="2400">
                <a:solidFill>
                  <a:schemeClr val="lt1"/>
                </a:solidFill>
              </a:rPr>
              <a:t> where this is used</a:t>
            </a:r>
            <a:endParaRPr sz="2400">
              <a:solidFill>
                <a:schemeClr val="lt1"/>
              </a:solidFill>
            </a:endParaRPr>
          </a:p>
          <a:p>
            <a:pPr indent="0" lvl="0" marL="0" rtl="0" algn="l">
              <a:spcBef>
                <a:spcPts val="1600"/>
              </a:spcBef>
              <a:spcAft>
                <a:spcPts val="1600"/>
              </a:spcAft>
              <a:buNone/>
            </a:pPr>
            <a:r>
              <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Lessons Learned</a:t>
            </a:r>
            <a:endParaRPr>
              <a:solidFill>
                <a:schemeClr val="lt1"/>
              </a:solidFill>
            </a:endParaRPr>
          </a:p>
        </p:txBody>
      </p:sp>
      <p:sp>
        <p:nvSpPr>
          <p:cNvPr id="132" name="Google Shape;132;p24"/>
          <p:cNvSpPr txBox="1"/>
          <p:nvPr>
            <p:ph idx="1" type="body"/>
          </p:nvPr>
        </p:nvSpPr>
        <p:spPr>
          <a:xfrm>
            <a:off x="311700" y="1152475"/>
            <a:ext cx="8520600" cy="37062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lt1"/>
              </a:buClr>
              <a:buSzPts val="2400"/>
              <a:buFont typeface="Arial"/>
              <a:buChar char="●"/>
            </a:pPr>
            <a:r>
              <a:rPr lang="en" sz="2400">
                <a:solidFill>
                  <a:schemeClr val="lt1"/>
                </a:solidFill>
              </a:rPr>
              <a:t>Allot extra time for visualizations</a:t>
            </a:r>
            <a:endParaRPr sz="2400">
              <a:solidFill>
                <a:schemeClr val="lt1"/>
              </a:solidFill>
            </a:endParaRPr>
          </a:p>
          <a:p>
            <a:pPr indent="-381000" lvl="0" marL="457200" marR="0" rtl="0" algn="l">
              <a:lnSpc>
                <a:spcPct val="115000"/>
              </a:lnSpc>
              <a:spcBef>
                <a:spcPts val="0"/>
              </a:spcBef>
              <a:spcAft>
                <a:spcPts val="0"/>
              </a:spcAft>
              <a:buClr>
                <a:schemeClr val="lt1"/>
              </a:buClr>
              <a:buSzPts val="2400"/>
              <a:buChar char="●"/>
            </a:pPr>
            <a:r>
              <a:rPr lang="en" sz="2400">
                <a:solidFill>
                  <a:schemeClr val="lt1"/>
                </a:solidFill>
              </a:rPr>
              <a:t>Use of a Kanban board was useful initially but team then fell into our roles</a:t>
            </a:r>
            <a:endParaRPr sz="2400">
              <a:solidFill>
                <a:schemeClr val="lt1"/>
              </a:solidFill>
            </a:endParaRPr>
          </a:p>
          <a:p>
            <a:pPr indent="-381000" lvl="0" marL="457200" rtl="0" algn="l">
              <a:spcBef>
                <a:spcPts val="0"/>
              </a:spcBef>
              <a:spcAft>
                <a:spcPts val="0"/>
              </a:spcAft>
              <a:buClr>
                <a:schemeClr val="lt1"/>
              </a:buClr>
              <a:buSzPts val="2400"/>
              <a:buChar char="●"/>
            </a:pPr>
            <a:r>
              <a:rPr lang="en" sz="2400">
                <a:solidFill>
                  <a:schemeClr val="lt1"/>
                </a:solidFill>
              </a:rPr>
              <a:t>C</a:t>
            </a:r>
            <a:r>
              <a:rPr lang="en" sz="2400">
                <a:solidFill>
                  <a:schemeClr val="lt1"/>
                </a:solidFill>
              </a:rPr>
              <a:t>ommit to GitHub more often to avoid the loss of code.</a:t>
            </a:r>
            <a:endParaRPr sz="2400">
              <a:solidFill>
                <a:schemeClr val="lt1"/>
              </a:solidFill>
            </a:endParaRPr>
          </a:p>
          <a:p>
            <a:pPr indent="0" lvl="0" marL="457200" marR="0" rtl="0" algn="l">
              <a:lnSpc>
                <a:spcPct val="115000"/>
              </a:lnSpc>
              <a:spcBef>
                <a:spcPts val="1600"/>
              </a:spcBef>
              <a:spcAft>
                <a:spcPts val="0"/>
              </a:spcAft>
              <a:buNone/>
            </a:pPr>
            <a:r>
              <a:t/>
            </a:r>
            <a:endParaRPr sz="2400">
              <a:solidFill>
                <a:schemeClr val="lt1"/>
              </a:solidFill>
            </a:endParaRPr>
          </a:p>
          <a:p>
            <a:pPr indent="0" lvl="0" marL="457200" marR="0" rtl="0" algn="l">
              <a:lnSpc>
                <a:spcPct val="115000"/>
              </a:lnSpc>
              <a:spcBef>
                <a:spcPts val="1600"/>
              </a:spcBef>
              <a:spcAft>
                <a:spcPts val="0"/>
              </a:spcAft>
              <a:buNone/>
            </a:pPr>
            <a:r>
              <a:t/>
            </a:r>
            <a:endParaRPr sz="2400">
              <a:solidFill>
                <a:schemeClr val="lt1"/>
              </a:solidFill>
            </a:endParaRPr>
          </a:p>
          <a:p>
            <a:pPr indent="0" lvl="0" marL="0" rtl="0" algn="l">
              <a:spcBef>
                <a:spcPts val="1600"/>
              </a:spcBef>
              <a:spcAft>
                <a:spcPts val="1600"/>
              </a:spcAft>
              <a:buNone/>
            </a:pPr>
            <a:r>
              <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Where We Excelled</a:t>
            </a:r>
            <a:endParaRPr>
              <a:solidFill>
                <a:schemeClr val="lt1"/>
              </a:solidFill>
            </a:endParaRPr>
          </a:p>
        </p:txBody>
      </p:sp>
      <p:sp>
        <p:nvSpPr>
          <p:cNvPr id="138" name="Google Shape;138;p25"/>
          <p:cNvSpPr txBox="1"/>
          <p:nvPr>
            <p:ph idx="1" type="body"/>
          </p:nvPr>
        </p:nvSpPr>
        <p:spPr>
          <a:xfrm>
            <a:off x="311700" y="1000075"/>
            <a:ext cx="8520600" cy="37062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lt1"/>
              </a:buClr>
              <a:buSzPts val="2400"/>
              <a:buChar char="●"/>
            </a:pPr>
            <a:r>
              <a:rPr lang="en" sz="2400">
                <a:solidFill>
                  <a:schemeClr val="lt1"/>
                </a:solidFill>
              </a:rPr>
              <a:t>Controlled scope well</a:t>
            </a:r>
            <a:endParaRPr sz="2400">
              <a:solidFill>
                <a:schemeClr val="lt1"/>
              </a:solidFill>
            </a:endParaRPr>
          </a:p>
          <a:p>
            <a:pPr indent="-381000" lvl="0" marL="457200" marR="0" rtl="0" algn="l">
              <a:lnSpc>
                <a:spcPct val="115000"/>
              </a:lnSpc>
              <a:spcBef>
                <a:spcPts val="0"/>
              </a:spcBef>
              <a:spcAft>
                <a:spcPts val="0"/>
              </a:spcAft>
              <a:buClr>
                <a:schemeClr val="lt1"/>
              </a:buClr>
              <a:buSzPts val="2400"/>
              <a:buChar char="●"/>
            </a:pPr>
            <a:r>
              <a:rPr lang="en" sz="2400">
                <a:solidFill>
                  <a:schemeClr val="lt1"/>
                </a:solidFill>
              </a:rPr>
              <a:t>Team fell into roles seamlessly </a:t>
            </a:r>
            <a:endParaRPr sz="2400">
              <a:solidFill>
                <a:schemeClr val="lt1"/>
              </a:solidFill>
            </a:endParaRPr>
          </a:p>
          <a:p>
            <a:pPr indent="-381000" lvl="0" marL="457200" marR="0" rtl="0" algn="l">
              <a:lnSpc>
                <a:spcPct val="115000"/>
              </a:lnSpc>
              <a:spcBef>
                <a:spcPts val="0"/>
              </a:spcBef>
              <a:spcAft>
                <a:spcPts val="0"/>
              </a:spcAft>
              <a:buClr>
                <a:schemeClr val="lt1"/>
              </a:buClr>
              <a:buSzPts val="2400"/>
              <a:buChar char="●"/>
            </a:pPr>
            <a:r>
              <a:rPr lang="en" sz="2400">
                <a:solidFill>
                  <a:schemeClr val="lt1"/>
                </a:solidFill>
              </a:rPr>
              <a:t>Stated our assumptions and documented them</a:t>
            </a:r>
            <a:endParaRPr sz="2400">
              <a:solidFill>
                <a:schemeClr val="lt1"/>
              </a:solidFill>
            </a:endParaRPr>
          </a:p>
          <a:p>
            <a:pPr indent="-381000" lvl="0" marL="457200" marR="0" rtl="0" algn="l">
              <a:lnSpc>
                <a:spcPct val="115000"/>
              </a:lnSpc>
              <a:spcBef>
                <a:spcPts val="0"/>
              </a:spcBef>
              <a:spcAft>
                <a:spcPts val="0"/>
              </a:spcAft>
              <a:buClr>
                <a:schemeClr val="lt1"/>
              </a:buClr>
              <a:buSzPts val="2400"/>
              <a:buChar char="●"/>
            </a:pPr>
            <a:r>
              <a:rPr lang="en" sz="2400">
                <a:solidFill>
                  <a:schemeClr val="lt1"/>
                </a:solidFill>
              </a:rPr>
              <a:t>Structured our outputs so that the next step would be most </a:t>
            </a:r>
            <a:r>
              <a:rPr lang="en" sz="2400">
                <a:solidFill>
                  <a:schemeClr val="lt1"/>
                </a:solidFill>
              </a:rPr>
              <a:t>efficient</a:t>
            </a:r>
            <a:endParaRPr sz="2400">
              <a:solidFill>
                <a:schemeClr val="lt1"/>
              </a:solidFill>
            </a:endParaRPr>
          </a:p>
          <a:p>
            <a:pPr indent="-381000" lvl="0" marL="457200" marR="0" rtl="0" algn="l">
              <a:lnSpc>
                <a:spcPct val="115000"/>
              </a:lnSpc>
              <a:spcBef>
                <a:spcPts val="0"/>
              </a:spcBef>
              <a:spcAft>
                <a:spcPts val="0"/>
              </a:spcAft>
              <a:buClr>
                <a:schemeClr val="lt1"/>
              </a:buClr>
              <a:buSzPts val="2400"/>
              <a:buChar char="●"/>
            </a:pPr>
            <a:r>
              <a:rPr lang="en" sz="2400">
                <a:solidFill>
                  <a:schemeClr val="lt1"/>
                </a:solidFill>
              </a:rPr>
              <a:t>Used each others strengths, PM, ETL, VIZ, Resolving all bugs</a:t>
            </a:r>
            <a:endParaRPr sz="2400">
              <a:solidFill>
                <a:schemeClr val="lt1"/>
              </a:solidFill>
            </a:endParaRPr>
          </a:p>
          <a:p>
            <a:pPr indent="-381000" lvl="0" marL="457200" marR="0" rtl="0" algn="l">
              <a:lnSpc>
                <a:spcPct val="115000"/>
              </a:lnSpc>
              <a:spcBef>
                <a:spcPts val="0"/>
              </a:spcBef>
              <a:spcAft>
                <a:spcPts val="0"/>
              </a:spcAft>
              <a:buClr>
                <a:schemeClr val="lt1"/>
              </a:buClr>
              <a:buSzPts val="2400"/>
              <a:buChar char="●"/>
            </a:pPr>
            <a:r>
              <a:rPr lang="en" sz="2400">
                <a:solidFill>
                  <a:schemeClr val="lt1"/>
                </a:solidFill>
              </a:rPr>
              <a:t>Met and communicated often</a:t>
            </a:r>
            <a:endParaRPr sz="2400">
              <a:solidFill>
                <a:schemeClr val="lt1"/>
              </a:solidFill>
            </a:endParaRPr>
          </a:p>
          <a:p>
            <a:pPr indent="0" lvl="0" marL="0" rtl="0" algn="l">
              <a:spcBef>
                <a:spcPts val="1600"/>
              </a:spcBef>
              <a:spcAft>
                <a:spcPts val="1600"/>
              </a:spcAft>
              <a:buNone/>
            </a:pPr>
            <a:r>
              <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Requirements</a:t>
            </a:r>
            <a:endParaRPr>
              <a:solidFill>
                <a:schemeClr val="lt1"/>
              </a:solidFill>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Python Flask</a:t>
            </a:r>
            <a:endParaRPr sz="2400">
              <a:solidFill>
                <a:schemeClr val="lt1"/>
              </a:solidFill>
            </a:endParaRPr>
          </a:p>
          <a:p>
            <a:pPr indent="-381000" lvl="0" marL="457200" rtl="0" algn="l">
              <a:spcBef>
                <a:spcPts val="0"/>
              </a:spcBef>
              <a:spcAft>
                <a:spcPts val="0"/>
              </a:spcAft>
              <a:buClr>
                <a:schemeClr val="lt1"/>
              </a:buClr>
              <a:buSzPts val="2400"/>
              <a:buChar char="●"/>
            </a:pPr>
            <a:r>
              <a:rPr lang="en" sz="2400">
                <a:solidFill>
                  <a:schemeClr val="lt1"/>
                </a:solidFill>
              </a:rPr>
              <a:t>RESTful API</a:t>
            </a:r>
            <a:endParaRPr sz="2400">
              <a:solidFill>
                <a:schemeClr val="lt1"/>
              </a:solidFill>
            </a:endParaRPr>
          </a:p>
          <a:p>
            <a:pPr indent="-381000" lvl="0" marL="457200" rtl="0" algn="l">
              <a:spcBef>
                <a:spcPts val="0"/>
              </a:spcBef>
              <a:spcAft>
                <a:spcPts val="0"/>
              </a:spcAft>
              <a:buClr>
                <a:schemeClr val="lt1"/>
              </a:buClr>
              <a:buSzPts val="2400"/>
              <a:buChar char="●"/>
            </a:pPr>
            <a:r>
              <a:rPr lang="en" sz="2400">
                <a:solidFill>
                  <a:schemeClr val="lt1"/>
                </a:solidFill>
              </a:rPr>
              <a:t>HTML/CSS</a:t>
            </a:r>
            <a:endParaRPr sz="2400">
              <a:solidFill>
                <a:schemeClr val="lt1"/>
              </a:solidFill>
            </a:endParaRPr>
          </a:p>
          <a:p>
            <a:pPr indent="-381000" lvl="0" marL="457200" rtl="0" algn="l">
              <a:spcBef>
                <a:spcPts val="0"/>
              </a:spcBef>
              <a:spcAft>
                <a:spcPts val="0"/>
              </a:spcAft>
              <a:buClr>
                <a:schemeClr val="lt1"/>
              </a:buClr>
              <a:buSzPts val="2400"/>
              <a:buChar char="●"/>
            </a:pPr>
            <a:r>
              <a:rPr lang="en" sz="2400">
                <a:solidFill>
                  <a:schemeClr val="lt1"/>
                </a:solidFill>
              </a:rPr>
              <a:t>JavaScript</a:t>
            </a:r>
            <a:endParaRPr sz="2400">
              <a:solidFill>
                <a:schemeClr val="lt1"/>
              </a:solidFill>
            </a:endParaRPr>
          </a:p>
          <a:p>
            <a:pPr indent="-381000" lvl="0" marL="457200" rtl="0" algn="l">
              <a:spcBef>
                <a:spcPts val="0"/>
              </a:spcBef>
              <a:spcAft>
                <a:spcPts val="0"/>
              </a:spcAft>
              <a:buClr>
                <a:schemeClr val="lt1"/>
              </a:buClr>
              <a:buSzPts val="2400"/>
              <a:buChar char="●"/>
            </a:pPr>
            <a:r>
              <a:rPr lang="en" sz="2400">
                <a:solidFill>
                  <a:schemeClr val="lt1"/>
                </a:solidFill>
              </a:rPr>
              <a:t>MongoDB</a:t>
            </a:r>
            <a:endParaRPr sz="2400">
              <a:solidFill>
                <a:schemeClr val="lt1"/>
              </a:solidFill>
            </a:endParaRPr>
          </a:p>
          <a:p>
            <a:pPr indent="-381000" lvl="0" marL="457200" rtl="0" algn="l">
              <a:spcBef>
                <a:spcPts val="0"/>
              </a:spcBef>
              <a:spcAft>
                <a:spcPts val="0"/>
              </a:spcAft>
              <a:buClr>
                <a:schemeClr val="lt1"/>
              </a:buClr>
              <a:buSzPts val="2400"/>
              <a:buChar char="●"/>
            </a:pPr>
            <a:r>
              <a:rPr lang="en" sz="2400">
                <a:solidFill>
                  <a:schemeClr val="lt1"/>
                </a:solidFill>
              </a:rPr>
              <a:t>Mapbox with slider library</a:t>
            </a:r>
            <a:endParaRPr sz="24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1000"/>
                                        <p:tgtEl>
                                          <p:spTgt spid="1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1000"/>
                                        <p:tgtEl>
                                          <p:spTgt spid="1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Effect filter="fade" transition="in">
                                      <p:cBhvr>
                                        <p:cTn dur="1000"/>
                                        <p:tgtEl>
                                          <p:spTgt spid="1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animEffect filter="fade" transition="in">
                                      <p:cBhvr>
                                        <p:cTn dur="1000"/>
                                        <p:tgtEl>
                                          <p:spTgt spid="1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4" st="4"/>
                                            </p:txEl>
                                          </p:spTgt>
                                        </p:tgtEl>
                                        <p:attrNameLst>
                                          <p:attrName>style.visibility</p:attrName>
                                        </p:attrNameLst>
                                      </p:cBhvr>
                                      <p:to>
                                        <p:strVal val="visible"/>
                                      </p:to>
                                    </p:set>
                                    <p:animEffect filter="fade" transition="in">
                                      <p:cBhvr>
                                        <p:cTn dur="1000"/>
                                        <p:tgtEl>
                                          <p:spTgt spid="1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5" st="5"/>
                                            </p:txEl>
                                          </p:spTgt>
                                        </p:tgtEl>
                                        <p:attrNameLst>
                                          <p:attrName>style.visibility</p:attrName>
                                        </p:attrNameLst>
                                      </p:cBhvr>
                                      <p:to>
                                        <p:strVal val="visible"/>
                                      </p:to>
                                    </p:set>
                                    <p:animEffect filter="fade" transition="in">
                                      <p:cBhvr>
                                        <p:cTn dur="1000"/>
                                        <p:tgtEl>
                                          <p:spTgt spid="14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p:txBody>
      </p:sp>
      <p:pic>
        <p:nvPicPr>
          <p:cNvPr id="150" name="Google Shape;150;p27"/>
          <p:cNvPicPr preferRelativeResize="0"/>
          <p:nvPr/>
        </p:nvPicPr>
        <p:blipFill>
          <a:blip r:embed="rId3">
            <a:alphaModFix/>
          </a:blip>
          <a:stretch>
            <a:fillRect/>
          </a:stretch>
        </p:blipFill>
        <p:spPr>
          <a:xfrm>
            <a:off x="0" y="998870"/>
            <a:ext cx="9144001" cy="859761"/>
          </a:xfrm>
          <a:prstGeom prst="rect">
            <a:avLst/>
          </a:prstGeom>
          <a:noFill/>
          <a:ln>
            <a:noFill/>
          </a:ln>
        </p:spPr>
      </p:pic>
      <p:sp>
        <p:nvSpPr>
          <p:cNvPr id="151" name="Google Shape;151;p27"/>
          <p:cNvSpPr txBox="1"/>
          <p:nvPr/>
        </p:nvSpPr>
        <p:spPr>
          <a:xfrm>
            <a:off x="154775" y="2190750"/>
            <a:ext cx="8394000" cy="225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a:t>
            </a:r>
            <a:r>
              <a:rPr lang="en"/>
              <a:t>mported the mapbox library from a CDN</a:t>
            </a:r>
            <a:endParaRPr/>
          </a:p>
          <a:p>
            <a:pPr indent="-317500" lvl="0" marL="457200" rtl="0" algn="l">
              <a:spcBef>
                <a:spcPts val="0"/>
              </a:spcBef>
              <a:spcAft>
                <a:spcPts val="0"/>
              </a:spcAft>
              <a:buSzPts val="1400"/>
              <a:buChar char="●"/>
            </a:pPr>
            <a:r>
              <a:rPr lang="en"/>
              <a:t>Initially</a:t>
            </a:r>
            <a:r>
              <a:rPr lang="en"/>
              <a:t> the team wanted to use the Leaflet.timelineSlider or Leaflet Time-Slider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28"/>
          <p:cNvPicPr preferRelativeResize="0"/>
          <p:nvPr/>
        </p:nvPicPr>
        <p:blipFill>
          <a:blip r:embed="rId3">
            <a:alphaModFix/>
          </a:blip>
          <a:stretch>
            <a:fillRect/>
          </a:stretch>
        </p:blipFill>
        <p:spPr>
          <a:xfrm>
            <a:off x="228600" y="152400"/>
            <a:ext cx="2632106" cy="4838699"/>
          </a:xfrm>
          <a:prstGeom prst="rect">
            <a:avLst/>
          </a:prstGeom>
          <a:noFill/>
          <a:ln>
            <a:noFill/>
          </a:ln>
        </p:spPr>
      </p:pic>
      <p:sp>
        <p:nvSpPr>
          <p:cNvPr id="157" name="Google Shape;157;p28"/>
          <p:cNvSpPr txBox="1"/>
          <p:nvPr/>
        </p:nvSpPr>
        <p:spPr>
          <a:xfrm>
            <a:off x="3138600" y="286425"/>
            <a:ext cx="5215200" cy="42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Functions in Mapbox are similar but different from Leaflet, especially conditional formatting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allowed the slider to be used with multiple </a:t>
            </a:r>
            <a:r>
              <a:rPr lang="en"/>
              <a:t>categories</a:t>
            </a:r>
            <a:r>
              <a:rPr lang="en"/>
              <a:t> at the same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What are we analyzing?</a:t>
            </a:r>
            <a:endParaRPr>
              <a:solidFill>
                <a:schemeClr val="lt1"/>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Does the spread of tropical diseases </a:t>
            </a:r>
            <a:r>
              <a:rPr lang="en" sz="2400">
                <a:solidFill>
                  <a:schemeClr val="lt1"/>
                </a:solidFill>
              </a:rPr>
              <a:t>correlate</a:t>
            </a:r>
            <a:r>
              <a:rPr lang="en" sz="2400">
                <a:solidFill>
                  <a:schemeClr val="lt1"/>
                </a:solidFill>
              </a:rPr>
              <a:t> with climate change</a:t>
            </a:r>
            <a:endParaRPr sz="2400">
              <a:solidFill>
                <a:schemeClr val="lt1"/>
              </a:solidFill>
            </a:endParaRPr>
          </a:p>
          <a:p>
            <a:pPr indent="-381000" lvl="0" marL="457200" rtl="0" algn="l">
              <a:spcBef>
                <a:spcPts val="0"/>
              </a:spcBef>
              <a:spcAft>
                <a:spcPts val="0"/>
              </a:spcAft>
              <a:buClr>
                <a:schemeClr val="lt1"/>
              </a:buClr>
              <a:buSzPts val="2400"/>
              <a:buChar char="●"/>
            </a:pPr>
            <a:r>
              <a:rPr lang="en" sz="2400">
                <a:solidFill>
                  <a:schemeClr val="lt1"/>
                </a:solidFill>
              </a:rPr>
              <a:t>The team decided to focus on </a:t>
            </a:r>
            <a:r>
              <a:rPr lang="en" sz="2400">
                <a:solidFill>
                  <a:schemeClr val="lt1"/>
                </a:solidFill>
              </a:rPr>
              <a:t>Leprosy</a:t>
            </a:r>
            <a:r>
              <a:rPr lang="en" sz="2400">
                <a:solidFill>
                  <a:schemeClr val="lt1"/>
                </a:solidFill>
              </a:rPr>
              <a:t>, Malaria, and yellow fever from the years 1980 to 2016</a:t>
            </a:r>
            <a:endParaRPr sz="2400">
              <a:solidFill>
                <a:schemeClr val="lt1"/>
              </a:solidFill>
            </a:endParaRPr>
          </a:p>
          <a:p>
            <a:pPr indent="0" lvl="0" marL="457200" rtl="0" algn="l">
              <a:spcBef>
                <a:spcPts val="1600"/>
              </a:spcBef>
              <a:spcAft>
                <a:spcPts val="0"/>
              </a:spcAft>
              <a:buNone/>
            </a:pPr>
            <a:r>
              <a:t/>
            </a:r>
            <a:endParaRPr sz="2400">
              <a:solidFill>
                <a:schemeClr val="lt1"/>
              </a:solidFill>
            </a:endParaRPr>
          </a:p>
          <a:p>
            <a:pPr indent="0" lvl="0" marL="457200" rtl="0" algn="l">
              <a:spcBef>
                <a:spcPts val="1600"/>
              </a:spcBef>
              <a:spcAft>
                <a:spcPts val="0"/>
              </a:spcAft>
              <a:buNone/>
            </a:pPr>
            <a:r>
              <a:t/>
            </a:r>
            <a:endParaRPr sz="2400">
              <a:solidFill>
                <a:schemeClr val="lt1"/>
              </a:solidFill>
            </a:endParaRPr>
          </a:p>
          <a:p>
            <a:pPr indent="0" lvl="0" marL="0" rtl="0" algn="l">
              <a:spcBef>
                <a:spcPts val="1600"/>
              </a:spcBef>
              <a:spcAft>
                <a:spcPts val="1600"/>
              </a:spcAft>
              <a:buNone/>
            </a:pPr>
            <a:r>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rPr>
              <a:t>The Data </a:t>
            </a:r>
            <a:r>
              <a:rPr lang="en" sz="2400">
                <a:solidFill>
                  <a:schemeClr val="lt1"/>
                </a:solidFill>
              </a:rPr>
              <a:t>Sources</a:t>
            </a:r>
            <a:endParaRPr sz="2400">
              <a:solidFill>
                <a:schemeClr val="lt1"/>
              </a:solidFill>
            </a:endParaRPr>
          </a:p>
        </p:txBody>
      </p:sp>
      <p:sp>
        <p:nvSpPr>
          <p:cNvPr id="67" name="Google Shape;67;p15"/>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81000" lvl="1" marL="457200" rtl="0" algn="l">
              <a:spcBef>
                <a:spcPts val="0"/>
              </a:spcBef>
              <a:spcAft>
                <a:spcPts val="0"/>
              </a:spcAft>
              <a:buClr>
                <a:schemeClr val="lt1"/>
              </a:buClr>
              <a:buSzPts val="2400"/>
              <a:buChar char="○"/>
            </a:pPr>
            <a:r>
              <a:rPr lang="en" sz="2400">
                <a:solidFill>
                  <a:schemeClr val="lt1"/>
                </a:solidFill>
              </a:rPr>
              <a:t>World Health Organization (WHO)</a:t>
            </a:r>
            <a:endParaRPr sz="2400">
              <a:solidFill>
                <a:schemeClr val="lt1"/>
              </a:solidFill>
            </a:endParaRPr>
          </a:p>
          <a:p>
            <a:pPr indent="-381000" lvl="1" marL="457200" rtl="0" algn="l">
              <a:spcBef>
                <a:spcPts val="1600"/>
              </a:spcBef>
              <a:spcAft>
                <a:spcPts val="0"/>
              </a:spcAft>
              <a:buClr>
                <a:schemeClr val="lt1"/>
              </a:buClr>
              <a:buSzPts val="2400"/>
              <a:buChar char="○"/>
            </a:pPr>
            <a:r>
              <a:rPr lang="en" sz="2400">
                <a:solidFill>
                  <a:schemeClr val="lt1"/>
                </a:solidFill>
              </a:rPr>
              <a:t>National Oceanic and Atmospheric Administration (NOAA)</a:t>
            </a:r>
            <a:endParaRPr sz="2400">
              <a:solidFill>
                <a:schemeClr val="lt1"/>
              </a:solidFill>
            </a:endParaRPr>
          </a:p>
          <a:p>
            <a:pPr indent="-381000" lvl="1" marL="457200" rtl="0" algn="l">
              <a:spcBef>
                <a:spcPts val="1600"/>
              </a:spcBef>
              <a:spcAft>
                <a:spcPts val="0"/>
              </a:spcAft>
              <a:buClr>
                <a:schemeClr val="lt1"/>
              </a:buClr>
              <a:buSzPts val="2400"/>
              <a:buChar char="○"/>
            </a:pPr>
            <a:r>
              <a:rPr lang="en" sz="2400">
                <a:solidFill>
                  <a:schemeClr val="lt1"/>
                </a:solidFill>
              </a:rPr>
              <a:t>HTML Tables from Google Dev Site for Lat/Lng</a:t>
            </a:r>
            <a:endParaRPr sz="2400">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1600"/>
              </a:spcAft>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Assumptions</a:t>
            </a:r>
            <a:endParaRPr>
              <a:solidFill>
                <a:schemeClr val="lt1"/>
              </a:solidFill>
            </a:endParaRPr>
          </a:p>
        </p:txBody>
      </p:sp>
      <p:sp>
        <p:nvSpPr>
          <p:cNvPr id="73" name="Google Shape;73;p16"/>
          <p:cNvSpPr txBox="1"/>
          <p:nvPr>
            <p:ph idx="1" type="body"/>
          </p:nvPr>
        </p:nvSpPr>
        <p:spPr>
          <a:xfrm>
            <a:off x="311700" y="923875"/>
            <a:ext cx="8520600" cy="74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Focused on the most extreme (maximum and minimum) latitudes not the countries</a:t>
            </a:r>
            <a:endParaRPr>
              <a:solidFill>
                <a:schemeClr val="lt1"/>
              </a:solidFill>
            </a:endParaRPr>
          </a:p>
          <a:p>
            <a:pPr indent="0" lvl="0" marL="0" rtl="0" algn="l">
              <a:spcBef>
                <a:spcPts val="0"/>
              </a:spcBef>
              <a:spcAft>
                <a:spcPts val="1600"/>
              </a:spcAft>
              <a:buNone/>
            </a:pPr>
            <a:r>
              <a:t/>
            </a:r>
            <a:endParaRPr>
              <a:solidFill>
                <a:schemeClr val="lt1"/>
              </a:solidFill>
            </a:endParaRPr>
          </a:p>
        </p:txBody>
      </p:sp>
      <p:sp>
        <p:nvSpPr>
          <p:cNvPr id="74" name="Google Shape;74;p16"/>
          <p:cNvSpPr txBox="1"/>
          <p:nvPr>
            <p:ph idx="1" type="body"/>
          </p:nvPr>
        </p:nvSpPr>
        <p:spPr>
          <a:xfrm>
            <a:off x="311700" y="1609675"/>
            <a:ext cx="8520600" cy="74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The areas of disease spread were found by obtaining the latitude for a legitimate reporting of each disease</a:t>
            </a:r>
            <a:endParaRPr>
              <a:solidFill>
                <a:schemeClr val="lt1"/>
              </a:solidFill>
            </a:endParaRPr>
          </a:p>
          <a:p>
            <a:pPr indent="0" lvl="0" marL="0" rtl="0" algn="l">
              <a:spcBef>
                <a:spcPts val="0"/>
              </a:spcBef>
              <a:spcAft>
                <a:spcPts val="1600"/>
              </a:spcAft>
              <a:buNone/>
            </a:pPr>
            <a:r>
              <a:t/>
            </a:r>
            <a:endParaRPr>
              <a:solidFill>
                <a:schemeClr val="lt1"/>
              </a:solidFill>
            </a:endParaRPr>
          </a:p>
        </p:txBody>
      </p:sp>
      <p:sp>
        <p:nvSpPr>
          <p:cNvPr id="75" name="Google Shape;75;p16"/>
          <p:cNvSpPr txBox="1"/>
          <p:nvPr>
            <p:ph idx="1" type="body"/>
          </p:nvPr>
        </p:nvSpPr>
        <p:spPr>
          <a:xfrm>
            <a:off x="311700" y="2255925"/>
            <a:ext cx="8520600" cy="69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The analysis is strictly looking at normalized global average temperature and disease geographical area</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1600"/>
              </a:spcBef>
              <a:spcAft>
                <a:spcPts val="1600"/>
              </a:spcAft>
              <a:buNone/>
            </a:pPr>
            <a:r>
              <a:t/>
            </a:r>
            <a:endParaRPr>
              <a:solidFill>
                <a:schemeClr val="lt1"/>
              </a:solidFill>
            </a:endParaRPr>
          </a:p>
        </p:txBody>
      </p:sp>
      <p:sp>
        <p:nvSpPr>
          <p:cNvPr id="76" name="Google Shape;76;p16"/>
          <p:cNvSpPr txBox="1"/>
          <p:nvPr>
            <p:ph idx="1" type="body"/>
          </p:nvPr>
        </p:nvSpPr>
        <p:spPr>
          <a:xfrm>
            <a:off x="311700" y="2905075"/>
            <a:ext cx="8520600" cy="51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Other factors that contribute to disease spread were not included</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1600"/>
              </a:spcBef>
              <a:spcAft>
                <a:spcPts val="1600"/>
              </a:spcAft>
              <a:buNone/>
            </a:pPr>
            <a:r>
              <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Information Flow</a:t>
            </a:r>
            <a:endParaRPr>
              <a:solidFill>
                <a:schemeClr val="lt1"/>
              </a:solidFill>
            </a:endParaRPr>
          </a:p>
        </p:txBody>
      </p:sp>
      <p:sp>
        <p:nvSpPr>
          <p:cNvPr id="82" name="Google Shape;82;p17"/>
          <p:cNvSpPr/>
          <p:nvPr/>
        </p:nvSpPr>
        <p:spPr>
          <a:xfrm>
            <a:off x="204800" y="1040600"/>
            <a:ext cx="1369200" cy="869175"/>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ETL in Jupyter Notebook</a:t>
            </a:r>
            <a:endParaRPr/>
          </a:p>
        </p:txBody>
      </p:sp>
      <p:sp>
        <p:nvSpPr>
          <p:cNvPr id="83" name="Google Shape;83;p17"/>
          <p:cNvSpPr/>
          <p:nvPr/>
        </p:nvSpPr>
        <p:spPr>
          <a:xfrm>
            <a:off x="2886200" y="1040600"/>
            <a:ext cx="1464450" cy="869175"/>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Scraper.py</a:t>
            </a:r>
            <a:endParaRPr/>
          </a:p>
        </p:txBody>
      </p:sp>
      <p:sp>
        <p:nvSpPr>
          <p:cNvPr id="84" name="Google Shape;84;p17"/>
          <p:cNvSpPr/>
          <p:nvPr/>
        </p:nvSpPr>
        <p:spPr>
          <a:xfrm>
            <a:off x="4429119" y="1129000"/>
            <a:ext cx="1143000" cy="571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creates </a:t>
            </a:r>
            <a:endParaRPr/>
          </a:p>
        </p:txBody>
      </p:sp>
      <p:sp>
        <p:nvSpPr>
          <p:cNvPr id="85" name="Google Shape;85;p17"/>
          <p:cNvSpPr/>
          <p:nvPr/>
        </p:nvSpPr>
        <p:spPr>
          <a:xfrm>
            <a:off x="1697825" y="1129000"/>
            <a:ext cx="1143000" cy="571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converted </a:t>
            </a:r>
            <a:endParaRPr/>
          </a:p>
        </p:txBody>
      </p:sp>
      <p:sp>
        <p:nvSpPr>
          <p:cNvPr id="86" name="Google Shape;86;p17"/>
          <p:cNvSpPr/>
          <p:nvPr/>
        </p:nvSpPr>
        <p:spPr>
          <a:xfrm>
            <a:off x="5595950" y="750400"/>
            <a:ext cx="1678800" cy="11073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Mongo </a:t>
            </a:r>
            <a:endParaRPr/>
          </a:p>
          <a:p>
            <a:pPr indent="0" lvl="0" marL="0" rtl="0" algn="ctr">
              <a:spcBef>
                <a:spcPts val="0"/>
              </a:spcBef>
              <a:spcAft>
                <a:spcPts val="0"/>
              </a:spcAft>
              <a:buNone/>
            </a:pPr>
            <a:r>
              <a:rPr lang="en"/>
              <a:t>DB</a:t>
            </a:r>
            <a:endParaRPr/>
          </a:p>
        </p:txBody>
      </p:sp>
      <p:sp>
        <p:nvSpPr>
          <p:cNvPr id="87" name="Google Shape;87;p17"/>
          <p:cNvSpPr/>
          <p:nvPr/>
        </p:nvSpPr>
        <p:spPr>
          <a:xfrm>
            <a:off x="6286500" y="1909775"/>
            <a:ext cx="559800" cy="15921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Access	</a:t>
            </a:r>
            <a:endParaRPr/>
          </a:p>
        </p:txBody>
      </p:sp>
      <p:sp>
        <p:nvSpPr>
          <p:cNvPr id="88" name="Google Shape;88;p17"/>
          <p:cNvSpPr/>
          <p:nvPr/>
        </p:nvSpPr>
        <p:spPr>
          <a:xfrm>
            <a:off x="5810250" y="3572175"/>
            <a:ext cx="2478900" cy="120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Flask</a:t>
            </a:r>
            <a:endParaRPr/>
          </a:p>
        </p:txBody>
      </p:sp>
      <p:sp>
        <p:nvSpPr>
          <p:cNvPr id="89" name="Google Shape;89;p17"/>
          <p:cNvSpPr/>
          <p:nvPr/>
        </p:nvSpPr>
        <p:spPr>
          <a:xfrm>
            <a:off x="204800" y="3555200"/>
            <a:ext cx="1464450" cy="869175"/>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Mapbox.JS</a:t>
            </a:r>
            <a:endParaRPr/>
          </a:p>
        </p:txBody>
      </p:sp>
      <p:sp>
        <p:nvSpPr>
          <p:cNvPr id="90" name="Google Shape;90;p17"/>
          <p:cNvSpPr/>
          <p:nvPr/>
        </p:nvSpPr>
        <p:spPr>
          <a:xfrm>
            <a:off x="1750225" y="3648375"/>
            <a:ext cx="1090800" cy="7026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Called by</a:t>
            </a:r>
            <a:endParaRPr/>
          </a:p>
        </p:txBody>
      </p:sp>
      <p:sp>
        <p:nvSpPr>
          <p:cNvPr id="91" name="Google Shape;91;p17"/>
          <p:cNvSpPr/>
          <p:nvPr/>
        </p:nvSpPr>
        <p:spPr>
          <a:xfrm>
            <a:off x="3024200" y="3555200"/>
            <a:ext cx="1369200" cy="869175"/>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GeoJSON</a:t>
            </a:r>
            <a:endParaRPr/>
          </a:p>
        </p:txBody>
      </p:sp>
      <p:sp>
        <p:nvSpPr>
          <p:cNvPr id="92" name="Google Shape;92;p17"/>
          <p:cNvSpPr/>
          <p:nvPr/>
        </p:nvSpPr>
        <p:spPr>
          <a:xfrm>
            <a:off x="4555525" y="3633950"/>
            <a:ext cx="1143000" cy="7026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Hosted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 Munging	</a:t>
            </a:r>
            <a:endParaRPr>
              <a:solidFill>
                <a:schemeClr val="lt1"/>
              </a:solidFill>
            </a:endParaRPr>
          </a:p>
        </p:txBody>
      </p:sp>
      <p:sp>
        <p:nvSpPr>
          <p:cNvPr id="98" name="Google Shape;98;p18"/>
          <p:cNvSpPr txBox="1"/>
          <p:nvPr>
            <p:ph idx="1" type="body"/>
          </p:nvPr>
        </p:nvSpPr>
        <p:spPr>
          <a:xfrm>
            <a:off x="311700" y="1152475"/>
            <a:ext cx="8520600" cy="3706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R</a:t>
            </a:r>
            <a:r>
              <a:rPr lang="en" sz="2400">
                <a:solidFill>
                  <a:schemeClr val="lt1"/>
                </a:solidFill>
              </a:rPr>
              <a:t>eplaced N/A’s with zeros and verified that all the data was continuous </a:t>
            </a:r>
            <a:endParaRPr sz="2400">
              <a:solidFill>
                <a:schemeClr val="lt1"/>
              </a:solidFill>
            </a:endParaRPr>
          </a:p>
          <a:p>
            <a:pPr indent="-381000" lvl="0" marL="457200" rtl="0" algn="l">
              <a:spcBef>
                <a:spcPts val="0"/>
              </a:spcBef>
              <a:spcAft>
                <a:spcPts val="0"/>
              </a:spcAft>
              <a:buClr>
                <a:schemeClr val="lt1"/>
              </a:buClr>
              <a:buSzPts val="2400"/>
              <a:buChar char="●"/>
            </a:pPr>
            <a:r>
              <a:rPr lang="en" sz="2400">
                <a:solidFill>
                  <a:schemeClr val="lt1"/>
                </a:solidFill>
              </a:rPr>
              <a:t>Data frames were created to ensure the data was:</a:t>
            </a:r>
            <a:endParaRPr sz="2400">
              <a:solidFill>
                <a:schemeClr val="lt1"/>
              </a:solidFill>
            </a:endParaRPr>
          </a:p>
          <a:p>
            <a:pPr indent="-381000" lvl="1" marL="914400" rtl="0" algn="l">
              <a:spcBef>
                <a:spcPts val="0"/>
              </a:spcBef>
              <a:spcAft>
                <a:spcPts val="0"/>
              </a:spcAft>
              <a:buClr>
                <a:schemeClr val="lt1"/>
              </a:buClr>
              <a:buSzPts val="2400"/>
              <a:buChar char="○"/>
            </a:pPr>
            <a:r>
              <a:rPr lang="en" sz="2400">
                <a:solidFill>
                  <a:schemeClr val="lt1"/>
                </a:solidFill>
              </a:rPr>
              <a:t>Country, Latitude</a:t>
            </a:r>
            <a:endParaRPr sz="2400">
              <a:solidFill>
                <a:schemeClr val="lt1"/>
              </a:solidFill>
            </a:endParaRPr>
          </a:p>
          <a:p>
            <a:pPr indent="-381000" lvl="1" marL="914400" rtl="0" algn="l">
              <a:spcBef>
                <a:spcPts val="0"/>
              </a:spcBef>
              <a:spcAft>
                <a:spcPts val="0"/>
              </a:spcAft>
              <a:buClr>
                <a:schemeClr val="lt1"/>
              </a:buClr>
              <a:buSzPts val="2400"/>
              <a:buChar char="○"/>
            </a:pPr>
            <a:r>
              <a:rPr lang="en" sz="2400">
                <a:solidFill>
                  <a:schemeClr val="lt1"/>
                </a:solidFill>
              </a:rPr>
              <a:t>Year, Avg Delta Temp</a:t>
            </a:r>
            <a:endParaRPr sz="2400">
              <a:solidFill>
                <a:schemeClr val="lt1"/>
              </a:solidFill>
            </a:endParaRPr>
          </a:p>
          <a:p>
            <a:pPr indent="-381000" lvl="1" marL="914400" rtl="0" algn="l">
              <a:spcBef>
                <a:spcPts val="0"/>
              </a:spcBef>
              <a:spcAft>
                <a:spcPts val="0"/>
              </a:spcAft>
              <a:buClr>
                <a:schemeClr val="lt1"/>
              </a:buClr>
              <a:buSzPts val="2400"/>
              <a:buChar char="○"/>
            </a:pPr>
            <a:r>
              <a:rPr lang="en" sz="2400">
                <a:solidFill>
                  <a:schemeClr val="lt1"/>
                </a:solidFill>
              </a:rPr>
              <a:t>Year</a:t>
            </a:r>
            <a:r>
              <a:rPr lang="en" sz="2400">
                <a:solidFill>
                  <a:schemeClr val="lt1"/>
                </a:solidFill>
              </a:rPr>
              <a:t>, Disease, Country, #Instances</a:t>
            </a:r>
            <a:endParaRPr sz="2400">
              <a:solidFill>
                <a:schemeClr val="lt1"/>
              </a:solidFill>
            </a:endParaRPr>
          </a:p>
          <a:p>
            <a:pPr indent="0" lvl="0" marL="457200" rtl="0" algn="l">
              <a:spcBef>
                <a:spcPts val="1600"/>
              </a:spcBef>
              <a:spcAft>
                <a:spcPts val="0"/>
              </a:spcAft>
              <a:buNone/>
            </a:pPr>
            <a:r>
              <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1600"/>
              </a:spcAft>
              <a:buNone/>
            </a:pPr>
            <a:r>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GeoJSON creation</a:t>
            </a:r>
            <a:endParaRPr>
              <a:solidFill>
                <a:schemeClr val="lt1"/>
              </a:solidFill>
            </a:endParaRPr>
          </a:p>
        </p:txBody>
      </p:sp>
      <p:pic>
        <p:nvPicPr>
          <p:cNvPr id="104" name="Google Shape;104;p19"/>
          <p:cNvPicPr preferRelativeResize="0"/>
          <p:nvPr/>
        </p:nvPicPr>
        <p:blipFill>
          <a:blip r:embed="rId3">
            <a:alphaModFix/>
          </a:blip>
          <a:stretch>
            <a:fillRect/>
          </a:stretch>
        </p:blipFill>
        <p:spPr>
          <a:xfrm>
            <a:off x="3733800" y="941525"/>
            <a:ext cx="2438009" cy="3820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Building the Visualization	</a:t>
            </a:r>
            <a:endParaRPr>
              <a:solidFill>
                <a:schemeClr val="lt1"/>
              </a:solidFill>
            </a:endParaRPr>
          </a:p>
        </p:txBody>
      </p:sp>
      <p:sp>
        <p:nvSpPr>
          <p:cNvPr id="110" name="Google Shape;110;p20"/>
          <p:cNvSpPr txBox="1"/>
          <p:nvPr>
            <p:ph idx="1" type="body"/>
          </p:nvPr>
        </p:nvSpPr>
        <p:spPr>
          <a:xfrm>
            <a:off x="311700" y="1152475"/>
            <a:ext cx="8520600" cy="37062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lt1"/>
              </a:buClr>
              <a:buSzPts val="2400"/>
              <a:buFont typeface="Arial"/>
              <a:buChar char="●"/>
            </a:pPr>
            <a:r>
              <a:rPr lang="en" sz="2400">
                <a:solidFill>
                  <a:schemeClr val="lt1"/>
                </a:solidFill>
              </a:rPr>
              <a:t>Used properties key of GeoJSON to tie the year to a specific line coordinate for each disease</a:t>
            </a:r>
            <a:endParaRPr sz="2400">
              <a:solidFill>
                <a:schemeClr val="lt1"/>
              </a:solidFill>
            </a:endParaRPr>
          </a:p>
          <a:p>
            <a:pPr indent="-381000" lvl="0" marL="457200" marR="0" rtl="0" algn="l">
              <a:lnSpc>
                <a:spcPct val="115000"/>
              </a:lnSpc>
              <a:spcBef>
                <a:spcPts val="0"/>
              </a:spcBef>
              <a:spcAft>
                <a:spcPts val="0"/>
              </a:spcAft>
              <a:buClr>
                <a:schemeClr val="lt1"/>
              </a:buClr>
              <a:buSzPts val="2400"/>
              <a:buFont typeface="Arial"/>
              <a:buChar char="●"/>
            </a:pPr>
            <a:r>
              <a:rPr lang="en" sz="2400">
                <a:solidFill>
                  <a:schemeClr val="lt1"/>
                </a:solidFill>
              </a:rPr>
              <a:t>Filtered the lines by the associated year</a:t>
            </a:r>
            <a:endParaRPr sz="2400">
              <a:solidFill>
                <a:schemeClr val="lt1"/>
              </a:solidFill>
            </a:endParaRPr>
          </a:p>
          <a:p>
            <a:pPr indent="-381000" lvl="0" marL="457200" marR="0" rtl="0" algn="l">
              <a:lnSpc>
                <a:spcPct val="115000"/>
              </a:lnSpc>
              <a:spcBef>
                <a:spcPts val="0"/>
              </a:spcBef>
              <a:spcAft>
                <a:spcPts val="0"/>
              </a:spcAft>
              <a:buClr>
                <a:schemeClr val="lt1"/>
              </a:buClr>
              <a:buSzPts val="2400"/>
              <a:buFont typeface="Arial"/>
              <a:buChar char="●"/>
            </a:pPr>
            <a:r>
              <a:rPr lang="en" sz="2400">
                <a:solidFill>
                  <a:schemeClr val="lt1"/>
                </a:solidFill>
              </a:rPr>
              <a:t>Displayed temperature over the map, tied to the year using the GeoJSON properties</a:t>
            </a:r>
            <a:endParaRPr sz="2400">
              <a:solidFill>
                <a:schemeClr val="lt1"/>
              </a:solidFill>
            </a:endParaRPr>
          </a:p>
          <a:p>
            <a:pPr indent="0" lvl="0" marL="457200" rtl="0" algn="l">
              <a:spcBef>
                <a:spcPts val="1600"/>
              </a:spcBef>
              <a:spcAft>
                <a:spcPts val="0"/>
              </a:spcAft>
              <a:buNone/>
            </a:pPr>
            <a:r>
              <a:t/>
            </a:r>
            <a:endParaRPr>
              <a:solidFill>
                <a:schemeClr val="lt1"/>
              </a:solidFill>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1600"/>
              </a:spcAft>
              <a:buNone/>
            </a:pPr>
            <a:r>
              <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14" name="Shape 114"/>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