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howGuides="1">
      <p:cViewPr>
        <p:scale>
          <a:sx n="84" d="100"/>
          <a:sy n="84" d="100"/>
        </p:scale>
        <p:origin x="440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7A3B9-B9A1-7E4E-85A9-D7E8E5B13F82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74353-49BC-F04B-9C08-95972B5F70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92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74353-49BC-F04B-9C08-95972B5F706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912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2AA8B-36DC-F25A-2F3B-13788FBAB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EE883E-105B-C8A9-4AC7-CB74083D6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B7C698-C6BA-2645-AB42-B109F8F0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D512-E5C7-6D43-BBBA-CD76333CC775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F72C8B-D606-D121-74CB-0D707E6B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44F7CF-5748-F969-996D-7513568B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2908-89F5-A547-A627-60CF52F3E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60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C2F39-DDC2-A38C-720C-35D85289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87AF56-31E1-7490-6500-83ABA0B3B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8D3DA8-361C-DEC4-6864-AA78E9BE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D512-E5C7-6D43-BBBA-CD76333CC775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98AEFD-A242-F32B-553E-F8CF13B2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719283-CC09-1FA5-BB8F-27084B72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2908-89F5-A547-A627-60CF52F3E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38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304E492-E672-1CA2-BC00-DC232CCD1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BD3EFD-F086-B579-8819-67578D265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DD323C-D561-7DEB-D396-0AACFCB3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D512-E5C7-6D43-BBBA-CD76333CC775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1B54C6-5FEC-E14E-352D-2C3FE7B4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3400A7-2E74-6E26-6384-AFAD6389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2908-89F5-A547-A627-60CF52F3E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9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B19488-7D8D-3190-2DFA-EE452822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4A607F-67D8-2A1B-CD44-7A55BA0E0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B5EC5D-2FEC-E89F-5882-256679D7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D512-E5C7-6D43-BBBA-CD76333CC775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EED96C-6167-388E-C248-A556AE90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6C5AD8-8F53-95F3-40EE-6FA97A24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2908-89F5-A547-A627-60CF52F3E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23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40C9CF-AD38-288B-7DE1-2B39549F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E172EE-6A9E-E240-80E5-D3C5C0D22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40B648-1484-95B5-8FEB-3E32A5EA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D512-E5C7-6D43-BBBA-CD76333CC775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86C39E-4858-C5B4-D879-7CE9FD4F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46DADD-54AB-EA5F-4995-9FCBF372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2908-89F5-A547-A627-60CF52F3E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90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751E8-3975-AE23-17B1-FA79A6B4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1B4CF-433C-0BCE-FBDC-C0D10140F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FD61BD-03F0-9B60-9DDA-8B5162DCE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04AD81-02CB-B9E5-0210-D4A2FD0A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D512-E5C7-6D43-BBBA-CD76333CC775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6D3E69-CEFA-690A-D051-5492FAB4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444279-6E79-EA0F-FEEC-305D5608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2908-89F5-A547-A627-60CF52F3E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10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2F9867-55EB-927C-CCCF-6EE10CC8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9D9286-C645-9C2E-7EE3-4D14C9ECF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D79316-5432-A836-3EAC-C5FDE9763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C5C65B7-2DB1-2981-1417-8CC9F6329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DDA9F8-A09A-6659-5E6A-9E519CE21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621A1D9-171B-0BDE-A77D-9BA389ED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D512-E5C7-6D43-BBBA-CD76333CC775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9262B22-394C-B8C1-5859-8579756A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DE3AE4-8435-5D7A-768A-06D387D2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2908-89F5-A547-A627-60CF52F3E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64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D0E0B3-4DEF-04D7-F63D-E242CB4B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581034C-0D8F-B2BD-C2E3-44D46902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D512-E5C7-6D43-BBBA-CD76333CC775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87B347-2A43-FB11-61A0-78F80CD5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BEBB38-5F9D-A824-8BD2-7E6BE193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2908-89F5-A547-A627-60CF52F3E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0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2DE3E03-812D-599D-C5B1-CDA8103F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D512-E5C7-6D43-BBBA-CD76333CC775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F8CBE45-1869-65EF-D03B-C23DB410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369F65-3959-E3CE-5E49-7861E868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2908-89F5-A547-A627-60CF52F3E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45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F0BD17-1EDD-F2E7-C62F-2E766A918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E08CED-148F-C7EA-C22B-7013C1E60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5FC139-1B38-5926-DA4C-30871BCE7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013362-E225-35F3-DB14-B3E282D9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D512-E5C7-6D43-BBBA-CD76333CC775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6BEBB0-FFAB-C02B-2064-7B56DABA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82BD90-83A2-7154-B2AE-A1BFA58F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2908-89F5-A547-A627-60CF52F3E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43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187C4-0523-5DFE-4373-2F28DA5F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45C439D-2C91-7A49-2E86-1C9313F15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7DE7E2-0324-3114-D0CC-39E4A1F24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8C07A8-6AC3-7905-E045-D10CCB7D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D512-E5C7-6D43-BBBA-CD76333CC775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5EE902-A8D6-72B3-9A92-93805ACD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DFD507-92E7-064F-227C-C07657DB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2908-89F5-A547-A627-60CF52F3E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10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26D4B91-4581-6C97-7945-339BA805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CBBE7B-5EE0-8877-9880-EE67074A9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18D0A8-23FC-A6BF-1855-0AB224522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BD512-E5C7-6D43-BBBA-CD76333CC775}" type="datetimeFigureOut">
              <a:rPr kumimoji="1" lang="ja-JP" altLang="en-US" smtClean="0"/>
              <a:t>2023/4/30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C68052-EF0E-D7E1-73A8-CDB986493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3CC136-19D4-B4C4-8DCA-004402987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42908-89F5-A547-A627-60CF52F3E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15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603E6559-ACE3-D613-7E25-E2C799D7F685}"/>
              </a:ext>
            </a:extLst>
          </p:cNvPr>
          <p:cNvSpPr/>
          <p:nvPr/>
        </p:nvSpPr>
        <p:spPr>
          <a:xfrm>
            <a:off x="803030" y="1283166"/>
            <a:ext cx="6948611" cy="38264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60717C-FD91-A25B-A837-3E6C0A5F1A97}"/>
              </a:ext>
            </a:extLst>
          </p:cNvPr>
          <p:cNvSpPr txBox="1"/>
          <p:nvPr/>
        </p:nvSpPr>
        <p:spPr>
          <a:xfrm>
            <a:off x="238494" y="484159"/>
            <a:ext cx="6574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latin typeface="Arial" panose="020B0604020202020204" pitchFamily="34" charset="0"/>
                <a:cs typeface="Arial" panose="020B0604020202020204" pitchFamily="34" charset="0"/>
              </a:rPr>
              <a:t>Modelling for growth and inactivation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89E4FF-6CB6-7293-D2CB-94AFE5F1BD78}"/>
              </a:ext>
            </a:extLst>
          </p:cNvPr>
          <p:cNvSpPr txBox="1"/>
          <p:nvPr/>
        </p:nvSpPr>
        <p:spPr>
          <a:xfrm>
            <a:off x="1711234" y="1178472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B8B02D-990A-E6EF-A3DD-3C723D08E517}"/>
              </a:ext>
            </a:extLst>
          </p:cNvPr>
          <p:cNvSpPr txBox="1"/>
          <p:nvPr/>
        </p:nvSpPr>
        <p:spPr>
          <a:xfrm>
            <a:off x="1426638" y="1921606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Kinetic growth</a:t>
            </a:r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196C141-B10C-01C1-BE77-5A4798DE1490}"/>
              </a:ext>
            </a:extLst>
          </p:cNvPr>
          <p:cNvSpPr/>
          <p:nvPr/>
        </p:nvSpPr>
        <p:spPr>
          <a:xfrm>
            <a:off x="1426638" y="2324378"/>
            <a:ext cx="2275114" cy="2275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0C23052-22E4-7173-E3FB-491DD7AEAD13}"/>
              </a:ext>
            </a:extLst>
          </p:cNvPr>
          <p:cNvSpPr txBox="1"/>
          <p:nvPr/>
        </p:nvSpPr>
        <p:spPr>
          <a:xfrm>
            <a:off x="6471957" y="1091386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2CA7CA8-585E-8C3E-20E4-C8D7484BAB72}"/>
              </a:ext>
            </a:extLst>
          </p:cNvPr>
          <p:cNvCxnSpPr>
            <a:cxnSpLocks/>
          </p:cNvCxnSpPr>
          <p:nvPr/>
        </p:nvCxnSpPr>
        <p:spPr>
          <a:xfrm>
            <a:off x="1745442" y="3883834"/>
            <a:ext cx="4761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A10BBFF-E5C0-092B-DF1B-5969AAB81A31}"/>
              </a:ext>
            </a:extLst>
          </p:cNvPr>
          <p:cNvSpPr/>
          <p:nvPr/>
        </p:nvSpPr>
        <p:spPr>
          <a:xfrm>
            <a:off x="8463278" y="346999"/>
            <a:ext cx="3358608" cy="63314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CD3C7A8-08F1-A672-5A0F-B77A2FC1A7CE}"/>
              </a:ext>
            </a:extLst>
          </p:cNvPr>
          <p:cNvSpPr/>
          <p:nvPr/>
        </p:nvSpPr>
        <p:spPr>
          <a:xfrm>
            <a:off x="9060310" y="4010297"/>
            <a:ext cx="2275114" cy="22751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0AA0D771-845F-5E0D-30EF-13AD51A2D003}"/>
              </a:ext>
            </a:extLst>
          </p:cNvPr>
          <p:cNvSpPr/>
          <p:nvPr/>
        </p:nvSpPr>
        <p:spPr>
          <a:xfrm>
            <a:off x="9221472" y="4548928"/>
            <a:ext cx="1709057" cy="1360714"/>
          </a:xfrm>
          <a:custGeom>
            <a:avLst/>
            <a:gdLst>
              <a:gd name="connsiteX0" fmla="*/ 10886 w 1709057"/>
              <a:gd name="connsiteY0" fmla="*/ 0 h 1360714"/>
              <a:gd name="connsiteX1" fmla="*/ 0 w 1709057"/>
              <a:gd name="connsiteY1" fmla="*/ 195943 h 1360714"/>
              <a:gd name="connsiteX2" fmla="*/ 805543 w 1709057"/>
              <a:gd name="connsiteY2" fmla="*/ 1360714 h 1360714"/>
              <a:gd name="connsiteX3" fmla="*/ 1709057 w 1709057"/>
              <a:gd name="connsiteY3" fmla="*/ 1317171 h 1360714"/>
              <a:gd name="connsiteX4" fmla="*/ 10886 w 1709057"/>
              <a:gd name="connsiteY4" fmla="*/ 0 h 136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9057" h="1360714">
                <a:moveTo>
                  <a:pt x="10886" y="0"/>
                </a:moveTo>
                <a:lnTo>
                  <a:pt x="0" y="195943"/>
                </a:lnTo>
                <a:lnTo>
                  <a:pt x="805543" y="1360714"/>
                </a:lnTo>
                <a:lnTo>
                  <a:pt x="1709057" y="1317171"/>
                </a:lnTo>
                <a:lnTo>
                  <a:pt x="10886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2766620-DDE1-6C6B-7E32-8C969A4A6556}"/>
              </a:ext>
            </a:extLst>
          </p:cNvPr>
          <p:cNvSpPr/>
          <p:nvPr/>
        </p:nvSpPr>
        <p:spPr>
          <a:xfrm>
            <a:off x="9076868" y="1190295"/>
            <a:ext cx="2275114" cy="22751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フリーフォーム 18">
            <a:extLst>
              <a:ext uri="{FF2B5EF4-FFF2-40B4-BE49-F238E27FC236}">
                <a16:creationId xmlns:a16="http://schemas.microsoft.com/office/drawing/2014/main" id="{63F38DC7-64F0-41F3-3437-1E7B06F616C0}"/>
              </a:ext>
            </a:extLst>
          </p:cNvPr>
          <p:cNvSpPr/>
          <p:nvPr/>
        </p:nvSpPr>
        <p:spPr>
          <a:xfrm>
            <a:off x="9176461" y="1582182"/>
            <a:ext cx="2068286" cy="1556657"/>
          </a:xfrm>
          <a:custGeom>
            <a:avLst/>
            <a:gdLst>
              <a:gd name="connsiteX0" fmla="*/ 0 w 2068286"/>
              <a:gd name="connsiteY0" fmla="*/ 1219200 h 1556657"/>
              <a:gd name="connsiteX1" fmla="*/ 0 w 2068286"/>
              <a:gd name="connsiteY1" fmla="*/ 1556657 h 1556657"/>
              <a:gd name="connsiteX2" fmla="*/ 489857 w 2068286"/>
              <a:gd name="connsiteY2" fmla="*/ 1556657 h 1556657"/>
              <a:gd name="connsiteX3" fmla="*/ 2046514 w 2068286"/>
              <a:gd name="connsiteY3" fmla="*/ 511628 h 1556657"/>
              <a:gd name="connsiteX4" fmla="*/ 2068286 w 2068286"/>
              <a:gd name="connsiteY4" fmla="*/ 0 h 1556657"/>
              <a:gd name="connsiteX5" fmla="*/ 511629 w 2068286"/>
              <a:gd name="connsiteY5" fmla="*/ 1240971 h 1556657"/>
              <a:gd name="connsiteX6" fmla="*/ 0 w 2068286"/>
              <a:gd name="connsiteY6" fmla="*/ 1219200 h 155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8286" h="1556657">
                <a:moveTo>
                  <a:pt x="0" y="1219200"/>
                </a:moveTo>
                <a:lnTo>
                  <a:pt x="0" y="1556657"/>
                </a:lnTo>
                <a:lnTo>
                  <a:pt x="489857" y="1556657"/>
                </a:lnTo>
                <a:lnTo>
                  <a:pt x="2046514" y="511628"/>
                </a:lnTo>
                <a:lnTo>
                  <a:pt x="2068286" y="0"/>
                </a:lnTo>
                <a:lnTo>
                  <a:pt x="511629" y="1240971"/>
                </a:lnTo>
                <a:lnTo>
                  <a:pt x="0" y="12192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7DA1D17-AB3F-1518-BF68-D1E6199775A7}"/>
              </a:ext>
            </a:extLst>
          </p:cNvPr>
          <p:cNvCxnSpPr>
            <a:cxnSpLocks/>
          </p:cNvCxnSpPr>
          <p:nvPr/>
        </p:nvCxnSpPr>
        <p:spPr>
          <a:xfrm flipV="1">
            <a:off x="9685055" y="1888778"/>
            <a:ext cx="1466556" cy="10452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C167DA0-70A4-65CD-AB8F-054963C46B69}"/>
              </a:ext>
            </a:extLst>
          </p:cNvPr>
          <p:cNvCxnSpPr>
            <a:cxnSpLocks/>
          </p:cNvCxnSpPr>
          <p:nvPr/>
        </p:nvCxnSpPr>
        <p:spPr>
          <a:xfrm>
            <a:off x="11067780" y="1690627"/>
            <a:ext cx="0" cy="5332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CF3D457-1781-47BD-6EA3-FD5EDCE78506}"/>
              </a:ext>
            </a:extLst>
          </p:cNvPr>
          <p:cNvSpPr txBox="1"/>
          <p:nvPr/>
        </p:nvSpPr>
        <p:spPr>
          <a:xfrm>
            <a:off x="9113874" y="1280246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Negative binomial</a:t>
            </a: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+Poisson 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019F6FA-3522-F419-4546-F2680701531E}"/>
              </a:ext>
            </a:extLst>
          </p:cNvPr>
          <p:cNvSpPr txBox="1"/>
          <p:nvPr/>
        </p:nvSpPr>
        <p:spPr>
          <a:xfrm>
            <a:off x="9883571" y="469587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Poisson 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B87117F-09C3-8FD1-180C-BAC2E249C1C9}"/>
              </a:ext>
            </a:extLst>
          </p:cNvPr>
          <p:cNvCxnSpPr>
            <a:cxnSpLocks/>
          </p:cNvCxnSpPr>
          <p:nvPr/>
        </p:nvCxnSpPr>
        <p:spPr>
          <a:xfrm>
            <a:off x="9372732" y="4873066"/>
            <a:ext cx="1145090" cy="1002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CBB3BA5-14B2-8A63-4EE1-FCF68866A9D5}"/>
              </a:ext>
            </a:extLst>
          </p:cNvPr>
          <p:cNvCxnSpPr/>
          <p:nvPr/>
        </p:nvCxnSpPr>
        <p:spPr>
          <a:xfrm>
            <a:off x="9712279" y="4880539"/>
            <a:ext cx="0" cy="63886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1F20A2A-F774-8D6F-5E8A-422C61AC6C67}"/>
              </a:ext>
            </a:extLst>
          </p:cNvPr>
          <p:cNvCxnSpPr>
            <a:cxnSpLocks/>
          </p:cNvCxnSpPr>
          <p:nvPr/>
        </p:nvCxnSpPr>
        <p:spPr>
          <a:xfrm flipV="1">
            <a:off x="9176461" y="2945084"/>
            <a:ext cx="508594" cy="21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0100FB9-69F6-20B0-ED16-5F611E080B83}"/>
              </a:ext>
            </a:extLst>
          </p:cNvPr>
          <p:cNvSpPr txBox="1"/>
          <p:nvPr/>
        </p:nvSpPr>
        <p:spPr>
          <a:xfrm>
            <a:off x="9815914" y="3432601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D436FBD-0A30-5B4B-9AA8-B6FA61B3E9C1}"/>
              </a:ext>
            </a:extLst>
          </p:cNvPr>
          <p:cNvSpPr txBox="1"/>
          <p:nvPr/>
        </p:nvSpPr>
        <p:spPr>
          <a:xfrm rot="16200000">
            <a:off x="8398957" y="19761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LogNt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18044B5-F85E-8535-E463-A1C49F173056}"/>
              </a:ext>
            </a:extLst>
          </p:cNvPr>
          <p:cNvSpPr txBox="1"/>
          <p:nvPr/>
        </p:nvSpPr>
        <p:spPr>
          <a:xfrm>
            <a:off x="9843373" y="6309109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3233B84-388A-21AB-09AE-DD71576FEE8B}"/>
              </a:ext>
            </a:extLst>
          </p:cNvPr>
          <p:cNvSpPr txBox="1"/>
          <p:nvPr/>
        </p:nvSpPr>
        <p:spPr>
          <a:xfrm rot="16200000">
            <a:off x="8426416" y="48527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LogNt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AA13899-330F-7A16-0946-ACC4873B7EB0}"/>
              </a:ext>
            </a:extLst>
          </p:cNvPr>
          <p:cNvSpPr txBox="1"/>
          <p:nvPr/>
        </p:nvSpPr>
        <p:spPr>
          <a:xfrm>
            <a:off x="8586698" y="569241"/>
            <a:ext cx="3147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Stochastic</a:t>
            </a:r>
            <a:r>
              <a:rPr kumimoji="1" lang="en-US" altLang="ja-JP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 modelling</a:t>
            </a:r>
            <a:endParaRPr kumimoji="1" lang="ja-JP" altLang="en-US" sz="2000" b="1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37B5216-9E2D-E46B-F0E7-A52BB58BC8BD}"/>
              </a:ext>
            </a:extLst>
          </p:cNvPr>
          <p:cNvSpPr txBox="1"/>
          <p:nvPr/>
        </p:nvSpPr>
        <p:spPr>
          <a:xfrm>
            <a:off x="3140984" y="5499952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 to single cell</a:t>
            </a:r>
            <a:endParaRPr kumimoji="1" lang="ja-JP" altLang="en-US" sz="2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EC6E535-C3AE-4F83-B3E5-A59A2544D4CA}"/>
              </a:ext>
            </a:extLst>
          </p:cNvPr>
          <p:cNvSpPr txBox="1"/>
          <p:nvPr/>
        </p:nvSpPr>
        <p:spPr>
          <a:xfrm>
            <a:off x="4665319" y="1918944"/>
            <a:ext cx="2310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Kinetic inactivation</a:t>
            </a:r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09591E4-176F-EF89-DF5B-5E9C6B48F12C}"/>
              </a:ext>
            </a:extLst>
          </p:cNvPr>
          <p:cNvSpPr/>
          <p:nvPr/>
        </p:nvSpPr>
        <p:spPr>
          <a:xfrm>
            <a:off x="4665319" y="2321716"/>
            <a:ext cx="2275114" cy="2275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866F1E0-5E7D-A1C4-BC20-69E963C02BB9}"/>
              </a:ext>
            </a:extLst>
          </p:cNvPr>
          <p:cNvCxnSpPr/>
          <p:nvPr/>
        </p:nvCxnSpPr>
        <p:spPr>
          <a:xfrm>
            <a:off x="5201265" y="2976920"/>
            <a:ext cx="1001486" cy="1001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DB15D65-FAF6-BA26-F880-8DF26E0F65CB}"/>
              </a:ext>
            </a:extLst>
          </p:cNvPr>
          <p:cNvCxnSpPr>
            <a:cxnSpLocks/>
          </p:cNvCxnSpPr>
          <p:nvPr/>
        </p:nvCxnSpPr>
        <p:spPr>
          <a:xfrm flipV="1">
            <a:off x="2224832" y="2976920"/>
            <a:ext cx="1155374" cy="9069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C2C8AB4-9432-D225-628D-39B9BE1F7F38}"/>
              </a:ext>
            </a:extLst>
          </p:cNvPr>
          <p:cNvCxnSpPr>
            <a:cxnSpLocks/>
          </p:cNvCxnSpPr>
          <p:nvPr/>
        </p:nvCxnSpPr>
        <p:spPr>
          <a:xfrm>
            <a:off x="1745442" y="3777842"/>
            <a:ext cx="47618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F489C8C9-A626-7F1E-2B8B-4DC0A66225E7}"/>
              </a:ext>
            </a:extLst>
          </p:cNvPr>
          <p:cNvCxnSpPr>
            <a:cxnSpLocks/>
          </p:cNvCxnSpPr>
          <p:nvPr/>
        </p:nvCxnSpPr>
        <p:spPr>
          <a:xfrm>
            <a:off x="1745442" y="3991689"/>
            <a:ext cx="47618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E851A57-A80E-50CE-2D5B-6C893093392E}"/>
              </a:ext>
            </a:extLst>
          </p:cNvPr>
          <p:cNvCxnSpPr>
            <a:cxnSpLocks/>
          </p:cNvCxnSpPr>
          <p:nvPr/>
        </p:nvCxnSpPr>
        <p:spPr>
          <a:xfrm flipV="1">
            <a:off x="2235717" y="2944112"/>
            <a:ext cx="1046877" cy="8199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33021F8-5EA7-DCE5-C5E3-4B14CF65BAAF}"/>
              </a:ext>
            </a:extLst>
          </p:cNvPr>
          <p:cNvCxnSpPr>
            <a:cxnSpLocks/>
          </p:cNvCxnSpPr>
          <p:nvPr/>
        </p:nvCxnSpPr>
        <p:spPr>
          <a:xfrm flipV="1">
            <a:off x="2235717" y="3066327"/>
            <a:ext cx="1193607" cy="92536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56726905-1B7D-6CF0-78AA-28E302E07BF6}"/>
              </a:ext>
            </a:extLst>
          </p:cNvPr>
          <p:cNvCxnSpPr>
            <a:cxnSpLocks/>
          </p:cNvCxnSpPr>
          <p:nvPr/>
        </p:nvCxnSpPr>
        <p:spPr>
          <a:xfrm>
            <a:off x="2832520" y="3128778"/>
            <a:ext cx="0" cy="5332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DDE6E6E-8A46-C105-5B1D-C3B1981377C7}"/>
              </a:ext>
            </a:extLst>
          </p:cNvPr>
          <p:cNvSpPr txBox="1"/>
          <p:nvPr/>
        </p:nvSpPr>
        <p:spPr>
          <a:xfrm>
            <a:off x="1543097" y="4147463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Normal distribution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5E9727A-A24C-6278-D661-E7A956D14A6C}"/>
              </a:ext>
            </a:extLst>
          </p:cNvPr>
          <p:cNvSpPr txBox="1"/>
          <p:nvPr/>
        </p:nvSpPr>
        <p:spPr>
          <a:xfrm>
            <a:off x="4704461" y="4179545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Normal distribution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CB33C97-9074-426C-7211-E7FC7E13597A}"/>
              </a:ext>
            </a:extLst>
          </p:cNvPr>
          <p:cNvCxnSpPr>
            <a:cxnSpLocks/>
          </p:cNvCxnSpPr>
          <p:nvPr/>
        </p:nvCxnSpPr>
        <p:spPr>
          <a:xfrm>
            <a:off x="5867938" y="3395383"/>
            <a:ext cx="0" cy="5332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1D047C6-0634-8412-89C6-464E391E0F87}"/>
              </a:ext>
            </a:extLst>
          </p:cNvPr>
          <p:cNvCxnSpPr>
            <a:cxnSpLocks/>
          </p:cNvCxnSpPr>
          <p:nvPr/>
        </p:nvCxnSpPr>
        <p:spPr>
          <a:xfrm>
            <a:off x="5439696" y="2890320"/>
            <a:ext cx="872616" cy="8737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4A8C727-8F3E-B624-5049-5EDB7DF4157D}"/>
              </a:ext>
            </a:extLst>
          </p:cNvPr>
          <p:cNvCxnSpPr>
            <a:cxnSpLocks/>
          </p:cNvCxnSpPr>
          <p:nvPr/>
        </p:nvCxnSpPr>
        <p:spPr>
          <a:xfrm>
            <a:off x="5067918" y="3173760"/>
            <a:ext cx="887586" cy="88667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62C2D21-1468-F674-D374-16C39DE5BE32}"/>
              </a:ext>
            </a:extLst>
          </p:cNvPr>
          <p:cNvSpPr txBox="1"/>
          <p:nvPr/>
        </p:nvSpPr>
        <p:spPr>
          <a:xfrm>
            <a:off x="5508999" y="4526818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864006A-F4E9-A923-1CD0-FEA9542618C7}"/>
              </a:ext>
            </a:extLst>
          </p:cNvPr>
          <p:cNvSpPr txBox="1"/>
          <p:nvPr/>
        </p:nvSpPr>
        <p:spPr>
          <a:xfrm rot="16200000">
            <a:off x="4038746" y="316943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LogNt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B7F6216-9160-6848-54B4-49D361235554}"/>
              </a:ext>
            </a:extLst>
          </p:cNvPr>
          <p:cNvSpPr txBox="1"/>
          <p:nvPr/>
        </p:nvSpPr>
        <p:spPr>
          <a:xfrm>
            <a:off x="2280215" y="4605169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0039C84-CA1F-93D2-3CD0-CF32E4108D12}"/>
              </a:ext>
            </a:extLst>
          </p:cNvPr>
          <p:cNvSpPr txBox="1"/>
          <p:nvPr/>
        </p:nvSpPr>
        <p:spPr>
          <a:xfrm rot="16200000">
            <a:off x="809962" y="324778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LogNt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8335526-CC5D-1962-0CE9-78602FE8AB82}"/>
              </a:ext>
            </a:extLst>
          </p:cNvPr>
          <p:cNvSpPr txBox="1"/>
          <p:nvPr/>
        </p:nvSpPr>
        <p:spPr>
          <a:xfrm>
            <a:off x="1128399" y="139758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Arial Black" panose="020B0604020202020204" pitchFamily="34" charset="0"/>
                <a:cs typeface="Arial Black" panose="020B0604020202020204" pitchFamily="34" charset="0"/>
              </a:rPr>
              <a:t>Linear modelling</a:t>
            </a:r>
            <a:endParaRPr kumimoji="1" lang="ja-JP" altLang="en-US" b="1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cxnSp>
        <p:nvCxnSpPr>
          <p:cNvPr id="67" name="カギ線コネクタ 66">
            <a:extLst>
              <a:ext uri="{FF2B5EF4-FFF2-40B4-BE49-F238E27FC236}">
                <a16:creationId xmlns:a16="http://schemas.microsoft.com/office/drawing/2014/main" id="{67D825DE-2B1C-D745-FF3C-AF9E5E068D87}"/>
              </a:ext>
            </a:extLst>
          </p:cNvPr>
          <p:cNvCxnSpPr/>
          <p:nvPr/>
        </p:nvCxnSpPr>
        <p:spPr>
          <a:xfrm>
            <a:off x="1543097" y="5350476"/>
            <a:ext cx="6890801" cy="662549"/>
          </a:xfrm>
          <a:prstGeom prst="bentConnector3">
            <a:avLst>
              <a:gd name="adj1" fmla="val -31"/>
            </a:avLst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16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60717C-FD91-A25B-A837-3E6C0A5F1A97}"/>
              </a:ext>
            </a:extLst>
          </p:cNvPr>
          <p:cNvSpPr txBox="1"/>
          <p:nvPr/>
        </p:nvSpPr>
        <p:spPr>
          <a:xfrm>
            <a:off x="776349" y="544286"/>
            <a:ext cx="6125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Arial" panose="020B0604020202020204" pitchFamily="34" charset="0"/>
                <a:cs typeface="Arial" panose="020B0604020202020204" pitchFamily="34" charset="0"/>
              </a:rPr>
              <a:t>Sources of stochastic process</a:t>
            </a:r>
            <a:endParaRPr kumimoji="1" lang="ja-JP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B1D7D03-AC90-1DD1-492F-38DE001EEDBF}"/>
              </a:ext>
            </a:extLst>
          </p:cNvPr>
          <p:cNvSpPr txBox="1"/>
          <p:nvPr/>
        </p:nvSpPr>
        <p:spPr>
          <a:xfrm>
            <a:off x="931147" y="1709056"/>
            <a:ext cx="6843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Assumption each process is independent.</a:t>
            </a:r>
            <a:endParaRPr kumimoji="1" lang="ja-JP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36D4B64-D118-042A-A3E0-8FF94F8CE08B}"/>
              </a:ext>
            </a:extLst>
          </p:cNvPr>
          <p:cNvSpPr txBox="1"/>
          <p:nvPr/>
        </p:nvSpPr>
        <p:spPr>
          <a:xfrm>
            <a:off x="2046515" y="2547258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83572F8-A697-9BD1-8011-34E99E4FCDB4}"/>
              </a:ext>
            </a:extLst>
          </p:cNvPr>
          <p:cNvSpPr txBox="1"/>
          <p:nvPr/>
        </p:nvSpPr>
        <p:spPr>
          <a:xfrm>
            <a:off x="1917680" y="2557366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Dilution</a:t>
            </a:r>
            <a:endParaRPr kumimoji="1" lang="ja-JP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DA04418-703F-446E-C851-4010D5642023}"/>
              </a:ext>
            </a:extLst>
          </p:cNvPr>
          <p:cNvSpPr/>
          <p:nvPr/>
        </p:nvSpPr>
        <p:spPr>
          <a:xfrm>
            <a:off x="1301259" y="2950027"/>
            <a:ext cx="2275114" cy="2275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弦 21">
            <a:extLst>
              <a:ext uri="{FF2B5EF4-FFF2-40B4-BE49-F238E27FC236}">
                <a16:creationId xmlns:a16="http://schemas.microsoft.com/office/drawing/2014/main" id="{8F4FF55D-5588-E155-BC47-D097829D606C}"/>
              </a:ext>
            </a:extLst>
          </p:cNvPr>
          <p:cNvSpPr/>
          <p:nvPr/>
        </p:nvSpPr>
        <p:spPr>
          <a:xfrm rot="16200000">
            <a:off x="1008736" y="3052349"/>
            <a:ext cx="1587979" cy="655198"/>
          </a:xfrm>
          <a:prstGeom prst="chord">
            <a:avLst>
              <a:gd name="adj1" fmla="val 2700000"/>
              <a:gd name="adj2" fmla="val 18784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弦 22">
            <a:extLst>
              <a:ext uri="{FF2B5EF4-FFF2-40B4-BE49-F238E27FC236}">
                <a16:creationId xmlns:a16="http://schemas.microsoft.com/office/drawing/2014/main" id="{3EB83CF8-8A73-18B4-052C-E17BB75DF23A}"/>
              </a:ext>
            </a:extLst>
          </p:cNvPr>
          <p:cNvSpPr/>
          <p:nvPr/>
        </p:nvSpPr>
        <p:spPr>
          <a:xfrm rot="16200000">
            <a:off x="2875455" y="4380085"/>
            <a:ext cx="945682" cy="390187"/>
          </a:xfrm>
          <a:prstGeom prst="chord">
            <a:avLst>
              <a:gd name="adj1" fmla="val 2700000"/>
              <a:gd name="adj2" fmla="val 1878408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弦 23">
            <a:extLst>
              <a:ext uri="{FF2B5EF4-FFF2-40B4-BE49-F238E27FC236}">
                <a16:creationId xmlns:a16="http://schemas.microsoft.com/office/drawing/2014/main" id="{24CF80AC-9CB7-E1A7-1195-C8139E5E84FC}"/>
              </a:ext>
            </a:extLst>
          </p:cNvPr>
          <p:cNvSpPr/>
          <p:nvPr/>
        </p:nvSpPr>
        <p:spPr>
          <a:xfrm rot="16200000">
            <a:off x="2313955" y="4342913"/>
            <a:ext cx="945682" cy="390187"/>
          </a:xfrm>
          <a:prstGeom prst="chord">
            <a:avLst>
              <a:gd name="adj1" fmla="val 2700000"/>
              <a:gd name="adj2" fmla="val 1878408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弦 24">
            <a:extLst>
              <a:ext uri="{FF2B5EF4-FFF2-40B4-BE49-F238E27FC236}">
                <a16:creationId xmlns:a16="http://schemas.microsoft.com/office/drawing/2014/main" id="{EAA7E547-EBDB-6154-DBBD-5587458D3F22}"/>
              </a:ext>
            </a:extLst>
          </p:cNvPr>
          <p:cNvSpPr/>
          <p:nvPr/>
        </p:nvSpPr>
        <p:spPr>
          <a:xfrm rot="16200000">
            <a:off x="1758406" y="4342913"/>
            <a:ext cx="945682" cy="390187"/>
          </a:xfrm>
          <a:prstGeom prst="chord">
            <a:avLst>
              <a:gd name="adj1" fmla="val 2700000"/>
              <a:gd name="adj2" fmla="val 1878408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三角形 25">
            <a:extLst>
              <a:ext uri="{FF2B5EF4-FFF2-40B4-BE49-F238E27FC236}">
                <a16:creationId xmlns:a16="http://schemas.microsoft.com/office/drawing/2014/main" id="{F5F3B5DD-0465-8D13-A517-E28F7FFABB4E}"/>
              </a:ext>
            </a:extLst>
          </p:cNvPr>
          <p:cNvSpPr/>
          <p:nvPr/>
        </p:nvSpPr>
        <p:spPr>
          <a:xfrm rot="13280893">
            <a:off x="2557184" y="2918793"/>
            <a:ext cx="350034" cy="13480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2560BDC-D3E7-2AD3-C1D2-C031E4951956}"/>
              </a:ext>
            </a:extLst>
          </p:cNvPr>
          <p:cNvSpPr txBox="1"/>
          <p:nvPr/>
        </p:nvSpPr>
        <p:spPr>
          <a:xfrm>
            <a:off x="5124860" y="2585958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Single cell death</a:t>
            </a:r>
            <a:endParaRPr kumimoji="1" lang="ja-JP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34E0773-6548-2776-91FF-354B2F0C163D}"/>
              </a:ext>
            </a:extLst>
          </p:cNvPr>
          <p:cNvSpPr/>
          <p:nvPr/>
        </p:nvSpPr>
        <p:spPr>
          <a:xfrm>
            <a:off x="5021400" y="2974787"/>
            <a:ext cx="2275114" cy="2275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43326480-4FC9-4B9A-0276-FB692BA6E34A}"/>
              </a:ext>
            </a:extLst>
          </p:cNvPr>
          <p:cNvSpPr/>
          <p:nvPr/>
        </p:nvSpPr>
        <p:spPr>
          <a:xfrm rot="3132469">
            <a:off x="5401739" y="3745342"/>
            <a:ext cx="320233" cy="7340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CD1ABB13-103B-2AA9-74D5-0C3577C17672}"/>
              </a:ext>
            </a:extLst>
          </p:cNvPr>
          <p:cNvSpPr/>
          <p:nvPr/>
        </p:nvSpPr>
        <p:spPr>
          <a:xfrm rot="3132469">
            <a:off x="6449247" y="3262983"/>
            <a:ext cx="320233" cy="7340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0D9EA888-4D51-76F6-E297-290C6862FFC9}"/>
              </a:ext>
            </a:extLst>
          </p:cNvPr>
          <p:cNvSpPr/>
          <p:nvPr/>
        </p:nvSpPr>
        <p:spPr>
          <a:xfrm rot="3132469">
            <a:off x="6460137" y="4163412"/>
            <a:ext cx="320233" cy="734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B1C44E4-BCAC-BFFB-2C91-DBE41824EDBB}"/>
              </a:ext>
            </a:extLst>
          </p:cNvPr>
          <p:cNvCxnSpPr/>
          <p:nvPr/>
        </p:nvCxnSpPr>
        <p:spPr>
          <a:xfrm flipV="1">
            <a:off x="5946407" y="3760915"/>
            <a:ext cx="274818" cy="220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AA945A0-9C7F-231D-CB5C-DE8E020FD926}"/>
              </a:ext>
            </a:extLst>
          </p:cNvPr>
          <p:cNvCxnSpPr>
            <a:cxnSpLocks/>
          </p:cNvCxnSpPr>
          <p:nvPr/>
        </p:nvCxnSpPr>
        <p:spPr>
          <a:xfrm>
            <a:off x="5978414" y="4219571"/>
            <a:ext cx="204702" cy="1990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7EA6898-FF73-101D-F592-1BA12341D83D}"/>
              </a:ext>
            </a:extLst>
          </p:cNvPr>
          <p:cNvSpPr txBox="1"/>
          <p:nvPr/>
        </p:nvSpPr>
        <p:spPr>
          <a:xfrm>
            <a:off x="8682073" y="2643043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Single cell growth</a:t>
            </a:r>
            <a:endParaRPr kumimoji="1" lang="ja-JP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E237A5D-3388-DBF5-3B57-EE8A920B9D6C}"/>
              </a:ext>
            </a:extLst>
          </p:cNvPr>
          <p:cNvSpPr/>
          <p:nvPr/>
        </p:nvSpPr>
        <p:spPr>
          <a:xfrm>
            <a:off x="8642733" y="3036381"/>
            <a:ext cx="2275114" cy="2275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653E9CBB-0E2C-23D3-724E-31B8555C59EC}"/>
              </a:ext>
            </a:extLst>
          </p:cNvPr>
          <p:cNvSpPr/>
          <p:nvPr/>
        </p:nvSpPr>
        <p:spPr>
          <a:xfrm rot="3132469">
            <a:off x="9019485" y="3859055"/>
            <a:ext cx="320233" cy="7340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0174526C-B538-EAF3-5D72-C82EAB10F642}"/>
              </a:ext>
            </a:extLst>
          </p:cNvPr>
          <p:cNvSpPr/>
          <p:nvPr/>
        </p:nvSpPr>
        <p:spPr>
          <a:xfrm rot="3132469">
            <a:off x="10080381" y="3310056"/>
            <a:ext cx="320233" cy="7340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51DE1FC0-782A-D843-B9EC-20DB346D90DE}"/>
              </a:ext>
            </a:extLst>
          </p:cNvPr>
          <p:cNvSpPr/>
          <p:nvPr/>
        </p:nvSpPr>
        <p:spPr>
          <a:xfrm rot="3132469">
            <a:off x="10091271" y="4210485"/>
            <a:ext cx="320233" cy="7340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48C490F5-FDAB-0740-028C-8966C35F1A8D}"/>
              </a:ext>
            </a:extLst>
          </p:cNvPr>
          <p:cNvCxnSpPr>
            <a:cxnSpLocks/>
          </p:cNvCxnSpPr>
          <p:nvPr/>
        </p:nvCxnSpPr>
        <p:spPr>
          <a:xfrm>
            <a:off x="9643029" y="4311185"/>
            <a:ext cx="204702" cy="1990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BD05F8C-DEE1-A186-C597-681EFF014002}"/>
              </a:ext>
            </a:extLst>
          </p:cNvPr>
          <p:cNvCxnSpPr/>
          <p:nvPr/>
        </p:nvCxnSpPr>
        <p:spPr>
          <a:xfrm flipV="1">
            <a:off x="9632469" y="3906773"/>
            <a:ext cx="274818" cy="220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80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D5007B2C-24D6-25BB-A16C-6A8E1D2C8CB0}"/>
              </a:ext>
            </a:extLst>
          </p:cNvPr>
          <p:cNvSpPr/>
          <p:nvPr/>
        </p:nvSpPr>
        <p:spPr>
          <a:xfrm>
            <a:off x="8463278" y="226423"/>
            <a:ext cx="3358608" cy="64672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1930D2E-C1B9-9E8F-EA2E-13B0C5B1DF95}"/>
              </a:ext>
            </a:extLst>
          </p:cNvPr>
          <p:cNvSpPr/>
          <p:nvPr/>
        </p:nvSpPr>
        <p:spPr>
          <a:xfrm>
            <a:off x="9060310" y="4025537"/>
            <a:ext cx="2275114" cy="22751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フリーフォーム 55">
            <a:extLst>
              <a:ext uri="{FF2B5EF4-FFF2-40B4-BE49-F238E27FC236}">
                <a16:creationId xmlns:a16="http://schemas.microsoft.com/office/drawing/2014/main" id="{1CD7AE8A-D0FC-B434-E1E5-BA976A2D8239}"/>
              </a:ext>
            </a:extLst>
          </p:cNvPr>
          <p:cNvSpPr/>
          <p:nvPr/>
        </p:nvSpPr>
        <p:spPr>
          <a:xfrm>
            <a:off x="9221472" y="4564168"/>
            <a:ext cx="1709057" cy="1360714"/>
          </a:xfrm>
          <a:custGeom>
            <a:avLst/>
            <a:gdLst>
              <a:gd name="connsiteX0" fmla="*/ 10886 w 1709057"/>
              <a:gd name="connsiteY0" fmla="*/ 0 h 1360714"/>
              <a:gd name="connsiteX1" fmla="*/ 0 w 1709057"/>
              <a:gd name="connsiteY1" fmla="*/ 195943 h 1360714"/>
              <a:gd name="connsiteX2" fmla="*/ 805543 w 1709057"/>
              <a:gd name="connsiteY2" fmla="*/ 1360714 h 1360714"/>
              <a:gd name="connsiteX3" fmla="*/ 1709057 w 1709057"/>
              <a:gd name="connsiteY3" fmla="*/ 1317171 h 1360714"/>
              <a:gd name="connsiteX4" fmla="*/ 10886 w 1709057"/>
              <a:gd name="connsiteY4" fmla="*/ 0 h 136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9057" h="1360714">
                <a:moveTo>
                  <a:pt x="10886" y="0"/>
                </a:moveTo>
                <a:lnTo>
                  <a:pt x="0" y="195943"/>
                </a:lnTo>
                <a:lnTo>
                  <a:pt x="805543" y="1360714"/>
                </a:lnTo>
                <a:lnTo>
                  <a:pt x="1709057" y="1317171"/>
                </a:lnTo>
                <a:lnTo>
                  <a:pt x="10886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1624210-24DB-E04B-E13D-546E4F3EA0D2}"/>
              </a:ext>
            </a:extLst>
          </p:cNvPr>
          <p:cNvSpPr/>
          <p:nvPr/>
        </p:nvSpPr>
        <p:spPr>
          <a:xfrm>
            <a:off x="9076868" y="1205535"/>
            <a:ext cx="2275114" cy="22751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フリーフォーム 50">
            <a:extLst>
              <a:ext uri="{FF2B5EF4-FFF2-40B4-BE49-F238E27FC236}">
                <a16:creationId xmlns:a16="http://schemas.microsoft.com/office/drawing/2014/main" id="{AE4E122D-89B7-A005-3625-62F2EEFF92FE}"/>
              </a:ext>
            </a:extLst>
          </p:cNvPr>
          <p:cNvSpPr/>
          <p:nvPr/>
        </p:nvSpPr>
        <p:spPr>
          <a:xfrm>
            <a:off x="9176461" y="1597422"/>
            <a:ext cx="2068286" cy="1556657"/>
          </a:xfrm>
          <a:custGeom>
            <a:avLst/>
            <a:gdLst>
              <a:gd name="connsiteX0" fmla="*/ 0 w 2068286"/>
              <a:gd name="connsiteY0" fmla="*/ 1219200 h 1556657"/>
              <a:gd name="connsiteX1" fmla="*/ 0 w 2068286"/>
              <a:gd name="connsiteY1" fmla="*/ 1556657 h 1556657"/>
              <a:gd name="connsiteX2" fmla="*/ 489857 w 2068286"/>
              <a:gd name="connsiteY2" fmla="*/ 1556657 h 1556657"/>
              <a:gd name="connsiteX3" fmla="*/ 2046514 w 2068286"/>
              <a:gd name="connsiteY3" fmla="*/ 511628 h 1556657"/>
              <a:gd name="connsiteX4" fmla="*/ 2068286 w 2068286"/>
              <a:gd name="connsiteY4" fmla="*/ 0 h 1556657"/>
              <a:gd name="connsiteX5" fmla="*/ 511629 w 2068286"/>
              <a:gd name="connsiteY5" fmla="*/ 1240971 h 1556657"/>
              <a:gd name="connsiteX6" fmla="*/ 0 w 2068286"/>
              <a:gd name="connsiteY6" fmla="*/ 1219200 h 155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8286" h="1556657">
                <a:moveTo>
                  <a:pt x="0" y="1219200"/>
                </a:moveTo>
                <a:lnTo>
                  <a:pt x="0" y="1556657"/>
                </a:lnTo>
                <a:lnTo>
                  <a:pt x="489857" y="1556657"/>
                </a:lnTo>
                <a:lnTo>
                  <a:pt x="2046514" y="511628"/>
                </a:lnTo>
                <a:lnTo>
                  <a:pt x="2068286" y="0"/>
                </a:lnTo>
                <a:lnTo>
                  <a:pt x="511629" y="1240971"/>
                </a:lnTo>
                <a:lnTo>
                  <a:pt x="0" y="12192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9D50111-4B8E-C042-5D65-2DE0AE6A7B14}"/>
              </a:ext>
            </a:extLst>
          </p:cNvPr>
          <p:cNvCxnSpPr/>
          <p:nvPr/>
        </p:nvCxnSpPr>
        <p:spPr>
          <a:xfrm flipV="1">
            <a:off x="3638659" y="2275114"/>
            <a:ext cx="1519005" cy="990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05E57E3-F0D1-0C05-1452-0BA23D2835F9}"/>
              </a:ext>
            </a:extLst>
          </p:cNvPr>
          <p:cNvCxnSpPr>
            <a:cxnSpLocks/>
          </p:cNvCxnSpPr>
          <p:nvPr/>
        </p:nvCxnSpPr>
        <p:spPr>
          <a:xfrm>
            <a:off x="5157664" y="2275114"/>
            <a:ext cx="3267698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1FDEBB4-DF75-0A2E-64E3-FEB3FBE9E404}"/>
              </a:ext>
            </a:extLst>
          </p:cNvPr>
          <p:cNvCxnSpPr>
            <a:cxnSpLocks/>
          </p:cNvCxnSpPr>
          <p:nvPr/>
        </p:nvCxnSpPr>
        <p:spPr>
          <a:xfrm>
            <a:off x="3638658" y="3265714"/>
            <a:ext cx="970172" cy="161750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41C5CE4-4E80-332C-05DC-077E53CC65BF}"/>
              </a:ext>
            </a:extLst>
          </p:cNvPr>
          <p:cNvCxnSpPr>
            <a:cxnSpLocks/>
          </p:cNvCxnSpPr>
          <p:nvPr/>
        </p:nvCxnSpPr>
        <p:spPr>
          <a:xfrm>
            <a:off x="5157664" y="4985657"/>
            <a:ext cx="3267698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89E4FF-6CB6-7293-D2CB-94AFE5F1BD78}"/>
              </a:ext>
            </a:extLst>
          </p:cNvPr>
          <p:cNvSpPr txBox="1"/>
          <p:nvPr/>
        </p:nvSpPr>
        <p:spPr>
          <a:xfrm>
            <a:off x="1920060" y="1872345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F2BAB57-2249-6189-866A-6BCED9EFE70A}"/>
              </a:ext>
            </a:extLst>
          </p:cNvPr>
          <p:cNvSpPr txBox="1"/>
          <p:nvPr/>
        </p:nvSpPr>
        <p:spPr>
          <a:xfrm>
            <a:off x="1641641" y="1790592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Dilution</a:t>
            </a:r>
            <a:endParaRPr kumimoji="1" lang="ja-JP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38B42D9-D546-055D-C84F-6581B1774E0A}"/>
              </a:ext>
            </a:extLst>
          </p:cNvPr>
          <p:cNvSpPr txBox="1"/>
          <p:nvPr/>
        </p:nvSpPr>
        <p:spPr>
          <a:xfrm>
            <a:off x="4480807" y="894996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Single cell death</a:t>
            </a:r>
            <a:endParaRPr kumimoji="1" lang="ja-JP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4B02F19-99A6-352F-43F8-4E41F64C045F}"/>
              </a:ext>
            </a:extLst>
          </p:cNvPr>
          <p:cNvSpPr txBox="1"/>
          <p:nvPr/>
        </p:nvSpPr>
        <p:spPr>
          <a:xfrm>
            <a:off x="4447692" y="3784178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Single cell growth</a:t>
            </a:r>
            <a:endParaRPr kumimoji="1" lang="ja-JP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BC95BC3-C99A-F5D0-D115-CF7B6364A19F}"/>
              </a:ext>
            </a:extLst>
          </p:cNvPr>
          <p:cNvSpPr txBox="1"/>
          <p:nvPr/>
        </p:nvSpPr>
        <p:spPr>
          <a:xfrm>
            <a:off x="484831" y="226423"/>
            <a:ext cx="7877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Arial" panose="020B0604020202020204" pitchFamily="34" charset="0"/>
                <a:cs typeface="Arial" panose="020B0604020202020204" pitchFamily="34" charset="0"/>
              </a:rPr>
              <a:t>Construction stochastic process model</a:t>
            </a:r>
            <a:endParaRPr kumimoji="1" lang="ja-JP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E5F9EE1-C2FB-8C6A-208F-903B4EE95FD4}"/>
              </a:ext>
            </a:extLst>
          </p:cNvPr>
          <p:cNvSpPr/>
          <p:nvPr/>
        </p:nvSpPr>
        <p:spPr>
          <a:xfrm>
            <a:off x="1174804" y="2275114"/>
            <a:ext cx="2275114" cy="2275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4E3834-E7E3-B1AE-FC59-5F87D834AB7E}"/>
              </a:ext>
            </a:extLst>
          </p:cNvPr>
          <p:cNvSpPr/>
          <p:nvPr/>
        </p:nvSpPr>
        <p:spPr>
          <a:xfrm>
            <a:off x="4586172" y="1360714"/>
            <a:ext cx="2275114" cy="2275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2904E5B-9A0D-1376-5112-4E6277F8EAB9}"/>
              </a:ext>
            </a:extLst>
          </p:cNvPr>
          <p:cNvSpPr/>
          <p:nvPr/>
        </p:nvSpPr>
        <p:spPr>
          <a:xfrm>
            <a:off x="4586172" y="4254137"/>
            <a:ext cx="2275114" cy="2275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2A8BD48-E86F-F23D-14A1-9BE4AB236B34}"/>
              </a:ext>
            </a:extLst>
          </p:cNvPr>
          <p:cNvCxnSpPr>
            <a:cxnSpLocks/>
          </p:cNvCxnSpPr>
          <p:nvPr/>
        </p:nvCxnSpPr>
        <p:spPr>
          <a:xfrm flipV="1">
            <a:off x="9685055" y="1904018"/>
            <a:ext cx="1466556" cy="10452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4C732B7-1032-DD81-2B3F-436756D58F04}"/>
              </a:ext>
            </a:extLst>
          </p:cNvPr>
          <p:cNvCxnSpPr>
            <a:cxnSpLocks/>
          </p:cNvCxnSpPr>
          <p:nvPr/>
        </p:nvCxnSpPr>
        <p:spPr>
          <a:xfrm>
            <a:off x="11067780" y="1705867"/>
            <a:ext cx="0" cy="5332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5DDD8D5-6B3C-4724-F040-07F7F179A557}"/>
              </a:ext>
            </a:extLst>
          </p:cNvPr>
          <p:cNvSpPr txBox="1"/>
          <p:nvPr/>
        </p:nvSpPr>
        <p:spPr>
          <a:xfrm>
            <a:off x="9113874" y="1295486"/>
            <a:ext cx="2225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Negative binomial</a:t>
            </a: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+Poisson </a:t>
            </a:r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0D44FED-7681-7C0E-E958-9951328ED8B0}"/>
              </a:ext>
            </a:extLst>
          </p:cNvPr>
          <p:cNvSpPr txBox="1"/>
          <p:nvPr/>
        </p:nvSpPr>
        <p:spPr>
          <a:xfrm>
            <a:off x="9883571" y="4711113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Poisson </a:t>
            </a:r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BA41904-A1DD-26BA-7EE5-85C7EB39965F}"/>
              </a:ext>
            </a:extLst>
          </p:cNvPr>
          <p:cNvCxnSpPr>
            <a:cxnSpLocks/>
          </p:cNvCxnSpPr>
          <p:nvPr/>
        </p:nvCxnSpPr>
        <p:spPr>
          <a:xfrm>
            <a:off x="9232358" y="4641287"/>
            <a:ext cx="1272591" cy="127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CE01D1E-D0A9-F8F5-98F0-232D01FEA496}"/>
              </a:ext>
            </a:extLst>
          </p:cNvPr>
          <p:cNvCxnSpPr/>
          <p:nvPr/>
        </p:nvCxnSpPr>
        <p:spPr>
          <a:xfrm>
            <a:off x="9712279" y="4895779"/>
            <a:ext cx="0" cy="63886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円/楕円 31">
            <a:extLst>
              <a:ext uri="{FF2B5EF4-FFF2-40B4-BE49-F238E27FC236}">
                <a16:creationId xmlns:a16="http://schemas.microsoft.com/office/drawing/2014/main" id="{6281C164-7BDD-A2D7-53B1-2B4E2AA40467}"/>
              </a:ext>
            </a:extLst>
          </p:cNvPr>
          <p:cNvSpPr/>
          <p:nvPr/>
        </p:nvSpPr>
        <p:spPr>
          <a:xfrm rot="3132469">
            <a:off x="4966511" y="2131269"/>
            <a:ext cx="320233" cy="7340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C31CDDC1-E20A-CDDD-BDC4-112461018FE2}"/>
              </a:ext>
            </a:extLst>
          </p:cNvPr>
          <p:cNvSpPr/>
          <p:nvPr/>
        </p:nvSpPr>
        <p:spPr>
          <a:xfrm rot="3132469">
            <a:off x="6014019" y="1648910"/>
            <a:ext cx="320233" cy="7340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9F7FCD50-2C7C-2BA5-6972-F5D72A950691}"/>
              </a:ext>
            </a:extLst>
          </p:cNvPr>
          <p:cNvSpPr/>
          <p:nvPr/>
        </p:nvSpPr>
        <p:spPr>
          <a:xfrm rot="3132469">
            <a:off x="6024909" y="2549339"/>
            <a:ext cx="320233" cy="7340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1FF820C5-2260-DE3E-36CB-3627CE9FAAF3}"/>
              </a:ext>
            </a:extLst>
          </p:cNvPr>
          <p:cNvSpPr/>
          <p:nvPr/>
        </p:nvSpPr>
        <p:spPr>
          <a:xfrm rot="3132469">
            <a:off x="4962924" y="5076811"/>
            <a:ext cx="320233" cy="7340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900C4BE3-4AB1-0BB1-E8D7-99CD139FBA48}"/>
              </a:ext>
            </a:extLst>
          </p:cNvPr>
          <p:cNvSpPr/>
          <p:nvPr/>
        </p:nvSpPr>
        <p:spPr>
          <a:xfrm rot="3132469">
            <a:off x="6023820" y="4527812"/>
            <a:ext cx="320233" cy="7340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34B34039-E4F8-C5F2-39BB-3B08E5F51EB2}"/>
              </a:ext>
            </a:extLst>
          </p:cNvPr>
          <p:cNvSpPr/>
          <p:nvPr/>
        </p:nvSpPr>
        <p:spPr>
          <a:xfrm rot="3132469">
            <a:off x="6034710" y="5428241"/>
            <a:ext cx="320233" cy="7340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ECEEE46-A8AF-F4AA-43CA-6837937ACD8E}"/>
              </a:ext>
            </a:extLst>
          </p:cNvPr>
          <p:cNvCxnSpPr/>
          <p:nvPr/>
        </p:nvCxnSpPr>
        <p:spPr>
          <a:xfrm flipV="1">
            <a:off x="5511179" y="2146842"/>
            <a:ext cx="274818" cy="220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E41641D3-CEBA-068F-77EC-6624549F75F9}"/>
              </a:ext>
            </a:extLst>
          </p:cNvPr>
          <p:cNvCxnSpPr>
            <a:cxnSpLocks/>
          </p:cNvCxnSpPr>
          <p:nvPr/>
        </p:nvCxnSpPr>
        <p:spPr>
          <a:xfrm>
            <a:off x="5543186" y="2605498"/>
            <a:ext cx="204702" cy="1990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4E3FA3-12E3-B39D-CC2B-0171C9E51A10}"/>
              </a:ext>
            </a:extLst>
          </p:cNvPr>
          <p:cNvCxnSpPr>
            <a:cxnSpLocks/>
          </p:cNvCxnSpPr>
          <p:nvPr/>
        </p:nvCxnSpPr>
        <p:spPr>
          <a:xfrm>
            <a:off x="5586468" y="5528941"/>
            <a:ext cx="204702" cy="1990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88D86FA-12DF-F37A-BBA7-0D0DAF8CC1EA}"/>
              </a:ext>
            </a:extLst>
          </p:cNvPr>
          <p:cNvCxnSpPr/>
          <p:nvPr/>
        </p:nvCxnSpPr>
        <p:spPr>
          <a:xfrm flipV="1">
            <a:off x="5575908" y="5124529"/>
            <a:ext cx="274818" cy="220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弦 43">
            <a:extLst>
              <a:ext uri="{FF2B5EF4-FFF2-40B4-BE49-F238E27FC236}">
                <a16:creationId xmlns:a16="http://schemas.microsoft.com/office/drawing/2014/main" id="{A26465E0-6B98-A7F0-E20A-DBAA289D88AB}"/>
              </a:ext>
            </a:extLst>
          </p:cNvPr>
          <p:cNvSpPr/>
          <p:nvPr/>
        </p:nvSpPr>
        <p:spPr>
          <a:xfrm rot="16200000">
            <a:off x="882281" y="2377436"/>
            <a:ext cx="1587979" cy="655198"/>
          </a:xfrm>
          <a:prstGeom prst="chord">
            <a:avLst>
              <a:gd name="adj1" fmla="val 2700000"/>
              <a:gd name="adj2" fmla="val 18784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弦 44">
            <a:extLst>
              <a:ext uri="{FF2B5EF4-FFF2-40B4-BE49-F238E27FC236}">
                <a16:creationId xmlns:a16="http://schemas.microsoft.com/office/drawing/2014/main" id="{C64675B3-512C-29C3-5F31-C4DB5705A9EE}"/>
              </a:ext>
            </a:extLst>
          </p:cNvPr>
          <p:cNvSpPr/>
          <p:nvPr/>
        </p:nvSpPr>
        <p:spPr>
          <a:xfrm rot="16200000">
            <a:off x="2749000" y="3705172"/>
            <a:ext cx="945682" cy="390187"/>
          </a:xfrm>
          <a:prstGeom prst="chord">
            <a:avLst>
              <a:gd name="adj1" fmla="val 2700000"/>
              <a:gd name="adj2" fmla="val 1878408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弦 45">
            <a:extLst>
              <a:ext uri="{FF2B5EF4-FFF2-40B4-BE49-F238E27FC236}">
                <a16:creationId xmlns:a16="http://schemas.microsoft.com/office/drawing/2014/main" id="{CBFF6E7F-EFA7-F99F-787A-825258011EF2}"/>
              </a:ext>
            </a:extLst>
          </p:cNvPr>
          <p:cNvSpPr/>
          <p:nvPr/>
        </p:nvSpPr>
        <p:spPr>
          <a:xfrm rot="16200000">
            <a:off x="2187500" y="3668000"/>
            <a:ext cx="945682" cy="390187"/>
          </a:xfrm>
          <a:prstGeom prst="chord">
            <a:avLst>
              <a:gd name="adj1" fmla="val 2700000"/>
              <a:gd name="adj2" fmla="val 1878408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弦 48">
            <a:extLst>
              <a:ext uri="{FF2B5EF4-FFF2-40B4-BE49-F238E27FC236}">
                <a16:creationId xmlns:a16="http://schemas.microsoft.com/office/drawing/2014/main" id="{3979A867-CDD6-A954-2B15-566708012A43}"/>
              </a:ext>
            </a:extLst>
          </p:cNvPr>
          <p:cNvSpPr/>
          <p:nvPr/>
        </p:nvSpPr>
        <p:spPr>
          <a:xfrm rot="16200000">
            <a:off x="1631951" y="3668000"/>
            <a:ext cx="945682" cy="390187"/>
          </a:xfrm>
          <a:prstGeom prst="chord">
            <a:avLst>
              <a:gd name="adj1" fmla="val 2700000"/>
              <a:gd name="adj2" fmla="val 1878408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三角形 49">
            <a:extLst>
              <a:ext uri="{FF2B5EF4-FFF2-40B4-BE49-F238E27FC236}">
                <a16:creationId xmlns:a16="http://schemas.microsoft.com/office/drawing/2014/main" id="{36F467CE-31DE-028E-206B-24EEFF42356E}"/>
              </a:ext>
            </a:extLst>
          </p:cNvPr>
          <p:cNvSpPr/>
          <p:nvPr/>
        </p:nvSpPr>
        <p:spPr>
          <a:xfrm rot="13280893">
            <a:off x="2430729" y="2243880"/>
            <a:ext cx="350034" cy="13480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1FEC63F2-F717-3F81-4AE2-B6A8D6E3BF08}"/>
              </a:ext>
            </a:extLst>
          </p:cNvPr>
          <p:cNvCxnSpPr>
            <a:cxnSpLocks/>
          </p:cNvCxnSpPr>
          <p:nvPr/>
        </p:nvCxnSpPr>
        <p:spPr>
          <a:xfrm flipV="1">
            <a:off x="9176461" y="2960324"/>
            <a:ext cx="508594" cy="21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7F239F8-33D8-ECD3-BB64-5833D4589A95}"/>
              </a:ext>
            </a:extLst>
          </p:cNvPr>
          <p:cNvSpPr txBox="1"/>
          <p:nvPr/>
        </p:nvSpPr>
        <p:spPr>
          <a:xfrm>
            <a:off x="9815914" y="3447841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1CEA41D-A91A-16AF-59E0-12B0500C9962}"/>
              </a:ext>
            </a:extLst>
          </p:cNvPr>
          <p:cNvSpPr txBox="1"/>
          <p:nvPr/>
        </p:nvSpPr>
        <p:spPr>
          <a:xfrm rot="16200000">
            <a:off x="8364492" y="1976043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LogNt</a:t>
            </a:r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4CF55B2-52DA-2BDB-BE8B-01FD6E0C20A4}"/>
              </a:ext>
            </a:extLst>
          </p:cNvPr>
          <p:cNvSpPr txBox="1"/>
          <p:nvPr/>
        </p:nvSpPr>
        <p:spPr>
          <a:xfrm>
            <a:off x="9843373" y="6324349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EC717DD-3994-4D1A-3F7E-C7B432796B5B}"/>
              </a:ext>
            </a:extLst>
          </p:cNvPr>
          <p:cNvSpPr txBox="1"/>
          <p:nvPr/>
        </p:nvSpPr>
        <p:spPr>
          <a:xfrm rot="16200000">
            <a:off x="8391951" y="4852551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LogNt</a:t>
            </a:r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151069D-05EB-F243-67B5-AD8D2EBDD86B}"/>
              </a:ext>
            </a:extLst>
          </p:cNvPr>
          <p:cNvSpPr txBox="1"/>
          <p:nvPr/>
        </p:nvSpPr>
        <p:spPr>
          <a:xfrm>
            <a:off x="8578393" y="611143"/>
            <a:ext cx="3147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Stochastic modelling</a:t>
            </a:r>
            <a:endParaRPr kumimoji="1" lang="ja-JP" altLang="en-US" sz="2000" b="1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89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74</Words>
  <Application>Microsoft Macintosh PowerPoint</Application>
  <PresentationFormat>ワイド画面</PresentationFormat>
  <Paragraphs>37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Arial Black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小山　健斗</dc:creator>
  <cp:lastModifiedBy>小山　健斗</cp:lastModifiedBy>
  <cp:revision>1</cp:revision>
  <dcterms:created xsi:type="dcterms:W3CDTF">2023-04-30T08:21:35Z</dcterms:created>
  <dcterms:modified xsi:type="dcterms:W3CDTF">2023-04-30T09:18:56Z</dcterms:modified>
</cp:coreProperties>
</file>