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1pPr>
    <a:lvl2pPr marL="0" marR="0" indent="457200" algn="ctr" defTabSz="173393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2pPr>
    <a:lvl3pPr marL="0" marR="0" indent="914400" algn="ctr" defTabSz="173393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3pPr>
    <a:lvl4pPr marL="0" marR="0" indent="1371600" algn="ctr" defTabSz="173393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4pPr>
    <a:lvl5pPr marL="0" marR="0" indent="1828800" algn="ctr" defTabSz="173393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5pPr>
    <a:lvl6pPr marL="0" marR="0" indent="2286000" algn="ctr" defTabSz="173393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6pPr>
    <a:lvl7pPr marL="0" marR="0" indent="2743200" algn="ctr" defTabSz="173393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7pPr>
    <a:lvl8pPr marL="0" marR="0" indent="3200400" algn="ctr" defTabSz="173393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8pPr>
    <a:lvl9pPr marL="0" marR="0" indent="3657600" algn="ctr" defTabSz="173393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E5E5E"/>
        </a:solidFill>
        <a:effectLst/>
        <a:uFillTx/>
        <a:latin typeface="ヒラギノ角ゴ ProN W3"/>
        <a:ea typeface="ヒラギノ角ゴ ProN W3"/>
        <a:cs typeface="ヒラギノ角ゴ ProN W3"/>
        <a:sym typeface="ヒラギノ角ゴ ProN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ヒラギノ角ゴ ProN W3"/>
          <a:ea typeface="ヒラギノ角ゴ ProN W3"/>
          <a:cs typeface="ヒラギノ角ゴ ProN W3"/>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12700"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Row>
  </a:tblStyle>
  <a:tblStyle styleId="{C7B018BB-80A7-4F77-B60F-C8B233D01FF8}" styleName="">
    <a:tblBg/>
    <a:wholeTbl>
      <a:tcTxStyle b="off" i="off">
        <a:font>
          <a:latin typeface="ヒラギノ角ゴ ProN W3"/>
          <a:ea typeface="ヒラギノ角ゴ ProN W3"/>
          <a:cs typeface="ヒラギノ角ゴ ProN W3"/>
        </a:font>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firstCol>
    <a:lastRow>
      <a:tcTxStyle b="off" i="off">
        <a:font>
          <a:latin typeface="ヒラギノ角ゴ ProN W3"/>
          <a:ea typeface="ヒラギノ角ゴ ProN W3"/>
          <a:cs typeface="ヒラギノ角ゴ ProN W3"/>
        </a:font>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lastRow>
    <a:firstRow>
      <a:tcTxStyle b="on"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
          <a:latin typeface="ヒラギノ角ゴ ProN W3"/>
          <a:ea typeface="ヒラギノ角ゴ ProN W3"/>
          <a:cs typeface="ヒラギノ角ゴ ProN W3"/>
        </a:font>
        <a:srgbClr val="000000"/>
      </a:tcTxStyle>
      <a:tcStyle>
        <a:tcBdr>
          <a:left>
            <a:ln w="3175" cap="flat">
              <a:solidFill>
                <a:srgbClr val="838383"/>
              </a:solidFill>
              <a:prstDash val="solid"/>
              <a:miter lim="400000"/>
            </a:ln>
          </a:left>
          <a:right>
            <a:ln w="3175" cap="flat">
              <a:solidFill>
                <a:srgbClr val="838383"/>
              </a:solidFill>
              <a:prstDash val="solid"/>
              <a:miter lim="400000"/>
            </a:ln>
          </a:right>
          <a:top>
            <a:ln w="3175" cap="flat">
              <a:solidFill>
                <a:srgbClr val="838383"/>
              </a:solidFill>
              <a:prstDash val="solid"/>
              <a:miter lim="400000"/>
            </a:ln>
          </a:top>
          <a:bottom>
            <a:ln w="3175" cap="flat">
              <a:solidFill>
                <a:srgbClr val="838383"/>
              </a:solidFill>
              <a:prstDash val="solid"/>
              <a:miter lim="400000"/>
            </a:ln>
          </a:bottom>
          <a:insideH>
            <a:ln w="3175" cap="flat">
              <a:solidFill>
                <a:srgbClr val="838383"/>
              </a:solidFill>
              <a:prstDash val="solid"/>
              <a:miter lim="400000"/>
            </a:ln>
          </a:insideH>
          <a:insideV>
            <a:ln w="3175"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ヒラギノ角ゴ ProN W3"/>
          <a:ea typeface="ヒラギノ角ゴ ProN W3"/>
          <a:cs typeface="ヒラギノ角ゴ ProN W3"/>
        </a:font>
        <a:srgbClr val="000000"/>
      </a:tcTxStyle>
      <a:tcStyle>
        <a:tcBdr>
          <a:left>
            <a:ln w="3175" cap="flat">
              <a:solidFill>
                <a:srgbClr val="4D4D4D"/>
              </a:solidFill>
              <a:prstDash val="solid"/>
              <a:miter lim="400000"/>
            </a:ln>
          </a:left>
          <a:right>
            <a:ln w="3175" cap="flat">
              <a:solidFill>
                <a:srgbClr val="808080"/>
              </a:solidFill>
              <a:prstDash val="solid"/>
              <a:miter lim="400000"/>
            </a:ln>
          </a:right>
          <a:top>
            <a:ln w="3175" cap="flat">
              <a:solidFill>
                <a:srgbClr val="808080"/>
              </a:solidFill>
              <a:prstDash val="solid"/>
              <a:miter lim="400000"/>
            </a:ln>
          </a:top>
          <a:bottom>
            <a:ln w="3175" cap="flat">
              <a:solidFill>
                <a:srgbClr val="808080"/>
              </a:solidFill>
              <a:prstDash val="solid"/>
              <a:miter lim="400000"/>
            </a:ln>
          </a:bottom>
          <a:insideH>
            <a:ln w="3175" cap="flat">
              <a:solidFill>
                <a:srgbClr val="808080"/>
              </a:solidFill>
              <a:prstDash val="solid"/>
              <a:miter lim="400000"/>
            </a:ln>
          </a:insideH>
          <a:insideV>
            <a:ln w="3175" cap="flat">
              <a:solidFill>
                <a:srgbClr val="808080"/>
              </a:solidFill>
              <a:prstDash val="solid"/>
              <a:miter lim="400000"/>
            </a:ln>
          </a:insideV>
        </a:tcBdr>
        <a:fill>
          <a:solidFill>
            <a:srgbClr val="88FA4F"/>
          </a:solidFill>
        </a:fill>
      </a:tcStyle>
    </a:firstCol>
    <a:lastRow>
      <a:tcTxStyle b="off" i="off">
        <a:font>
          <a:latin typeface="ヒラギノ角ゴ ProN W3"/>
          <a:ea typeface="ヒラギノ角ゴ ProN W3"/>
          <a:cs typeface="ヒラギノ角ゴ ProN W3"/>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chemeClr val="accent3"/>
              </a:solidFill>
              <a:prstDash val="solid"/>
              <a:miter lim="400000"/>
            </a:ln>
          </a:top>
          <a:bottom>
            <a:ln w="3175" cap="flat">
              <a:solidFill>
                <a:srgbClr val="4D4D4D"/>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ff" i="off">
        <a:font>
          <a:latin typeface="ヒラギノ角ゴ ProN W3"/>
          <a:ea typeface="ヒラギノ角ゴ ProN W3"/>
          <a:cs typeface="ヒラギノ角ゴ ProN W3"/>
        </a:font>
        <a:srgbClr val="000000"/>
      </a:tcTxStyle>
      <a:tcStyle>
        <a:tcBdr>
          <a:left>
            <a:ln w="3175" cap="flat">
              <a:solidFill>
                <a:srgbClr val="4D4D4D"/>
              </a:solidFill>
              <a:prstDash val="solid"/>
              <a:miter lim="400000"/>
            </a:ln>
          </a:left>
          <a:right>
            <a:ln w="3175" cap="flat">
              <a:solidFill>
                <a:srgbClr val="4D4D4D"/>
              </a:solidFill>
              <a:prstDash val="solid"/>
              <a:miter lim="400000"/>
            </a:ln>
          </a:right>
          <a:top>
            <a:ln w="3175" cap="flat">
              <a:solidFill>
                <a:srgbClr val="4D4D4D"/>
              </a:solidFill>
              <a:prstDash val="solid"/>
              <a:miter lim="400000"/>
            </a:ln>
          </a:top>
          <a:bottom>
            <a:ln w="3175" cap="flat">
              <a:solidFill>
                <a:srgbClr val="4D4D4D"/>
              </a:solidFill>
              <a:prstDash val="solid"/>
              <a:miter lim="400000"/>
            </a:ln>
          </a:bottom>
          <a:insideH>
            <a:ln w="3175" cap="flat">
              <a:solidFill>
                <a:srgbClr val="4D4D4D"/>
              </a:solidFill>
              <a:prstDash val="solid"/>
              <a:miter lim="400000"/>
            </a:ln>
          </a:insideH>
          <a:insideV>
            <a:ln w="3175"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
          <a:latin typeface="ヒラギノ角ゴ ProN W3"/>
          <a:ea typeface="ヒラギノ角ゴ ProN W3"/>
          <a:cs typeface="ヒラギノ角ゴ ProN W3"/>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ヒラギノ角ゴ ProN W3"/>
          <a:ea typeface="ヒラギノ角ゴ ProN W3"/>
          <a:cs typeface="ヒラギノ角ゴ ProN W3"/>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8BB00"/>
          </a:solidFill>
        </a:fill>
      </a:tcStyle>
    </a:firstCol>
    <a:lastRow>
      <a:tcTxStyle b="off" i="off">
        <a:font>
          <a:latin typeface="ヒラギノ角ゴ ProN W3"/>
          <a:ea typeface="ヒラギノ角ゴ ProN W3"/>
          <a:cs typeface="ヒラギノ角ゴ ProN W3"/>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12700" cap="flat">
              <a:solidFill>
                <a:srgbClr val="F8BA00"/>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lastRow>
    <a:firstRow>
      <a:tcTxStyle b="off" i="off">
        <a:font>
          <a:latin typeface="ヒラギノ角ゴ ProN W3"/>
          <a:ea typeface="ヒラギノ角ゴ ProN W3"/>
          <a:cs typeface="ヒラギノ角ゴ ProN W3"/>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
          <a:latin typeface="ヒラギノ角ゴ ProN W3"/>
          <a:ea typeface="ヒラギノ角ゴ ProN W3"/>
          <a:cs typeface="ヒラギノ角ゴ ProN W3"/>
        </a:font>
        <a:srgbClr val="000000"/>
      </a:tcTxStyle>
      <a:tcStyle>
        <a:tcBdr>
          <a:left>
            <a:ln w="3175" cap="flat">
              <a:solidFill>
                <a:srgbClr val="464646"/>
              </a:solidFill>
              <a:prstDash val="solid"/>
              <a:miter lim="400000"/>
            </a:ln>
          </a:left>
          <a:right>
            <a:ln w="3175" cap="flat">
              <a:solidFill>
                <a:srgbClr val="464646"/>
              </a:solidFill>
              <a:prstDash val="solid"/>
              <a:miter lim="400000"/>
            </a:ln>
          </a:right>
          <a:top>
            <a:ln w="3175" cap="flat">
              <a:solidFill>
                <a:srgbClr val="464646"/>
              </a:solidFill>
              <a:prstDash val="solid"/>
              <a:miter lim="400000"/>
            </a:ln>
          </a:top>
          <a:bottom>
            <a:ln w="3175" cap="flat">
              <a:solidFill>
                <a:srgbClr val="464646"/>
              </a:solidFill>
              <a:prstDash val="solid"/>
              <a:miter lim="400000"/>
            </a:ln>
          </a:bottom>
          <a:insideH>
            <a:ln w="3175" cap="flat">
              <a:solidFill>
                <a:srgbClr val="464646"/>
              </a:solidFill>
              <a:prstDash val="solid"/>
              <a:miter lim="400000"/>
            </a:ln>
          </a:insideH>
          <a:insideV>
            <a:ln w="3175"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3175" cap="flat">
              <a:solidFill>
                <a:srgbClr val="5E5E5E"/>
              </a:solidFill>
              <a:prstDash val="solid"/>
              <a:miter lim="400000"/>
            </a:ln>
          </a:left>
          <a:right>
            <a:ln w="3175" cap="flat">
              <a:solidFill>
                <a:srgbClr val="A6AAA9"/>
              </a:solidFill>
              <a:prstDash val="solid"/>
              <a:miter lim="400000"/>
            </a:ln>
          </a:right>
          <a:top>
            <a:ln w="3175" cap="flat">
              <a:solidFill>
                <a:srgbClr val="C3C3C3"/>
              </a:solidFill>
              <a:prstDash val="solid"/>
              <a:miter lim="400000"/>
            </a:ln>
          </a:top>
          <a:bottom>
            <a:ln w="3175" cap="flat">
              <a:solidFill>
                <a:srgbClr val="C3C3C3"/>
              </a:solidFill>
              <a:prstDash val="solid"/>
              <a:miter lim="400000"/>
            </a:ln>
          </a:bottom>
          <a:insideH>
            <a:ln w="3175" cap="flat">
              <a:solidFill>
                <a:srgbClr val="C3C3C3"/>
              </a:solidFill>
              <a:prstDash val="solid"/>
              <a:miter lim="400000"/>
            </a:ln>
          </a:insideH>
          <a:insideV>
            <a:ln w="3175"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3175" cap="flat">
              <a:solidFill>
                <a:srgbClr val="5E5E5E"/>
              </a:solidFill>
              <a:prstDash val="solid"/>
              <a:miter lim="400000"/>
            </a:ln>
          </a:left>
          <a:right>
            <a:ln w="3175" cap="flat">
              <a:solidFill>
                <a:srgbClr val="5E5E5E"/>
              </a:solidFill>
              <a:prstDash val="solid"/>
              <a:miter lim="400000"/>
            </a:ln>
          </a:right>
          <a:top>
            <a:ln w="12700" cap="flat">
              <a:solidFill>
                <a:srgbClr val="CB297B"/>
              </a:solidFill>
              <a:prstDash val="solid"/>
              <a:miter lim="400000"/>
            </a:ln>
          </a:top>
          <a:bottom>
            <a:ln w="3175" cap="flat">
              <a:solidFill>
                <a:srgbClr val="5E5E5E"/>
              </a:solidFill>
              <a:prstDash val="solid"/>
              <a:miter lim="400000"/>
            </a:ln>
          </a:bottom>
          <a:insideH>
            <a:ln w="3175" cap="flat">
              <a:solidFill>
                <a:srgbClr val="5E5E5E"/>
              </a:solidFill>
              <a:prstDash val="solid"/>
              <a:miter lim="400000"/>
            </a:ln>
          </a:insideH>
          <a:insideV>
            <a:ln w="3175" cap="flat">
              <a:solidFill>
                <a:srgbClr val="5E5E5E"/>
              </a:solidFill>
              <a:prstDash val="solid"/>
              <a:miter lim="400000"/>
            </a:ln>
          </a:insideV>
        </a:tcBdr>
        <a:fill>
          <a:noFill/>
        </a:fill>
      </a:tcStyle>
    </a:lastRow>
    <a:firstRow>
      <a:tcTxStyle b="on" i="off">
        <a:fontRef idx="minor">
          <a:srgbClr val="FFFFFF"/>
        </a:fontRef>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5E5E5E"/>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
          <a:latin typeface="ヒラギノ角ゴ ProN W3"/>
          <a:ea typeface="ヒラギノ角ゴ ProN W3"/>
          <a:cs typeface="ヒラギノ角ゴ ProN W3"/>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3175" cap="flat">
              <a:solidFill>
                <a:srgbClr val="6C6C6C"/>
              </a:solidFill>
              <a:prstDash val="solid"/>
              <a:miter lim="400000"/>
            </a:ln>
          </a:left>
          <a:right>
            <a:ln w="12700"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6C6C6C"/>
              </a:solidFill>
              <a:prstDash val="solid"/>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6C6C6C"/>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
    <p:spTree>
      <p:nvGrpSpPr>
        <p:cNvPr id="1" name=""/>
        <p:cNvGrpSpPr/>
        <p:nvPr/>
      </p:nvGrpSpPr>
      <p:grpSpPr>
        <a:xfrm>
          <a:off x="0" y="0"/>
          <a:ext cx="0" cy="0"/>
          <a:chOff x="0" y="0"/>
          <a:chExt cx="0" cy="0"/>
        </a:xfrm>
      </p:grpSpPr>
      <p:sp>
        <p:nvSpPr>
          <p:cNvPr id="11" name="作者と日付"/>
          <p:cNvSpPr txBox="1"/>
          <p:nvPr>
            <p:ph type="body" sz="quarter" idx="21" hasCustomPrompt="1"/>
          </p:nvPr>
        </p:nvSpPr>
        <p:spPr>
          <a:xfrm>
            <a:off x="640714" y="7537687"/>
            <a:ext cx="11717870" cy="339722"/>
          </a:xfrm>
          <a:prstGeom prst="rect">
            <a:avLst/>
          </a:prstGeom>
        </p:spPr>
        <p:txBody>
          <a:bodyPr lIns="24383" tIns="24383" rIns="24383" bIns="24383"/>
          <a:lstStyle>
            <a:lvl1pPr>
              <a:defRPr sz="2400">
                <a:solidFill>
                  <a:srgbClr val="FFFFFF"/>
                </a:solidFill>
              </a:defRPr>
            </a:lvl1pPr>
          </a:lstStyle>
          <a:p>
            <a:pPr/>
            <a:r>
              <a:t>作者と日付</a:t>
            </a:r>
          </a:p>
        </p:txBody>
      </p:sp>
      <p:sp>
        <p:nvSpPr>
          <p:cNvPr id="12" name="プレゼンテーションのタイトル"/>
          <p:cNvSpPr txBox="1"/>
          <p:nvPr>
            <p:ph type="title" hasCustomPrompt="1"/>
          </p:nvPr>
        </p:nvSpPr>
        <p:spPr>
          <a:prstGeom prst="rect">
            <a:avLst/>
          </a:prstGeom>
        </p:spPr>
        <p:txBody>
          <a:bodyPr/>
          <a:lstStyle/>
          <a:p>
            <a:pPr/>
            <a:r>
              <a:t>プレゼンテーションのタイトル</a:t>
            </a:r>
          </a:p>
        </p:txBody>
      </p:sp>
      <p:sp>
        <p:nvSpPr>
          <p:cNvPr id="13" name="本文レベル1…"/>
          <p:cNvSpPr txBox="1"/>
          <p:nvPr>
            <p:ph type="body" sz="quarter" idx="1" hasCustomPrompt="1"/>
          </p:nvPr>
        </p:nvSpPr>
        <p:spPr>
          <a:prstGeom prst="rect">
            <a:avLst/>
          </a:prstGeom>
        </p:spPr>
        <p:txBody>
          <a:bodyPr/>
          <a:lstStyle/>
          <a:p>
            <a:pPr/>
            <a:r>
              <a:t>プレゼンテーションのサブタイトル</a:t>
            </a:r>
          </a:p>
          <a:p>
            <a:pPr lvl="1"/>
            <a:r>
              <a:t/>
            </a:r>
          </a:p>
          <a:p>
            <a:pPr lvl="2"/>
            <a:r>
              <a:t/>
            </a:r>
          </a:p>
          <a:p>
            <a:pPr lvl="3"/>
            <a:r>
              <a:t/>
            </a:r>
          </a:p>
          <a:p>
            <a:pPr lvl="4"/>
            <a:r>
              <a:t/>
            </a:r>
          </a:p>
        </p:txBody>
      </p:sp>
      <p:sp>
        <p:nvSpPr>
          <p:cNvPr id="14"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ステートメント">
    <p:bg>
      <p:bgPr>
        <a:solidFill>
          <a:srgbClr val="FFFFFF"/>
        </a:solidFill>
      </p:bgPr>
    </p:bg>
    <p:spTree>
      <p:nvGrpSpPr>
        <p:cNvPr id="1" name=""/>
        <p:cNvGrpSpPr/>
        <p:nvPr/>
      </p:nvGrpSpPr>
      <p:grpSpPr>
        <a:xfrm>
          <a:off x="0" y="0"/>
          <a:ext cx="0" cy="0"/>
          <a:chOff x="0" y="0"/>
          <a:chExt cx="0" cy="0"/>
        </a:xfrm>
      </p:grpSpPr>
      <p:sp>
        <p:nvSpPr>
          <p:cNvPr id="98" name="本文レベル1…"/>
          <p:cNvSpPr txBox="1"/>
          <p:nvPr>
            <p:ph type="body" sz="quarter" idx="1" hasCustomPrompt="1"/>
          </p:nvPr>
        </p:nvSpPr>
        <p:spPr>
          <a:xfrm>
            <a:off x="643466" y="3843649"/>
            <a:ext cx="11717868" cy="2066302"/>
          </a:xfrm>
          <a:prstGeom prst="rect">
            <a:avLst/>
          </a:prstGeom>
        </p:spPr>
        <p:txBody>
          <a:bodyPr anchor="ctr"/>
          <a:lstStyle>
            <a:lvl1pPr algn="ctr" defTabSz="1733930">
              <a:lnSpc>
                <a:spcPct val="80000"/>
              </a:lnSpc>
              <a:defRPr spc="-164" sz="8200">
                <a:solidFill>
                  <a:schemeClr val="accent1">
                    <a:hueOff val="114395"/>
                    <a:lumOff val="-24975"/>
                  </a:schemeClr>
                </a:solidFill>
                <a:latin typeface="ヒラギノ角ゴ ProN W3"/>
                <a:ea typeface="ヒラギノ角ゴ ProN W3"/>
                <a:cs typeface="ヒラギノ角ゴ ProN W3"/>
                <a:sym typeface="ヒラギノ角ゴ ProN W3"/>
              </a:defRPr>
            </a:lvl1pPr>
            <a:lvl2pPr algn="ctr" defTabSz="1733930">
              <a:lnSpc>
                <a:spcPct val="80000"/>
              </a:lnSpc>
              <a:defRPr spc="-164" sz="8200">
                <a:solidFill>
                  <a:schemeClr val="accent1">
                    <a:hueOff val="114395"/>
                    <a:lumOff val="-24975"/>
                  </a:schemeClr>
                </a:solidFill>
                <a:latin typeface="ヒラギノ角ゴ ProN W3"/>
                <a:ea typeface="ヒラギノ角ゴ ProN W3"/>
                <a:cs typeface="ヒラギノ角ゴ ProN W3"/>
                <a:sym typeface="ヒラギノ角ゴ ProN W3"/>
              </a:defRPr>
            </a:lvl2pPr>
            <a:lvl3pPr algn="ctr" defTabSz="1733930">
              <a:lnSpc>
                <a:spcPct val="80000"/>
              </a:lnSpc>
              <a:defRPr spc="-164" sz="8200">
                <a:solidFill>
                  <a:schemeClr val="accent1">
                    <a:hueOff val="114395"/>
                    <a:lumOff val="-24975"/>
                  </a:schemeClr>
                </a:solidFill>
                <a:latin typeface="ヒラギノ角ゴ ProN W3"/>
                <a:ea typeface="ヒラギノ角ゴ ProN W3"/>
                <a:cs typeface="ヒラギノ角ゴ ProN W3"/>
                <a:sym typeface="ヒラギノ角ゴ ProN W3"/>
              </a:defRPr>
            </a:lvl3pPr>
            <a:lvl4pPr algn="ctr" defTabSz="1733930">
              <a:lnSpc>
                <a:spcPct val="80000"/>
              </a:lnSpc>
              <a:defRPr spc="-164" sz="8200">
                <a:solidFill>
                  <a:schemeClr val="accent1">
                    <a:hueOff val="114395"/>
                    <a:lumOff val="-24975"/>
                  </a:schemeClr>
                </a:solidFill>
                <a:latin typeface="ヒラギノ角ゴ ProN W3"/>
                <a:ea typeface="ヒラギノ角ゴ ProN W3"/>
                <a:cs typeface="ヒラギノ角ゴ ProN W3"/>
                <a:sym typeface="ヒラギノ角ゴ ProN W3"/>
              </a:defRPr>
            </a:lvl4pPr>
            <a:lvl5pPr algn="ctr" defTabSz="1733930">
              <a:lnSpc>
                <a:spcPct val="80000"/>
              </a:lnSpc>
              <a:defRPr spc="-164" sz="8200">
                <a:solidFill>
                  <a:schemeClr val="accent1">
                    <a:hueOff val="114395"/>
                    <a:lumOff val="-24975"/>
                  </a:schemeClr>
                </a:solidFill>
                <a:latin typeface="ヒラギノ角ゴ ProN W3"/>
                <a:ea typeface="ヒラギノ角ゴ ProN W3"/>
                <a:cs typeface="ヒラギノ角ゴ ProN W3"/>
                <a:sym typeface="ヒラギノ角ゴ ProN W3"/>
              </a:defRPr>
            </a:lvl5pPr>
          </a:lstStyle>
          <a:p>
            <a:pPr/>
            <a:r>
              <a:t>ステートメント</a:t>
            </a:r>
          </a:p>
          <a:p>
            <a:pPr lvl="1"/>
            <a:r>
              <a:t/>
            </a:r>
          </a:p>
          <a:p>
            <a:pPr lvl="2"/>
            <a:r>
              <a:t/>
            </a:r>
          </a:p>
          <a:p>
            <a:pPr lvl="3"/>
            <a:r>
              <a:t/>
            </a:r>
          </a:p>
          <a:p>
            <a:pPr lvl="4"/>
            <a:r>
              <a:t/>
            </a:r>
          </a:p>
        </p:txBody>
      </p:sp>
      <p:sp>
        <p:nvSpPr>
          <p:cNvPr id="99" name="スライド番号"/>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ビッグファクト">
    <p:bg>
      <p:bgPr>
        <a:solidFill>
          <a:srgbClr val="FFFFFF"/>
        </a:solidFill>
      </p:bgPr>
    </p:bg>
    <p:spTree>
      <p:nvGrpSpPr>
        <p:cNvPr id="1" name=""/>
        <p:cNvGrpSpPr/>
        <p:nvPr/>
      </p:nvGrpSpPr>
      <p:grpSpPr>
        <a:xfrm>
          <a:off x="0" y="0"/>
          <a:ext cx="0" cy="0"/>
          <a:chOff x="0" y="0"/>
          <a:chExt cx="0" cy="0"/>
        </a:xfrm>
      </p:grpSpPr>
      <p:sp>
        <p:nvSpPr>
          <p:cNvPr id="106" name="本文レベル1…"/>
          <p:cNvSpPr txBox="1"/>
          <p:nvPr>
            <p:ph type="body" sz="half" idx="1" hasCustomPrompt="1"/>
          </p:nvPr>
        </p:nvSpPr>
        <p:spPr>
          <a:xfrm>
            <a:off x="643466" y="1793027"/>
            <a:ext cx="11717868" cy="3862179"/>
          </a:xfrm>
          <a:prstGeom prst="rect">
            <a:avLst/>
          </a:prstGeom>
        </p:spPr>
        <p:txBody>
          <a:bodyPr anchor="b"/>
          <a:lstStyle>
            <a:lvl1pPr algn="ctr" defTabSz="1733930">
              <a:lnSpc>
                <a:spcPct val="80000"/>
              </a:lnSpc>
              <a:defRPr spc="-176" sz="17600">
                <a:solidFill>
                  <a:schemeClr val="accent1">
                    <a:hueOff val="114395"/>
                    <a:lumOff val="-24975"/>
                  </a:schemeClr>
                </a:solidFill>
              </a:defRPr>
            </a:lvl1pPr>
            <a:lvl2pPr algn="ctr" defTabSz="1733930">
              <a:lnSpc>
                <a:spcPct val="80000"/>
              </a:lnSpc>
              <a:defRPr spc="-176" sz="17600">
                <a:solidFill>
                  <a:schemeClr val="accent1">
                    <a:hueOff val="114395"/>
                    <a:lumOff val="-24975"/>
                  </a:schemeClr>
                </a:solidFill>
              </a:defRPr>
            </a:lvl2pPr>
            <a:lvl3pPr algn="ctr" defTabSz="1733930">
              <a:lnSpc>
                <a:spcPct val="80000"/>
              </a:lnSpc>
              <a:defRPr spc="-176" sz="17600">
                <a:solidFill>
                  <a:schemeClr val="accent1">
                    <a:hueOff val="114395"/>
                    <a:lumOff val="-24975"/>
                  </a:schemeClr>
                </a:solidFill>
              </a:defRPr>
            </a:lvl3pPr>
            <a:lvl4pPr algn="ctr" defTabSz="1733930">
              <a:lnSpc>
                <a:spcPct val="80000"/>
              </a:lnSpc>
              <a:defRPr spc="-176" sz="17600">
                <a:solidFill>
                  <a:schemeClr val="accent1">
                    <a:hueOff val="114395"/>
                    <a:lumOff val="-24975"/>
                  </a:schemeClr>
                </a:solidFill>
              </a:defRPr>
            </a:lvl4pPr>
            <a:lvl5pPr algn="ctr" defTabSz="1733930">
              <a:lnSpc>
                <a:spcPct val="80000"/>
              </a:lnSpc>
              <a:defRPr spc="-176" sz="176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ファクト情報"/>
          <p:cNvSpPr txBox="1"/>
          <p:nvPr>
            <p:ph type="body" sz="quarter" idx="21" hasCustomPrompt="1"/>
          </p:nvPr>
        </p:nvSpPr>
        <p:spPr>
          <a:xfrm>
            <a:off x="643466" y="5625696"/>
            <a:ext cx="11717868" cy="498550"/>
          </a:xfrm>
          <a:prstGeom prst="rect">
            <a:avLst/>
          </a:prstGeom>
        </p:spPr>
        <p:txBody>
          <a:bodyPr lIns="24383" tIns="24383" rIns="24383" bIns="24383"/>
          <a:lstStyle>
            <a:lvl1pPr algn="ctr" defTabSz="569411">
              <a:defRPr sz="3686">
                <a:solidFill>
                  <a:srgbClr val="000000"/>
                </a:solidFill>
              </a:defRPr>
            </a:lvl1pPr>
          </a:lstStyle>
          <a:p>
            <a:pPr/>
            <a:r>
              <a:t>ファクト情報</a:t>
            </a:r>
          </a:p>
        </p:txBody>
      </p:sp>
      <p:sp>
        <p:nvSpPr>
          <p:cNvPr id="108" name="スライド番号"/>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bg>
      <p:bgPr>
        <a:solidFill>
          <a:srgbClr val="FFFFFF"/>
        </a:solidFill>
      </p:bgPr>
    </p:bg>
    <p:spTree>
      <p:nvGrpSpPr>
        <p:cNvPr id="1" name=""/>
        <p:cNvGrpSpPr/>
        <p:nvPr/>
      </p:nvGrpSpPr>
      <p:grpSpPr>
        <a:xfrm>
          <a:off x="0" y="0"/>
          <a:ext cx="0" cy="0"/>
          <a:chOff x="0" y="0"/>
          <a:chExt cx="0" cy="0"/>
        </a:xfrm>
      </p:grpSpPr>
      <p:sp>
        <p:nvSpPr>
          <p:cNvPr id="115" name="属性"/>
          <p:cNvSpPr txBox="1"/>
          <p:nvPr>
            <p:ph type="body" sz="quarter" idx="21" hasCustomPrompt="1"/>
          </p:nvPr>
        </p:nvSpPr>
        <p:spPr>
          <a:xfrm>
            <a:off x="1323106" y="6912775"/>
            <a:ext cx="10746268" cy="339723"/>
          </a:xfrm>
          <a:prstGeom prst="rect">
            <a:avLst/>
          </a:prstGeom>
        </p:spPr>
        <p:txBody>
          <a:bodyPr lIns="24383" tIns="24383" rIns="24383" bIns="24383"/>
          <a:lstStyle>
            <a:lvl1pPr>
              <a:defRPr sz="2400">
                <a:solidFill>
                  <a:srgbClr val="000000"/>
                </a:solidFill>
              </a:defRPr>
            </a:lvl1pPr>
          </a:lstStyle>
          <a:p>
            <a:pPr/>
            <a:r>
              <a:t>属性</a:t>
            </a:r>
          </a:p>
        </p:txBody>
      </p:sp>
      <p:sp>
        <p:nvSpPr>
          <p:cNvPr id="116" name="本文レベル1…"/>
          <p:cNvSpPr txBox="1"/>
          <p:nvPr>
            <p:ph type="body" sz="quarter" idx="1" hasCustomPrompt="1"/>
          </p:nvPr>
        </p:nvSpPr>
        <p:spPr>
          <a:xfrm>
            <a:off x="935425" y="3853792"/>
            <a:ext cx="11133950" cy="2046016"/>
          </a:xfrm>
          <a:prstGeom prst="rect">
            <a:avLst/>
          </a:prstGeom>
        </p:spPr>
        <p:txBody>
          <a:bodyPr/>
          <a:lstStyle>
            <a:lvl1pPr marL="454345" indent="-334151" defTabSz="1733930">
              <a:lnSpc>
                <a:spcPct val="90000"/>
              </a:lnSpc>
              <a:defRPr spc="-119" sz="6000">
                <a:solidFill>
                  <a:schemeClr val="accent1">
                    <a:hueOff val="114395"/>
                    <a:lumOff val="-24975"/>
                  </a:schemeClr>
                </a:solidFill>
                <a:latin typeface="ヒラギノ角ゴ ProN W3"/>
                <a:ea typeface="ヒラギノ角ゴ ProN W3"/>
                <a:cs typeface="ヒラギノ角ゴ ProN W3"/>
                <a:sym typeface="ヒラギノ角ゴ ProN W3"/>
              </a:defRPr>
            </a:lvl1pPr>
            <a:lvl2pPr marL="454345" indent="123048" defTabSz="1733930">
              <a:lnSpc>
                <a:spcPct val="90000"/>
              </a:lnSpc>
              <a:defRPr spc="-119" sz="6000">
                <a:solidFill>
                  <a:schemeClr val="accent1">
                    <a:hueOff val="114395"/>
                    <a:lumOff val="-24975"/>
                  </a:schemeClr>
                </a:solidFill>
                <a:latin typeface="ヒラギノ角ゴ ProN W3"/>
                <a:ea typeface="ヒラギノ角ゴ ProN W3"/>
                <a:cs typeface="ヒラギノ角ゴ ProN W3"/>
                <a:sym typeface="ヒラギノ角ゴ ProN W3"/>
              </a:defRPr>
            </a:lvl2pPr>
            <a:lvl3pPr marL="454345" indent="580248" defTabSz="1733930">
              <a:lnSpc>
                <a:spcPct val="90000"/>
              </a:lnSpc>
              <a:defRPr spc="-119" sz="6000">
                <a:solidFill>
                  <a:schemeClr val="accent1">
                    <a:hueOff val="114395"/>
                    <a:lumOff val="-24975"/>
                  </a:schemeClr>
                </a:solidFill>
                <a:latin typeface="ヒラギノ角ゴ ProN W3"/>
                <a:ea typeface="ヒラギノ角ゴ ProN W3"/>
                <a:cs typeface="ヒラギノ角ゴ ProN W3"/>
                <a:sym typeface="ヒラギノ角ゴ ProN W3"/>
              </a:defRPr>
            </a:lvl3pPr>
            <a:lvl4pPr marL="454345" indent="1037448" defTabSz="1733930">
              <a:lnSpc>
                <a:spcPct val="90000"/>
              </a:lnSpc>
              <a:defRPr spc="-119" sz="6000">
                <a:solidFill>
                  <a:schemeClr val="accent1">
                    <a:hueOff val="114395"/>
                    <a:lumOff val="-24975"/>
                  </a:schemeClr>
                </a:solidFill>
                <a:latin typeface="ヒラギノ角ゴ ProN W3"/>
                <a:ea typeface="ヒラギノ角ゴ ProN W3"/>
                <a:cs typeface="ヒラギノ角ゴ ProN W3"/>
                <a:sym typeface="ヒラギノ角ゴ ProN W3"/>
              </a:defRPr>
            </a:lvl4pPr>
            <a:lvl5pPr marL="454345" indent="1494648" defTabSz="1733930">
              <a:lnSpc>
                <a:spcPct val="90000"/>
              </a:lnSpc>
              <a:defRPr spc="-119" sz="6000">
                <a:solidFill>
                  <a:schemeClr val="accent1">
                    <a:hueOff val="114395"/>
                    <a:lumOff val="-24975"/>
                  </a:schemeClr>
                </a:solidFill>
                <a:latin typeface="ヒラギノ角ゴ ProN W3"/>
                <a:ea typeface="ヒラギノ角ゴ ProN W3"/>
                <a:cs typeface="ヒラギノ角ゴ ProN W3"/>
                <a:sym typeface="ヒラギノ角ゴ ProN W3"/>
              </a:defRPr>
            </a:lvl5pPr>
          </a:lstStyle>
          <a:p>
            <a:pPr/>
            <a:r>
              <a:t>“重要な引用”</a:t>
            </a:r>
          </a:p>
          <a:p>
            <a:pPr lvl="1"/>
            <a:r>
              <a:t/>
            </a:r>
          </a:p>
          <a:p>
            <a:pPr lvl="2"/>
            <a:r>
              <a:t/>
            </a:r>
          </a:p>
          <a:p>
            <a:pPr lvl="3"/>
            <a:r>
              <a:t/>
            </a:r>
          </a:p>
          <a:p>
            <a:pPr lvl="4"/>
            <a:r>
              <a:t/>
            </a:r>
          </a:p>
        </p:txBody>
      </p:sp>
      <p:sp>
        <p:nvSpPr>
          <p:cNvPr id="117" name="スライド番号"/>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bg>
      <p:bgPr>
        <a:solidFill>
          <a:srgbClr val="FFFFFF"/>
        </a:solidFill>
      </p:bgPr>
    </p:bg>
    <p:spTree>
      <p:nvGrpSpPr>
        <p:cNvPr id="1" name=""/>
        <p:cNvGrpSpPr/>
        <p:nvPr/>
      </p:nvGrpSpPr>
      <p:grpSpPr>
        <a:xfrm>
          <a:off x="0" y="0"/>
          <a:ext cx="0" cy="0"/>
          <a:chOff x="0" y="0"/>
          <a:chExt cx="0" cy="0"/>
        </a:xfrm>
      </p:grpSpPr>
      <p:sp>
        <p:nvSpPr>
          <p:cNvPr id="124" name="青空を背景にして下から見上げた熱気球"/>
          <p:cNvSpPr/>
          <p:nvPr>
            <p:ph type="pic" sz="quarter" idx="21"/>
          </p:nvPr>
        </p:nvSpPr>
        <p:spPr>
          <a:xfrm>
            <a:off x="8232802" y="1896533"/>
            <a:ext cx="4355823" cy="2892214"/>
          </a:xfrm>
          <a:prstGeom prst="rect">
            <a:avLst/>
          </a:prstGeom>
        </p:spPr>
        <p:txBody>
          <a:bodyPr lIns="91439" tIns="45719" rIns="91439" bIns="45719">
            <a:noAutofit/>
          </a:bodyPr>
          <a:lstStyle/>
          <a:p>
            <a:pPr/>
          </a:p>
        </p:txBody>
      </p:sp>
      <p:sp>
        <p:nvSpPr>
          <p:cNvPr id="125" name="上から見た熱気球の上部のクローズアップ"/>
          <p:cNvSpPr/>
          <p:nvPr>
            <p:ph type="pic" sz="quarter" idx="22"/>
          </p:nvPr>
        </p:nvSpPr>
        <p:spPr>
          <a:xfrm>
            <a:off x="8246278" y="4998385"/>
            <a:ext cx="4345822" cy="2897215"/>
          </a:xfrm>
          <a:prstGeom prst="rect">
            <a:avLst/>
          </a:prstGeom>
        </p:spPr>
        <p:txBody>
          <a:bodyPr lIns="91439" tIns="45719" rIns="91439" bIns="45719">
            <a:noAutofit/>
          </a:bodyPr>
          <a:lstStyle/>
          <a:p>
            <a:pPr/>
          </a:p>
        </p:txBody>
      </p:sp>
      <p:sp>
        <p:nvSpPr>
          <p:cNvPr id="126" name="青空を背景にして下から見上げた熱気球"/>
          <p:cNvSpPr/>
          <p:nvPr>
            <p:ph type="pic" idx="23"/>
          </p:nvPr>
        </p:nvSpPr>
        <p:spPr>
          <a:xfrm>
            <a:off x="-66472" y="1896533"/>
            <a:ext cx="8991583" cy="5994390"/>
          </a:xfrm>
          <a:prstGeom prst="rect">
            <a:avLst/>
          </a:prstGeom>
        </p:spPr>
        <p:txBody>
          <a:bodyPr lIns="91439" tIns="45719" rIns="91439" bIns="45719">
            <a:noAutofit/>
          </a:bodyPr>
          <a:lstStyle/>
          <a:p>
            <a:pPr/>
          </a:p>
        </p:txBody>
      </p:sp>
      <p:sp>
        <p:nvSpPr>
          <p:cNvPr id="127" name="スライド番号"/>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bg>
      <p:bgPr>
        <a:solidFill>
          <a:srgbClr val="FFFFFF"/>
        </a:solidFill>
      </p:bgPr>
    </p:bg>
    <p:spTree>
      <p:nvGrpSpPr>
        <p:cNvPr id="1" name=""/>
        <p:cNvGrpSpPr/>
        <p:nvPr/>
      </p:nvGrpSpPr>
      <p:grpSpPr>
        <a:xfrm>
          <a:off x="0" y="0"/>
          <a:ext cx="0" cy="0"/>
          <a:chOff x="0" y="0"/>
          <a:chExt cx="0" cy="0"/>
        </a:xfrm>
      </p:grpSpPr>
      <p:sp>
        <p:nvSpPr>
          <p:cNvPr id="134" name="青空を背景にして下から見上げた熱気球"/>
          <p:cNvSpPr/>
          <p:nvPr>
            <p:ph type="pic" idx="21"/>
          </p:nvPr>
        </p:nvSpPr>
        <p:spPr>
          <a:xfrm>
            <a:off x="-1" y="541866"/>
            <a:ext cx="13004801" cy="8669868"/>
          </a:xfrm>
          <a:prstGeom prst="rect">
            <a:avLst/>
          </a:prstGeom>
        </p:spPr>
        <p:txBody>
          <a:bodyPr lIns="91439" tIns="45719" rIns="91439" bIns="45719">
            <a:noAutofit/>
          </a:bodyPr>
          <a:lstStyle/>
          <a:p>
            <a:pPr/>
          </a:p>
        </p:txBody>
      </p:sp>
      <p:sp>
        <p:nvSpPr>
          <p:cNvPr id="13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bg>
      <p:bgPr>
        <a:solidFill>
          <a:srgbClr val="FFFFFF"/>
        </a:solidFill>
      </p:bgPr>
    </p:bg>
    <p:spTree>
      <p:nvGrpSpPr>
        <p:cNvPr id="1" name=""/>
        <p:cNvGrpSpPr/>
        <p:nvPr/>
      </p:nvGrpSpPr>
      <p:grpSpPr>
        <a:xfrm>
          <a:off x="0" y="0"/>
          <a:ext cx="0" cy="0"/>
          <a:chOff x="0" y="0"/>
          <a:chExt cx="0" cy="0"/>
        </a:xfrm>
      </p:grpSpPr>
      <p:sp>
        <p:nvSpPr>
          <p:cNvPr id="142" name="スライド番号"/>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
    <p:bg>
      <p:bgPr>
        <a:solidFill>
          <a:srgbClr val="FFFFFF"/>
        </a:solidFill>
      </p:bgPr>
    </p:bg>
    <p:spTree>
      <p:nvGrpSpPr>
        <p:cNvPr id="1" name=""/>
        <p:cNvGrpSpPr/>
        <p:nvPr/>
      </p:nvGrpSpPr>
      <p:grpSpPr>
        <a:xfrm>
          <a:off x="0" y="0"/>
          <a:ext cx="0" cy="0"/>
          <a:chOff x="0" y="0"/>
          <a:chExt cx="0" cy="0"/>
        </a:xfrm>
      </p:grpSpPr>
      <p:sp>
        <p:nvSpPr>
          <p:cNvPr id="21" name="上から見た熱気球の上部のクローズアップ"/>
          <p:cNvSpPr/>
          <p:nvPr>
            <p:ph type="pic" idx="21"/>
          </p:nvPr>
        </p:nvSpPr>
        <p:spPr>
          <a:xfrm>
            <a:off x="-1" y="541866"/>
            <a:ext cx="13004801" cy="8669868"/>
          </a:xfrm>
          <a:prstGeom prst="rect">
            <a:avLst/>
          </a:prstGeom>
        </p:spPr>
        <p:txBody>
          <a:bodyPr lIns="91439" tIns="45719" rIns="91439" bIns="45719">
            <a:noAutofit/>
          </a:bodyPr>
          <a:lstStyle/>
          <a:p>
            <a:pPr/>
          </a:p>
        </p:txBody>
      </p:sp>
      <p:sp>
        <p:nvSpPr>
          <p:cNvPr id="22" name="プレゼンテーションのタイトル"/>
          <p:cNvSpPr txBox="1"/>
          <p:nvPr>
            <p:ph type="title" hasCustomPrompt="1"/>
          </p:nvPr>
        </p:nvSpPr>
        <p:spPr>
          <a:xfrm>
            <a:off x="643466" y="5019040"/>
            <a:ext cx="11717868" cy="2479041"/>
          </a:xfrm>
          <a:prstGeom prst="rect">
            <a:avLst/>
          </a:prstGeom>
        </p:spPr>
        <p:txBody>
          <a:bodyPr/>
          <a:lstStyle/>
          <a:p>
            <a:pPr/>
            <a:r>
              <a:t>プレゼンテーションのタイトル</a:t>
            </a:r>
          </a:p>
        </p:txBody>
      </p:sp>
      <p:sp>
        <p:nvSpPr>
          <p:cNvPr id="23" name="作者と日付"/>
          <p:cNvSpPr txBox="1"/>
          <p:nvPr>
            <p:ph type="body" sz="quarter" idx="22" hasCustomPrompt="1"/>
          </p:nvPr>
        </p:nvSpPr>
        <p:spPr>
          <a:xfrm>
            <a:off x="644101" y="1809140"/>
            <a:ext cx="11716599" cy="339722"/>
          </a:xfrm>
          <a:prstGeom prst="rect">
            <a:avLst/>
          </a:prstGeom>
        </p:spPr>
        <p:txBody>
          <a:bodyPr lIns="24383" tIns="24383" rIns="24383" bIns="24383"/>
          <a:lstStyle>
            <a:lvl1pPr>
              <a:defRPr sz="2400">
                <a:solidFill>
                  <a:srgbClr val="000000"/>
                </a:solidFill>
              </a:defRPr>
            </a:lvl1pPr>
          </a:lstStyle>
          <a:p>
            <a:pPr/>
            <a:r>
              <a:t>作者と日付</a:t>
            </a:r>
          </a:p>
        </p:txBody>
      </p:sp>
      <p:sp>
        <p:nvSpPr>
          <p:cNvPr id="24" name="本文レベル1…"/>
          <p:cNvSpPr txBox="1"/>
          <p:nvPr>
            <p:ph type="body" sz="quarter" idx="1" hasCustomPrompt="1"/>
          </p:nvPr>
        </p:nvSpPr>
        <p:spPr>
          <a:xfrm>
            <a:off x="643466" y="7411152"/>
            <a:ext cx="11717868" cy="595708"/>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プレゼンテーションのサブタイトル</a:t>
            </a:r>
          </a:p>
          <a:p>
            <a:pPr lvl="1"/>
            <a:r>
              <a:t/>
            </a:r>
          </a:p>
          <a:p>
            <a:pPr lvl="2"/>
            <a:r>
              <a:t/>
            </a:r>
          </a:p>
          <a:p>
            <a:pPr lvl="3"/>
            <a:r>
              <a:t/>
            </a:r>
          </a:p>
          <a:p>
            <a:pPr lvl="4"/>
            <a:r>
              <a:t/>
            </a:r>
          </a:p>
        </p:txBody>
      </p:sp>
      <p:sp>
        <p:nvSpPr>
          <p:cNvPr id="2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画像（代替）">
    <p:bg>
      <p:bgPr>
        <a:solidFill>
          <a:srgbClr val="FFFFFF"/>
        </a:solidFill>
      </p:bgPr>
    </p:bg>
    <p:spTree>
      <p:nvGrpSpPr>
        <p:cNvPr id="1" name=""/>
        <p:cNvGrpSpPr/>
        <p:nvPr/>
      </p:nvGrpSpPr>
      <p:grpSpPr>
        <a:xfrm>
          <a:off x="0" y="0"/>
          <a:ext cx="0" cy="0"/>
          <a:chOff x="0" y="0"/>
          <a:chExt cx="0" cy="0"/>
        </a:xfrm>
      </p:grpSpPr>
      <p:sp>
        <p:nvSpPr>
          <p:cNvPr id="32" name="下から見上げた熱気球のクローズアップ"/>
          <p:cNvSpPr/>
          <p:nvPr>
            <p:ph type="pic" idx="21"/>
          </p:nvPr>
        </p:nvSpPr>
        <p:spPr>
          <a:xfrm>
            <a:off x="4920839" y="1896533"/>
            <a:ext cx="8981416" cy="5965033"/>
          </a:xfrm>
          <a:prstGeom prst="rect">
            <a:avLst/>
          </a:prstGeom>
        </p:spPr>
        <p:txBody>
          <a:bodyPr lIns="91439" tIns="45719" rIns="91439" bIns="45719">
            <a:noAutofit/>
          </a:bodyPr>
          <a:lstStyle/>
          <a:p>
            <a:pPr/>
          </a:p>
        </p:txBody>
      </p:sp>
      <p:sp>
        <p:nvSpPr>
          <p:cNvPr id="33" name="スライドのタイトル"/>
          <p:cNvSpPr txBox="1"/>
          <p:nvPr>
            <p:ph type="title" hasCustomPrompt="1"/>
          </p:nvPr>
        </p:nvSpPr>
        <p:spPr>
          <a:xfrm>
            <a:off x="643466" y="1896533"/>
            <a:ext cx="5215468" cy="3137213"/>
          </a:xfrm>
          <a:prstGeom prst="rect">
            <a:avLst/>
          </a:prstGeom>
        </p:spPr>
        <p:txBody>
          <a:bodyPr/>
          <a:lstStyle>
            <a:lvl1pPr>
              <a:defRPr spc="-119" sz="6000">
                <a:solidFill>
                  <a:schemeClr val="accent1">
                    <a:hueOff val="114395"/>
                    <a:lumOff val="-24975"/>
                  </a:schemeClr>
                </a:solidFill>
              </a:defRPr>
            </a:lvl1pPr>
          </a:lstStyle>
          <a:p>
            <a:pPr/>
            <a:r>
              <a:t>スライドのタイトル</a:t>
            </a:r>
          </a:p>
        </p:txBody>
      </p:sp>
      <p:sp>
        <p:nvSpPr>
          <p:cNvPr id="34" name="本文レベル1…"/>
          <p:cNvSpPr txBox="1"/>
          <p:nvPr>
            <p:ph type="body" sz="quarter" idx="1" hasCustomPrompt="1"/>
          </p:nvPr>
        </p:nvSpPr>
        <p:spPr>
          <a:xfrm>
            <a:off x="643466" y="4984841"/>
            <a:ext cx="5215468" cy="2872226"/>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a:r>
              <a:t>スライドのサブタイトル</a:t>
            </a:r>
          </a:p>
          <a:p>
            <a:pPr lvl="1"/>
            <a:r>
              <a:t/>
            </a:r>
          </a:p>
          <a:p>
            <a:pPr lvl="2"/>
            <a:r>
              <a:t/>
            </a:r>
          </a:p>
          <a:p>
            <a:pPr lvl="3"/>
            <a:r>
              <a:t/>
            </a:r>
          </a:p>
          <a:p>
            <a:pPr lvl="4"/>
            <a:r>
              <a:t/>
            </a:r>
          </a:p>
        </p:txBody>
      </p:sp>
      <p:sp>
        <p:nvSpPr>
          <p:cNvPr id="35" name="スライド番号"/>
          <p:cNvSpPr txBox="1"/>
          <p:nvPr>
            <p:ph type="sldNum" sz="quarter" idx="2"/>
          </p:nvPr>
        </p:nvSpPr>
        <p:spPr>
          <a:xfrm>
            <a:off x="6365497" y="8191190"/>
            <a:ext cx="267141" cy="206588"/>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bg>
      <p:bgPr>
        <a:solidFill>
          <a:srgbClr val="FFFFFF"/>
        </a:solidFill>
      </p:bgPr>
    </p:bg>
    <p:spTree>
      <p:nvGrpSpPr>
        <p:cNvPr id="1" name=""/>
        <p:cNvGrpSpPr/>
        <p:nvPr/>
      </p:nvGrpSpPr>
      <p:grpSpPr>
        <a:xfrm>
          <a:off x="0" y="0"/>
          <a:ext cx="0" cy="0"/>
          <a:chOff x="0" y="0"/>
          <a:chExt cx="0" cy="0"/>
        </a:xfrm>
      </p:grpSpPr>
      <p:sp>
        <p:nvSpPr>
          <p:cNvPr id="42" name="スライドのタイトル"/>
          <p:cNvSpPr txBox="1"/>
          <p:nvPr>
            <p:ph type="title" hasCustomPrompt="1"/>
          </p:nvPr>
        </p:nvSpPr>
        <p:spPr>
          <a:xfrm>
            <a:off x="643466" y="1727199"/>
            <a:ext cx="11717868" cy="764355"/>
          </a:xfrm>
          <a:prstGeom prst="rect">
            <a:avLst/>
          </a:prstGeom>
        </p:spPr>
        <p:txBody>
          <a:bodyPr anchor="t"/>
          <a:lstStyle>
            <a:lvl1pPr>
              <a:defRPr spc="-119" sz="6000">
                <a:solidFill>
                  <a:schemeClr val="accent1">
                    <a:hueOff val="114395"/>
                    <a:lumOff val="-24975"/>
                  </a:schemeClr>
                </a:solidFill>
              </a:defRPr>
            </a:lvl1pPr>
          </a:lstStyle>
          <a:p>
            <a:pPr/>
            <a:r>
              <a:t>スライドのタイトル</a:t>
            </a:r>
          </a:p>
        </p:txBody>
      </p:sp>
      <p:sp>
        <p:nvSpPr>
          <p:cNvPr id="43" name="スライドのサブタイトル"/>
          <p:cNvSpPr txBox="1"/>
          <p:nvPr>
            <p:ph type="body" sz="quarter" idx="21" hasCustomPrompt="1"/>
          </p:nvPr>
        </p:nvSpPr>
        <p:spPr>
          <a:xfrm>
            <a:off x="643466" y="2417046"/>
            <a:ext cx="11717868" cy="498550"/>
          </a:xfrm>
          <a:prstGeom prst="rect">
            <a:avLst/>
          </a:prstGeom>
        </p:spPr>
        <p:txBody>
          <a:bodyPr lIns="24383" tIns="24383" rIns="24383" bIns="24383"/>
          <a:lstStyle>
            <a:lvl1pPr defTabSz="569411">
              <a:defRPr sz="3686">
                <a:solidFill>
                  <a:srgbClr val="000000"/>
                </a:solidFill>
              </a:defRPr>
            </a:lvl1pPr>
          </a:lstStyle>
          <a:p>
            <a:pPr/>
            <a:r>
              <a:t>スライドのサブタイトル</a:t>
            </a:r>
          </a:p>
        </p:txBody>
      </p:sp>
      <p:sp>
        <p:nvSpPr>
          <p:cNvPr id="44" name="本文レベル1…"/>
          <p:cNvSpPr txBox="1"/>
          <p:nvPr>
            <p:ph type="body" idx="1" hasCustomPrompt="1"/>
          </p:nvPr>
        </p:nvSpPr>
        <p:spPr>
          <a:xfrm>
            <a:off x="643466" y="3485069"/>
            <a:ext cx="11717868" cy="4403207"/>
          </a:xfrm>
          <a:prstGeom prst="rect">
            <a:avLst/>
          </a:prstGeom>
        </p:spPr>
        <p:txBody>
          <a:bodyPr/>
          <a:lstStyle>
            <a:lvl1pPr marL="431800" indent="-431800" defTabSz="1733930">
              <a:lnSpc>
                <a:spcPct val="90000"/>
              </a:lnSpc>
              <a:spcBef>
                <a:spcPts val="3200"/>
              </a:spcBef>
              <a:buSzPct val="123000"/>
              <a:buChar char="•"/>
              <a:defRPr sz="3400">
                <a:solidFill>
                  <a:srgbClr val="000000"/>
                </a:solidFill>
                <a:latin typeface="ヒラギノ角ゴ ProN W3"/>
                <a:ea typeface="ヒラギノ角ゴ ProN W3"/>
                <a:cs typeface="ヒラギノ角ゴ ProN W3"/>
                <a:sym typeface="ヒラギノ角ゴ ProN W3"/>
              </a:defRPr>
            </a:lvl1pPr>
            <a:lvl2pPr marL="1041400" indent="-431800" defTabSz="1733930">
              <a:lnSpc>
                <a:spcPct val="90000"/>
              </a:lnSpc>
              <a:spcBef>
                <a:spcPts val="3200"/>
              </a:spcBef>
              <a:buSzPct val="123000"/>
              <a:buChar char="•"/>
              <a:defRPr sz="3400">
                <a:solidFill>
                  <a:srgbClr val="000000"/>
                </a:solidFill>
                <a:latin typeface="ヒラギノ角ゴ ProN W3"/>
                <a:ea typeface="ヒラギノ角ゴ ProN W3"/>
                <a:cs typeface="ヒラギノ角ゴ ProN W3"/>
                <a:sym typeface="ヒラギノ角ゴ ProN W3"/>
              </a:defRPr>
            </a:lvl2pPr>
            <a:lvl3pPr marL="1651000" indent="-431800" defTabSz="1733930">
              <a:lnSpc>
                <a:spcPct val="90000"/>
              </a:lnSpc>
              <a:spcBef>
                <a:spcPts val="3200"/>
              </a:spcBef>
              <a:buSzPct val="123000"/>
              <a:buChar char="•"/>
              <a:defRPr sz="3400">
                <a:solidFill>
                  <a:srgbClr val="000000"/>
                </a:solidFill>
                <a:latin typeface="ヒラギノ角ゴ ProN W3"/>
                <a:ea typeface="ヒラギノ角ゴ ProN W3"/>
                <a:cs typeface="ヒラギノ角ゴ ProN W3"/>
                <a:sym typeface="ヒラギノ角ゴ ProN W3"/>
              </a:defRPr>
            </a:lvl3pPr>
            <a:lvl4pPr marL="2260600" indent="-431800" defTabSz="1733930">
              <a:lnSpc>
                <a:spcPct val="90000"/>
              </a:lnSpc>
              <a:spcBef>
                <a:spcPts val="3200"/>
              </a:spcBef>
              <a:buSzPct val="123000"/>
              <a:buChar char="•"/>
              <a:defRPr sz="3400">
                <a:solidFill>
                  <a:srgbClr val="000000"/>
                </a:solidFill>
                <a:latin typeface="ヒラギノ角ゴ ProN W3"/>
                <a:ea typeface="ヒラギノ角ゴ ProN W3"/>
                <a:cs typeface="ヒラギノ角ゴ ProN W3"/>
                <a:sym typeface="ヒラギノ角ゴ ProN W3"/>
              </a:defRPr>
            </a:lvl4pPr>
            <a:lvl5pPr marL="2870200" indent="-431800" defTabSz="1733930">
              <a:lnSpc>
                <a:spcPct val="90000"/>
              </a:lnSpc>
              <a:spcBef>
                <a:spcPts val="3200"/>
              </a:spcBef>
              <a:buSzPct val="123000"/>
              <a:buChar char="•"/>
              <a:defRPr sz="3400">
                <a:solidFill>
                  <a:srgbClr val="000000"/>
                </a:solidFill>
                <a:latin typeface="ヒラギノ角ゴ ProN W3"/>
                <a:ea typeface="ヒラギノ角ゴ ProN W3"/>
                <a:cs typeface="ヒラギノ角ゴ ProN W3"/>
                <a:sym typeface="ヒラギノ角ゴ ProN W3"/>
              </a:defRPr>
            </a:lvl5pPr>
          </a:lstStyle>
          <a:p>
            <a:pPr/>
            <a:r>
              <a:t>スライドの箇条書きテキスト</a:t>
            </a:r>
          </a:p>
          <a:p>
            <a:pPr lvl="1"/>
            <a:r>
              <a:t/>
            </a:r>
          </a:p>
          <a:p>
            <a:pPr lvl="2"/>
            <a:r>
              <a:t/>
            </a:r>
          </a:p>
          <a:p>
            <a:pPr lvl="3"/>
            <a:r>
              <a:t/>
            </a:r>
          </a:p>
          <a:p>
            <a:pPr lvl="4"/>
            <a:r>
              <a:t/>
            </a:r>
          </a:p>
        </p:txBody>
      </p:sp>
      <p:sp>
        <p:nvSpPr>
          <p:cNvPr id="45" name="スライド番号"/>
          <p:cNvSpPr txBox="1"/>
          <p:nvPr>
            <p:ph type="sldNum" sz="quarter" idx="2"/>
          </p:nvPr>
        </p:nvSpPr>
        <p:spPr>
          <a:xfrm>
            <a:off x="6365497" y="8188933"/>
            <a:ext cx="267141" cy="206587"/>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bg>
      <p:bgPr>
        <a:solidFill>
          <a:srgbClr val="FFFFFF"/>
        </a:solidFill>
      </p:bgPr>
    </p:bg>
    <p:spTree>
      <p:nvGrpSpPr>
        <p:cNvPr id="1" name=""/>
        <p:cNvGrpSpPr/>
        <p:nvPr/>
      </p:nvGrpSpPr>
      <p:grpSpPr>
        <a:xfrm>
          <a:off x="0" y="0"/>
          <a:ext cx="0" cy="0"/>
          <a:chOff x="0" y="0"/>
          <a:chExt cx="0" cy="0"/>
        </a:xfrm>
      </p:grpSpPr>
      <p:sp>
        <p:nvSpPr>
          <p:cNvPr id="52" name="本文レベル1…"/>
          <p:cNvSpPr txBox="1"/>
          <p:nvPr>
            <p:ph type="body" idx="1" hasCustomPrompt="1"/>
          </p:nvPr>
        </p:nvSpPr>
        <p:spPr>
          <a:xfrm>
            <a:off x="643466" y="3485069"/>
            <a:ext cx="11717868" cy="4403207"/>
          </a:xfrm>
          <a:prstGeom prst="rect">
            <a:avLst/>
          </a:prstGeom>
        </p:spPr>
        <p:txBody>
          <a:bodyPr numCol="2" spcCol="585893"/>
          <a:lstStyle>
            <a:lvl1pPr marL="431800" indent="-431800" defTabSz="1733930">
              <a:lnSpc>
                <a:spcPct val="90000"/>
              </a:lnSpc>
              <a:spcBef>
                <a:spcPts val="3200"/>
              </a:spcBef>
              <a:buSzPct val="123000"/>
              <a:buChar char="•"/>
              <a:defRPr sz="3400">
                <a:solidFill>
                  <a:srgbClr val="000000"/>
                </a:solidFill>
                <a:latin typeface="ヒラギノ角ゴ ProN W3"/>
                <a:ea typeface="ヒラギノ角ゴ ProN W3"/>
                <a:cs typeface="ヒラギノ角ゴ ProN W3"/>
                <a:sym typeface="ヒラギノ角ゴ ProN W3"/>
              </a:defRPr>
            </a:lvl1pPr>
            <a:lvl2pPr marL="1041400" indent="-431800" defTabSz="1733930">
              <a:lnSpc>
                <a:spcPct val="90000"/>
              </a:lnSpc>
              <a:spcBef>
                <a:spcPts val="3200"/>
              </a:spcBef>
              <a:buSzPct val="123000"/>
              <a:buChar char="•"/>
              <a:defRPr sz="3400">
                <a:solidFill>
                  <a:srgbClr val="000000"/>
                </a:solidFill>
                <a:latin typeface="ヒラギノ角ゴ ProN W3"/>
                <a:ea typeface="ヒラギノ角ゴ ProN W3"/>
                <a:cs typeface="ヒラギノ角ゴ ProN W3"/>
                <a:sym typeface="ヒラギノ角ゴ ProN W3"/>
              </a:defRPr>
            </a:lvl2pPr>
            <a:lvl3pPr marL="1651000" indent="-431800" defTabSz="1733930">
              <a:lnSpc>
                <a:spcPct val="90000"/>
              </a:lnSpc>
              <a:spcBef>
                <a:spcPts val="3200"/>
              </a:spcBef>
              <a:buSzPct val="123000"/>
              <a:buChar char="•"/>
              <a:defRPr sz="3400">
                <a:solidFill>
                  <a:srgbClr val="000000"/>
                </a:solidFill>
                <a:latin typeface="ヒラギノ角ゴ ProN W3"/>
                <a:ea typeface="ヒラギノ角ゴ ProN W3"/>
                <a:cs typeface="ヒラギノ角ゴ ProN W3"/>
                <a:sym typeface="ヒラギノ角ゴ ProN W3"/>
              </a:defRPr>
            </a:lvl3pPr>
            <a:lvl4pPr marL="2260600" indent="-431800" defTabSz="1733930">
              <a:lnSpc>
                <a:spcPct val="90000"/>
              </a:lnSpc>
              <a:spcBef>
                <a:spcPts val="3200"/>
              </a:spcBef>
              <a:buSzPct val="123000"/>
              <a:buChar char="•"/>
              <a:defRPr sz="3400">
                <a:solidFill>
                  <a:srgbClr val="000000"/>
                </a:solidFill>
                <a:latin typeface="ヒラギノ角ゴ ProN W3"/>
                <a:ea typeface="ヒラギノ角ゴ ProN W3"/>
                <a:cs typeface="ヒラギノ角ゴ ProN W3"/>
                <a:sym typeface="ヒラギノ角ゴ ProN W3"/>
              </a:defRPr>
            </a:lvl4pPr>
            <a:lvl5pPr marL="2870200" indent="-431800" defTabSz="1733930">
              <a:lnSpc>
                <a:spcPct val="90000"/>
              </a:lnSpc>
              <a:spcBef>
                <a:spcPts val="3200"/>
              </a:spcBef>
              <a:buSzPct val="123000"/>
              <a:buChar char="•"/>
              <a:defRPr sz="3400">
                <a:solidFill>
                  <a:srgbClr val="000000"/>
                </a:solidFill>
                <a:latin typeface="ヒラギノ角ゴ ProN W3"/>
                <a:ea typeface="ヒラギノ角ゴ ProN W3"/>
                <a:cs typeface="ヒラギノ角ゴ ProN W3"/>
                <a:sym typeface="ヒラギノ角ゴ ProN W3"/>
              </a:defRPr>
            </a:lvl5pPr>
          </a:lstStyle>
          <a:p>
            <a:pPr/>
            <a:r>
              <a:t>スライドの箇条書きテキスト</a:t>
            </a:r>
          </a:p>
          <a:p>
            <a:pPr lvl="1"/>
            <a:r>
              <a:t/>
            </a:r>
          </a:p>
          <a:p>
            <a:pPr lvl="2"/>
            <a:r>
              <a:t/>
            </a:r>
          </a:p>
          <a:p>
            <a:pPr lvl="3"/>
            <a:r>
              <a:t/>
            </a:r>
          </a:p>
          <a:p>
            <a:pPr lvl="4"/>
            <a:r>
              <a:t/>
            </a:r>
          </a:p>
        </p:txBody>
      </p:sp>
      <p:sp>
        <p:nvSpPr>
          <p:cNvPr id="53" name="スライド番号"/>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bg>
      <p:bgPr>
        <a:solidFill>
          <a:srgbClr val="FFFFFF"/>
        </a:solidFill>
      </p:bgPr>
    </p:bg>
    <p:spTree>
      <p:nvGrpSpPr>
        <p:cNvPr id="1" name=""/>
        <p:cNvGrpSpPr/>
        <p:nvPr/>
      </p:nvGrpSpPr>
      <p:grpSpPr>
        <a:xfrm>
          <a:off x="0" y="0"/>
          <a:ext cx="0" cy="0"/>
          <a:chOff x="0" y="0"/>
          <a:chExt cx="0" cy="0"/>
        </a:xfrm>
      </p:grpSpPr>
      <p:sp>
        <p:nvSpPr>
          <p:cNvPr id="60" name="スライドのサブタイトル"/>
          <p:cNvSpPr txBox="1"/>
          <p:nvPr>
            <p:ph type="body" sz="quarter" idx="21" hasCustomPrompt="1"/>
          </p:nvPr>
        </p:nvSpPr>
        <p:spPr>
          <a:xfrm>
            <a:off x="643466" y="2418079"/>
            <a:ext cx="5215468" cy="498550"/>
          </a:xfrm>
          <a:prstGeom prst="rect">
            <a:avLst/>
          </a:prstGeom>
        </p:spPr>
        <p:txBody>
          <a:bodyPr lIns="24383" tIns="24383" rIns="24383" bIns="24383"/>
          <a:lstStyle>
            <a:lvl1pPr defTabSz="569411">
              <a:defRPr sz="3686">
                <a:solidFill>
                  <a:srgbClr val="000000"/>
                </a:solidFill>
              </a:defRPr>
            </a:lvl1pPr>
          </a:lstStyle>
          <a:p>
            <a:pPr/>
            <a:r>
              <a:t>スライドのサブタイトル</a:t>
            </a:r>
          </a:p>
        </p:txBody>
      </p:sp>
      <p:sp>
        <p:nvSpPr>
          <p:cNvPr id="61" name="本文レベル1…"/>
          <p:cNvSpPr txBox="1"/>
          <p:nvPr>
            <p:ph type="body" sz="quarter" idx="1" hasCustomPrompt="1"/>
          </p:nvPr>
        </p:nvSpPr>
        <p:spPr>
          <a:xfrm>
            <a:off x="643466" y="3485069"/>
            <a:ext cx="5215468" cy="4403536"/>
          </a:xfrm>
          <a:prstGeom prst="rect">
            <a:avLst/>
          </a:prstGeom>
        </p:spPr>
        <p:txBody>
          <a:bodyPr/>
          <a:lstStyle>
            <a:lvl1pPr marL="431800" indent="-431800" defTabSz="1733930">
              <a:lnSpc>
                <a:spcPct val="90000"/>
              </a:lnSpc>
              <a:spcBef>
                <a:spcPts val="3200"/>
              </a:spcBef>
              <a:buSzPct val="123000"/>
              <a:buChar char="•"/>
              <a:defRPr sz="3400">
                <a:solidFill>
                  <a:srgbClr val="000000"/>
                </a:solidFill>
                <a:latin typeface="ヒラギノ角ゴ ProN W3"/>
                <a:ea typeface="ヒラギノ角ゴ ProN W3"/>
                <a:cs typeface="ヒラギノ角ゴ ProN W3"/>
                <a:sym typeface="ヒラギノ角ゴ ProN W3"/>
              </a:defRPr>
            </a:lvl1pPr>
            <a:lvl2pPr marL="1041400" indent="-431800" defTabSz="1733930">
              <a:lnSpc>
                <a:spcPct val="90000"/>
              </a:lnSpc>
              <a:spcBef>
                <a:spcPts val="3200"/>
              </a:spcBef>
              <a:buSzPct val="123000"/>
              <a:buChar char="•"/>
              <a:defRPr sz="3400">
                <a:solidFill>
                  <a:srgbClr val="000000"/>
                </a:solidFill>
                <a:latin typeface="ヒラギノ角ゴ ProN W3"/>
                <a:ea typeface="ヒラギノ角ゴ ProN W3"/>
                <a:cs typeface="ヒラギノ角ゴ ProN W3"/>
                <a:sym typeface="ヒラギノ角ゴ ProN W3"/>
              </a:defRPr>
            </a:lvl2pPr>
            <a:lvl3pPr marL="1651000" indent="-431800" defTabSz="1733930">
              <a:lnSpc>
                <a:spcPct val="90000"/>
              </a:lnSpc>
              <a:spcBef>
                <a:spcPts val="3200"/>
              </a:spcBef>
              <a:buSzPct val="123000"/>
              <a:buChar char="•"/>
              <a:defRPr sz="3400">
                <a:solidFill>
                  <a:srgbClr val="000000"/>
                </a:solidFill>
                <a:latin typeface="ヒラギノ角ゴ ProN W3"/>
                <a:ea typeface="ヒラギノ角ゴ ProN W3"/>
                <a:cs typeface="ヒラギノ角ゴ ProN W3"/>
                <a:sym typeface="ヒラギノ角ゴ ProN W3"/>
              </a:defRPr>
            </a:lvl3pPr>
            <a:lvl4pPr marL="2260600" indent="-431800" defTabSz="1733930">
              <a:lnSpc>
                <a:spcPct val="90000"/>
              </a:lnSpc>
              <a:spcBef>
                <a:spcPts val="3200"/>
              </a:spcBef>
              <a:buSzPct val="123000"/>
              <a:buChar char="•"/>
              <a:defRPr sz="3400">
                <a:solidFill>
                  <a:srgbClr val="000000"/>
                </a:solidFill>
                <a:latin typeface="ヒラギノ角ゴ ProN W3"/>
                <a:ea typeface="ヒラギノ角ゴ ProN W3"/>
                <a:cs typeface="ヒラギノ角ゴ ProN W3"/>
                <a:sym typeface="ヒラギノ角ゴ ProN W3"/>
              </a:defRPr>
            </a:lvl4pPr>
            <a:lvl5pPr marL="2870200" indent="-431800" defTabSz="1733930">
              <a:lnSpc>
                <a:spcPct val="90000"/>
              </a:lnSpc>
              <a:spcBef>
                <a:spcPts val="3200"/>
              </a:spcBef>
              <a:buSzPct val="123000"/>
              <a:buChar char="•"/>
              <a:defRPr sz="3400">
                <a:solidFill>
                  <a:srgbClr val="000000"/>
                </a:solidFill>
                <a:latin typeface="ヒラギノ角ゴ ProN W3"/>
                <a:ea typeface="ヒラギノ角ゴ ProN W3"/>
                <a:cs typeface="ヒラギノ角ゴ ProN W3"/>
                <a:sym typeface="ヒラギノ角ゴ ProN W3"/>
              </a:defRPr>
            </a:lvl5pPr>
          </a:lstStyle>
          <a:p>
            <a:pPr/>
            <a:r>
              <a:t>スライドの箇条書きテキスト</a:t>
            </a:r>
          </a:p>
          <a:p>
            <a:pPr lvl="1"/>
            <a:r>
              <a:t/>
            </a:r>
          </a:p>
          <a:p>
            <a:pPr lvl="2"/>
            <a:r>
              <a:t/>
            </a:r>
          </a:p>
          <a:p>
            <a:pPr lvl="3"/>
            <a:r>
              <a:t/>
            </a:r>
          </a:p>
          <a:p>
            <a:pPr lvl="4"/>
            <a:r>
              <a:t/>
            </a:r>
          </a:p>
        </p:txBody>
      </p:sp>
      <p:sp>
        <p:nvSpPr>
          <p:cNvPr id="62" name="青空を背景にして下から見上げた熱気球"/>
          <p:cNvSpPr/>
          <p:nvPr>
            <p:ph type="pic" idx="22"/>
          </p:nvPr>
        </p:nvSpPr>
        <p:spPr>
          <a:xfrm>
            <a:off x="4497493" y="1893252"/>
            <a:ext cx="8986673" cy="5967043"/>
          </a:xfrm>
          <a:prstGeom prst="rect">
            <a:avLst/>
          </a:prstGeom>
        </p:spPr>
        <p:txBody>
          <a:bodyPr lIns="91439" tIns="45719" rIns="91439" bIns="45719">
            <a:noAutofit/>
          </a:bodyPr>
          <a:lstStyle/>
          <a:p>
            <a:pPr/>
          </a:p>
        </p:txBody>
      </p:sp>
      <p:sp>
        <p:nvSpPr>
          <p:cNvPr id="63" name="スライドのタイトル"/>
          <p:cNvSpPr txBox="1"/>
          <p:nvPr>
            <p:ph type="title" hasCustomPrompt="1"/>
          </p:nvPr>
        </p:nvSpPr>
        <p:spPr>
          <a:xfrm>
            <a:off x="643466" y="1727199"/>
            <a:ext cx="5215468" cy="765388"/>
          </a:xfrm>
          <a:prstGeom prst="rect">
            <a:avLst/>
          </a:prstGeom>
        </p:spPr>
        <p:txBody>
          <a:bodyPr anchor="t"/>
          <a:lstStyle>
            <a:lvl1pPr>
              <a:defRPr spc="-119" sz="6000">
                <a:solidFill>
                  <a:schemeClr val="accent1">
                    <a:hueOff val="114395"/>
                    <a:lumOff val="-24975"/>
                  </a:schemeClr>
                </a:solidFill>
              </a:defRPr>
            </a:lvl1pPr>
          </a:lstStyle>
          <a:p>
            <a:pPr/>
            <a:r>
              <a:t>スライドのタイトル</a:t>
            </a:r>
          </a:p>
        </p:txBody>
      </p:sp>
      <p:sp>
        <p:nvSpPr>
          <p:cNvPr id="64" name="スライド番号"/>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セクション">
    <p:spTree>
      <p:nvGrpSpPr>
        <p:cNvPr id="1" name=""/>
        <p:cNvGrpSpPr/>
        <p:nvPr/>
      </p:nvGrpSpPr>
      <p:grpSpPr>
        <a:xfrm>
          <a:off x="0" y="0"/>
          <a:ext cx="0" cy="0"/>
          <a:chOff x="0" y="0"/>
          <a:chExt cx="0" cy="0"/>
        </a:xfrm>
      </p:grpSpPr>
      <p:sp>
        <p:nvSpPr>
          <p:cNvPr id="71" name="セクションタイトル"/>
          <p:cNvSpPr txBox="1"/>
          <p:nvPr>
            <p:ph type="title" hasCustomPrompt="1"/>
          </p:nvPr>
        </p:nvSpPr>
        <p:spPr>
          <a:xfrm>
            <a:off x="643464" y="3637279"/>
            <a:ext cx="11717870" cy="2479042"/>
          </a:xfrm>
          <a:prstGeom prst="rect">
            <a:avLst/>
          </a:prstGeom>
        </p:spPr>
        <p:txBody>
          <a:bodyPr anchor="ctr"/>
          <a:lstStyle>
            <a:lvl1pPr>
              <a:defRPr>
                <a:latin typeface="ヒラギノ角ゴ ProN W3"/>
                <a:ea typeface="ヒラギノ角ゴ ProN W3"/>
                <a:cs typeface="ヒラギノ角ゴ ProN W3"/>
                <a:sym typeface="ヒラギノ角ゴ ProN W3"/>
              </a:defRPr>
            </a:lvl1pPr>
          </a:lstStyle>
          <a:p>
            <a:pPr/>
            <a:r>
              <a:t>セクションタイトル</a:t>
            </a:r>
          </a:p>
        </p:txBody>
      </p:sp>
      <p:sp>
        <p:nvSpPr>
          <p:cNvPr id="72" name="スライド番号"/>
          <p:cNvSpPr txBox="1"/>
          <p:nvPr>
            <p:ph type="sldNum" sz="quarter" idx="2"/>
          </p:nvPr>
        </p:nvSpPr>
        <p:spPr>
          <a:xfrm>
            <a:off x="6365497" y="8191190"/>
            <a:ext cx="267141" cy="20658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のみ">
    <p:bg>
      <p:bgPr>
        <a:solidFill>
          <a:srgbClr val="FFFFFF"/>
        </a:solidFill>
      </p:bgPr>
    </p:bg>
    <p:spTree>
      <p:nvGrpSpPr>
        <p:cNvPr id="1" name=""/>
        <p:cNvGrpSpPr/>
        <p:nvPr/>
      </p:nvGrpSpPr>
      <p:grpSpPr>
        <a:xfrm>
          <a:off x="0" y="0"/>
          <a:ext cx="0" cy="0"/>
          <a:chOff x="0" y="0"/>
          <a:chExt cx="0" cy="0"/>
        </a:xfrm>
      </p:grpSpPr>
      <p:sp>
        <p:nvSpPr>
          <p:cNvPr id="79" name="スライドのタイトル"/>
          <p:cNvSpPr txBox="1"/>
          <p:nvPr>
            <p:ph type="title" hasCustomPrompt="1"/>
          </p:nvPr>
        </p:nvSpPr>
        <p:spPr>
          <a:xfrm>
            <a:off x="643466" y="1727199"/>
            <a:ext cx="11717868" cy="765307"/>
          </a:xfrm>
          <a:prstGeom prst="rect">
            <a:avLst/>
          </a:prstGeom>
        </p:spPr>
        <p:txBody>
          <a:bodyPr anchor="t"/>
          <a:lstStyle>
            <a:lvl1pPr>
              <a:defRPr spc="-119" sz="6000">
                <a:solidFill>
                  <a:schemeClr val="accent1">
                    <a:hueOff val="114395"/>
                    <a:lumOff val="-24975"/>
                  </a:schemeClr>
                </a:solidFill>
              </a:defRPr>
            </a:lvl1pPr>
          </a:lstStyle>
          <a:p>
            <a:pPr/>
            <a:r>
              <a:t>スライドのタイトル</a:t>
            </a:r>
          </a:p>
        </p:txBody>
      </p:sp>
      <p:sp>
        <p:nvSpPr>
          <p:cNvPr id="80" name="スライドのサブタイトル"/>
          <p:cNvSpPr txBox="1"/>
          <p:nvPr>
            <p:ph type="body" sz="quarter" idx="21" hasCustomPrompt="1"/>
          </p:nvPr>
        </p:nvSpPr>
        <p:spPr>
          <a:xfrm>
            <a:off x="643466" y="2418079"/>
            <a:ext cx="11717868" cy="498550"/>
          </a:xfrm>
          <a:prstGeom prst="rect">
            <a:avLst/>
          </a:prstGeom>
        </p:spPr>
        <p:txBody>
          <a:bodyPr lIns="24383" tIns="24383" rIns="24383" bIns="24383"/>
          <a:lstStyle>
            <a:lvl1pPr defTabSz="569411">
              <a:defRPr sz="3686">
                <a:solidFill>
                  <a:srgbClr val="000000"/>
                </a:solidFill>
              </a:defRPr>
            </a:lvl1pPr>
          </a:lstStyle>
          <a:p>
            <a:pPr/>
            <a:r>
              <a:t>スライドのサブタイトル</a:t>
            </a:r>
          </a:p>
        </p:txBody>
      </p:sp>
      <p:sp>
        <p:nvSpPr>
          <p:cNvPr id="81" name="スライド番号"/>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議題">
    <p:bg>
      <p:bgPr>
        <a:solidFill>
          <a:srgbClr val="FFFFFF"/>
        </a:solidFill>
      </p:bgPr>
    </p:bg>
    <p:spTree>
      <p:nvGrpSpPr>
        <p:cNvPr id="1" name=""/>
        <p:cNvGrpSpPr/>
        <p:nvPr/>
      </p:nvGrpSpPr>
      <p:grpSpPr>
        <a:xfrm>
          <a:off x="0" y="0"/>
          <a:ext cx="0" cy="0"/>
          <a:chOff x="0" y="0"/>
          <a:chExt cx="0" cy="0"/>
        </a:xfrm>
      </p:grpSpPr>
      <p:sp>
        <p:nvSpPr>
          <p:cNvPr id="88" name="議題のタイトル"/>
          <p:cNvSpPr txBox="1"/>
          <p:nvPr>
            <p:ph type="title" hasCustomPrompt="1"/>
          </p:nvPr>
        </p:nvSpPr>
        <p:spPr>
          <a:xfrm>
            <a:off x="643466" y="1727199"/>
            <a:ext cx="11717868" cy="765388"/>
          </a:xfrm>
          <a:prstGeom prst="rect">
            <a:avLst/>
          </a:prstGeom>
        </p:spPr>
        <p:txBody>
          <a:bodyPr anchor="t"/>
          <a:lstStyle>
            <a:lvl1pPr>
              <a:defRPr spc="-119" sz="6000">
                <a:solidFill>
                  <a:schemeClr val="accent1">
                    <a:hueOff val="114395"/>
                    <a:lumOff val="-24975"/>
                  </a:schemeClr>
                </a:solidFill>
              </a:defRPr>
            </a:lvl1pPr>
          </a:lstStyle>
          <a:p>
            <a:pPr/>
            <a:r>
              <a:t>議題のタイトル</a:t>
            </a:r>
          </a:p>
        </p:txBody>
      </p:sp>
      <p:sp>
        <p:nvSpPr>
          <p:cNvPr id="89" name="議題のサブタイトル"/>
          <p:cNvSpPr txBox="1"/>
          <p:nvPr>
            <p:ph type="body" sz="quarter" idx="21" hasCustomPrompt="1"/>
          </p:nvPr>
        </p:nvSpPr>
        <p:spPr>
          <a:xfrm>
            <a:off x="643466" y="2418079"/>
            <a:ext cx="11717868" cy="498550"/>
          </a:xfrm>
          <a:prstGeom prst="rect">
            <a:avLst/>
          </a:prstGeom>
        </p:spPr>
        <p:txBody>
          <a:bodyPr lIns="24383" tIns="24383" rIns="24383" bIns="24383"/>
          <a:lstStyle>
            <a:lvl1pPr defTabSz="569411">
              <a:defRPr sz="3686">
                <a:solidFill>
                  <a:srgbClr val="000000"/>
                </a:solidFill>
              </a:defRPr>
            </a:lvl1pPr>
          </a:lstStyle>
          <a:p>
            <a:pPr/>
            <a:r>
              <a:t>議題のサブタイトル</a:t>
            </a:r>
          </a:p>
        </p:txBody>
      </p:sp>
      <p:sp>
        <p:nvSpPr>
          <p:cNvPr id="90" name="本文レベル1…"/>
          <p:cNvSpPr txBox="1"/>
          <p:nvPr>
            <p:ph type="body" idx="1" hasCustomPrompt="1"/>
          </p:nvPr>
        </p:nvSpPr>
        <p:spPr>
          <a:xfrm>
            <a:off x="643466" y="3485069"/>
            <a:ext cx="11717868" cy="4403207"/>
          </a:xfrm>
          <a:prstGeom prst="rect">
            <a:avLst/>
          </a:prstGeom>
        </p:spPr>
        <p:txBody>
          <a:bodyPr/>
          <a:lstStyle>
            <a:lvl1pPr>
              <a:spcBef>
                <a:spcPts val="1200"/>
              </a:spcBef>
              <a:defRPr spc="-38">
                <a:solidFill>
                  <a:srgbClr val="000000"/>
                </a:solidFill>
                <a:latin typeface="ヒラギノ角ゴ ProN W3"/>
                <a:ea typeface="ヒラギノ角ゴ ProN W3"/>
                <a:cs typeface="ヒラギノ角ゴ ProN W3"/>
                <a:sym typeface="ヒラギノ角ゴ ProN W3"/>
              </a:defRPr>
            </a:lvl1pPr>
            <a:lvl2pPr>
              <a:spcBef>
                <a:spcPts val="1200"/>
              </a:spcBef>
              <a:defRPr spc="-38">
                <a:solidFill>
                  <a:srgbClr val="000000"/>
                </a:solidFill>
                <a:latin typeface="ヒラギノ角ゴ ProN W3"/>
                <a:ea typeface="ヒラギノ角ゴ ProN W3"/>
                <a:cs typeface="ヒラギノ角ゴ ProN W3"/>
                <a:sym typeface="ヒラギノ角ゴ ProN W3"/>
              </a:defRPr>
            </a:lvl2pPr>
            <a:lvl3pPr>
              <a:spcBef>
                <a:spcPts val="1200"/>
              </a:spcBef>
              <a:defRPr spc="-38">
                <a:solidFill>
                  <a:srgbClr val="000000"/>
                </a:solidFill>
                <a:latin typeface="ヒラギノ角ゴ ProN W3"/>
                <a:ea typeface="ヒラギノ角ゴ ProN W3"/>
                <a:cs typeface="ヒラギノ角ゴ ProN W3"/>
                <a:sym typeface="ヒラギノ角ゴ ProN W3"/>
              </a:defRPr>
            </a:lvl3pPr>
            <a:lvl4pPr>
              <a:spcBef>
                <a:spcPts val="1200"/>
              </a:spcBef>
              <a:defRPr spc="-38">
                <a:solidFill>
                  <a:srgbClr val="000000"/>
                </a:solidFill>
                <a:latin typeface="ヒラギノ角ゴ ProN W3"/>
                <a:ea typeface="ヒラギノ角ゴ ProN W3"/>
                <a:cs typeface="ヒラギノ角ゴ ProN W3"/>
                <a:sym typeface="ヒラギノ角ゴ ProN W3"/>
              </a:defRPr>
            </a:lvl4pPr>
            <a:lvl5pPr>
              <a:spcBef>
                <a:spcPts val="1200"/>
              </a:spcBef>
              <a:defRPr spc="-38">
                <a:solidFill>
                  <a:srgbClr val="000000"/>
                </a:solidFill>
                <a:latin typeface="ヒラギノ角ゴ ProN W3"/>
                <a:ea typeface="ヒラギノ角ゴ ProN W3"/>
                <a:cs typeface="ヒラギノ角ゴ ProN W3"/>
                <a:sym typeface="ヒラギノ角ゴ ProN W3"/>
              </a:defRPr>
            </a:lvl5pPr>
          </a:lstStyle>
          <a:p>
            <a:pPr/>
            <a:r>
              <a:t>議題のトピック</a:t>
            </a:r>
          </a:p>
          <a:p>
            <a:pPr lvl="1"/>
            <a:r>
              <a:t/>
            </a:r>
          </a:p>
          <a:p>
            <a:pPr lvl="2"/>
            <a:r>
              <a:t/>
            </a:r>
          </a:p>
          <a:p>
            <a:pPr lvl="3"/>
            <a:r>
              <a:t/>
            </a:r>
          </a:p>
          <a:p>
            <a:pPr lvl="4"/>
            <a:r>
              <a:t/>
            </a:r>
          </a:p>
        </p:txBody>
      </p:sp>
      <p:sp>
        <p:nvSpPr>
          <p:cNvPr id="91" name="スライド番号"/>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3462"/>
        </a:solidFill>
      </p:bgPr>
    </p:bg>
    <p:spTree>
      <p:nvGrpSpPr>
        <p:cNvPr id="1" name=""/>
        <p:cNvGrpSpPr/>
        <p:nvPr/>
      </p:nvGrpSpPr>
      <p:grpSpPr>
        <a:xfrm>
          <a:off x="0" y="0"/>
          <a:ext cx="0" cy="0"/>
          <a:chOff x="0" y="0"/>
          <a:chExt cx="0" cy="0"/>
        </a:xfrm>
      </p:grpSpPr>
      <p:sp>
        <p:nvSpPr>
          <p:cNvPr id="2" name="プレゼンテーションのタイトル"/>
          <p:cNvSpPr txBox="1"/>
          <p:nvPr>
            <p:ph type="title" hasCustomPrompt="1"/>
          </p:nvPr>
        </p:nvSpPr>
        <p:spPr>
          <a:xfrm>
            <a:off x="643464" y="2592528"/>
            <a:ext cx="11717870" cy="2479041"/>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b">
            <a:normAutofit fontScale="100000" lnSpcReduction="0"/>
          </a:bodyPr>
          <a:lstStyle/>
          <a:p>
            <a:pPr/>
            <a:r>
              <a:t>プレゼンテーションのタイトル</a:t>
            </a:r>
          </a:p>
        </p:txBody>
      </p:sp>
      <p:sp>
        <p:nvSpPr>
          <p:cNvPr id="3" name="本文レベル1…"/>
          <p:cNvSpPr txBox="1"/>
          <p:nvPr>
            <p:ph type="body" idx="1" hasCustomPrompt="1"/>
          </p:nvPr>
        </p:nvSpPr>
        <p:spPr>
          <a:xfrm>
            <a:off x="640715" y="5064795"/>
            <a:ext cx="11717868" cy="1016001"/>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ormAutofit fontScale="100000" lnSpcReduction="0"/>
          </a:bodyPr>
          <a:lstStyle/>
          <a:p>
            <a:pPr/>
            <a:r>
              <a:t>プレゼンテーションのサブタイトル</a:t>
            </a:r>
          </a:p>
          <a:p>
            <a:pPr lvl="1"/>
            <a:r>
              <a:t/>
            </a:r>
          </a:p>
          <a:p>
            <a:pPr lvl="2"/>
            <a:r>
              <a:t/>
            </a:r>
          </a:p>
          <a:p>
            <a:pPr lvl="3"/>
            <a:r>
              <a:t/>
            </a:r>
          </a:p>
          <a:p>
            <a:pPr lvl="4"/>
            <a:r>
              <a:t/>
            </a:r>
          </a:p>
        </p:txBody>
      </p:sp>
      <p:sp>
        <p:nvSpPr>
          <p:cNvPr id="4" name="スライド番号"/>
          <p:cNvSpPr txBox="1"/>
          <p:nvPr>
            <p:ph type="sldNum" sz="quarter" idx="2"/>
          </p:nvPr>
        </p:nvSpPr>
        <p:spPr>
          <a:xfrm>
            <a:off x="6365497" y="8188932"/>
            <a:ext cx="267141" cy="206588"/>
          </a:xfrm>
          <a:prstGeom prst="rect">
            <a:avLst/>
          </a:prstGeom>
          <a:ln w="3175">
            <a:miter lim="400000"/>
          </a:ln>
        </p:spPr>
        <p:txBody>
          <a:bodyPr wrap="none" lIns="27093" tIns="27093" rIns="27093" bIns="27093" anchor="b">
            <a:spAutoFit/>
          </a:bodyPr>
          <a:lstStyle>
            <a:lvl1pPr defTabSz="415431">
              <a:defRPr sz="12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1733930" rtl="0" latinLnBrk="0">
        <a:lnSpc>
          <a:spcPct val="80000"/>
        </a:lnSpc>
        <a:spcBef>
          <a:spcPts val="0"/>
        </a:spcBef>
        <a:spcAft>
          <a:spcPts val="0"/>
        </a:spcAft>
        <a:buClrTx/>
        <a:buSzTx/>
        <a:buFontTx/>
        <a:buNone/>
        <a:tabLst/>
        <a:defRPr b="0" baseline="0" cap="none" i="0" spc="-164" strike="noStrike" sz="8200" u="none">
          <a:solidFill>
            <a:srgbClr val="FFFFFF"/>
          </a:solidFill>
          <a:uFillTx/>
          <a:latin typeface="+mn-lt"/>
          <a:ea typeface="+mn-ea"/>
          <a:cs typeface="+mn-cs"/>
          <a:sym typeface="ヒラギノ角ゴ ProN W6"/>
        </a:defRPr>
      </a:lvl1pPr>
      <a:lvl2pPr marL="0" marR="0" indent="457200" algn="l" defTabSz="1733930" rtl="0" latinLnBrk="0">
        <a:lnSpc>
          <a:spcPct val="80000"/>
        </a:lnSpc>
        <a:spcBef>
          <a:spcPts val="0"/>
        </a:spcBef>
        <a:spcAft>
          <a:spcPts val="0"/>
        </a:spcAft>
        <a:buClrTx/>
        <a:buSzTx/>
        <a:buFontTx/>
        <a:buNone/>
        <a:tabLst/>
        <a:defRPr b="0" baseline="0" cap="none" i="0" spc="-164" strike="noStrike" sz="8200" u="none">
          <a:solidFill>
            <a:srgbClr val="FFFFFF"/>
          </a:solidFill>
          <a:uFillTx/>
          <a:latin typeface="+mn-lt"/>
          <a:ea typeface="+mn-ea"/>
          <a:cs typeface="+mn-cs"/>
          <a:sym typeface="ヒラギノ角ゴ ProN W6"/>
        </a:defRPr>
      </a:lvl2pPr>
      <a:lvl3pPr marL="0" marR="0" indent="914400" algn="l" defTabSz="1733930" rtl="0" latinLnBrk="0">
        <a:lnSpc>
          <a:spcPct val="80000"/>
        </a:lnSpc>
        <a:spcBef>
          <a:spcPts val="0"/>
        </a:spcBef>
        <a:spcAft>
          <a:spcPts val="0"/>
        </a:spcAft>
        <a:buClrTx/>
        <a:buSzTx/>
        <a:buFontTx/>
        <a:buNone/>
        <a:tabLst/>
        <a:defRPr b="0" baseline="0" cap="none" i="0" spc="-164" strike="noStrike" sz="8200" u="none">
          <a:solidFill>
            <a:srgbClr val="FFFFFF"/>
          </a:solidFill>
          <a:uFillTx/>
          <a:latin typeface="+mn-lt"/>
          <a:ea typeface="+mn-ea"/>
          <a:cs typeface="+mn-cs"/>
          <a:sym typeface="ヒラギノ角ゴ ProN W6"/>
        </a:defRPr>
      </a:lvl3pPr>
      <a:lvl4pPr marL="0" marR="0" indent="1371600" algn="l" defTabSz="1733930" rtl="0" latinLnBrk="0">
        <a:lnSpc>
          <a:spcPct val="80000"/>
        </a:lnSpc>
        <a:spcBef>
          <a:spcPts val="0"/>
        </a:spcBef>
        <a:spcAft>
          <a:spcPts val="0"/>
        </a:spcAft>
        <a:buClrTx/>
        <a:buSzTx/>
        <a:buFontTx/>
        <a:buNone/>
        <a:tabLst/>
        <a:defRPr b="0" baseline="0" cap="none" i="0" spc="-164" strike="noStrike" sz="8200" u="none">
          <a:solidFill>
            <a:srgbClr val="FFFFFF"/>
          </a:solidFill>
          <a:uFillTx/>
          <a:latin typeface="+mn-lt"/>
          <a:ea typeface="+mn-ea"/>
          <a:cs typeface="+mn-cs"/>
          <a:sym typeface="ヒラギノ角ゴ ProN W6"/>
        </a:defRPr>
      </a:lvl4pPr>
      <a:lvl5pPr marL="0" marR="0" indent="1828800" algn="l" defTabSz="1733930" rtl="0" latinLnBrk="0">
        <a:lnSpc>
          <a:spcPct val="80000"/>
        </a:lnSpc>
        <a:spcBef>
          <a:spcPts val="0"/>
        </a:spcBef>
        <a:spcAft>
          <a:spcPts val="0"/>
        </a:spcAft>
        <a:buClrTx/>
        <a:buSzTx/>
        <a:buFontTx/>
        <a:buNone/>
        <a:tabLst/>
        <a:defRPr b="0" baseline="0" cap="none" i="0" spc="-164" strike="noStrike" sz="8200" u="none">
          <a:solidFill>
            <a:srgbClr val="FFFFFF"/>
          </a:solidFill>
          <a:uFillTx/>
          <a:latin typeface="+mn-lt"/>
          <a:ea typeface="+mn-ea"/>
          <a:cs typeface="+mn-cs"/>
          <a:sym typeface="ヒラギノ角ゴ ProN W6"/>
        </a:defRPr>
      </a:lvl5pPr>
      <a:lvl6pPr marL="0" marR="0" indent="2286000" algn="l" defTabSz="1733930" rtl="0" latinLnBrk="0">
        <a:lnSpc>
          <a:spcPct val="80000"/>
        </a:lnSpc>
        <a:spcBef>
          <a:spcPts val="0"/>
        </a:spcBef>
        <a:spcAft>
          <a:spcPts val="0"/>
        </a:spcAft>
        <a:buClrTx/>
        <a:buSzTx/>
        <a:buFontTx/>
        <a:buNone/>
        <a:tabLst/>
        <a:defRPr b="0" baseline="0" cap="none" i="0" spc="-164" strike="noStrike" sz="8200" u="none">
          <a:solidFill>
            <a:srgbClr val="FFFFFF"/>
          </a:solidFill>
          <a:uFillTx/>
          <a:latin typeface="+mn-lt"/>
          <a:ea typeface="+mn-ea"/>
          <a:cs typeface="+mn-cs"/>
          <a:sym typeface="ヒラギノ角ゴ ProN W6"/>
        </a:defRPr>
      </a:lvl6pPr>
      <a:lvl7pPr marL="0" marR="0" indent="2743200" algn="l" defTabSz="1733930" rtl="0" latinLnBrk="0">
        <a:lnSpc>
          <a:spcPct val="80000"/>
        </a:lnSpc>
        <a:spcBef>
          <a:spcPts val="0"/>
        </a:spcBef>
        <a:spcAft>
          <a:spcPts val="0"/>
        </a:spcAft>
        <a:buClrTx/>
        <a:buSzTx/>
        <a:buFontTx/>
        <a:buNone/>
        <a:tabLst/>
        <a:defRPr b="0" baseline="0" cap="none" i="0" spc="-164" strike="noStrike" sz="8200" u="none">
          <a:solidFill>
            <a:srgbClr val="FFFFFF"/>
          </a:solidFill>
          <a:uFillTx/>
          <a:latin typeface="+mn-lt"/>
          <a:ea typeface="+mn-ea"/>
          <a:cs typeface="+mn-cs"/>
          <a:sym typeface="ヒラギノ角ゴ ProN W6"/>
        </a:defRPr>
      </a:lvl7pPr>
      <a:lvl8pPr marL="0" marR="0" indent="3200400" algn="l" defTabSz="1733930" rtl="0" latinLnBrk="0">
        <a:lnSpc>
          <a:spcPct val="80000"/>
        </a:lnSpc>
        <a:spcBef>
          <a:spcPts val="0"/>
        </a:spcBef>
        <a:spcAft>
          <a:spcPts val="0"/>
        </a:spcAft>
        <a:buClrTx/>
        <a:buSzTx/>
        <a:buFontTx/>
        <a:buNone/>
        <a:tabLst/>
        <a:defRPr b="0" baseline="0" cap="none" i="0" spc="-164" strike="noStrike" sz="8200" u="none">
          <a:solidFill>
            <a:srgbClr val="FFFFFF"/>
          </a:solidFill>
          <a:uFillTx/>
          <a:latin typeface="+mn-lt"/>
          <a:ea typeface="+mn-ea"/>
          <a:cs typeface="+mn-cs"/>
          <a:sym typeface="ヒラギノ角ゴ ProN W6"/>
        </a:defRPr>
      </a:lvl8pPr>
      <a:lvl9pPr marL="0" marR="0" indent="3657600" algn="l" defTabSz="1733930" rtl="0" latinLnBrk="0">
        <a:lnSpc>
          <a:spcPct val="80000"/>
        </a:lnSpc>
        <a:spcBef>
          <a:spcPts val="0"/>
        </a:spcBef>
        <a:spcAft>
          <a:spcPts val="0"/>
        </a:spcAft>
        <a:buClrTx/>
        <a:buSzTx/>
        <a:buFontTx/>
        <a:buNone/>
        <a:tabLst/>
        <a:defRPr b="0" baseline="0" cap="none" i="0" spc="-164" strike="noStrike" sz="8200" u="none">
          <a:solidFill>
            <a:srgbClr val="FFFFFF"/>
          </a:solidFill>
          <a:uFillTx/>
          <a:latin typeface="+mn-lt"/>
          <a:ea typeface="+mn-ea"/>
          <a:cs typeface="+mn-cs"/>
          <a:sym typeface="ヒラギノ角ゴ ProN W6"/>
        </a:defRPr>
      </a:lvl9pPr>
    </p:titleStyle>
    <p:bodyStyle>
      <a:lvl1pPr marL="0" marR="0" indent="0" algn="l" defTabSz="587022" rtl="0" latinLnBrk="0">
        <a:lnSpc>
          <a:spcPct val="100000"/>
        </a:lnSpc>
        <a:spcBef>
          <a:spcPts val="0"/>
        </a:spcBef>
        <a:spcAft>
          <a:spcPts val="0"/>
        </a:spcAft>
        <a:buClrTx/>
        <a:buSzTx/>
        <a:buFontTx/>
        <a:buNone/>
        <a:tabLst/>
        <a:defRPr b="0" baseline="0" cap="none" i="0" spc="0" strike="noStrike" sz="3800" u="none">
          <a:solidFill>
            <a:schemeClr val="accent1"/>
          </a:solidFill>
          <a:uFillTx/>
          <a:latin typeface="+mn-lt"/>
          <a:ea typeface="+mn-ea"/>
          <a:cs typeface="+mn-cs"/>
          <a:sym typeface="ヒラギノ角ゴ ProN W6"/>
        </a:defRPr>
      </a:lvl1pPr>
      <a:lvl2pPr marL="0" marR="0" indent="457200" algn="l" defTabSz="587022" rtl="0" latinLnBrk="0">
        <a:lnSpc>
          <a:spcPct val="100000"/>
        </a:lnSpc>
        <a:spcBef>
          <a:spcPts val="0"/>
        </a:spcBef>
        <a:spcAft>
          <a:spcPts val="0"/>
        </a:spcAft>
        <a:buClrTx/>
        <a:buSzTx/>
        <a:buFontTx/>
        <a:buNone/>
        <a:tabLst/>
        <a:defRPr b="0" baseline="0" cap="none" i="0" spc="0" strike="noStrike" sz="3800" u="none">
          <a:solidFill>
            <a:schemeClr val="accent1"/>
          </a:solidFill>
          <a:uFillTx/>
          <a:latin typeface="+mn-lt"/>
          <a:ea typeface="+mn-ea"/>
          <a:cs typeface="+mn-cs"/>
          <a:sym typeface="ヒラギノ角ゴ ProN W6"/>
        </a:defRPr>
      </a:lvl2pPr>
      <a:lvl3pPr marL="0" marR="0" indent="914400" algn="l" defTabSz="587022" rtl="0" latinLnBrk="0">
        <a:lnSpc>
          <a:spcPct val="100000"/>
        </a:lnSpc>
        <a:spcBef>
          <a:spcPts val="0"/>
        </a:spcBef>
        <a:spcAft>
          <a:spcPts val="0"/>
        </a:spcAft>
        <a:buClrTx/>
        <a:buSzTx/>
        <a:buFontTx/>
        <a:buNone/>
        <a:tabLst/>
        <a:defRPr b="0" baseline="0" cap="none" i="0" spc="0" strike="noStrike" sz="3800" u="none">
          <a:solidFill>
            <a:schemeClr val="accent1"/>
          </a:solidFill>
          <a:uFillTx/>
          <a:latin typeface="+mn-lt"/>
          <a:ea typeface="+mn-ea"/>
          <a:cs typeface="+mn-cs"/>
          <a:sym typeface="ヒラギノ角ゴ ProN W6"/>
        </a:defRPr>
      </a:lvl3pPr>
      <a:lvl4pPr marL="0" marR="0" indent="1371600" algn="l" defTabSz="587022" rtl="0" latinLnBrk="0">
        <a:lnSpc>
          <a:spcPct val="100000"/>
        </a:lnSpc>
        <a:spcBef>
          <a:spcPts val="0"/>
        </a:spcBef>
        <a:spcAft>
          <a:spcPts val="0"/>
        </a:spcAft>
        <a:buClrTx/>
        <a:buSzTx/>
        <a:buFontTx/>
        <a:buNone/>
        <a:tabLst/>
        <a:defRPr b="0" baseline="0" cap="none" i="0" spc="0" strike="noStrike" sz="3800" u="none">
          <a:solidFill>
            <a:schemeClr val="accent1"/>
          </a:solidFill>
          <a:uFillTx/>
          <a:latin typeface="+mn-lt"/>
          <a:ea typeface="+mn-ea"/>
          <a:cs typeface="+mn-cs"/>
          <a:sym typeface="ヒラギノ角ゴ ProN W6"/>
        </a:defRPr>
      </a:lvl4pPr>
      <a:lvl5pPr marL="0" marR="0" indent="1828800" algn="l" defTabSz="587022" rtl="0" latinLnBrk="0">
        <a:lnSpc>
          <a:spcPct val="100000"/>
        </a:lnSpc>
        <a:spcBef>
          <a:spcPts val="0"/>
        </a:spcBef>
        <a:spcAft>
          <a:spcPts val="0"/>
        </a:spcAft>
        <a:buClrTx/>
        <a:buSzTx/>
        <a:buFontTx/>
        <a:buNone/>
        <a:tabLst/>
        <a:defRPr b="0" baseline="0" cap="none" i="0" spc="0" strike="noStrike" sz="3800" u="none">
          <a:solidFill>
            <a:schemeClr val="accent1"/>
          </a:solidFill>
          <a:uFillTx/>
          <a:latin typeface="+mn-lt"/>
          <a:ea typeface="+mn-ea"/>
          <a:cs typeface="+mn-cs"/>
          <a:sym typeface="ヒラギノ角ゴ ProN W6"/>
        </a:defRPr>
      </a:lvl5pPr>
      <a:lvl6pPr marL="0" marR="0" indent="2286000" algn="l" defTabSz="587022" rtl="0" latinLnBrk="0">
        <a:lnSpc>
          <a:spcPct val="100000"/>
        </a:lnSpc>
        <a:spcBef>
          <a:spcPts val="0"/>
        </a:spcBef>
        <a:spcAft>
          <a:spcPts val="0"/>
        </a:spcAft>
        <a:buClrTx/>
        <a:buSzTx/>
        <a:buFontTx/>
        <a:buNone/>
        <a:tabLst/>
        <a:defRPr b="0" baseline="0" cap="none" i="0" spc="0" strike="noStrike" sz="3800" u="none">
          <a:solidFill>
            <a:schemeClr val="accent1"/>
          </a:solidFill>
          <a:uFillTx/>
          <a:latin typeface="+mn-lt"/>
          <a:ea typeface="+mn-ea"/>
          <a:cs typeface="+mn-cs"/>
          <a:sym typeface="ヒラギノ角ゴ ProN W6"/>
        </a:defRPr>
      </a:lvl6pPr>
      <a:lvl7pPr marL="0" marR="0" indent="2743200" algn="l" defTabSz="587022" rtl="0" latinLnBrk="0">
        <a:lnSpc>
          <a:spcPct val="100000"/>
        </a:lnSpc>
        <a:spcBef>
          <a:spcPts val="0"/>
        </a:spcBef>
        <a:spcAft>
          <a:spcPts val="0"/>
        </a:spcAft>
        <a:buClrTx/>
        <a:buSzTx/>
        <a:buFontTx/>
        <a:buNone/>
        <a:tabLst/>
        <a:defRPr b="0" baseline="0" cap="none" i="0" spc="0" strike="noStrike" sz="3800" u="none">
          <a:solidFill>
            <a:schemeClr val="accent1"/>
          </a:solidFill>
          <a:uFillTx/>
          <a:latin typeface="+mn-lt"/>
          <a:ea typeface="+mn-ea"/>
          <a:cs typeface="+mn-cs"/>
          <a:sym typeface="ヒラギノ角ゴ ProN W6"/>
        </a:defRPr>
      </a:lvl7pPr>
      <a:lvl8pPr marL="0" marR="0" indent="3200400" algn="l" defTabSz="587022" rtl="0" latinLnBrk="0">
        <a:lnSpc>
          <a:spcPct val="100000"/>
        </a:lnSpc>
        <a:spcBef>
          <a:spcPts val="0"/>
        </a:spcBef>
        <a:spcAft>
          <a:spcPts val="0"/>
        </a:spcAft>
        <a:buClrTx/>
        <a:buSzTx/>
        <a:buFontTx/>
        <a:buNone/>
        <a:tabLst/>
        <a:defRPr b="0" baseline="0" cap="none" i="0" spc="0" strike="noStrike" sz="3800" u="none">
          <a:solidFill>
            <a:schemeClr val="accent1"/>
          </a:solidFill>
          <a:uFillTx/>
          <a:latin typeface="+mn-lt"/>
          <a:ea typeface="+mn-ea"/>
          <a:cs typeface="+mn-cs"/>
          <a:sym typeface="ヒラギノ角ゴ ProN W6"/>
        </a:defRPr>
      </a:lvl8pPr>
      <a:lvl9pPr marL="0" marR="0" indent="3657600" algn="l" defTabSz="587022" rtl="0" latinLnBrk="0">
        <a:lnSpc>
          <a:spcPct val="100000"/>
        </a:lnSpc>
        <a:spcBef>
          <a:spcPts val="0"/>
        </a:spcBef>
        <a:spcAft>
          <a:spcPts val="0"/>
        </a:spcAft>
        <a:buClrTx/>
        <a:buSzTx/>
        <a:buFontTx/>
        <a:buNone/>
        <a:tabLst/>
        <a:defRPr b="0" baseline="0" cap="none" i="0" spc="0" strike="noStrike" sz="3800" u="none">
          <a:solidFill>
            <a:schemeClr val="accent1"/>
          </a:solidFill>
          <a:uFillTx/>
          <a:latin typeface="+mn-lt"/>
          <a:ea typeface="+mn-ea"/>
          <a:cs typeface="+mn-cs"/>
          <a:sym typeface="ヒラギノ角ゴ ProN W6"/>
        </a:defRPr>
      </a:lvl9pPr>
    </p:bodyStyle>
    <p:otherStyle>
      <a:lvl1pPr marL="0" marR="0" indent="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ヒラギノ角ゴ ProN W3"/>
        </a:defRPr>
      </a:lvl1pPr>
      <a:lvl2pPr marL="0" marR="0" indent="45720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ヒラギノ角ゴ ProN W3"/>
        </a:defRPr>
      </a:lvl2pPr>
      <a:lvl3pPr marL="0" marR="0" indent="91440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ヒラギノ角ゴ ProN W3"/>
        </a:defRPr>
      </a:lvl3pPr>
      <a:lvl4pPr marL="0" marR="0" indent="137160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ヒラギノ角ゴ ProN W3"/>
        </a:defRPr>
      </a:lvl4pPr>
      <a:lvl5pPr marL="0" marR="0" indent="182880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ヒラギノ角ゴ ProN W3"/>
        </a:defRPr>
      </a:lvl5pPr>
      <a:lvl6pPr marL="0" marR="0" indent="228600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ヒラギノ角ゴ ProN W3"/>
        </a:defRPr>
      </a:lvl6pPr>
      <a:lvl7pPr marL="0" marR="0" indent="274320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ヒラギノ角ゴ ProN W3"/>
        </a:defRPr>
      </a:lvl7pPr>
      <a:lvl8pPr marL="0" marR="0" indent="320040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ヒラギノ角ゴ ProN W3"/>
        </a:defRPr>
      </a:lvl8pPr>
      <a:lvl9pPr marL="0" marR="0" indent="3657600" algn="ctr" defTabSz="415431"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ヒラギノ角ゴ ProN W3"/>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career-research.mynavi.jp/column/20230612_52469/"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機械学習を活用した従業員離職予測の導入提案…"/>
          <p:cNvSpPr txBox="1"/>
          <p:nvPr>
            <p:ph type="ctrTitle"/>
          </p:nvPr>
        </p:nvSpPr>
        <p:spPr>
          <a:xfrm>
            <a:off x="643465" y="1030146"/>
            <a:ext cx="11717870" cy="2479041"/>
          </a:xfrm>
          <a:prstGeom prst="rect">
            <a:avLst/>
          </a:prstGeom>
        </p:spPr>
        <p:txBody>
          <a:bodyPr/>
          <a:lstStyle/>
          <a:p>
            <a:pPr defTabSz="457200">
              <a:lnSpc>
                <a:spcPct val="100000"/>
              </a:lnSpc>
              <a:defRPr spc="0" sz="4300">
                <a:latin typeface="ヒラギノ角ゴ ProN W3"/>
                <a:ea typeface="ヒラギノ角ゴ ProN W3"/>
                <a:cs typeface="ヒラギノ角ゴ ProN W3"/>
                <a:sym typeface="ヒラギノ角ゴ ProN W3"/>
              </a:defRPr>
            </a:pPr>
            <a:r>
              <a:t>機械学習を活用した従業員離職予測の導入提案</a:t>
            </a:r>
          </a:p>
          <a:p>
            <a:pPr algn="r" defTabSz="457200">
              <a:lnSpc>
                <a:spcPct val="100000"/>
              </a:lnSpc>
              <a:defRPr spc="0" sz="2100">
                <a:latin typeface="ヒラギノ角ゴ ProN W3"/>
                <a:ea typeface="ヒラギノ角ゴ ProN W3"/>
                <a:cs typeface="ヒラギノ角ゴ ProN W3"/>
                <a:sym typeface="ヒラギノ角ゴ ProN W3"/>
              </a:defRPr>
            </a:pPr>
            <a:r>
              <a:t>従業員の離職リスクを予測し、企業の人事戦略を最適化</a:t>
            </a:r>
          </a:p>
        </p:txBody>
      </p:sp>
      <p:sp>
        <p:nvSpPr>
          <p:cNvPr id="152" name="松澤 建門"/>
          <p:cNvSpPr txBox="1"/>
          <p:nvPr/>
        </p:nvSpPr>
        <p:spPr>
          <a:xfrm>
            <a:off x="9602893" y="7178392"/>
            <a:ext cx="2035388" cy="45423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defRPr sz="3100">
                <a:solidFill>
                  <a:srgbClr val="FFFFFF"/>
                </a:solidFill>
              </a:defRPr>
            </a:lvl1pPr>
          </a:lstStyle>
          <a:p>
            <a:pPr/>
            <a:r>
              <a:t>松澤　建門</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LightGBMの上位15個の重要な特徴量"/>
          <p:cNvSpPr txBox="1"/>
          <p:nvPr>
            <p:ph type="title"/>
          </p:nvPr>
        </p:nvSpPr>
        <p:spPr>
          <a:xfrm>
            <a:off x="456875" y="344733"/>
            <a:ext cx="11717868" cy="764354"/>
          </a:xfrm>
          <a:prstGeom prst="rect">
            <a:avLst/>
          </a:prstGeom>
        </p:spPr>
        <p:txBody>
          <a:bodyPr/>
          <a:lstStyle>
            <a:lvl1pPr defTabSz="1525858">
              <a:defRPr spc="-105" sz="5280"/>
            </a:lvl1pPr>
          </a:lstStyle>
          <a:p>
            <a:pPr/>
            <a:r>
              <a:t>LightGBMの上位15個の重要な特徴量</a:t>
            </a:r>
          </a:p>
        </p:txBody>
      </p:sp>
      <p:pic>
        <p:nvPicPr>
          <p:cNvPr id="220" name="イメージ" descr="イメージ"/>
          <p:cNvPicPr>
            <a:picLocks noChangeAspect="1"/>
          </p:cNvPicPr>
          <p:nvPr/>
        </p:nvPicPr>
        <p:blipFill>
          <a:blip r:embed="rId2">
            <a:extLst/>
          </a:blip>
          <a:stretch>
            <a:fillRect/>
          </a:stretch>
        </p:blipFill>
        <p:spPr>
          <a:xfrm>
            <a:off x="1502833" y="2121846"/>
            <a:ext cx="8711270" cy="4662490"/>
          </a:xfrm>
          <a:prstGeom prst="rect">
            <a:avLst/>
          </a:prstGeom>
          <a:ln w="3175">
            <a:miter lim="400000"/>
          </a:ln>
        </p:spPr>
      </p:pic>
      <p:sp>
        <p:nvSpPr>
          <p:cNvPr id="221" name="従業員の離職予測において、業績やインセンティブ、仕事の満足度、環境の満足度などが最も影響力…"/>
          <p:cNvSpPr txBox="1"/>
          <p:nvPr/>
        </p:nvSpPr>
        <p:spPr>
          <a:xfrm>
            <a:off x="1454008" y="7110730"/>
            <a:ext cx="10296738" cy="625687"/>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algn="l" defTabSz="457200">
              <a:defRPr>
                <a:solidFill>
                  <a:srgbClr val="000000"/>
                </a:solidFill>
              </a:defRPr>
            </a:pPr>
            <a:r>
              <a:t>従業員の離職予測において、業績やインセンティブ、仕事の満足度、環境の満足度などが最も影響力</a:t>
            </a:r>
          </a:p>
          <a:p>
            <a:pPr algn="l" defTabSz="457200">
              <a:defRPr>
                <a:solidFill>
                  <a:srgbClr val="000000"/>
                </a:solidFill>
              </a:defRPr>
            </a:pPr>
            <a:r>
              <a:t>のある特徴量であることを示している。</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提案1(離職予測モデルを活用した早期予測システム)"/>
          <p:cNvSpPr txBox="1"/>
          <p:nvPr>
            <p:ph type="title"/>
          </p:nvPr>
        </p:nvSpPr>
        <p:spPr>
          <a:xfrm>
            <a:off x="456875" y="344733"/>
            <a:ext cx="11717868" cy="764354"/>
          </a:xfrm>
          <a:prstGeom prst="rect">
            <a:avLst/>
          </a:prstGeom>
        </p:spPr>
        <p:txBody>
          <a:bodyPr/>
          <a:lstStyle>
            <a:lvl1pPr defTabSz="1144393">
              <a:defRPr spc="-79" sz="3960"/>
            </a:lvl1pPr>
          </a:lstStyle>
          <a:p>
            <a:pPr/>
            <a:r>
              <a:t>提案1(離職予測モデルを活用した早期予測システム)</a:t>
            </a:r>
          </a:p>
        </p:txBody>
      </p:sp>
      <p:sp>
        <p:nvSpPr>
          <p:cNvPr id="224" name="提案内容…"/>
          <p:cNvSpPr txBox="1"/>
          <p:nvPr/>
        </p:nvSpPr>
        <p:spPr>
          <a:xfrm>
            <a:off x="600047" y="1153660"/>
            <a:ext cx="11804706" cy="571965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marL="241300" indent="-241300" algn="l">
              <a:lnSpc>
                <a:spcPct val="120000"/>
              </a:lnSpc>
              <a:buSzPct val="123000"/>
              <a:buChar char="•"/>
              <a:defRPr sz="1900">
                <a:solidFill>
                  <a:srgbClr val="000000"/>
                </a:solidFill>
              </a:defRPr>
            </a:pPr>
            <a:r>
              <a:t>提案内容</a:t>
            </a:r>
          </a:p>
          <a:p>
            <a:pPr lvl="1" algn="l" defTabSz="457200">
              <a:lnSpc>
                <a:spcPct val="120000"/>
              </a:lnSpc>
              <a:defRPr sz="1900">
                <a:solidFill>
                  <a:srgbClr val="000000"/>
                </a:solidFill>
              </a:defRPr>
            </a:pPr>
            <a:r>
              <a:t>I社の従業員データを活用し、離職リスクが高い従業員を早期に特定するための予測モデルを構築する。</a:t>
            </a:r>
          </a:p>
          <a:p>
            <a:pPr lvl="1" algn="l" defTabSz="457200">
              <a:lnSpc>
                <a:spcPct val="120000"/>
              </a:lnSpc>
              <a:defRPr sz="1900">
                <a:solidFill>
                  <a:srgbClr val="000000"/>
                </a:solidFill>
              </a:defRPr>
            </a:pPr>
            <a:r>
              <a:t>予測結果に基づき、リスクの高い従業員に対して、早期の面談やカウンセリング、役割変更などの介入策を講じることで、離職を防ぐ。</a:t>
            </a:r>
          </a:p>
          <a:p>
            <a:pPr algn="l" defTabSz="457200">
              <a:lnSpc>
                <a:spcPct val="120000"/>
              </a:lnSpc>
              <a:defRPr sz="1900">
                <a:solidFill>
                  <a:srgbClr val="000000"/>
                </a:solidFill>
                <a:latin typeface="Times Roman"/>
                <a:ea typeface="Times Roman"/>
                <a:cs typeface="Times Roman"/>
                <a:sym typeface="Times Roman"/>
              </a:defRPr>
            </a:pPr>
          </a:p>
          <a:p>
            <a:pPr marL="241300" indent="-241300" algn="l" defTabSz="457200">
              <a:lnSpc>
                <a:spcPct val="120000"/>
              </a:lnSpc>
              <a:buSzPct val="123000"/>
              <a:buChar char="•"/>
              <a:defRPr sz="1900">
                <a:solidFill>
                  <a:srgbClr val="000000"/>
                </a:solidFill>
              </a:defRPr>
            </a:pPr>
            <a:r>
              <a:t>効果</a:t>
            </a:r>
          </a:p>
          <a:p>
            <a:pPr lvl="1" marL="762000" indent="-152400" algn="l" defTabSz="457200">
              <a:lnSpc>
                <a:spcPct val="120000"/>
              </a:lnSpc>
              <a:buSzPct val="40000"/>
              <a:buBlip>
                <a:blip r:embed="rId2"/>
              </a:buBlip>
              <a:defRPr sz="1700">
                <a:solidFill>
                  <a:srgbClr val="000000"/>
                </a:solidFill>
              </a:defRPr>
            </a:pPr>
            <a:r>
              <a:t>従業員の離職率の低減: 早期の介入により、リスクの高い従業員を適切にサポートし、離職を防ぐことが可能。これにより、離職率を低減させ、人的資源の安定化を図ることが可能。</a:t>
            </a:r>
          </a:p>
          <a:p>
            <a:pPr lvl="1" marL="762000" indent="-152400" algn="l" defTabSz="457200">
              <a:lnSpc>
                <a:spcPct val="120000"/>
              </a:lnSpc>
              <a:buSzPct val="40000"/>
              <a:buBlip>
                <a:blip r:embed="rId2"/>
              </a:buBlip>
              <a:defRPr sz="1700">
                <a:solidFill>
                  <a:srgbClr val="000000"/>
                </a:solidFill>
              </a:defRPr>
            </a:pPr>
            <a:r>
              <a:t>コスト削減: 離職に伴う採用コストや採用外部コストの削減が期待される。採用外部コストは求人広告費用や会社説明会などの運営費用に該当する。また、従業員の業務効率向上にも繋がり、全体的なコストパフォーマンスの向上が見込める。</a:t>
            </a:r>
          </a:p>
          <a:p>
            <a:pPr lvl="1" algn="l" defTabSz="457200">
              <a:lnSpc>
                <a:spcPct val="120000"/>
              </a:lnSpc>
              <a:defRPr sz="1700">
                <a:solidFill>
                  <a:srgbClr val="000000"/>
                </a:solidFill>
              </a:defRPr>
            </a:pPr>
            <a:br/>
            <a:r>
              <a:t>頂いたデータから退職者は237人いる。ここから離職率が20%削減できると仮定する。これにより47人の離職を防ぐことが可能。</a:t>
            </a:r>
          </a:p>
        </p:txBody>
      </p:sp>
      <p:sp>
        <p:nvSpPr>
          <p:cNvPr id="225" name="採用活動のコスト:新たに1名の従業員を採用するのに5000人以上の従業員規模の会社では78.5万円(4)必要…"/>
          <p:cNvSpPr txBox="1"/>
          <p:nvPr/>
        </p:nvSpPr>
        <p:spPr>
          <a:xfrm>
            <a:off x="491115" y="6917889"/>
            <a:ext cx="12167677" cy="199728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algn="l">
              <a:defRPr>
                <a:solidFill>
                  <a:srgbClr val="000000"/>
                </a:solidFill>
              </a:defRPr>
            </a:pPr>
            <a:r>
              <a:t>採用活動のコスト:新たに1名の従業員を採用するのに5000人以上の従業員規模の会社では78.5万円</a:t>
            </a:r>
            <a:r>
              <a:rPr baseline="31999"/>
              <a:t>(4)</a:t>
            </a:r>
            <a:r>
              <a:t>必要</a:t>
            </a:r>
          </a:p>
          <a:p>
            <a:pPr>
              <a:defRPr>
                <a:solidFill>
                  <a:srgbClr val="000000"/>
                </a:solidFill>
              </a:defRPr>
            </a:pPr>
            <a:r>
              <a:t>　　　　　47人*78.5=3689.５万円</a:t>
            </a:r>
          </a:p>
          <a:p>
            <a:pPr algn="l">
              <a:defRPr>
                <a:solidFill>
                  <a:srgbClr val="000000"/>
                </a:solidFill>
              </a:defRPr>
            </a:pPr>
            <a:r>
              <a:t>採用外部コスト：ITエンジニアを採用するのに求人広告費用や会社説明会などの運営費用は１名あたり79.7万円</a:t>
            </a:r>
            <a:r>
              <a:rPr baseline="31999"/>
              <a:t>(4)</a:t>
            </a:r>
            <a:r>
              <a:t>必要</a:t>
            </a:r>
          </a:p>
          <a:p>
            <a:pPr>
              <a:defRPr>
                <a:solidFill>
                  <a:srgbClr val="000000"/>
                </a:solidFill>
              </a:defRPr>
            </a:pPr>
            <a:r>
              <a:t>             47人*79.7=3745.9万円</a:t>
            </a:r>
          </a:p>
          <a:p>
            <a:pPr algn="l">
              <a:defRPr>
                <a:solidFill>
                  <a:srgbClr val="000000"/>
                </a:solidFill>
              </a:defRPr>
            </a:pPr>
          </a:p>
          <a:p>
            <a:pPr>
              <a:defRPr>
                <a:solidFill>
                  <a:srgbClr val="000000"/>
                </a:solidFill>
              </a:defRPr>
            </a:pPr>
            <a:r>
              <a:t>合計：7435.4万円コスト削減</a:t>
            </a:r>
          </a:p>
        </p:txBody>
      </p:sp>
      <p:sp>
        <p:nvSpPr>
          <p:cNvPr id="226" name="出典(4)：https://www.mynavi.jp/wp-content/uploads/2019/03/%E4%B8%AD%E9%80%94%E6%8E%A1%E7%94%A8%E7%8A%B6%E6%B3%81%E8%AA%BF%E6%9F%BB.pdf"/>
          <p:cNvSpPr txBox="1"/>
          <p:nvPr/>
        </p:nvSpPr>
        <p:spPr>
          <a:xfrm>
            <a:off x="503860" y="9165801"/>
            <a:ext cx="12141578" cy="200237"/>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defRPr sz="1100"/>
            </a:lvl1pPr>
          </a:lstStyle>
          <a:p>
            <a:pPr/>
            <a:r>
              <a:t>出典(4)：https://www.mynavi.jp/wp-content/uploads/2019/03/%E4%B8%AD%E9%80%94%E6%8E%A1%E7%94%A8%E7%8A%B6%E6%B3%81%E8%AA%BF%E6%9F%BB.pdf</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提案2(従業員のエンゲージメント向上のための分析基盤)"/>
          <p:cNvSpPr txBox="1"/>
          <p:nvPr>
            <p:ph type="title"/>
          </p:nvPr>
        </p:nvSpPr>
        <p:spPr>
          <a:xfrm>
            <a:off x="456875" y="344733"/>
            <a:ext cx="11717868" cy="764354"/>
          </a:xfrm>
          <a:prstGeom prst="rect">
            <a:avLst/>
          </a:prstGeom>
        </p:spPr>
        <p:txBody>
          <a:bodyPr/>
          <a:lstStyle>
            <a:lvl1pPr defTabSz="1057697">
              <a:defRPr spc="-73" sz="3660"/>
            </a:lvl1pPr>
          </a:lstStyle>
          <a:p>
            <a:pPr/>
            <a:r>
              <a:t>提案2(従業員のエンゲージメント向上のための分析基盤)</a:t>
            </a:r>
          </a:p>
        </p:txBody>
      </p:sp>
      <p:sp>
        <p:nvSpPr>
          <p:cNvPr id="229" name="提案内容…"/>
          <p:cNvSpPr txBox="1"/>
          <p:nvPr/>
        </p:nvSpPr>
        <p:spPr>
          <a:xfrm>
            <a:off x="491673" y="1132463"/>
            <a:ext cx="11804707" cy="581490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marL="241300" indent="-241300" algn="l">
              <a:lnSpc>
                <a:spcPct val="120000"/>
              </a:lnSpc>
              <a:buSzPct val="123000"/>
              <a:buChar char="•"/>
              <a:defRPr sz="1900">
                <a:solidFill>
                  <a:srgbClr val="000000"/>
                </a:solidFill>
              </a:defRPr>
            </a:pPr>
            <a:r>
              <a:t>提案内容</a:t>
            </a:r>
          </a:p>
          <a:p>
            <a:pPr lvl="1" algn="l" defTabSz="457200">
              <a:defRPr>
                <a:solidFill>
                  <a:srgbClr val="000000"/>
                </a:solidFill>
              </a:defRPr>
            </a:pPr>
            <a:r>
              <a:t>従業員満足度やエンゲージメントを向上させるための要因分析を行い、離職防止に向けた施策を提案する。</a:t>
            </a:r>
          </a:p>
          <a:p>
            <a:pPr lvl="1" algn="l" defTabSz="457200">
              <a:defRPr>
                <a:solidFill>
                  <a:srgbClr val="000000"/>
                </a:solidFill>
              </a:defRPr>
            </a:pPr>
            <a:r>
              <a:t>機械学習を用いて、従業員のエンゲージメントに強く影響する要因を特定し、改善策を提示する。</a:t>
            </a:r>
            <a:br/>
            <a:r>
              <a:t>例えば、給与、ワークライフバランス、インセンティブ、仕事の満足度、環境の満足度など離職を引き起こす要因に対応するための最適な戦略を提示する。</a:t>
            </a:r>
          </a:p>
          <a:p>
            <a:pPr lvl="1" algn="l" defTabSz="457200">
              <a:defRPr sz="1200">
                <a:solidFill>
                  <a:srgbClr val="000000"/>
                </a:solidFill>
                <a:latin typeface="Times Roman"/>
                <a:ea typeface="Times Roman"/>
                <a:cs typeface="Times Roman"/>
                <a:sym typeface="Times Roman"/>
              </a:defRPr>
            </a:pPr>
          </a:p>
          <a:p>
            <a:pPr algn="l" defTabSz="457200">
              <a:lnSpc>
                <a:spcPct val="120000"/>
              </a:lnSpc>
              <a:defRPr sz="1900">
                <a:solidFill>
                  <a:srgbClr val="000000"/>
                </a:solidFill>
                <a:latin typeface="Times Roman"/>
                <a:ea typeface="Times Roman"/>
                <a:cs typeface="Times Roman"/>
                <a:sym typeface="Times Roman"/>
              </a:defRPr>
            </a:pPr>
          </a:p>
          <a:p>
            <a:pPr marL="241300" indent="-241300" algn="l" defTabSz="457200">
              <a:lnSpc>
                <a:spcPct val="120000"/>
              </a:lnSpc>
              <a:buSzPct val="123000"/>
              <a:buChar char="•"/>
              <a:defRPr sz="1900">
                <a:solidFill>
                  <a:srgbClr val="000000"/>
                </a:solidFill>
              </a:defRPr>
            </a:pPr>
            <a:r>
              <a:t>効果</a:t>
            </a:r>
          </a:p>
          <a:p>
            <a:pPr lvl="1" marL="762000" indent="-152400" algn="l" defTabSz="457200">
              <a:buSzPct val="40000"/>
              <a:buBlip>
                <a:blip r:embed="rId2"/>
              </a:buBlip>
              <a:defRPr>
                <a:solidFill>
                  <a:srgbClr val="000000"/>
                </a:solidFill>
              </a:defRPr>
            </a:pPr>
            <a:r>
              <a:t>従業員の満足度とエンゲージメント向上: エンゲージメント向上に必要な施策を特定し、従業員のモチベーションを高めることが可能。従業員の満足度が高いほど、離職のリスクは低くなる。</a:t>
            </a:r>
          </a:p>
          <a:p>
            <a:pPr lvl="1" marL="762000" indent="-152400" algn="l" defTabSz="457200">
              <a:buSzPct val="40000"/>
              <a:buBlip>
                <a:blip r:embed="rId2"/>
              </a:buBlip>
              <a:defRPr>
                <a:solidFill>
                  <a:srgbClr val="000000"/>
                </a:solidFill>
              </a:defRPr>
            </a:pPr>
            <a:r>
              <a:t>組織文化の改善: エンゲージメントの向上は、職場の文化や雰囲気の改善に繋がり、企業全体のパフォーマンス向上に繋がる。</a:t>
            </a:r>
          </a:p>
          <a:p>
            <a:pPr lvl="1" marL="762000" indent="-152400" algn="l" defTabSz="457200">
              <a:lnSpc>
                <a:spcPct val="120000"/>
              </a:lnSpc>
              <a:buSzPct val="40000"/>
              <a:buBlip>
                <a:blip r:embed="rId2"/>
              </a:buBlip>
              <a:defRPr>
                <a:solidFill>
                  <a:srgbClr val="000000"/>
                </a:solidFill>
              </a:defRPr>
            </a:pPr>
            <a:r>
              <a:t>コスト削減：提案1と同様に離職者を削減可能。離職者が提案１よりさらに2％抑制できると仮定すると5人追加で離職を防ぐことが可能。</a:t>
            </a:r>
          </a:p>
          <a:p>
            <a:pPr algn="l" defTabSz="457200">
              <a:defRPr>
                <a:solidFill>
                  <a:srgbClr val="000000"/>
                </a:solidFill>
              </a:defRPr>
            </a:pPr>
          </a:p>
          <a:p>
            <a:pPr algn="l" defTabSz="457200">
              <a:defRPr sz="1200">
                <a:solidFill>
                  <a:srgbClr val="000000"/>
                </a:solidFill>
                <a:latin typeface="Times Roman"/>
                <a:ea typeface="Times Roman"/>
                <a:cs typeface="Times Roman"/>
                <a:sym typeface="Times Roman"/>
              </a:defRPr>
            </a:pPr>
          </a:p>
          <a:p>
            <a:pPr algn="l" defTabSz="457200">
              <a:defRPr sz="1200">
                <a:solidFill>
                  <a:srgbClr val="000000"/>
                </a:solidFill>
                <a:latin typeface="Times Roman"/>
                <a:ea typeface="Times Roman"/>
                <a:cs typeface="Times Roman"/>
                <a:sym typeface="Times Roman"/>
              </a:defRPr>
            </a:pPr>
          </a:p>
        </p:txBody>
      </p:sp>
      <p:sp>
        <p:nvSpPr>
          <p:cNvPr id="230" name="採用活動のコスト:新たに1人の従業員を採用するのに5000人以上の従業員規模の会社では78.5万円(4)必要…"/>
          <p:cNvSpPr txBox="1"/>
          <p:nvPr/>
        </p:nvSpPr>
        <p:spPr>
          <a:xfrm>
            <a:off x="314484" y="6392533"/>
            <a:ext cx="12520330" cy="2614507"/>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algn="l">
              <a:lnSpc>
                <a:spcPct val="120000"/>
              </a:lnSpc>
              <a:defRPr>
                <a:solidFill>
                  <a:srgbClr val="000000"/>
                </a:solidFill>
              </a:defRPr>
            </a:pPr>
            <a:r>
              <a:t>採用活動のコスト:新たに1人の従業員を採用するのに5000人以上の従業員規模の会社では78.5万円</a:t>
            </a:r>
            <a:r>
              <a:rPr baseline="31999"/>
              <a:t>(4)</a:t>
            </a:r>
            <a:r>
              <a:t>必要</a:t>
            </a:r>
          </a:p>
          <a:p>
            <a:pPr>
              <a:lnSpc>
                <a:spcPct val="120000"/>
              </a:lnSpc>
              <a:defRPr>
                <a:solidFill>
                  <a:srgbClr val="000000"/>
                </a:solidFill>
              </a:defRPr>
            </a:pPr>
            <a:r>
              <a:t>　　　　　5人*78.5=392.5万円</a:t>
            </a:r>
          </a:p>
          <a:p>
            <a:pPr algn="l">
              <a:lnSpc>
                <a:spcPct val="120000"/>
              </a:lnSpc>
              <a:defRPr>
                <a:solidFill>
                  <a:srgbClr val="000000"/>
                </a:solidFill>
              </a:defRPr>
            </a:pPr>
            <a:r>
              <a:t>採用外部コスト：ITエンジニアを採用するのに求人広告費用や会社説明会などの運営費用は１人あたり79.7万円</a:t>
            </a:r>
            <a:r>
              <a:rPr baseline="31999"/>
              <a:t>(4)</a:t>
            </a:r>
            <a:r>
              <a:t>必要</a:t>
            </a:r>
          </a:p>
          <a:p>
            <a:pPr>
              <a:lnSpc>
                <a:spcPct val="120000"/>
              </a:lnSpc>
              <a:defRPr>
                <a:solidFill>
                  <a:srgbClr val="000000"/>
                </a:solidFill>
              </a:defRPr>
            </a:pPr>
            <a:r>
              <a:t>             5人*79.7=398.5万円</a:t>
            </a:r>
          </a:p>
          <a:p>
            <a:pPr algn="l">
              <a:lnSpc>
                <a:spcPct val="120000"/>
              </a:lnSpc>
              <a:defRPr>
                <a:solidFill>
                  <a:srgbClr val="000000"/>
                </a:solidFill>
              </a:defRPr>
            </a:pPr>
            <a:r>
              <a:t>パフォーマンス向上：高いエンゲージメントにより生産効率が向上することが期待できる。仮に業務効率が5％向上すれば</a:t>
            </a:r>
          </a:p>
          <a:p>
            <a:pPr algn="l">
              <a:lnSpc>
                <a:spcPct val="120000"/>
              </a:lnSpc>
              <a:defRPr>
                <a:solidFill>
                  <a:srgbClr val="000000"/>
                </a:solidFill>
              </a:defRPr>
            </a:pPr>
            <a:r>
              <a:t>年間売上高1億円(仮)のI社では500万円の増益が期待可能。</a:t>
            </a:r>
          </a:p>
          <a:p>
            <a:pPr>
              <a:lnSpc>
                <a:spcPct val="120000"/>
              </a:lnSpc>
              <a:defRPr>
                <a:solidFill>
                  <a:srgbClr val="000000"/>
                </a:solidFill>
              </a:defRPr>
            </a:pPr>
            <a:r>
              <a:t>利益向上可能合計：1291万円</a:t>
            </a:r>
          </a:p>
        </p:txBody>
      </p:sp>
      <p:sp>
        <p:nvSpPr>
          <p:cNvPr id="231" name="出典(4)：https://www.mynavi.jp/wp-content/uploads/2019/03/%E4%B8%AD%E9%80%94%E6%8E%A1%E7%94%A8%E7%8A%B6%E6%B3%81%E8%AA%BF%E6%9F%BB.pdf"/>
          <p:cNvSpPr txBox="1"/>
          <p:nvPr/>
        </p:nvSpPr>
        <p:spPr>
          <a:xfrm>
            <a:off x="503860" y="9319330"/>
            <a:ext cx="12141578" cy="200237"/>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defRPr sz="1100"/>
            </a:lvl1pPr>
          </a:lstStyle>
          <a:p>
            <a:pPr/>
            <a:r>
              <a:t>出典(4)：https://www.mynavi.jp/wp-content/uploads/2019/03/%E4%B8%AD%E9%80%94%E6%8E%A1%E7%94%A8%E7%8A%B6%E6%B3%81%E8%AA%BF%E6%9F%BB.pdf</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投資収益率"/>
          <p:cNvSpPr txBox="1"/>
          <p:nvPr>
            <p:ph type="title"/>
          </p:nvPr>
        </p:nvSpPr>
        <p:spPr>
          <a:xfrm>
            <a:off x="456875" y="344733"/>
            <a:ext cx="11717868" cy="764354"/>
          </a:xfrm>
          <a:prstGeom prst="rect">
            <a:avLst/>
          </a:prstGeom>
        </p:spPr>
        <p:txBody>
          <a:bodyPr/>
          <a:lstStyle>
            <a:lvl1pPr defTabSz="1577876">
              <a:defRPr spc="-109" sz="5460"/>
            </a:lvl1pPr>
          </a:lstStyle>
          <a:p>
            <a:pPr/>
            <a:r>
              <a:t>投資収益率</a:t>
            </a:r>
          </a:p>
        </p:txBody>
      </p:sp>
      <p:sp>
        <p:nvSpPr>
          <p:cNvPr id="234" name="離職予測モデル（提案概要 1）:…"/>
          <p:cNvSpPr txBox="1"/>
          <p:nvPr/>
        </p:nvSpPr>
        <p:spPr>
          <a:xfrm>
            <a:off x="643466" y="1904294"/>
            <a:ext cx="11717868" cy="42832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marL="228600" indent="-228600" algn="l" defTabSz="457200">
              <a:spcBef>
                <a:spcPts val="1200"/>
              </a:spcBef>
              <a:buSzPct val="123000"/>
              <a:buChar char="•"/>
              <a:defRPr>
                <a:solidFill>
                  <a:srgbClr val="000000"/>
                </a:solidFill>
              </a:defRPr>
            </a:pPr>
            <a:r>
              <a:t>離職予測モデル（提案概要 1）:</a:t>
            </a:r>
          </a:p>
          <a:p>
            <a:pPr lvl="1" marL="838200" indent="-228600" algn="l" defTabSz="457200">
              <a:spcBef>
                <a:spcPts val="1200"/>
              </a:spcBef>
              <a:buSzPct val="40000"/>
              <a:buBlip>
                <a:blip r:embed="rId2"/>
              </a:buBlip>
              <a:defRPr>
                <a:solidFill>
                  <a:srgbClr val="000000"/>
                </a:solidFill>
              </a:defRPr>
            </a:pPr>
            <a:r>
              <a:t>初期投資: 予測モデルの開発費用（データ準備、モデル構築、評価、運用）は1000万円年間</a:t>
            </a:r>
          </a:p>
          <a:p>
            <a:pPr lvl="1" marL="838200" indent="-228600" algn="l" defTabSz="457200">
              <a:spcBef>
                <a:spcPts val="1200"/>
              </a:spcBef>
              <a:buSzPct val="40000"/>
              <a:buBlip>
                <a:blip r:embed="rId2"/>
              </a:buBlip>
              <a:defRPr>
                <a:solidFill>
                  <a:srgbClr val="000000"/>
                </a:solidFill>
              </a:defRPr>
            </a:pPr>
            <a:r>
              <a:t>コスト削減: 約7435万円のコスト削減が見込まれるため、ROI = (7435万円 - 1000万円) / 1000万円 = 約6.4倍の効果が期待可能。</a:t>
            </a:r>
          </a:p>
          <a:p>
            <a:pPr algn="l" defTabSz="457200">
              <a:defRPr>
                <a:solidFill>
                  <a:srgbClr val="000000"/>
                </a:solidFill>
              </a:defRPr>
            </a:pPr>
          </a:p>
          <a:p>
            <a:pPr marL="228600" indent="-228600" algn="l" defTabSz="457200">
              <a:spcBef>
                <a:spcPts val="1200"/>
              </a:spcBef>
              <a:buSzPct val="123000"/>
              <a:buChar char="•"/>
              <a:defRPr>
                <a:solidFill>
                  <a:srgbClr val="000000"/>
                </a:solidFill>
              </a:defRPr>
            </a:pPr>
            <a:r>
              <a:t>従業員エンゲージメント向上（提案概要 2）:</a:t>
            </a:r>
          </a:p>
          <a:p>
            <a:pPr lvl="1" marL="838200" indent="-228600" algn="l" defTabSz="457200">
              <a:spcBef>
                <a:spcPts val="1200"/>
              </a:spcBef>
              <a:buSzPct val="40000"/>
              <a:buBlip>
                <a:blip r:embed="rId2"/>
              </a:buBlip>
              <a:defRPr>
                <a:solidFill>
                  <a:srgbClr val="000000"/>
                </a:solidFill>
              </a:defRPr>
            </a:pPr>
            <a:r>
              <a:t>初期投資: エンゲージメント分析基盤の構築やデータ収集、システム導入には200万円年間</a:t>
            </a:r>
          </a:p>
          <a:p>
            <a:pPr lvl="1" marL="838200" indent="-228600" algn="l" defTabSz="457200">
              <a:spcBef>
                <a:spcPts val="1200"/>
              </a:spcBef>
              <a:buSzPct val="40000"/>
              <a:buBlip>
                <a:blip r:embed="rId2"/>
              </a:buBlip>
              <a:defRPr>
                <a:solidFill>
                  <a:srgbClr val="000000"/>
                </a:solidFill>
              </a:defRPr>
            </a:pPr>
            <a:r>
              <a:t>利益増加: 1291万円の利益増加が見込まれるため、ROI = (1291万円 - 200万円) / 200万円 = 約5.5倍の効果が期待可能。</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労働市場での離職率による影響"/>
          <p:cNvSpPr txBox="1"/>
          <p:nvPr>
            <p:ph type="title"/>
          </p:nvPr>
        </p:nvSpPr>
        <p:spPr>
          <a:xfrm>
            <a:off x="456875" y="344733"/>
            <a:ext cx="11717868" cy="764354"/>
          </a:xfrm>
          <a:prstGeom prst="rect">
            <a:avLst/>
          </a:prstGeom>
        </p:spPr>
        <p:txBody>
          <a:bodyPr/>
          <a:lstStyle>
            <a:lvl1pPr defTabSz="1577876">
              <a:defRPr spc="-109" sz="5460"/>
            </a:lvl1pPr>
          </a:lstStyle>
          <a:p>
            <a:pPr/>
            <a:r>
              <a:t>労働市場での離職率による影響</a:t>
            </a:r>
          </a:p>
        </p:txBody>
      </p:sp>
      <p:sp>
        <p:nvSpPr>
          <p:cNvPr id="155" name="近年の労働市場では、特に若年層や低教育レベルの従業員が早期に離職する傾向が強いことが分かっている(1)。…"/>
          <p:cNvSpPr txBox="1"/>
          <p:nvPr/>
        </p:nvSpPr>
        <p:spPr>
          <a:xfrm>
            <a:off x="650716" y="1630257"/>
            <a:ext cx="11517137" cy="73058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defTabSz="457200">
              <a:lnSpc>
                <a:spcPct val="120000"/>
              </a:lnSpc>
              <a:defRPr sz="2000">
                <a:solidFill>
                  <a:srgbClr val="000000"/>
                </a:solidFill>
              </a:defRPr>
            </a:pPr>
            <a:r>
              <a:t>近年の労働市場では、特に若年層や低教育レベルの従業員が早期に離職する傾向が強いことが分かっている</a:t>
            </a:r>
            <a:r>
              <a:rPr baseline="31999"/>
              <a:t>(1)</a:t>
            </a:r>
            <a:r>
              <a:t>。</a:t>
            </a:r>
          </a:p>
          <a:p>
            <a:pPr algn="l" defTabSz="457200">
              <a:lnSpc>
                <a:spcPct val="120000"/>
              </a:lnSpc>
              <a:defRPr>
                <a:solidFill>
                  <a:srgbClr val="000000"/>
                </a:solidFill>
              </a:defRPr>
            </a:pPr>
          </a:p>
          <a:p>
            <a:pPr algn="l" defTabSz="457200">
              <a:lnSpc>
                <a:spcPct val="120000"/>
              </a:lnSpc>
              <a:defRPr sz="2000">
                <a:solidFill>
                  <a:srgbClr val="000000"/>
                </a:solidFill>
              </a:defRPr>
            </a:pPr>
            <a:r>
              <a:t>従業員の離職率が高いと、企業の業績に悪影響を及ぼす可能性がある。Maertz</a:t>
            </a:r>
            <a:r>
              <a:rPr baseline="31999"/>
              <a:t>(2)</a:t>
            </a:r>
            <a:r>
              <a:t>らは若年層の離職率が高い場合、企業のパフォーマンスにどのような影響があるのかを調査した。 若年層の離職は短期では採用コストや教育コストがかかるだけだが、長期的には企業の競争力やイノベーションを弱体化させる可能性が高いことを示した。特に、技術革新が必要な業界では企業の成長に悪影響を及ぼすと述べられている。</a:t>
            </a:r>
          </a:p>
          <a:p>
            <a:pPr algn="l" defTabSz="457200">
              <a:lnSpc>
                <a:spcPct val="120000"/>
              </a:lnSpc>
              <a:defRPr>
                <a:solidFill>
                  <a:srgbClr val="000000"/>
                </a:solidFill>
              </a:defRPr>
            </a:pPr>
          </a:p>
          <a:p>
            <a:pPr algn="l" defTabSz="457200">
              <a:lnSpc>
                <a:spcPct val="120000"/>
              </a:lnSpc>
              <a:defRPr>
                <a:solidFill>
                  <a:srgbClr val="000000"/>
                </a:solidFill>
              </a:defRPr>
            </a:pPr>
          </a:p>
          <a:p>
            <a:pPr algn="l" defTabSz="457200">
              <a:lnSpc>
                <a:spcPct val="120000"/>
              </a:lnSpc>
              <a:defRPr>
                <a:solidFill>
                  <a:srgbClr val="000000"/>
                </a:solidFill>
              </a:defRPr>
            </a:pPr>
            <a:br/>
          </a:p>
          <a:p>
            <a:pPr algn="l" defTabSz="457200">
              <a:defRPr>
                <a:solidFill>
                  <a:srgbClr val="000000"/>
                </a:solidFill>
              </a:defRPr>
            </a:pPr>
          </a:p>
          <a:p>
            <a:pPr algn="l" defTabSz="457200">
              <a:defRPr>
                <a:solidFill>
                  <a:srgbClr val="000000"/>
                </a:solidFill>
              </a:defRPr>
            </a:pPr>
          </a:p>
          <a:p>
            <a:pPr algn="l" defTabSz="457200">
              <a:defRPr>
                <a:solidFill>
                  <a:srgbClr val="000000"/>
                </a:solidFill>
              </a:defRPr>
            </a:pPr>
          </a:p>
          <a:p>
            <a:pPr algn="l" defTabSz="457200">
              <a:defRPr>
                <a:solidFill>
                  <a:srgbClr val="000000"/>
                </a:solidFill>
              </a:defRPr>
            </a:pPr>
          </a:p>
          <a:p>
            <a:pPr algn="l" defTabSz="457200">
              <a:defRPr>
                <a:solidFill>
                  <a:srgbClr val="000000"/>
                </a:solidFill>
              </a:defRPr>
            </a:pPr>
          </a:p>
          <a:p>
            <a:pPr algn="l" defTabSz="457200">
              <a:defRPr>
                <a:solidFill>
                  <a:srgbClr val="000000"/>
                </a:solidFill>
              </a:defRPr>
            </a:pPr>
          </a:p>
        </p:txBody>
      </p:sp>
      <p:sp>
        <p:nvSpPr>
          <p:cNvPr id="156" name="出典(1)：若手人材の早期離職の実態～ , https://career-research.mynavi.jp/column/20230612_52469/ , 閲覧日(2025年1月19）…"/>
          <p:cNvSpPr txBox="1"/>
          <p:nvPr/>
        </p:nvSpPr>
        <p:spPr>
          <a:xfrm>
            <a:off x="659299" y="8280060"/>
            <a:ext cx="11860263" cy="98763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a:defRPr sz="1300"/>
            </a:pPr>
            <a:r>
              <a:t>出典(1)：若手人材の早期離職の実態～ , </a:t>
            </a:r>
            <a:r>
              <a:rPr u="sng">
                <a:hlinkClick r:id="rId2" invalidUrl="" action="" tgtFrame="" tooltip="" history="1" highlightClick="0" endSnd="0"/>
              </a:rPr>
              <a:t>https://career-research.mynavi.jp/column/20230612_52469/</a:t>
            </a:r>
            <a:r>
              <a:t> , 閲覧日(2025年1月19）</a:t>
            </a:r>
          </a:p>
          <a:p>
            <a:pPr algn="l">
              <a:defRPr sz="1300"/>
            </a:pPr>
            <a:r>
              <a:t>出典(2)：Maertz(2007), The Effects of Perceived Organizational Support and Perceived Supervisor Support on Employee Turnover, 	</a:t>
            </a:r>
            <a:r>
              <a:rPr>
                <a:hlinkClick r:id="" invalidUrl="" action="ppaction://hlinkshowjump?jump=nextslide" tgtFrame="" tooltip="" history="1" highlightClick="0" endSnd="0"/>
              </a:rPr>
              <a:t>Journal of Organizational Behavior</a:t>
            </a:r>
            <a:r>
              <a:t> 28(8):1059-1075</a:t>
            </a:r>
          </a:p>
        </p:txBody>
      </p:sp>
      <p:sp>
        <p:nvSpPr>
          <p:cNvPr id="157" name="I社でも同様に若年層の離職が高く(3ページの左図参照)対策が必要である"/>
          <p:cNvSpPr txBox="1"/>
          <p:nvPr/>
        </p:nvSpPr>
        <p:spPr>
          <a:xfrm>
            <a:off x="2237165" y="6502400"/>
            <a:ext cx="8344239" cy="308187"/>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lgn="l" defTabSz="457200">
              <a:lnSpc>
                <a:spcPct val="120000"/>
              </a:lnSpc>
              <a:defRPr sz="2000">
                <a:solidFill>
                  <a:srgbClr val="000000"/>
                </a:solidFill>
              </a:defRPr>
            </a:lvl1pPr>
          </a:lstStyle>
          <a:p>
            <a:pPr/>
            <a:r>
              <a:t>I社でも同様に若年層の離職が高く(3ページの左図参照)対策が必要である</a:t>
            </a:r>
          </a:p>
        </p:txBody>
      </p:sp>
      <p:sp>
        <p:nvSpPr>
          <p:cNvPr id="158" name="三角形"/>
          <p:cNvSpPr/>
          <p:nvPr/>
        </p:nvSpPr>
        <p:spPr>
          <a:xfrm>
            <a:off x="5671446" y="5107430"/>
            <a:ext cx="1475677" cy="6044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0"/>
                </a:lnTo>
                <a:lnTo>
                  <a:pt x="0" y="0"/>
                </a:lnTo>
                <a:close/>
              </a:path>
            </a:pathLst>
          </a:custGeom>
          <a:solidFill>
            <a:srgbClr val="929292"/>
          </a:solidFill>
          <a:ln w="3175">
            <a:miter lim="400000"/>
          </a:ln>
        </p:spPr>
        <p:txBody>
          <a:bodyPr lIns="27093" tIns="27093" rIns="27093" bIns="27093" anchor="ctr"/>
          <a:lstStyle/>
          <a:p>
            <a:pPr defTabSz="587022">
              <a:defRPr sz="2200">
                <a:solidFill>
                  <a:srgbClr val="FFFFFF"/>
                </a:solidFill>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EDA可視化"/>
          <p:cNvSpPr txBox="1"/>
          <p:nvPr>
            <p:ph type="title"/>
          </p:nvPr>
        </p:nvSpPr>
        <p:spPr>
          <a:xfrm>
            <a:off x="456875" y="344733"/>
            <a:ext cx="11717868" cy="764354"/>
          </a:xfrm>
          <a:prstGeom prst="rect">
            <a:avLst/>
          </a:prstGeom>
        </p:spPr>
        <p:txBody>
          <a:bodyPr/>
          <a:lstStyle/>
          <a:p>
            <a:pPr defTabSz="1577876">
              <a:defRPr spc="-109" sz="5460"/>
            </a:pPr>
            <a:r>
              <a:rPr b="1" spc="-12" sz="637">
                <a:latin typeface="Times New Roman"/>
                <a:ea typeface="Times New Roman"/>
                <a:cs typeface="Times New Roman"/>
                <a:sym typeface="Times New Roman"/>
              </a:rPr>
              <a:t> </a:t>
            </a:r>
            <a:r>
              <a:t>EDA可視化</a:t>
            </a:r>
          </a:p>
        </p:txBody>
      </p:sp>
      <p:pic>
        <p:nvPicPr>
          <p:cNvPr id="161" name="イメージ" descr="イメージ"/>
          <p:cNvPicPr>
            <a:picLocks noChangeAspect="1"/>
          </p:cNvPicPr>
          <p:nvPr/>
        </p:nvPicPr>
        <p:blipFill>
          <a:blip r:embed="rId2">
            <a:extLst/>
          </a:blip>
          <a:stretch>
            <a:fillRect/>
          </a:stretch>
        </p:blipFill>
        <p:spPr>
          <a:xfrm>
            <a:off x="172211" y="1894401"/>
            <a:ext cx="6030723" cy="4004177"/>
          </a:xfrm>
          <a:prstGeom prst="rect">
            <a:avLst/>
          </a:prstGeom>
          <a:ln w="3175">
            <a:miter lim="400000"/>
          </a:ln>
        </p:spPr>
      </p:pic>
      <p:pic>
        <p:nvPicPr>
          <p:cNvPr id="162" name="イメージ" descr="イメージ"/>
          <p:cNvPicPr>
            <a:picLocks noChangeAspect="1"/>
          </p:cNvPicPr>
          <p:nvPr/>
        </p:nvPicPr>
        <p:blipFill>
          <a:blip r:embed="rId3">
            <a:extLst/>
          </a:blip>
          <a:stretch>
            <a:fillRect/>
          </a:stretch>
        </p:blipFill>
        <p:spPr>
          <a:xfrm>
            <a:off x="6502735" y="1856027"/>
            <a:ext cx="6146313" cy="4080924"/>
          </a:xfrm>
          <a:prstGeom prst="rect">
            <a:avLst/>
          </a:prstGeom>
          <a:ln w="3175">
            <a:miter lim="400000"/>
          </a:ln>
        </p:spPr>
      </p:pic>
      <p:sp>
        <p:nvSpPr>
          <p:cNvPr id="163" name="若い従業員（特に20代から30代前半）の離職率が高いことがわかる。若い世代はキャリアの選択肢が多く、特に職場の文化が合わないと感じた場合、転職を選びやすい傾向にあると考えられる。逆に、年齢が上がるにつれて離職率が低くなるのは、安定を求める傾向が強くなるため、転職を避ける傾向があるからだと考えられる。"/>
          <p:cNvSpPr/>
          <p:nvPr/>
        </p:nvSpPr>
        <p:spPr>
          <a:xfrm>
            <a:off x="699782" y="6247462"/>
            <a:ext cx="5503792" cy="2882901"/>
          </a:xfrm>
          <a:prstGeom prst="roundRect">
            <a:avLst>
              <a:gd name="adj" fmla="val 10243"/>
            </a:avLst>
          </a:prstGeom>
          <a:solidFill>
            <a:srgbClr val="D5D5D5"/>
          </a:solidFill>
          <a:ln w="3175">
            <a:miter lim="400000"/>
          </a:ln>
          <a:extLst>
            <a:ext uri="{C572A759-6A51-4108-AA02-DFA0A04FC94B}">
              <ma14:wrappingTextBoxFlag xmlns:ma14="http://schemas.microsoft.com/office/mac/drawingml/2011/main" val="1"/>
            </a:ext>
          </a:extLst>
        </p:spPr>
        <p:txBody>
          <a:bodyPr lIns="27093" tIns="27093" rIns="27093" bIns="27093" anchor="b"/>
          <a:lstStyle>
            <a:lvl1pPr algn="l" defTabSz="457200">
              <a:lnSpc>
                <a:spcPct val="120000"/>
              </a:lnSpc>
              <a:defRPr sz="1700">
                <a:solidFill>
                  <a:srgbClr val="000000"/>
                </a:solidFill>
              </a:defRPr>
            </a:lvl1pPr>
          </a:lstStyle>
          <a:p>
            <a:pPr/>
            <a:r>
              <a:t>若い従業員（特に20代から30代前半）の離職率が高いことがわかる。若い世代はキャリアの選択肢が多く、特に職場の文化が合わないと感じた場合、転職を選びやすい傾向にあると考えられる。逆に、年齢が上がるにつれて離職率が低くなるのは、安定を求める傾向が強くなるため、転職を避ける傾向があるからだと考えられる。</a:t>
            </a:r>
          </a:p>
        </p:txBody>
      </p:sp>
      <p:sp>
        <p:nvSpPr>
          <p:cNvPr id="164" name="出張頻度が高い従業員において離職率が高い傾向がわかる。頻繁な出張は身体的な負担となり、生活の質を下げる要因となるため、転職を選択する要因となる。出張が少ない従業員は、離職率が低く、安定して働きやすい環境にあると考えられる。"/>
          <p:cNvSpPr/>
          <p:nvPr/>
        </p:nvSpPr>
        <p:spPr>
          <a:xfrm>
            <a:off x="7069008" y="6166182"/>
            <a:ext cx="5429815" cy="2882901"/>
          </a:xfrm>
          <a:prstGeom prst="roundRect">
            <a:avLst>
              <a:gd name="adj" fmla="val 10106"/>
            </a:avLst>
          </a:prstGeom>
          <a:solidFill>
            <a:srgbClr val="D5D5D5"/>
          </a:solidFill>
          <a:ln w="3175">
            <a:miter lim="400000"/>
          </a:ln>
          <a:extLst>
            <a:ext uri="{C572A759-6A51-4108-AA02-DFA0A04FC94B}">
              <ma14:wrappingTextBoxFlag xmlns:ma14="http://schemas.microsoft.com/office/mac/drawingml/2011/main" val="1"/>
            </a:ext>
          </a:extLst>
        </p:spPr>
        <p:txBody>
          <a:bodyPr lIns="27093" tIns="27093" rIns="27093" bIns="27093" anchor="ctr"/>
          <a:lstStyle>
            <a:lvl1pPr algn="l" defTabSz="457200">
              <a:lnSpc>
                <a:spcPct val="120000"/>
              </a:lnSpc>
              <a:defRPr sz="1700">
                <a:solidFill>
                  <a:srgbClr val="000000"/>
                </a:solidFill>
              </a:defRPr>
            </a:lvl1pPr>
          </a:lstStyle>
          <a:p>
            <a:pPr/>
            <a:r>
              <a:t>出張頻度が高い従業員において離職率が高い傾向がわかる。頻繁な出張は身体的な負担となり、生活の質を下げる要因となるため、転職を選択する要因となる。出張が少ない従業員は、離職率が低く、安定して働きやすい環境にあると考えられる。</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EDA可視化"/>
          <p:cNvSpPr txBox="1"/>
          <p:nvPr>
            <p:ph type="title"/>
          </p:nvPr>
        </p:nvSpPr>
        <p:spPr>
          <a:xfrm>
            <a:off x="456875" y="344733"/>
            <a:ext cx="11717868" cy="764354"/>
          </a:xfrm>
          <a:prstGeom prst="rect">
            <a:avLst/>
          </a:prstGeom>
        </p:spPr>
        <p:txBody>
          <a:bodyPr/>
          <a:lstStyle/>
          <a:p>
            <a:pPr defTabSz="1577876">
              <a:defRPr spc="-109" sz="5460"/>
            </a:pPr>
            <a:r>
              <a:rPr b="1" spc="-12" sz="637">
                <a:latin typeface="Times New Roman"/>
                <a:ea typeface="Times New Roman"/>
                <a:cs typeface="Times New Roman"/>
                <a:sym typeface="Times New Roman"/>
              </a:rPr>
              <a:t> </a:t>
            </a:r>
            <a:r>
              <a:t>EDA可視化</a:t>
            </a:r>
          </a:p>
        </p:txBody>
      </p:sp>
      <p:pic>
        <p:nvPicPr>
          <p:cNvPr id="167" name="イメージ" descr="イメージ"/>
          <p:cNvPicPr>
            <a:picLocks noChangeAspect="1"/>
          </p:cNvPicPr>
          <p:nvPr/>
        </p:nvPicPr>
        <p:blipFill>
          <a:blip r:embed="rId2">
            <a:extLst/>
          </a:blip>
          <a:stretch>
            <a:fillRect/>
          </a:stretch>
        </p:blipFill>
        <p:spPr>
          <a:xfrm>
            <a:off x="6494920" y="1934919"/>
            <a:ext cx="6448229" cy="4232343"/>
          </a:xfrm>
          <a:prstGeom prst="rect">
            <a:avLst/>
          </a:prstGeom>
          <a:ln w="3175">
            <a:miter lim="400000"/>
          </a:ln>
        </p:spPr>
      </p:pic>
      <p:pic>
        <p:nvPicPr>
          <p:cNvPr id="168" name="イメージ" descr="イメージ"/>
          <p:cNvPicPr>
            <a:picLocks noChangeAspect="1"/>
          </p:cNvPicPr>
          <p:nvPr/>
        </p:nvPicPr>
        <p:blipFill>
          <a:blip r:embed="rId3">
            <a:extLst/>
          </a:blip>
          <a:stretch>
            <a:fillRect/>
          </a:stretch>
        </p:blipFill>
        <p:spPr>
          <a:xfrm>
            <a:off x="19896" y="1934919"/>
            <a:ext cx="6374367" cy="4232343"/>
          </a:xfrm>
          <a:prstGeom prst="rect">
            <a:avLst/>
          </a:prstGeom>
          <a:ln w="3175">
            <a:miter lim="400000"/>
          </a:ln>
        </p:spPr>
      </p:pic>
      <p:sp>
        <p:nvSpPr>
          <p:cNvPr id="169" name="営業部門や人事部門は、業務上のプレッシャーが高く、達成しなければならない数字上の目標が多いと考えられる。そのためストレスや仕事の負担が増加し、それが離職につながっていると考えられる。"/>
          <p:cNvSpPr/>
          <p:nvPr/>
        </p:nvSpPr>
        <p:spPr>
          <a:xfrm>
            <a:off x="511857" y="6680955"/>
            <a:ext cx="5390445" cy="2145067"/>
          </a:xfrm>
          <a:prstGeom prst="roundRect">
            <a:avLst>
              <a:gd name="adj" fmla="val 13483"/>
            </a:avLst>
          </a:prstGeom>
          <a:solidFill>
            <a:srgbClr val="D5D5D5"/>
          </a:solidFill>
          <a:ln w="3175">
            <a:miter lim="400000"/>
          </a:ln>
          <a:extLst>
            <a:ext uri="{C572A759-6A51-4108-AA02-DFA0A04FC94B}">
              <ma14:wrappingTextBoxFlag xmlns:ma14="http://schemas.microsoft.com/office/mac/drawingml/2011/main" val="1"/>
            </a:ext>
          </a:extLst>
        </p:spPr>
        <p:txBody>
          <a:bodyPr lIns="27093" tIns="27093" rIns="27093" bIns="27093" anchor="ctr"/>
          <a:lstStyle>
            <a:lvl1pPr algn="l" defTabSz="587022">
              <a:lnSpc>
                <a:spcPct val="120000"/>
              </a:lnSpc>
              <a:defRPr>
                <a:solidFill>
                  <a:srgbClr val="000000"/>
                </a:solidFill>
              </a:defRPr>
            </a:lvl1pPr>
          </a:lstStyle>
          <a:p>
            <a:pPr>
              <a:defRPr>
                <a:solidFill>
                  <a:srgbClr val="FFFFFF"/>
                </a:solidFill>
              </a:defRPr>
            </a:pPr>
            <a:r>
              <a:rPr>
                <a:solidFill>
                  <a:srgbClr val="000000"/>
                </a:solidFill>
              </a:rPr>
              <a:t>営業部門や人事部門は、業務上のプレッシャーが高く、達成しなければならない数字上の目標が多いと考えられる。そのためストレスや仕事の負担が増加し、それが離職につながっていると考えられる。</a:t>
            </a:r>
          </a:p>
        </p:txBody>
      </p:sp>
      <p:sp>
        <p:nvSpPr>
          <p:cNvPr id="170" name="3年以上在籍している従業員は、会社の環境に適合しており、在籍が3年未満の人と比べると離職率が低くなっていると考える。そのため、入社3年未満の人に重点してケアが必要であることがわかる。"/>
          <p:cNvSpPr/>
          <p:nvPr/>
        </p:nvSpPr>
        <p:spPr>
          <a:xfrm>
            <a:off x="7123195" y="6680955"/>
            <a:ext cx="5390445" cy="2145067"/>
          </a:xfrm>
          <a:prstGeom prst="roundRect">
            <a:avLst>
              <a:gd name="adj" fmla="val 13483"/>
            </a:avLst>
          </a:prstGeom>
          <a:solidFill>
            <a:srgbClr val="D5D5D5"/>
          </a:solidFill>
          <a:ln w="3175">
            <a:miter lim="400000"/>
          </a:ln>
          <a:extLst>
            <a:ext uri="{C572A759-6A51-4108-AA02-DFA0A04FC94B}">
              <ma14:wrappingTextBoxFlag xmlns:ma14="http://schemas.microsoft.com/office/mac/drawingml/2011/main" val="1"/>
            </a:ext>
          </a:extLst>
        </p:spPr>
        <p:txBody>
          <a:bodyPr lIns="27093" tIns="27093" rIns="27093" bIns="27093" anchor="ctr"/>
          <a:lstStyle>
            <a:lvl1pPr algn="l" defTabSz="587022">
              <a:lnSpc>
                <a:spcPct val="120000"/>
              </a:lnSpc>
              <a:defRPr>
                <a:solidFill>
                  <a:srgbClr val="000000"/>
                </a:solidFill>
              </a:defRPr>
            </a:lvl1pPr>
          </a:lstStyle>
          <a:p>
            <a:pPr/>
            <a:r>
              <a:t>3年以上在籍している従業員は、会社の環境に適合しており、在籍が3年未満の人と比べると離職率が低くなっていると考える。そのため、入社3年未満の人に重点してケアが必要であることがわかる。</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予測に用いた手法"/>
          <p:cNvSpPr txBox="1"/>
          <p:nvPr>
            <p:ph type="title"/>
          </p:nvPr>
        </p:nvSpPr>
        <p:spPr>
          <a:xfrm>
            <a:off x="456875" y="344733"/>
            <a:ext cx="11717868" cy="764354"/>
          </a:xfrm>
          <a:prstGeom prst="rect">
            <a:avLst/>
          </a:prstGeom>
        </p:spPr>
        <p:txBody>
          <a:bodyPr/>
          <a:lstStyle>
            <a:lvl1pPr defTabSz="1577876">
              <a:defRPr spc="-109" sz="5460"/>
            </a:lvl1pPr>
          </a:lstStyle>
          <a:p>
            <a:pPr/>
            <a:r>
              <a:t>予測に用いた手法</a:t>
            </a:r>
          </a:p>
        </p:txBody>
      </p:sp>
      <p:sp>
        <p:nvSpPr>
          <p:cNvPr id="173" name="三角形"/>
          <p:cNvSpPr/>
          <p:nvPr/>
        </p:nvSpPr>
        <p:spPr>
          <a:xfrm rot="16200000">
            <a:off x="2846147" y="4396498"/>
            <a:ext cx="1327334" cy="493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0"/>
                </a:lnTo>
                <a:lnTo>
                  <a:pt x="0" y="0"/>
                </a:lnTo>
                <a:close/>
              </a:path>
            </a:pathLst>
          </a:custGeom>
          <a:solidFill>
            <a:srgbClr val="929292"/>
          </a:solidFill>
          <a:ln w="3175">
            <a:miter lim="400000"/>
          </a:ln>
        </p:spPr>
        <p:txBody>
          <a:bodyPr lIns="27093" tIns="27093" rIns="27093" bIns="27093" anchor="ctr"/>
          <a:lstStyle/>
          <a:p>
            <a:pPr defTabSz="587022">
              <a:defRPr sz="2200">
                <a:solidFill>
                  <a:srgbClr val="FFFFFF"/>
                </a:solidFill>
              </a:defRPr>
            </a:pPr>
          </a:p>
        </p:txBody>
      </p:sp>
      <p:graphicFrame>
        <p:nvGraphicFramePr>
          <p:cNvPr id="174" name="表1"/>
          <p:cNvGraphicFramePr/>
          <p:nvPr/>
        </p:nvGraphicFramePr>
        <p:xfrm>
          <a:off x="890693" y="3197295"/>
          <a:ext cx="1779624" cy="312738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776447"/>
              </a:tblGrid>
              <a:tr h="520700">
                <a:tc>
                  <a:txBody>
                    <a:bodyPr/>
                    <a:lstStyle/>
                    <a:p>
                      <a:pPr defTabSz="457200">
                        <a:defRPr sz="1800"/>
                      </a:pPr>
                      <a:r>
                        <a:rPr b="1" sz="1200">
                          <a:latin typeface="Times Roman"/>
                          <a:ea typeface="Times Roman"/>
                          <a:cs typeface="Times Roman"/>
                          <a:sym typeface="Times Roman"/>
                        </a:rPr>
                        <a:t>カラム名</a:t>
                      </a:r>
                    </a:p>
                  </a:txBody>
                  <a:tcPr marL="12700" marR="12700" marT="12700" marB="12700" anchor="ctr" anchorCtr="0" horzOverflow="overflow"/>
                </a:tc>
              </a:tr>
              <a:tr h="520700">
                <a:tc>
                  <a:txBody>
                    <a:bodyPr/>
                    <a:lstStyle/>
                    <a:p>
                      <a:pPr algn="l" defTabSz="457200">
                        <a:defRPr sz="1800"/>
                      </a:pPr>
                      <a:r>
                        <a:rPr sz="1200">
                          <a:latin typeface="Times Roman"/>
                          <a:ea typeface="Times Roman"/>
                          <a:cs typeface="Times Roman"/>
                          <a:sym typeface="Times Roman"/>
                        </a:rPr>
                        <a:t>Age</a:t>
                      </a:r>
                    </a:p>
                  </a:txBody>
                  <a:tcPr marL="12700" marR="12700" marT="12700" marB="12700" anchor="ctr" anchorCtr="0" horzOverflow="overflow"/>
                </a:tc>
              </a:tr>
              <a:tr h="520700">
                <a:tc>
                  <a:txBody>
                    <a:bodyPr/>
                    <a:lstStyle/>
                    <a:p>
                      <a:pPr algn="l" defTabSz="457200">
                        <a:defRPr sz="1800"/>
                      </a:pPr>
                      <a:r>
                        <a:rPr sz="1200">
                          <a:latin typeface="Times Roman"/>
                          <a:ea typeface="Times Roman"/>
                          <a:cs typeface="Times Roman"/>
                          <a:sym typeface="Times Roman"/>
                        </a:rPr>
                        <a:t>Attrition</a:t>
                      </a:r>
                    </a:p>
                  </a:txBody>
                  <a:tcPr marL="12700" marR="12700" marT="12700" marB="12700" anchor="ctr" anchorCtr="0" horzOverflow="overflow"/>
                </a:tc>
              </a:tr>
              <a:tr h="520700">
                <a:tc>
                  <a:txBody>
                    <a:bodyPr/>
                    <a:lstStyle/>
                    <a:p>
                      <a:pPr algn="l" defTabSz="457200">
                        <a:defRPr sz="1800"/>
                      </a:pPr>
                      <a:r>
                        <a:rPr sz="1200">
                          <a:latin typeface="Times Roman"/>
                          <a:ea typeface="Times Roman"/>
                          <a:cs typeface="Times Roman"/>
                          <a:sym typeface="Times Roman"/>
                        </a:rPr>
                        <a:t>DailyAchievement</a:t>
                      </a:r>
                    </a:p>
                  </a:txBody>
                  <a:tcPr marL="12700" marR="12700" marT="12700" marB="12700" anchor="ctr" anchorCtr="0" horzOverflow="overflow"/>
                </a:tc>
              </a:tr>
              <a:tr h="520700">
                <a:tc>
                  <a:txBody>
                    <a:bodyPr/>
                    <a:lstStyle/>
                    <a:p>
                      <a:pPr algn="l" defTabSz="457200">
                        <a:defRPr sz="1800"/>
                      </a:pPr>
                      <a:r>
                        <a:rPr sz="1200">
                          <a:latin typeface="Times Roman"/>
                          <a:ea typeface="Times Roman"/>
                          <a:cs typeface="Times Roman"/>
                          <a:sym typeface="Times Roman"/>
                        </a:rPr>
                        <a:t>Department</a:t>
                      </a:r>
                    </a:p>
                  </a:txBody>
                  <a:tcPr marL="12700" marR="12700" marT="12700" marB="12700" anchor="ctr" anchorCtr="0" horzOverflow="overflow"/>
                </a:tc>
              </a:tr>
              <a:tr h="520700">
                <a:tc>
                  <a:txBody>
                    <a:bodyPr/>
                    <a:lstStyle/>
                    <a:p>
                      <a:pPr algn="l" defTabSz="457200">
                        <a:defRPr sz="1800"/>
                      </a:pPr>
                      <a:r>
                        <a:rPr sz="1200">
                          <a:latin typeface="Times Roman"/>
                          <a:ea typeface="Times Roman"/>
                          <a:cs typeface="Times Roman"/>
                          <a:sym typeface="Times Roman"/>
                        </a:rPr>
                        <a:t>DistanceFromHome</a:t>
                      </a:r>
                    </a:p>
                  </a:txBody>
                  <a:tcPr marL="12700" marR="12700" marT="12700" marB="12700" anchor="ctr" anchorCtr="0" horzOverflow="overflow"/>
                </a:tc>
              </a:tr>
            </a:tbl>
          </a:graphicData>
        </a:graphic>
      </p:graphicFrame>
      <p:sp>
        <p:nvSpPr>
          <p:cNvPr id="175" name="データを入力"/>
          <p:cNvSpPr txBox="1"/>
          <p:nvPr/>
        </p:nvSpPr>
        <p:spPr>
          <a:xfrm>
            <a:off x="1059673" y="2702289"/>
            <a:ext cx="1438488" cy="28278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a:r>
              <a:t>データを入力</a:t>
            </a:r>
          </a:p>
        </p:txBody>
      </p:sp>
      <p:sp>
        <p:nvSpPr>
          <p:cNvPr id="176" name="頂いたデータ以外に新たな…"/>
          <p:cNvSpPr txBox="1"/>
          <p:nvPr/>
        </p:nvSpPr>
        <p:spPr>
          <a:xfrm>
            <a:off x="3872794" y="2521949"/>
            <a:ext cx="2810088" cy="96858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a:r>
              <a:t>頂いたデータ以外に新たな</a:t>
            </a:r>
          </a:p>
          <a:p>
            <a:pPr/>
            <a:r>
              <a:t>特徴量を作成</a:t>
            </a:r>
          </a:p>
          <a:p>
            <a:pPr/>
            <a:r>
              <a:t>カテゴライズ変数を数値化</a:t>
            </a:r>
          </a:p>
        </p:txBody>
      </p:sp>
      <p:sp>
        <p:nvSpPr>
          <p:cNvPr id="177" name="データの前処理"/>
          <p:cNvSpPr/>
          <p:nvPr/>
        </p:nvSpPr>
        <p:spPr>
          <a:xfrm>
            <a:off x="4621106" y="3660460"/>
            <a:ext cx="1313463" cy="2197877"/>
          </a:xfrm>
          <a:prstGeom prst="roundRect">
            <a:avLst>
              <a:gd name="adj" fmla="val 14504"/>
            </a:avLst>
          </a:prstGeom>
          <a:solidFill>
            <a:srgbClr val="FFFFFF"/>
          </a:solidFill>
          <a:ln w="63500">
            <a:solidFill>
              <a:srgbClr val="929292"/>
            </a:solidFill>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sz="2200">
                <a:solidFill>
                  <a:srgbClr val="000000"/>
                </a:solidFill>
              </a:defRPr>
            </a:lvl1pPr>
          </a:lstStyle>
          <a:p>
            <a:pPr/>
            <a:r>
              <a:t>データの前処理</a:t>
            </a:r>
          </a:p>
        </p:txBody>
      </p:sp>
      <p:sp>
        <p:nvSpPr>
          <p:cNvPr id="178" name="三角形"/>
          <p:cNvSpPr/>
          <p:nvPr/>
        </p:nvSpPr>
        <p:spPr>
          <a:xfrm rot="16200000">
            <a:off x="6188222" y="4396498"/>
            <a:ext cx="1327334" cy="493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0"/>
                </a:lnTo>
                <a:lnTo>
                  <a:pt x="0" y="0"/>
                </a:lnTo>
                <a:close/>
              </a:path>
            </a:pathLst>
          </a:custGeom>
          <a:solidFill>
            <a:srgbClr val="929292"/>
          </a:solidFill>
          <a:ln w="3175">
            <a:miter lim="400000"/>
          </a:ln>
        </p:spPr>
        <p:txBody>
          <a:bodyPr lIns="27093" tIns="27093" rIns="27093" bIns="27093" anchor="ctr"/>
          <a:lstStyle/>
          <a:p>
            <a:pPr defTabSz="587022">
              <a:defRPr sz="2200">
                <a:solidFill>
                  <a:srgbClr val="FFFFFF"/>
                </a:solidFill>
              </a:defRPr>
            </a:pPr>
          </a:p>
        </p:txBody>
      </p:sp>
      <p:sp>
        <p:nvSpPr>
          <p:cNvPr id="179" name="予測モデルの作成"/>
          <p:cNvSpPr/>
          <p:nvPr/>
        </p:nvSpPr>
        <p:spPr>
          <a:xfrm>
            <a:off x="7583875" y="3660459"/>
            <a:ext cx="1313463" cy="2197878"/>
          </a:xfrm>
          <a:prstGeom prst="roundRect">
            <a:avLst>
              <a:gd name="adj" fmla="val 14504"/>
            </a:avLst>
          </a:prstGeom>
          <a:solidFill>
            <a:srgbClr val="FFFFFF"/>
          </a:solidFill>
          <a:ln w="63500">
            <a:solidFill>
              <a:srgbClr val="929292"/>
            </a:solidFill>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sz="2200">
                <a:solidFill>
                  <a:srgbClr val="000000"/>
                </a:solidFill>
              </a:defRPr>
            </a:lvl1pPr>
          </a:lstStyle>
          <a:p>
            <a:pPr/>
            <a:r>
              <a:t>予測モデルの作成</a:t>
            </a:r>
          </a:p>
        </p:txBody>
      </p:sp>
      <p:sp>
        <p:nvSpPr>
          <p:cNvPr id="180" name="LightGBM,XGBoost,…"/>
          <p:cNvSpPr txBox="1"/>
          <p:nvPr/>
        </p:nvSpPr>
        <p:spPr>
          <a:xfrm>
            <a:off x="6938334" y="2767979"/>
            <a:ext cx="2803230" cy="62568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a:r>
              <a:t>LightGBM,XGBoost,</a:t>
            </a:r>
          </a:p>
          <a:p>
            <a:pPr/>
            <a:r>
              <a:t>ロジスティック回帰を使用</a:t>
            </a:r>
          </a:p>
        </p:txBody>
      </p:sp>
      <p:sp>
        <p:nvSpPr>
          <p:cNvPr id="181" name="三角形"/>
          <p:cNvSpPr/>
          <p:nvPr/>
        </p:nvSpPr>
        <p:spPr>
          <a:xfrm rot="16200000">
            <a:off x="9141960" y="4396498"/>
            <a:ext cx="1327334" cy="4935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0"/>
                </a:lnTo>
                <a:lnTo>
                  <a:pt x="0" y="0"/>
                </a:lnTo>
                <a:close/>
              </a:path>
            </a:pathLst>
          </a:custGeom>
          <a:solidFill>
            <a:srgbClr val="929292"/>
          </a:solidFill>
          <a:ln w="3175">
            <a:miter lim="400000"/>
          </a:ln>
        </p:spPr>
        <p:txBody>
          <a:bodyPr lIns="27093" tIns="27093" rIns="27093" bIns="27093" anchor="ctr"/>
          <a:lstStyle/>
          <a:p>
            <a:pPr defTabSz="587022">
              <a:defRPr sz="2200">
                <a:solidFill>
                  <a:srgbClr val="FFFFFF"/>
                </a:solidFill>
              </a:defRPr>
            </a:pPr>
          </a:p>
        </p:txBody>
      </p:sp>
      <p:sp>
        <p:nvSpPr>
          <p:cNvPr id="182" name="予測結果を出力"/>
          <p:cNvSpPr/>
          <p:nvPr/>
        </p:nvSpPr>
        <p:spPr>
          <a:xfrm>
            <a:off x="10713915" y="3544325"/>
            <a:ext cx="1313464" cy="2197878"/>
          </a:xfrm>
          <a:prstGeom prst="roundRect">
            <a:avLst>
              <a:gd name="adj" fmla="val 14504"/>
            </a:avLst>
          </a:prstGeom>
          <a:solidFill>
            <a:srgbClr val="FFFFFF"/>
          </a:solidFill>
          <a:ln w="63500">
            <a:solidFill>
              <a:srgbClr val="929292"/>
            </a:solidFill>
            <a:miter lim="400000"/>
          </a:ln>
          <a:extLst>
            <a:ext uri="{C572A759-6A51-4108-AA02-DFA0A04FC94B}">
              <ma14:wrappingTextBoxFlag xmlns:ma14="http://schemas.microsoft.com/office/mac/drawingml/2011/main" val="1"/>
            </a:ext>
          </a:extLst>
        </p:spPr>
        <p:txBody>
          <a:bodyPr lIns="27093" tIns="27093" rIns="27093" bIns="27093" anchor="ctr"/>
          <a:lstStyle>
            <a:lvl1pPr defTabSz="587022">
              <a:defRPr sz="2200">
                <a:solidFill>
                  <a:srgbClr val="000000"/>
                </a:solidFill>
              </a:defRPr>
            </a:lvl1pPr>
          </a:lstStyle>
          <a:p>
            <a:pPr/>
            <a:r>
              <a:t>予測結果を出力</a:t>
            </a:r>
          </a:p>
        </p:txBody>
      </p:sp>
      <p:sp>
        <p:nvSpPr>
          <p:cNvPr id="183" name="機械学習のモデルを作成するために重要な過程"/>
          <p:cNvSpPr/>
          <p:nvPr/>
        </p:nvSpPr>
        <p:spPr>
          <a:xfrm>
            <a:off x="5126970" y="5892861"/>
            <a:ext cx="2377679" cy="19038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35" y="0"/>
                </a:moveTo>
                <a:lnTo>
                  <a:pt x="1781" y="7191"/>
                </a:lnTo>
                <a:lnTo>
                  <a:pt x="577" y="7191"/>
                </a:lnTo>
                <a:cubicBezTo>
                  <a:pt x="258" y="7191"/>
                  <a:pt x="0" y="7514"/>
                  <a:pt x="0" y="7911"/>
                </a:cubicBezTo>
                <a:lnTo>
                  <a:pt x="0" y="20880"/>
                </a:lnTo>
                <a:cubicBezTo>
                  <a:pt x="0" y="21277"/>
                  <a:pt x="258" y="21600"/>
                  <a:pt x="577" y="21600"/>
                </a:cubicBezTo>
                <a:lnTo>
                  <a:pt x="21023" y="21600"/>
                </a:lnTo>
                <a:cubicBezTo>
                  <a:pt x="21342" y="21600"/>
                  <a:pt x="21600" y="21277"/>
                  <a:pt x="21600" y="20880"/>
                </a:cubicBezTo>
                <a:lnTo>
                  <a:pt x="21600" y="7911"/>
                </a:lnTo>
                <a:cubicBezTo>
                  <a:pt x="21600" y="7514"/>
                  <a:pt x="21342" y="7191"/>
                  <a:pt x="21023" y="7191"/>
                </a:cubicBezTo>
                <a:lnTo>
                  <a:pt x="4089" y="7191"/>
                </a:lnTo>
                <a:lnTo>
                  <a:pt x="2935" y="0"/>
                </a:lnTo>
                <a:close/>
              </a:path>
            </a:pathLst>
          </a:custGeom>
          <a:solidFill>
            <a:srgbClr val="929292"/>
          </a:solidFill>
          <a:ln w="3175">
            <a:miter lim="400000"/>
          </a:ln>
          <a:extLst>
            <a:ext uri="{C572A759-6A51-4108-AA02-DFA0A04FC94B}">
              <ma14:wrappingTextBoxFlag xmlns:ma14="http://schemas.microsoft.com/office/mac/drawingml/2011/main" val="1"/>
            </a:ext>
          </a:extLst>
        </p:spPr>
        <p:txBody>
          <a:bodyPr lIns="27093" tIns="27093" rIns="27093" bIns="27093" anchor="ctr"/>
          <a:lstStyle>
            <a:lvl1pPr algn="l" defTabSz="587022">
              <a:defRPr sz="2200">
                <a:solidFill>
                  <a:srgbClr val="000000"/>
                </a:solidFill>
              </a:defRPr>
            </a:lvl1pPr>
          </a:lstStyle>
          <a:p>
            <a:pPr/>
            <a:r>
              <a:t>機械学習のモデルを作成するために重要な過程</a:t>
            </a:r>
          </a:p>
        </p:txBody>
      </p:sp>
      <p:sp>
        <p:nvSpPr>
          <p:cNvPr id="184" name="・…"/>
          <p:cNvSpPr txBox="1"/>
          <p:nvPr/>
        </p:nvSpPr>
        <p:spPr>
          <a:xfrm>
            <a:off x="1495918" y="6443831"/>
            <a:ext cx="295488" cy="131148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a:r>
              <a:t>・</a:t>
            </a:r>
          </a:p>
          <a:p>
            <a:pPr/>
            <a:r>
              <a:t>・</a:t>
            </a:r>
          </a:p>
          <a:p>
            <a:pPr/>
            <a:r>
              <a:t>・</a:t>
            </a:r>
          </a:p>
          <a:p>
            <a:pPr/>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予測に用いた手法(特徴量の作成)"/>
          <p:cNvSpPr txBox="1"/>
          <p:nvPr>
            <p:ph type="title"/>
          </p:nvPr>
        </p:nvSpPr>
        <p:spPr>
          <a:xfrm>
            <a:off x="456875" y="344733"/>
            <a:ext cx="11717868" cy="764354"/>
          </a:xfrm>
          <a:prstGeom prst="rect">
            <a:avLst/>
          </a:prstGeom>
        </p:spPr>
        <p:txBody>
          <a:bodyPr/>
          <a:lstStyle>
            <a:lvl1pPr defTabSz="1577876">
              <a:defRPr spc="-109" sz="5460"/>
            </a:lvl1pPr>
          </a:lstStyle>
          <a:p>
            <a:pPr/>
            <a:r>
              <a:t>予測に用いた手法(特徴量の作成)</a:t>
            </a:r>
          </a:p>
        </p:txBody>
      </p:sp>
      <p:sp>
        <p:nvSpPr>
          <p:cNvPr id="187" name="・なぜ、新たな特徴量を作成する必要があるの？"/>
          <p:cNvSpPr txBox="1"/>
          <p:nvPr/>
        </p:nvSpPr>
        <p:spPr>
          <a:xfrm>
            <a:off x="559223" y="1778564"/>
            <a:ext cx="5654888" cy="30818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defRPr sz="2000">
                <a:solidFill>
                  <a:srgbClr val="000000"/>
                </a:solidFill>
                <a:latin typeface="+mn-lt"/>
                <a:ea typeface="+mn-ea"/>
                <a:cs typeface="+mn-cs"/>
                <a:sym typeface="ヒラギノ角ゴ ProN W6"/>
              </a:defRPr>
            </a:lvl1pPr>
          </a:lstStyle>
          <a:p>
            <a:pPr/>
            <a:r>
              <a:t>・なぜ、新たな特徴量を作成する必要があるの？</a:t>
            </a:r>
          </a:p>
        </p:txBody>
      </p:sp>
      <p:sp>
        <p:nvSpPr>
          <p:cNvPr id="188" name="・JobSatisfaction x EnvironmentSatisfaction: 仕事満足度と職場環境の満足度を掛け合わせた。個別の満足度では見えない総合的な満足感が離職率に与える影響を把握できることを期待…"/>
          <p:cNvSpPr txBox="1"/>
          <p:nvPr/>
        </p:nvSpPr>
        <p:spPr>
          <a:xfrm>
            <a:off x="1504250" y="5031411"/>
            <a:ext cx="10682362" cy="33053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defTabSz="457200">
              <a:defRPr sz="1600">
                <a:solidFill>
                  <a:srgbClr val="000000"/>
                </a:solidFill>
              </a:defRPr>
            </a:pPr>
            <a:r>
              <a:t>・JobSatisfaction x EnvironmentSatisfaction: 仕事満足度と職場環境の満足度を掛け合わせた。個別の満足度では見えない総合的な満足感が離職率に与える影響を把握できることを期待</a:t>
            </a:r>
          </a:p>
          <a:p>
            <a:pPr algn="l" defTabSz="457200">
              <a:defRPr sz="1600">
                <a:solidFill>
                  <a:srgbClr val="000000"/>
                </a:solidFill>
              </a:defRPr>
            </a:pPr>
          </a:p>
          <a:p>
            <a:pPr algn="l" defTabSz="457200">
              <a:defRPr sz="1600">
                <a:solidFill>
                  <a:srgbClr val="000000"/>
                </a:solidFill>
              </a:defRPr>
            </a:pPr>
            <a:r>
              <a:t>・TotalWorkingYears x Education: 仕事の経験年数と教育レベルを掛け合わせることで、従業員が持つ専門的な経験に関する情報を抽出。教育と経験の両方が高い従業員がどのように振る舞うのかに着目</a:t>
            </a:r>
          </a:p>
          <a:p>
            <a:pPr algn="l" defTabSz="457200">
              <a:defRPr sz="1600">
                <a:solidFill>
                  <a:srgbClr val="000000"/>
                </a:solidFill>
              </a:defRPr>
            </a:pPr>
          </a:p>
          <a:p>
            <a:pPr algn="l" defTabSz="457200">
              <a:defRPr sz="1600">
                <a:solidFill>
                  <a:srgbClr val="000000"/>
                </a:solidFill>
              </a:defRPr>
            </a:pPr>
            <a:r>
              <a:t>・PerformanceRating x Incentive: 従業員のパフォーマンス評価とそのインセンティブが掛け合わされることで、パフォーマンスに見合った報酬がある場合、どの程度従業員のモチベーションや離職に影響を与えるかに着目</a:t>
            </a:r>
          </a:p>
          <a:p>
            <a:pPr algn="l" defTabSz="457200">
              <a:defRPr sz="1600">
                <a:solidFill>
                  <a:srgbClr val="000000"/>
                </a:solidFill>
              </a:defRPr>
            </a:pPr>
          </a:p>
          <a:p>
            <a:pPr algn="l" defTabSz="457200">
              <a:defRPr sz="1600">
                <a:solidFill>
                  <a:srgbClr val="000000"/>
                </a:solidFill>
              </a:defRPr>
            </a:pPr>
            <a:r>
              <a:t>・DistanceFromHome x WorkLifeBalance: 自宅からの距離と仕事のバランスの関係を組み合わせます。長距離通勤が従業員の仕事のバランスにどのように影響するかを捉える</a:t>
            </a:r>
          </a:p>
        </p:txBody>
      </p:sp>
      <p:sp>
        <p:nvSpPr>
          <p:cNvPr id="189" name="テキスト"/>
          <p:cNvSpPr txBox="1"/>
          <p:nvPr/>
        </p:nvSpPr>
        <p:spPr>
          <a:xfrm>
            <a:off x="-1094210" y="9751671"/>
            <a:ext cx="9167211" cy="257387"/>
          </a:xfrm>
          <a:prstGeom prst="rect">
            <a:avLst/>
          </a:prstGeom>
          <a:ln w="3175">
            <a:miter lim="400000"/>
          </a:ln>
        </p:spPr>
        <p:txBody>
          <a:bodyPr lIns="27093" tIns="27093" rIns="27093" bIns="27093" anchor="ctr">
            <a:spAutoFit/>
          </a:bodyPr>
          <a:lstStyle/>
          <a:p>
            <a:pPr algn="l" defTabSz="457200">
              <a:defRPr sz="1600">
                <a:solidFill>
                  <a:srgbClr val="000000"/>
                </a:solidFill>
              </a:defRPr>
            </a:pPr>
          </a:p>
        </p:txBody>
      </p:sp>
      <p:sp>
        <p:nvSpPr>
          <p:cNvPr id="190" name="隠れた関連性を引き出せる：データの中には、単体では影響が小さい特徴量でも、他の特徴量と掛け合わせることで 予測に重要な情報が浮き彫りになる場合があるため…"/>
          <p:cNvSpPr txBox="1"/>
          <p:nvPr/>
        </p:nvSpPr>
        <p:spPr>
          <a:xfrm>
            <a:off x="1526258" y="2488306"/>
            <a:ext cx="10917429" cy="94826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marL="296333" indent="-296333" algn="l" defTabSz="457200">
              <a:lnSpc>
                <a:spcPct val="120000"/>
              </a:lnSpc>
              <a:buSzPct val="100000"/>
              <a:buAutoNum type="arabicPeriod" startAt="1"/>
              <a:defRPr sz="1600">
                <a:solidFill>
                  <a:srgbClr val="000000"/>
                </a:solidFill>
              </a:defRPr>
            </a:pPr>
            <a:r>
              <a:t>隠れた関連性を引き出せる：データの中には、単体では影響が小さい特徴量でも、他の特徴量と掛け合わせることで</a:t>
            </a:r>
            <a:br/>
            <a:r>
              <a:t>予測に重要な情報が浮き彫りになる場合があるため</a:t>
            </a:r>
          </a:p>
          <a:p>
            <a:pPr marL="296333" indent="-296333" algn="l" defTabSz="457200">
              <a:lnSpc>
                <a:spcPct val="120000"/>
              </a:lnSpc>
              <a:buSzPct val="100000"/>
              <a:buAutoNum type="arabicPeriod" startAt="1"/>
              <a:defRPr sz="1600">
                <a:solidFill>
                  <a:srgbClr val="000000"/>
                </a:solidFill>
              </a:defRPr>
            </a:pPr>
            <a:r>
              <a:t>モデルの予測精度向上：新たな特徴量はモデルが学習するため、より多くの情報を提供可能であるため</a:t>
            </a:r>
          </a:p>
        </p:txBody>
      </p:sp>
      <p:sp>
        <p:nvSpPr>
          <p:cNvPr id="191" name="・新たに作成した特徴量"/>
          <p:cNvSpPr txBox="1"/>
          <p:nvPr/>
        </p:nvSpPr>
        <p:spPr>
          <a:xfrm>
            <a:off x="650098" y="4343400"/>
            <a:ext cx="2860888" cy="308187"/>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defRPr sz="2000">
                <a:solidFill>
                  <a:srgbClr val="000000"/>
                </a:solidFill>
                <a:latin typeface="+mn-lt"/>
                <a:ea typeface="+mn-ea"/>
                <a:cs typeface="+mn-cs"/>
                <a:sym typeface="ヒラギノ角ゴ ProN W6"/>
              </a:defRPr>
            </a:lvl1pPr>
          </a:lstStyle>
          <a:p>
            <a:pPr/>
            <a:r>
              <a:t>・新たに作成した特徴量</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予測に用いた手法(モデル)"/>
          <p:cNvSpPr txBox="1"/>
          <p:nvPr>
            <p:ph type="title"/>
          </p:nvPr>
        </p:nvSpPr>
        <p:spPr>
          <a:xfrm>
            <a:off x="456875" y="344733"/>
            <a:ext cx="11717868" cy="764354"/>
          </a:xfrm>
          <a:prstGeom prst="rect">
            <a:avLst/>
          </a:prstGeom>
        </p:spPr>
        <p:txBody>
          <a:bodyPr/>
          <a:lstStyle>
            <a:lvl1pPr defTabSz="1577876">
              <a:defRPr spc="-109" sz="5460"/>
            </a:lvl1pPr>
          </a:lstStyle>
          <a:p>
            <a:pPr/>
            <a:r>
              <a:t>予測に用いた手法(モデル)</a:t>
            </a:r>
          </a:p>
        </p:txBody>
      </p:sp>
      <p:sp>
        <p:nvSpPr>
          <p:cNvPr id="194" name="・今回用いた予測モデルは以下の4つ"/>
          <p:cNvSpPr txBox="1"/>
          <p:nvPr/>
        </p:nvSpPr>
        <p:spPr>
          <a:xfrm>
            <a:off x="1237149" y="1778564"/>
            <a:ext cx="4299036" cy="30818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defRPr sz="2000">
                <a:solidFill>
                  <a:srgbClr val="000000"/>
                </a:solidFill>
                <a:latin typeface="+mn-lt"/>
                <a:ea typeface="+mn-ea"/>
                <a:cs typeface="+mn-cs"/>
                <a:sym typeface="ヒラギノ角ゴ ProN W6"/>
              </a:defRPr>
            </a:lvl1pPr>
          </a:lstStyle>
          <a:p>
            <a:pPr/>
            <a:r>
              <a:t>・今回用いた予測モデルは以下の4つ</a:t>
            </a:r>
          </a:p>
        </p:txBody>
      </p:sp>
      <p:sp>
        <p:nvSpPr>
          <p:cNvPr id="195" name="・この4つを選択した理由"/>
          <p:cNvSpPr txBox="1"/>
          <p:nvPr/>
        </p:nvSpPr>
        <p:spPr>
          <a:xfrm>
            <a:off x="1441032" y="4668755"/>
            <a:ext cx="10491827" cy="6891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defTabSz="457200">
              <a:defRPr sz="2000">
                <a:solidFill>
                  <a:srgbClr val="000000"/>
                </a:solidFill>
                <a:latin typeface="+mn-lt"/>
                <a:ea typeface="+mn-ea"/>
                <a:cs typeface="+mn-cs"/>
                <a:sym typeface="ヒラギノ角ゴ ProN W6"/>
              </a:defRPr>
            </a:lvl1pPr>
          </a:lstStyle>
          <a:p>
            <a:pPr/>
            <a:r>
              <a:t>・この4つを選択した理由</a:t>
            </a:r>
          </a:p>
        </p:txBody>
      </p:sp>
      <p:sp>
        <p:nvSpPr>
          <p:cNvPr id="196" name="テキスト"/>
          <p:cNvSpPr txBox="1"/>
          <p:nvPr/>
        </p:nvSpPr>
        <p:spPr>
          <a:xfrm>
            <a:off x="-1094210" y="9751671"/>
            <a:ext cx="9167211" cy="257387"/>
          </a:xfrm>
          <a:prstGeom prst="rect">
            <a:avLst/>
          </a:prstGeom>
          <a:ln w="3175">
            <a:miter lim="400000"/>
          </a:ln>
        </p:spPr>
        <p:txBody>
          <a:bodyPr lIns="27093" tIns="27093" rIns="27093" bIns="27093" anchor="ctr">
            <a:spAutoFit/>
          </a:bodyPr>
          <a:lstStyle/>
          <a:p>
            <a:pPr algn="l" defTabSz="457200">
              <a:defRPr sz="1600">
                <a:solidFill>
                  <a:srgbClr val="000000"/>
                </a:solidFill>
              </a:defRPr>
            </a:pPr>
          </a:p>
        </p:txBody>
      </p:sp>
      <p:sp>
        <p:nvSpPr>
          <p:cNvPr id="197" name="ロジスティック回帰…"/>
          <p:cNvSpPr txBox="1"/>
          <p:nvPr/>
        </p:nvSpPr>
        <p:spPr>
          <a:xfrm>
            <a:off x="2348089" y="2164598"/>
            <a:ext cx="2413763" cy="1448647"/>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marL="296333" indent="-296333" algn="l" defTabSz="457200">
              <a:lnSpc>
                <a:spcPct val="120000"/>
              </a:lnSpc>
              <a:buSzPct val="100000"/>
              <a:buAutoNum type="arabicPeriod" startAt="1"/>
              <a:defRPr>
                <a:solidFill>
                  <a:srgbClr val="000000"/>
                </a:solidFill>
              </a:defRPr>
            </a:pPr>
            <a:r>
              <a:t>ロジスティック回帰</a:t>
            </a:r>
          </a:p>
          <a:p>
            <a:pPr marL="296333" indent="-296333" algn="l" defTabSz="457200">
              <a:lnSpc>
                <a:spcPct val="120000"/>
              </a:lnSpc>
              <a:buSzPct val="100000"/>
              <a:buAutoNum type="arabicPeriod" startAt="1"/>
              <a:defRPr>
                <a:solidFill>
                  <a:srgbClr val="000000"/>
                </a:solidFill>
              </a:defRPr>
            </a:pPr>
            <a:r>
              <a:t>決定木</a:t>
            </a:r>
          </a:p>
          <a:p>
            <a:pPr marL="296333" indent="-296333" algn="l" defTabSz="457200">
              <a:lnSpc>
                <a:spcPct val="120000"/>
              </a:lnSpc>
              <a:buSzPct val="100000"/>
              <a:buAutoNum type="arabicPeriod" startAt="1"/>
              <a:defRPr>
                <a:solidFill>
                  <a:srgbClr val="000000"/>
                </a:solidFill>
              </a:defRPr>
            </a:pPr>
            <a:r>
              <a:t>ランダムフォレスト</a:t>
            </a:r>
          </a:p>
          <a:p>
            <a:pPr marL="296333" indent="-296333" algn="l" defTabSz="457200">
              <a:lnSpc>
                <a:spcPct val="120000"/>
              </a:lnSpc>
              <a:buSzPct val="100000"/>
              <a:buAutoNum type="arabicPeriod" startAt="1"/>
              <a:defRPr>
                <a:solidFill>
                  <a:srgbClr val="000000"/>
                </a:solidFill>
              </a:defRPr>
            </a:pPr>
            <a:r>
              <a:t>LightGBM</a:t>
            </a:r>
          </a:p>
        </p:txBody>
      </p:sp>
      <p:sp>
        <p:nvSpPr>
          <p:cNvPr id="198" name="ロジスティック回帰：特徴量と離職リスクとの関係が単純である場合に効果的…"/>
          <p:cNvSpPr txBox="1"/>
          <p:nvPr/>
        </p:nvSpPr>
        <p:spPr>
          <a:xfrm>
            <a:off x="2337382" y="5269042"/>
            <a:ext cx="9860965" cy="261450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marL="296333" indent="-296333" algn="l" defTabSz="457200">
              <a:lnSpc>
                <a:spcPct val="120000"/>
              </a:lnSpc>
              <a:buSzPct val="100000"/>
              <a:buAutoNum type="arabicPeriod" startAt="1"/>
              <a:defRPr>
                <a:solidFill>
                  <a:srgbClr val="000000"/>
                </a:solidFill>
              </a:defRPr>
            </a:pPr>
            <a:r>
              <a:t>ロジスティック回帰：特徴量と離職リスクとの関係が単純である場合に効果的</a:t>
            </a:r>
          </a:p>
          <a:p>
            <a:pPr marL="296333" indent="-296333" algn="l" defTabSz="457200">
              <a:lnSpc>
                <a:spcPct val="120000"/>
              </a:lnSpc>
              <a:buSzPct val="100000"/>
              <a:buAutoNum type="arabicPeriod" startAt="1"/>
              <a:defRPr>
                <a:solidFill>
                  <a:srgbClr val="000000"/>
                </a:solidFill>
              </a:defRPr>
            </a:pPr>
            <a:r>
              <a:t>決定木：特徴量の重要度（どの要素が離職に影響しているか）が分かりやすい</a:t>
            </a:r>
          </a:p>
          <a:p>
            <a:pPr marL="296333" indent="-296333" algn="l" defTabSz="457200">
              <a:lnSpc>
                <a:spcPct val="120000"/>
              </a:lnSpc>
              <a:buSzPct val="100000"/>
              <a:buAutoNum type="arabicPeriod" startAt="1"/>
              <a:defRPr>
                <a:solidFill>
                  <a:srgbClr val="000000"/>
                </a:solidFill>
              </a:defRPr>
            </a:pPr>
            <a:r>
              <a:t>ランダムフォレスト：「満足度」「収入」「勤続年数」など複数の要因が絡む複雑なデータを扱う場合に効果的</a:t>
            </a:r>
          </a:p>
          <a:p>
            <a:pPr marL="296333" indent="-296333" algn="l" defTabSz="457200">
              <a:lnSpc>
                <a:spcPct val="120000"/>
              </a:lnSpc>
              <a:buSzPct val="100000"/>
              <a:buAutoNum type="arabicPeriod" startAt="1"/>
              <a:defRPr>
                <a:solidFill>
                  <a:srgbClr val="000000"/>
                </a:solidFill>
              </a:defRPr>
            </a:pPr>
            <a:r>
              <a:t>LightGBM：「満足度」「収入」「距離」など、多数の特徴量が絡み合うデータセットで効果を発揮</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不均衡データの対策…"/>
          <p:cNvSpPr txBox="1"/>
          <p:nvPr/>
        </p:nvSpPr>
        <p:spPr>
          <a:xfrm>
            <a:off x="2149404" y="1873244"/>
            <a:ext cx="2649221" cy="739987"/>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marL="296333" indent="-296333" algn="l" defTabSz="457200">
              <a:lnSpc>
                <a:spcPct val="120000"/>
              </a:lnSpc>
              <a:buSzPct val="100000"/>
              <a:buAutoNum type="arabicPeriod" startAt="1"/>
              <a:defRPr sz="2000">
                <a:solidFill>
                  <a:srgbClr val="000000"/>
                </a:solidFill>
              </a:defRPr>
            </a:pPr>
            <a:r>
              <a:t>不均衡データの対策</a:t>
            </a:r>
          </a:p>
          <a:p>
            <a:pPr marL="296333" indent="-296333" algn="l" defTabSz="457200">
              <a:lnSpc>
                <a:spcPct val="120000"/>
              </a:lnSpc>
              <a:buSzPct val="100000"/>
              <a:buAutoNum type="arabicPeriod" startAt="1"/>
              <a:defRPr sz="2000">
                <a:solidFill>
                  <a:srgbClr val="000000"/>
                </a:solidFill>
              </a:defRPr>
            </a:pPr>
            <a:r>
              <a:t>交差検証</a:t>
            </a:r>
          </a:p>
        </p:txBody>
      </p:sp>
      <p:sp>
        <p:nvSpPr>
          <p:cNvPr id="201" name="予測に用いた手法"/>
          <p:cNvSpPr txBox="1"/>
          <p:nvPr>
            <p:ph type="title"/>
          </p:nvPr>
        </p:nvSpPr>
        <p:spPr>
          <a:xfrm>
            <a:off x="456875" y="344733"/>
            <a:ext cx="11717868" cy="764354"/>
          </a:xfrm>
          <a:prstGeom prst="rect">
            <a:avLst/>
          </a:prstGeom>
        </p:spPr>
        <p:txBody>
          <a:bodyPr/>
          <a:lstStyle>
            <a:lvl1pPr defTabSz="1577876">
              <a:defRPr spc="-109" sz="5460"/>
            </a:lvl1pPr>
          </a:lstStyle>
          <a:p>
            <a:pPr/>
            <a:r>
              <a:t>予測に用いた手法</a:t>
            </a:r>
          </a:p>
        </p:txBody>
      </p:sp>
      <p:sp>
        <p:nvSpPr>
          <p:cNvPr id="202" name="そのため、そのまま機械学習モデルを訓練すると、予測モデルは多数派のデータばかりを覚えてしまい、少数派を無視してしまう可能性がある。 そこで、クラス重みを用いて少数派である離職者のデータに対しても重要だと伝えるために、重みを増やした。これにより、モデルが離職者に対してもっと注目し、適切に予測を行えることが可能。"/>
          <p:cNvSpPr txBox="1"/>
          <p:nvPr/>
        </p:nvSpPr>
        <p:spPr>
          <a:xfrm>
            <a:off x="675851" y="4071796"/>
            <a:ext cx="11961179" cy="144864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lvl="1" algn="l">
              <a:lnSpc>
                <a:spcPct val="120000"/>
              </a:lnSpc>
              <a:defRPr>
                <a:solidFill>
                  <a:srgbClr val="000000"/>
                </a:solidFill>
              </a:defRPr>
            </a:pPr>
            <a:r>
              <a:t>そのため、そのまま機械学習モデルを訓練すると、予測モデルは多数派のデータばかりを覚えてしまい、少数派を無視してしまう可能性がある。</a:t>
            </a:r>
            <a:br/>
            <a:r>
              <a:t>そこで、クラス重みを用いて少数派である離職者のデータに対しても重要だと伝えるために、重みを増やした。これにより、モデルが離職者に対してもっと注目し、適切に予測を行えることが可能。</a:t>
            </a:r>
          </a:p>
        </p:txBody>
      </p:sp>
      <p:sp>
        <p:nvSpPr>
          <p:cNvPr id="203" name="以下の2つの前処理を行った"/>
          <p:cNvSpPr txBox="1"/>
          <p:nvPr/>
        </p:nvSpPr>
        <p:spPr>
          <a:xfrm>
            <a:off x="618368" y="1358253"/>
            <a:ext cx="3442509" cy="32723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defRPr sz="2100">
                <a:solidFill>
                  <a:srgbClr val="000000"/>
                </a:solidFill>
              </a:defRPr>
            </a:lvl1pPr>
          </a:lstStyle>
          <a:p>
            <a:pPr/>
            <a:r>
              <a:t>以下の2つの前処理を行った</a:t>
            </a:r>
          </a:p>
        </p:txBody>
      </p:sp>
      <p:sp>
        <p:nvSpPr>
          <p:cNvPr id="204" name="不均衡データとは？"/>
          <p:cNvSpPr txBox="1"/>
          <p:nvPr/>
        </p:nvSpPr>
        <p:spPr>
          <a:xfrm>
            <a:off x="581518" y="2952926"/>
            <a:ext cx="3179164" cy="3081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marL="254000" indent="-254000" algn="l" defTabSz="457200">
              <a:lnSpc>
                <a:spcPct val="120000"/>
              </a:lnSpc>
              <a:buSzPct val="123000"/>
              <a:buChar char="•"/>
              <a:defRPr sz="2000">
                <a:solidFill>
                  <a:srgbClr val="000000"/>
                </a:solidFill>
              </a:defRPr>
            </a:lvl1pPr>
          </a:lstStyle>
          <a:p>
            <a:pPr/>
            <a:r>
              <a:t>不均衡データとは？</a:t>
            </a:r>
          </a:p>
        </p:txBody>
      </p:sp>
      <p:sp>
        <p:nvSpPr>
          <p:cNvPr id="205" name="交差検証とは？"/>
          <p:cNvSpPr txBox="1"/>
          <p:nvPr/>
        </p:nvSpPr>
        <p:spPr>
          <a:xfrm>
            <a:off x="581518" y="5923426"/>
            <a:ext cx="3179164" cy="3081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marL="254000" indent="-254000" algn="l" defTabSz="457200">
              <a:lnSpc>
                <a:spcPct val="120000"/>
              </a:lnSpc>
              <a:buSzPct val="123000"/>
              <a:buChar char="•"/>
              <a:defRPr sz="2000">
                <a:solidFill>
                  <a:srgbClr val="000000"/>
                </a:solidFill>
              </a:defRPr>
            </a:lvl1pPr>
          </a:lstStyle>
          <a:p>
            <a:pPr/>
            <a:r>
              <a:t>交差検証とは？</a:t>
            </a:r>
          </a:p>
        </p:txBody>
      </p:sp>
      <p:sp>
        <p:nvSpPr>
          <p:cNvPr id="206" name="データセット内で特定のクラス（例えば、離職者と非離職者）に属するデータが非常に少ない場合のことを指す。今回の頂いたデータは1471人中、離職者の数が237人と離職者の数が大幅に少ない。"/>
          <p:cNvSpPr txBox="1"/>
          <p:nvPr/>
        </p:nvSpPr>
        <p:spPr>
          <a:xfrm>
            <a:off x="1067576" y="3310643"/>
            <a:ext cx="11526013" cy="6256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defTabSz="457200">
              <a:defRPr>
                <a:solidFill>
                  <a:srgbClr val="000000"/>
                </a:solidFill>
              </a:defRPr>
            </a:lvl1pPr>
          </a:lstStyle>
          <a:p>
            <a:pPr/>
            <a:r>
              <a:t>データセット内で特定のクラス（例えば、離職者と非離職者）に属するデータが非常に少ない場合のことを指す。今回の頂いたデータは1471人中、離職者の数が237人と離職者の数が大幅に少ない。</a:t>
            </a:r>
          </a:p>
        </p:txBody>
      </p:sp>
      <p:sp>
        <p:nvSpPr>
          <p:cNvPr id="207" name="交差検証は、機械学習のモデルを評価するための手法。モデルの予測精度をしっかり測るために、データをいくつかの部分に分けて、複数回学習と評価を行う方法である。左の図のように1つのテストデータとして扱い残りの部分を学習データとして扱う。…"/>
          <p:cNvSpPr txBox="1"/>
          <p:nvPr/>
        </p:nvSpPr>
        <p:spPr>
          <a:xfrm>
            <a:off x="5507832" y="6132131"/>
            <a:ext cx="7310811" cy="285453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algn="l" defTabSz="457200">
              <a:lnSpc>
                <a:spcPct val="120000"/>
              </a:lnSpc>
              <a:defRPr sz="1700">
                <a:solidFill>
                  <a:srgbClr val="000000"/>
                </a:solidFill>
              </a:defRPr>
            </a:pPr>
            <a:r>
              <a:t>交差検証は、機械学習のモデルを評価するための手法。モデルの予測精度をしっかり測るために、データをいくつかの部分に分けて、複数回学習と評価を行う方法である。左の図のように1つのテストデータとして扱い残りの部分を学習データとして扱う。</a:t>
            </a:r>
          </a:p>
          <a:p>
            <a:pPr algn="l" defTabSz="457200">
              <a:lnSpc>
                <a:spcPct val="120000"/>
              </a:lnSpc>
              <a:defRPr sz="1700">
                <a:solidFill>
                  <a:srgbClr val="000000"/>
                </a:solidFill>
              </a:defRPr>
            </a:pPr>
            <a:r>
              <a:t>今回のように、少数派を予測したい場合に交差検証を用いることでモデルの安定性の確認やより信頼性の高い結果を得ることが可能。</a:t>
            </a:r>
          </a:p>
          <a:p>
            <a:pPr algn="l" defTabSz="457200">
              <a:defRPr sz="1700">
                <a:solidFill>
                  <a:srgbClr val="000000"/>
                </a:solidFill>
              </a:defRPr>
            </a:pPr>
          </a:p>
        </p:txBody>
      </p:sp>
      <p:pic>
        <p:nvPicPr>
          <p:cNvPr id="208" name="イメージ" descr="イメージ"/>
          <p:cNvPicPr>
            <a:picLocks noChangeAspect="1"/>
          </p:cNvPicPr>
          <p:nvPr/>
        </p:nvPicPr>
        <p:blipFill>
          <a:blip r:embed="rId2">
            <a:extLst/>
          </a:blip>
          <a:stretch>
            <a:fillRect/>
          </a:stretch>
        </p:blipFill>
        <p:spPr>
          <a:xfrm>
            <a:off x="1321495" y="6331126"/>
            <a:ext cx="3817360" cy="2049225"/>
          </a:xfrm>
          <a:prstGeom prst="rect">
            <a:avLst/>
          </a:prstGeom>
          <a:ln w="3175">
            <a:miter lim="400000"/>
          </a:ln>
        </p:spPr>
      </p:pic>
      <p:sp>
        <p:nvSpPr>
          <p:cNvPr id="209" name="出典(3):交差検証（クロスバリデーション）とは？, https://aiacademy.jp/media/?p=263, 閲覧日(2025年1月19日)"/>
          <p:cNvSpPr txBox="1"/>
          <p:nvPr/>
        </p:nvSpPr>
        <p:spPr>
          <a:xfrm>
            <a:off x="1350453" y="9280031"/>
            <a:ext cx="9704842" cy="2065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defRPr sz="1200"/>
            </a:lvl1pPr>
          </a:lstStyle>
          <a:p>
            <a:pPr/>
            <a:r>
              <a:t>出典(3):交差検証（クロスバリデーション）とは？, https://aiacademy.jp/media/?p=263, 閲覧日(2025年1月19日)</a:t>
            </a:r>
          </a:p>
        </p:txBody>
      </p:sp>
      <p:sp>
        <p:nvSpPr>
          <p:cNvPr id="210" name="交差検証(3)"/>
          <p:cNvSpPr txBox="1"/>
          <p:nvPr/>
        </p:nvSpPr>
        <p:spPr>
          <a:xfrm>
            <a:off x="2460829" y="8381788"/>
            <a:ext cx="1002751" cy="251037"/>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a:defRPr sz="1500">
                <a:solidFill>
                  <a:srgbClr val="000000"/>
                </a:solidFill>
              </a:defRPr>
            </a:pPr>
            <a:r>
              <a:t>交差検証</a:t>
            </a:r>
            <a:r>
              <a:rPr baseline="31999"/>
              <a:t>(3)</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推定モデルの結果"/>
          <p:cNvSpPr txBox="1"/>
          <p:nvPr>
            <p:ph type="title"/>
          </p:nvPr>
        </p:nvSpPr>
        <p:spPr>
          <a:xfrm>
            <a:off x="456875" y="344733"/>
            <a:ext cx="11717868" cy="764354"/>
          </a:xfrm>
          <a:prstGeom prst="rect">
            <a:avLst/>
          </a:prstGeom>
        </p:spPr>
        <p:txBody>
          <a:bodyPr/>
          <a:lstStyle>
            <a:lvl1pPr defTabSz="1577876">
              <a:defRPr spc="-109" sz="5460"/>
            </a:lvl1pPr>
          </a:lstStyle>
          <a:p>
            <a:pPr/>
            <a:r>
              <a:t>推定モデルの結果</a:t>
            </a:r>
          </a:p>
        </p:txBody>
      </p:sp>
      <p:pic>
        <p:nvPicPr>
          <p:cNvPr id="213" name="イメージ" descr="イメージ"/>
          <p:cNvPicPr>
            <a:picLocks noChangeAspect="1"/>
          </p:cNvPicPr>
          <p:nvPr/>
        </p:nvPicPr>
        <p:blipFill>
          <a:blip r:embed="rId2">
            <a:extLst/>
          </a:blip>
          <a:stretch>
            <a:fillRect/>
          </a:stretch>
        </p:blipFill>
        <p:spPr>
          <a:xfrm>
            <a:off x="474669" y="1767312"/>
            <a:ext cx="7998353" cy="4746990"/>
          </a:xfrm>
          <a:prstGeom prst="rect">
            <a:avLst/>
          </a:prstGeom>
          <a:ln w="3175">
            <a:miter lim="400000"/>
          </a:ln>
        </p:spPr>
      </p:pic>
      <p:sp>
        <p:nvSpPr>
          <p:cNvPr id="214" name="精度：全体の中でどの程度予測できているかの割合…"/>
          <p:cNvSpPr txBox="1"/>
          <p:nvPr/>
        </p:nvSpPr>
        <p:spPr>
          <a:xfrm>
            <a:off x="8766005" y="2631831"/>
            <a:ext cx="3916667" cy="22258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p>
            <a:pPr marL="228600" indent="-228600" algn="l">
              <a:lnSpc>
                <a:spcPct val="120000"/>
              </a:lnSpc>
              <a:buSzPct val="123000"/>
              <a:buChar char="•"/>
              <a:defRPr>
                <a:solidFill>
                  <a:srgbClr val="000000"/>
                </a:solidFill>
              </a:defRPr>
            </a:pPr>
            <a:r>
              <a:t>精度：全体の中でどの程度予測できているかの割合</a:t>
            </a:r>
          </a:p>
          <a:p>
            <a:pPr marL="228600" indent="-228600" algn="l">
              <a:lnSpc>
                <a:spcPct val="120000"/>
              </a:lnSpc>
              <a:buSzPct val="123000"/>
              <a:buChar char="•"/>
              <a:defRPr>
                <a:solidFill>
                  <a:srgbClr val="000000"/>
                </a:solidFill>
              </a:defRPr>
            </a:pPr>
            <a:r>
              <a:t>F1スコア：予測の正確さと見逃しの少なさのバランスを見る指標</a:t>
            </a:r>
          </a:p>
          <a:p>
            <a:pPr marL="228600" indent="-228600" algn="l">
              <a:lnSpc>
                <a:spcPct val="120000"/>
              </a:lnSpc>
              <a:buSzPct val="123000"/>
              <a:buChar char="•"/>
              <a:defRPr>
                <a:solidFill>
                  <a:srgbClr val="000000"/>
                </a:solidFill>
              </a:defRPr>
            </a:pPr>
            <a:r>
              <a:t>ACU：モデルがどの程度優れているのかを示す指標</a:t>
            </a:r>
          </a:p>
        </p:txBody>
      </p:sp>
      <p:sp>
        <p:nvSpPr>
          <p:cNvPr id="215" name="F1スコアとAUCを見ることで、少数派クラス（離職する従業員）をしっかりと予測できているかを判断できる"/>
          <p:cNvSpPr txBox="1"/>
          <p:nvPr/>
        </p:nvSpPr>
        <p:spPr>
          <a:xfrm>
            <a:off x="1209739" y="6791880"/>
            <a:ext cx="10740552" cy="606638"/>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lvl1pPr algn="l" defTabSz="457200">
              <a:defRPr sz="1700">
                <a:solidFill>
                  <a:srgbClr val="000000"/>
                </a:solidFill>
              </a:defRPr>
            </a:lvl1pPr>
          </a:lstStyle>
          <a:p>
            <a:pPr/>
            <a:r>
              <a:t>F1スコアとAUCを見ることで、少数派クラス（離職する従業員）をしっかりと予測できているかを判断できる</a:t>
            </a:r>
          </a:p>
        </p:txBody>
      </p:sp>
      <p:sp>
        <p:nvSpPr>
          <p:cNvPr id="216" name="ランダムフォレストやLightGBMは、AUCやF1スコアで優れた結果を示しており、特に離職した従業員の予測に強いモデルと言える。…"/>
          <p:cNvSpPr txBox="1"/>
          <p:nvPr/>
        </p:nvSpPr>
        <p:spPr>
          <a:xfrm>
            <a:off x="82850" y="7966502"/>
            <a:ext cx="12839100" cy="1267037"/>
          </a:xfrm>
          <a:prstGeom prst="rect">
            <a:avLst/>
          </a:prstGeom>
          <a:ln w="3175">
            <a:miter lim="400000"/>
          </a:ln>
          <a:extLst>
            <a:ext uri="{C572A759-6A51-4108-AA02-DFA0A04FC94B}">
              <ma14:wrappingTextBoxFlag xmlns:ma14="http://schemas.microsoft.com/office/mac/drawingml/2011/main" val="1"/>
            </a:ext>
          </a:extLst>
        </p:spPr>
        <p:txBody>
          <a:bodyPr wrap="none" lIns="27093" tIns="27093" rIns="27093" bIns="27093" anchor="ctr">
            <a:spAutoFit/>
          </a:bodyPr>
          <a:lstStyle/>
          <a:p>
            <a:pPr algn="l" defTabSz="457200">
              <a:defRPr sz="1700">
                <a:solidFill>
                  <a:srgbClr val="000000"/>
                </a:solidFill>
              </a:defRPr>
            </a:pPr>
            <a:r>
              <a:t>ランダムフォレストやLightGBMは、AUCやF1スコアで優れた結果を示しており、特に離職した従業員の予測に強いモデルと言える。</a:t>
            </a:r>
          </a:p>
          <a:p>
            <a:pPr algn="l" defTabSz="457200">
              <a:defRPr sz="1700">
                <a:solidFill>
                  <a:srgbClr val="000000"/>
                </a:solidFill>
              </a:defRPr>
            </a:pPr>
            <a:r>
              <a:t>特に、LightGBMは精度:0.89, F1スコア 0.54, AUC: 0.79と比較的高いと言える。これにより十分、離職予測モデルとして機能していると言える。</a:t>
            </a:r>
          </a:p>
        </p:txBody>
      </p:sp>
      <p:sp>
        <p:nvSpPr>
          <p:cNvPr id="217" name="三角形"/>
          <p:cNvSpPr/>
          <p:nvPr/>
        </p:nvSpPr>
        <p:spPr>
          <a:xfrm>
            <a:off x="5957178" y="7461523"/>
            <a:ext cx="909822" cy="3736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0"/>
                </a:lnTo>
                <a:lnTo>
                  <a:pt x="0" y="0"/>
                </a:lnTo>
                <a:close/>
              </a:path>
            </a:pathLst>
          </a:custGeom>
          <a:solidFill>
            <a:srgbClr val="929292"/>
          </a:solidFill>
          <a:ln w="3175">
            <a:miter lim="400000"/>
          </a:ln>
        </p:spPr>
        <p:txBody>
          <a:bodyPr lIns="27093" tIns="27093" rIns="27093" bIns="27093" anchor="ctr"/>
          <a:lstStyle/>
          <a:p>
            <a:pPr defTabSz="587022">
              <a:defRPr sz="2200">
                <a:solidFill>
                  <a:srgbClr val="FFFFFF"/>
                </a:solidFill>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ヒラギノ角ゴ ProN W6"/>
        <a:ea typeface="ヒラギノ角ゴ ProN W6"/>
        <a:cs typeface="ヒラギノ角ゴ ProN W6"/>
      </a:majorFont>
      <a:minorFont>
        <a:latin typeface="ヒラギノ角ゴ ProN W6"/>
        <a:ea typeface="ヒラギノ角ゴ ProN W6"/>
        <a:cs typeface="ヒラギノ角ゴ ProN W6"/>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E5E5E"/>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ヒラギノ角ゴ ProN W6"/>
        <a:ea typeface="ヒラギノ角ゴ ProN W6"/>
        <a:cs typeface="ヒラギノ角ゴ ProN W6"/>
      </a:majorFont>
      <a:minorFont>
        <a:latin typeface="ヒラギノ角ゴ ProN W6"/>
        <a:ea typeface="ヒラギノ角ゴ ProN W6"/>
        <a:cs typeface="ヒラギノ角ゴ ProN W6"/>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173393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5E5E5E"/>
            </a:solidFill>
            <a:effectLst/>
            <a:uFillTx/>
            <a:latin typeface="ヒラギノ角ゴ ProN W3"/>
            <a:ea typeface="ヒラギノ角ゴ ProN W3"/>
            <a:cs typeface="ヒラギノ角ゴ ProN W3"/>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