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2B16BA-39CC-43F7-8231-9763B8A0D9E7}">
  <a:tblStyle styleId="{282B16BA-39CC-43F7-8231-9763B8A0D9E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804530ba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804530ba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Kento</a:t>
            </a:r>
            <a:endParaRPr/>
          </a:p>
          <a:p>
            <a:pPr indent="0" lvl="0" marL="0" rtl="0" algn="l">
              <a:spcBef>
                <a:spcPts val="0"/>
              </a:spcBef>
              <a:spcAft>
                <a:spcPts val="0"/>
              </a:spcAft>
              <a:buNone/>
            </a:pPr>
            <a:r>
              <a:rPr lang="en"/>
              <a:t>-Finding parameters was especially difficult, had to use parameters from different sources and often they were specifically fitted to individual patients rather than averages due to massive variance in patient results</a:t>
            </a:r>
            <a:endParaRPr/>
          </a:p>
          <a:p>
            <a:pPr indent="0" lvl="0" marL="0" rtl="0" algn="l">
              <a:spcBef>
                <a:spcPts val="0"/>
              </a:spcBef>
              <a:spcAft>
                <a:spcPts val="0"/>
              </a:spcAft>
              <a:buNone/>
            </a:pPr>
            <a:r>
              <a:rPr lang="en"/>
              <a:t>-Parameters were either drawn experimentally when possible, or through model fitting of other models</a:t>
            </a:r>
            <a:endParaRPr/>
          </a:p>
          <a:p>
            <a:pPr indent="0" lvl="0" marL="0" rtl="0" algn="l">
              <a:spcBef>
                <a:spcPts val="0"/>
              </a:spcBef>
              <a:spcAft>
                <a:spcPts val="0"/>
              </a:spcAft>
              <a:buNone/>
            </a:pPr>
            <a:r>
              <a:rPr lang="en"/>
              <a:t>-A major challenge was making sure the parameter values were in the right units that we needed b/c they often were sporadic or weren’t labeled with units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804530ba2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804530ba2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804530ba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804530ba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962ea1a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962ea1a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Adam</a:t>
            </a:r>
            <a:endParaRPr/>
          </a:p>
          <a:p>
            <a:pPr indent="0" lvl="0" marL="0" rtl="0" algn="l">
              <a:spcBef>
                <a:spcPts val="0"/>
              </a:spcBef>
              <a:spcAft>
                <a:spcPts val="0"/>
              </a:spcAft>
              <a:buNone/>
            </a:pPr>
            <a:r>
              <a:rPr lang="en"/>
              <a:t>As a possible direction for this research we looked at the effect of </a:t>
            </a:r>
            <a:r>
              <a:rPr lang="en"/>
              <a:t>varying</a:t>
            </a:r>
            <a:r>
              <a:rPr lang="en"/>
              <a:t> To </a:t>
            </a:r>
            <a:endParaRPr/>
          </a:p>
          <a:p>
            <a:pPr indent="0" lvl="0" marL="0" rtl="0" algn="l">
              <a:spcBef>
                <a:spcPts val="0"/>
              </a:spcBef>
              <a:spcAft>
                <a:spcPts val="0"/>
              </a:spcAft>
              <a:buNone/>
            </a:pPr>
            <a:r>
              <a:rPr lang="en"/>
              <a:t>In an invitro model this can be achieved through </a:t>
            </a:r>
            <a:r>
              <a:rPr lang="en"/>
              <a:t>therapeutics</a:t>
            </a:r>
            <a:r>
              <a:rPr lang="en"/>
              <a:t> as well as vaccination </a:t>
            </a:r>
            <a:endParaRPr/>
          </a:p>
          <a:p>
            <a:pPr indent="0" lvl="0" marL="0" rtl="0" algn="l">
              <a:spcBef>
                <a:spcPts val="0"/>
              </a:spcBef>
              <a:spcAft>
                <a:spcPts val="0"/>
              </a:spcAft>
              <a:buNone/>
            </a:pPr>
            <a:r>
              <a:rPr lang="en"/>
              <a:t>With this model we can begin to find thresholds for the T cell increase in a </a:t>
            </a:r>
            <a:r>
              <a:rPr lang="en"/>
              <a:t>therapeutic</a:t>
            </a:r>
            <a:r>
              <a:rPr lang="en"/>
              <a:t> or vaccine needed to reduce the viral load to a threshold established by others for reducing </a:t>
            </a:r>
            <a:r>
              <a:rPr lang="en"/>
              <a:t>transmissibility</a:t>
            </a:r>
            <a:r>
              <a:rPr lang="en"/>
              <a:t> and optimizing recovery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 knot near 10^7 yields a </a:t>
            </a:r>
            <a:r>
              <a:rPr lang="en"/>
              <a:t>equilibrated</a:t>
            </a:r>
            <a:r>
              <a:rPr lang="en"/>
              <a:t> viral load above 10. We need to further investigate </a:t>
            </a:r>
            <a:r>
              <a:rPr lang="en"/>
              <a:t>this phenomenon</a:t>
            </a:r>
            <a:r>
              <a:rPr lang="en"/>
              <a:t> but initial investigation shows that the relative small initial viral load and high initial t cell concentration causes minimal T cell creation and activation and so viral load is only cleared to a lower </a:t>
            </a:r>
            <a:r>
              <a:rPr lang="en"/>
              <a:t>limit</a:t>
            </a:r>
            <a:r>
              <a:rPr lang="en"/>
              <a:t> of 10 virions however this is still only 10 virions as opposed to 100 million in To = 10^5</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804530ba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804530ba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Kento</a:t>
            </a:r>
            <a:endParaRPr/>
          </a:p>
          <a:p>
            <a:pPr indent="0" lvl="0" marL="0" rtl="0" algn="l">
              <a:spcBef>
                <a:spcPts val="0"/>
              </a:spcBef>
              <a:spcAft>
                <a:spcPts val="0"/>
              </a:spcAft>
              <a:buNone/>
            </a:pPr>
            <a:r>
              <a:rPr lang="en"/>
              <a:t>-Target cells die very quickly with slow replication rate</a:t>
            </a:r>
            <a:endParaRPr/>
          </a:p>
          <a:p>
            <a:pPr indent="0" lvl="0" marL="0" rtl="0" algn="l">
              <a:spcBef>
                <a:spcPts val="0"/>
              </a:spcBef>
              <a:spcAft>
                <a:spcPts val="0"/>
              </a:spcAft>
              <a:buNone/>
            </a:pPr>
            <a:r>
              <a:rPr lang="en"/>
              <a:t>	-In other models, Target cells could be the determining factor of viral load. Which is why it was necessary for us to add various carrying capacity and replication rate terms</a:t>
            </a:r>
            <a:endParaRPr/>
          </a:p>
          <a:p>
            <a:pPr indent="0" lvl="0" marL="0" rtl="0" algn="l">
              <a:spcBef>
                <a:spcPts val="0"/>
              </a:spcBef>
              <a:spcAft>
                <a:spcPts val="0"/>
              </a:spcAft>
              <a:buNone/>
            </a:pPr>
            <a:r>
              <a:rPr lang="en"/>
              <a:t>-T-cells return to normal levels as early as 2 and half months suggesting that there is a higher </a:t>
            </a:r>
            <a:r>
              <a:rPr lang="en"/>
              <a:t>chance of reinfection after this time period</a:t>
            </a:r>
            <a:endParaRPr/>
          </a:p>
          <a:p>
            <a:pPr indent="0" lvl="0" marL="0" rtl="0" algn="l">
              <a:spcBef>
                <a:spcPts val="0"/>
              </a:spcBef>
              <a:spcAft>
                <a:spcPts val="0"/>
              </a:spcAft>
              <a:buNone/>
            </a:pPr>
            <a:r>
              <a:rPr lang="en"/>
              <a:t>-If there is a higher initial immune response, there is less cell death and orders of magnitude less virions</a:t>
            </a:r>
            <a:endParaRPr/>
          </a:p>
          <a:p>
            <a:pPr indent="0" lvl="0" marL="0" rtl="0" algn="l">
              <a:spcBef>
                <a:spcPts val="0"/>
              </a:spcBef>
              <a:spcAft>
                <a:spcPts val="0"/>
              </a:spcAft>
              <a:buNone/>
            </a:pPr>
            <a:r>
              <a:rPr lang="en"/>
              <a:t>	-Note that people die due to high rates of T-cell activation where they cause inflammation problems in the lung, </a:t>
            </a:r>
            <a:endParaRPr/>
          </a:p>
          <a:p>
            <a:pPr indent="457200" lvl="0" marL="0" rtl="0" algn="l">
              <a:spcBef>
                <a:spcPts val="0"/>
              </a:spcBef>
              <a:spcAft>
                <a:spcPts val="0"/>
              </a:spcAft>
              <a:buNone/>
            </a:pPr>
            <a:r>
              <a:rPr lang="en"/>
              <a:t>but if there’s already a high population with slow increasing T-cell counts, it can control virions and body response</a:t>
            </a:r>
            <a:endParaRPr/>
          </a:p>
          <a:p>
            <a:pPr indent="0" lvl="0" marL="0" rtl="0" algn="l">
              <a:spcBef>
                <a:spcPts val="0"/>
              </a:spcBef>
              <a:spcAft>
                <a:spcPts val="0"/>
              </a:spcAft>
              <a:buNone/>
            </a:pPr>
            <a:r>
              <a:rPr lang="en"/>
              <a:t>-model is useful at the individual level and the population level, we can relate this to how long someone is infectious</a:t>
            </a:r>
            <a:endParaRPr/>
          </a:p>
          <a:p>
            <a:pPr indent="0" lvl="0" marL="0" rtl="0" algn="l">
              <a:spcBef>
                <a:spcPts val="0"/>
              </a:spcBef>
              <a:spcAft>
                <a:spcPts val="0"/>
              </a:spcAft>
              <a:buNone/>
            </a:pPr>
            <a:r>
              <a:rPr lang="en"/>
              <a:t>Limitations:</a:t>
            </a:r>
            <a:endParaRPr/>
          </a:p>
          <a:p>
            <a:pPr indent="-298450" lvl="0" marL="457200" rtl="0" algn="l">
              <a:spcBef>
                <a:spcPts val="0"/>
              </a:spcBef>
              <a:spcAft>
                <a:spcPts val="0"/>
              </a:spcAft>
              <a:buSzPts val="1100"/>
              <a:buChar char="-"/>
            </a:pPr>
            <a:r>
              <a:rPr lang="en"/>
              <a:t>high variance in datasets and model fitting</a:t>
            </a:r>
            <a:endParaRPr/>
          </a:p>
          <a:p>
            <a:pPr indent="-298450" lvl="0" marL="457200" rtl="0" algn="l">
              <a:spcBef>
                <a:spcPts val="0"/>
              </a:spcBef>
              <a:spcAft>
                <a:spcPts val="0"/>
              </a:spcAft>
              <a:buSzPts val="1100"/>
              <a:buChar char="-"/>
            </a:pPr>
            <a:r>
              <a:rPr lang="en"/>
              <a:t>almost impossible to validate model, had to compare to past models</a:t>
            </a:r>
            <a:endParaRPr/>
          </a:p>
          <a:p>
            <a:pPr indent="-298450" lvl="0" marL="457200" rtl="0" algn="l">
              <a:spcBef>
                <a:spcPts val="0"/>
              </a:spcBef>
              <a:spcAft>
                <a:spcPts val="0"/>
              </a:spcAft>
              <a:buSzPts val="1100"/>
              <a:buChar char="-"/>
            </a:pPr>
            <a:r>
              <a:rPr lang="en"/>
              <a:t>There are other immune system aspects like memory B-cells that aren’t considered</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804530ba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804530ba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804530ba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804530ba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96c05f22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96c05f22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804530ba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0804530ba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804530ba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804530ba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Kento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804530ba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804530ba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Kento</a:t>
            </a:r>
            <a:endParaRPr/>
          </a:p>
          <a:p>
            <a:pPr indent="0" lvl="0" marL="0" rtl="0" algn="l">
              <a:spcBef>
                <a:spcPts val="0"/>
              </a:spcBef>
              <a:spcAft>
                <a:spcPts val="0"/>
              </a:spcAft>
              <a:buNone/>
            </a:pPr>
            <a:r>
              <a:rPr lang="en"/>
              <a:t>Literature has a lot of different types of models which try to model different things, but this is the basic one.</a:t>
            </a:r>
            <a:endParaRPr/>
          </a:p>
          <a:p>
            <a:pPr indent="0" lvl="0" marL="0" rtl="0" algn="l">
              <a:spcBef>
                <a:spcPts val="0"/>
              </a:spcBef>
              <a:spcAft>
                <a:spcPts val="0"/>
              </a:spcAft>
              <a:buNone/>
            </a:pPr>
            <a:r>
              <a:rPr lang="en"/>
              <a:t>Some do target cell model, Immune response, and even within-cell kinetics (transcription/translation rates of RNA/DNA, etc)</a:t>
            </a:r>
            <a:endParaRPr/>
          </a:p>
          <a:p>
            <a:pPr indent="0" lvl="0" marL="0" rtl="0" algn="l">
              <a:spcBef>
                <a:spcPts val="0"/>
              </a:spcBef>
              <a:spcAft>
                <a:spcPts val="0"/>
              </a:spcAft>
              <a:buNone/>
            </a:pPr>
            <a:r>
              <a:rPr lang="en"/>
              <a:t>ß = Rate of viral infection (rate of infection of target cells)</a:t>
            </a:r>
            <a:endParaRPr/>
          </a:p>
          <a:p>
            <a:pPr indent="0" lvl="0" marL="0" rtl="0" algn="l">
              <a:spcBef>
                <a:spcPts val="0"/>
              </a:spcBef>
              <a:spcAft>
                <a:spcPts val="0"/>
              </a:spcAft>
              <a:buNone/>
            </a:pPr>
            <a:r>
              <a:rPr lang="en"/>
              <a:t>∂ = death rate of infected cells</a:t>
            </a:r>
            <a:endParaRPr/>
          </a:p>
          <a:p>
            <a:pPr indent="0" lvl="0" marL="0" rtl="0" algn="l">
              <a:spcBef>
                <a:spcPts val="0"/>
              </a:spcBef>
              <a:spcAft>
                <a:spcPts val="0"/>
              </a:spcAft>
              <a:buNone/>
            </a:pPr>
            <a:r>
              <a:rPr lang="en"/>
              <a:t>p = virion production rate</a:t>
            </a:r>
            <a:endParaRPr/>
          </a:p>
          <a:p>
            <a:pPr indent="0" lvl="0" marL="0" rtl="0" algn="l">
              <a:spcBef>
                <a:spcPts val="0"/>
              </a:spcBef>
              <a:spcAft>
                <a:spcPts val="0"/>
              </a:spcAft>
              <a:buNone/>
            </a:pPr>
            <a:r>
              <a:rPr lang="en"/>
              <a:t>c = clearance rate of virions (whether it be </a:t>
            </a:r>
            <a:r>
              <a:rPr lang="en"/>
              <a:t>cell death, virion death, or immune response) → lumped param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804530ba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804530ba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Ben</a:t>
            </a:r>
            <a:endParaRPr>
              <a:solidFill>
                <a:schemeClr val="dk1"/>
              </a:solidFill>
            </a:endParaRPr>
          </a:p>
          <a:p>
            <a:pPr indent="0" lvl="0" marL="0" rtl="0" algn="l">
              <a:spcBef>
                <a:spcPts val="0"/>
              </a:spcBef>
              <a:spcAft>
                <a:spcPts val="0"/>
              </a:spcAft>
              <a:buNone/>
            </a:pPr>
            <a:r>
              <a:rPr lang="en">
                <a:solidFill>
                  <a:schemeClr val="dk1"/>
                </a:solidFill>
              </a:rPr>
              <a:t>ß = Rate of viral infection (target → latent phase)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 = rate of eclipse to infected cells (rate of activation)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death rate of infected cells</a:t>
            </a:r>
            <a:endParaRPr>
              <a:solidFill>
                <a:schemeClr val="dk1"/>
              </a:solidFill>
            </a:endParaRPr>
          </a:p>
          <a:p>
            <a:pPr indent="0" lvl="0" marL="0" rtl="0" algn="l">
              <a:spcBef>
                <a:spcPts val="0"/>
              </a:spcBef>
              <a:spcAft>
                <a:spcPts val="0"/>
              </a:spcAft>
              <a:buNone/>
            </a:pPr>
            <a:r>
              <a:rPr lang="en">
                <a:solidFill>
                  <a:schemeClr val="dk1"/>
                </a:solidFill>
              </a:rPr>
              <a:t>p = virion production rate</a:t>
            </a:r>
            <a:endParaRPr>
              <a:solidFill>
                <a:schemeClr val="dk1"/>
              </a:solidFill>
            </a:endParaRPr>
          </a:p>
          <a:p>
            <a:pPr indent="0" lvl="0" marL="0" rtl="0" algn="l">
              <a:spcBef>
                <a:spcPts val="0"/>
              </a:spcBef>
              <a:spcAft>
                <a:spcPts val="0"/>
              </a:spcAft>
              <a:buNone/>
            </a:pPr>
            <a:r>
              <a:rPr lang="en">
                <a:solidFill>
                  <a:schemeClr val="dk1"/>
                </a:solidFill>
              </a:rPr>
              <a:t>µ = proportion of virions that actually infect other cells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(1-µ) → rest of the virions are noninfectious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 = clearance rate of virions (whether it be cell death, virion death, or immune response) → lumped param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804530ba2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804530ba2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804530ba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804530ba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Adam</a:t>
            </a:r>
            <a:endParaRPr/>
          </a:p>
          <a:p>
            <a:pPr indent="0" lvl="0" marL="0" rtl="0" algn="l">
              <a:spcBef>
                <a:spcPts val="0"/>
              </a:spcBef>
              <a:spcAft>
                <a:spcPts val="0"/>
              </a:spcAft>
              <a:buNone/>
            </a:pPr>
            <a:r>
              <a:rPr lang="en"/>
              <a:t>Model used for T cells</a:t>
            </a:r>
            <a:endParaRPr/>
          </a:p>
          <a:p>
            <a:pPr indent="0" lvl="0" marL="0" rtl="0" algn="l">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represent the interaction between SARS-CoV-2 infection and immune response dynamics exclusively modeling  number of CD8</a:t>
            </a:r>
            <a:r>
              <a:rPr lang="en" sz="800">
                <a:solidFill>
                  <a:schemeClr val="dk1"/>
                </a:solidFill>
                <a:highlight>
                  <a:srgbClr val="FFFFFF"/>
                </a:highlight>
                <a:latin typeface="Times New Roman"/>
                <a:ea typeface="Times New Roman"/>
                <a:cs typeface="Times New Roman"/>
                <a:sym typeface="Times New Roman"/>
              </a:rPr>
              <a:t>+</a:t>
            </a:r>
            <a:r>
              <a:rPr lang="en" sz="1200">
                <a:solidFill>
                  <a:schemeClr val="dk1"/>
                </a:solidFill>
                <a:highlight>
                  <a:srgbClr val="FFFFFF"/>
                </a:highlight>
                <a:latin typeface="Times New Roman"/>
                <a:ea typeface="Times New Roman"/>
                <a:cs typeface="Times New Roman"/>
                <a:sym typeface="Times New Roman"/>
              </a:rPr>
              <a:t> </a:t>
            </a:r>
            <a:r>
              <a:rPr lang="en" sz="1200">
                <a:solidFill>
                  <a:schemeClr val="dk1"/>
                </a:solidFill>
                <a:highlight>
                  <a:srgbClr val="FFFFFF"/>
                </a:highlight>
                <a:latin typeface="Times New Roman"/>
                <a:ea typeface="Times New Roman"/>
                <a:cs typeface="Times New Roman"/>
                <a:sym typeface="Times New Roman"/>
              </a:rPr>
              <a:t>T cell</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rPr i="1" lang="en" sz="1350">
                <a:solidFill>
                  <a:srgbClr val="2E2E2E"/>
                </a:solidFill>
                <a:latin typeface="Georgia"/>
                <a:ea typeface="Georgia"/>
                <a:cs typeface="Georgia"/>
                <a:sym typeface="Georgia"/>
              </a:rPr>
              <a:t>p</a:t>
            </a:r>
            <a:r>
              <a:rPr i="1" lang="en" sz="1350">
                <a:solidFill>
                  <a:srgbClr val="2E2E2E"/>
                </a:solidFill>
                <a:latin typeface="Georgia"/>
                <a:ea typeface="Georgia"/>
                <a:cs typeface="Georgia"/>
                <a:sym typeface="Georgia"/>
              </a:rPr>
              <a:t> - </a:t>
            </a:r>
            <a:r>
              <a:rPr lang="en" sz="1350">
                <a:solidFill>
                  <a:srgbClr val="2E2E2E"/>
                </a:solidFill>
                <a:latin typeface="Georgia"/>
                <a:ea typeface="Georgia"/>
                <a:cs typeface="Georgia"/>
                <a:sym typeface="Georgia"/>
              </a:rPr>
              <a:t>Virus replication rate</a:t>
            </a:r>
            <a:endParaRPr sz="1350">
              <a:solidFill>
                <a:srgbClr val="2E2E2E"/>
              </a:solidFill>
              <a:latin typeface="Georgia"/>
              <a:ea typeface="Georgia"/>
              <a:cs typeface="Georgia"/>
              <a:sym typeface="Georgia"/>
            </a:endParaRPr>
          </a:p>
          <a:p>
            <a:pPr indent="0" lvl="0" marL="0" rtl="0" algn="l">
              <a:spcBef>
                <a:spcPts val="0"/>
              </a:spcBef>
              <a:spcAft>
                <a:spcPts val="0"/>
              </a:spcAft>
              <a:buNone/>
            </a:pPr>
            <a:r>
              <a:rPr lang="en" sz="1350">
                <a:solidFill>
                  <a:srgbClr val="2E2E2E"/>
                </a:solidFill>
                <a:latin typeface="Georgia"/>
                <a:ea typeface="Georgia"/>
                <a:cs typeface="Georgia"/>
                <a:sym typeface="Georgia"/>
              </a:rPr>
              <a:t>K - Maximum virions</a:t>
            </a:r>
            <a:endParaRPr sz="1350">
              <a:solidFill>
                <a:srgbClr val="2E2E2E"/>
              </a:solidFill>
              <a:latin typeface="Georgia"/>
              <a:ea typeface="Georgia"/>
              <a:cs typeface="Georgia"/>
              <a:sym typeface="Georgia"/>
            </a:endParaRPr>
          </a:p>
          <a:p>
            <a:pPr indent="0" lvl="0" marL="0" rtl="0" algn="l">
              <a:spcBef>
                <a:spcPts val="0"/>
              </a:spcBef>
              <a:spcAft>
                <a:spcPts val="0"/>
              </a:spcAft>
              <a:buNone/>
            </a:pPr>
            <a:r>
              <a:rPr i="1" lang="en" sz="1350">
                <a:solidFill>
                  <a:srgbClr val="2E2E2E"/>
                </a:solidFill>
                <a:latin typeface="Georgia"/>
                <a:ea typeface="Georgia"/>
                <a:cs typeface="Georgia"/>
                <a:sym typeface="Georgia"/>
              </a:rPr>
              <a:t>c</a:t>
            </a:r>
            <a:r>
              <a:rPr i="1" lang="en" sz="1000">
                <a:solidFill>
                  <a:srgbClr val="2E2E2E"/>
                </a:solidFill>
                <a:latin typeface="Georgia"/>
                <a:ea typeface="Georgia"/>
                <a:cs typeface="Georgia"/>
                <a:sym typeface="Georgia"/>
              </a:rPr>
              <a:t>T</a:t>
            </a:r>
            <a:r>
              <a:rPr lang="en" sz="1350">
                <a:solidFill>
                  <a:srgbClr val="2E2E2E"/>
                </a:solidFill>
                <a:latin typeface="Georgia"/>
                <a:ea typeface="Georgia"/>
                <a:cs typeface="Georgia"/>
                <a:sym typeface="Georgia"/>
              </a:rPr>
              <a:t> - rate of killing infected cells by T cells</a:t>
            </a:r>
            <a:endParaRPr sz="1350">
              <a:solidFill>
                <a:srgbClr val="2E2E2E"/>
              </a:solidFill>
              <a:latin typeface="Georgia"/>
              <a:ea typeface="Georgia"/>
              <a:cs typeface="Georgia"/>
              <a:sym typeface="Georgia"/>
            </a:endParaRPr>
          </a:p>
          <a:p>
            <a:pPr indent="0" lvl="0" marL="0" rtl="0" algn="l">
              <a:spcBef>
                <a:spcPts val="0"/>
              </a:spcBef>
              <a:spcAft>
                <a:spcPts val="0"/>
              </a:spcAft>
              <a:buNone/>
            </a:pPr>
            <a:r>
              <a:rPr lang="en" sz="1350">
                <a:solidFill>
                  <a:srgbClr val="2E2E2E"/>
                </a:solidFill>
                <a:latin typeface="Georgia"/>
                <a:ea typeface="Georgia"/>
                <a:cs typeface="Georgia"/>
                <a:sym typeface="Georgia"/>
              </a:rPr>
              <a:t>c - clearance rate</a:t>
            </a:r>
            <a:endParaRPr sz="1350">
              <a:solidFill>
                <a:srgbClr val="2E2E2E"/>
              </a:solidFill>
              <a:latin typeface="Georgia"/>
              <a:ea typeface="Georgia"/>
              <a:cs typeface="Georgia"/>
              <a:sym typeface="Georgia"/>
            </a:endParaRPr>
          </a:p>
          <a:p>
            <a:pPr indent="0" lvl="0" marL="0" rtl="0" algn="l">
              <a:spcBef>
                <a:spcPts val="0"/>
              </a:spcBef>
              <a:spcAft>
                <a:spcPts val="0"/>
              </a:spcAft>
              <a:buNone/>
            </a:pPr>
            <a:r>
              <a:rPr lang="en" sz="1350">
                <a:solidFill>
                  <a:srgbClr val="2E2E2E"/>
                </a:solidFill>
                <a:latin typeface="Georgia"/>
                <a:ea typeface="Georgia"/>
                <a:cs typeface="Georgia"/>
                <a:sym typeface="Georgia"/>
              </a:rPr>
              <a:t>deltaT - T cell half life</a:t>
            </a:r>
            <a:endParaRPr sz="1350">
              <a:solidFill>
                <a:srgbClr val="2E2E2E"/>
              </a:solidFill>
              <a:latin typeface="Georgia"/>
              <a:ea typeface="Georgia"/>
              <a:cs typeface="Georgia"/>
              <a:sym typeface="Georgia"/>
            </a:endParaRPr>
          </a:p>
          <a:p>
            <a:pPr indent="0" lvl="0" marL="0" rtl="0" algn="l">
              <a:spcBef>
                <a:spcPts val="0"/>
              </a:spcBef>
              <a:spcAft>
                <a:spcPts val="0"/>
              </a:spcAft>
              <a:buNone/>
            </a:pPr>
            <a:r>
              <a:rPr lang="en" sz="1350">
                <a:solidFill>
                  <a:srgbClr val="2E2E2E"/>
                </a:solidFill>
                <a:latin typeface="Georgia"/>
                <a:ea typeface="Georgia"/>
                <a:cs typeface="Georgia"/>
                <a:sym typeface="Georgia"/>
              </a:rPr>
              <a:t>ST - new T cell production</a:t>
            </a:r>
            <a:endParaRPr sz="1350">
              <a:solidFill>
                <a:srgbClr val="2E2E2E"/>
              </a:solidFill>
              <a:latin typeface="Georgia"/>
              <a:ea typeface="Georgia"/>
              <a:cs typeface="Georgia"/>
              <a:sym typeface="Georgia"/>
            </a:endParaRPr>
          </a:p>
          <a:p>
            <a:pPr indent="0" lvl="0" marL="0" rtl="0" algn="l">
              <a:spcBef>
                <a:spcPts val="0"/>
              </a:spcBef>
              <a:spcAft>
                <a:spcPts val="0"/>
              </a:spcAft>
              <a:buNone/>
            </a:pPr>
            <a:r>
              <a:rPr lang="en" sz="1350">
                <a:solidFill>
                  <a:srgbClr val="2E2E2E"/>
                </a:solidFill>
                <a:latin typeface="Georgia"/>
                <a:ea typeface="Georgia"/>
                <a:cs typeface="Georgia"/>
                <a:sym typeface="Georgia"/>
              </a:rPr>
              <a:t>r - rate of activation of T cell proliferation by V</a:t>
            </a:r>
            <a:endParaRPr sz="1350">
              <a:solidFill>
                <a:srgbClr val="2E2E2E"/>
              </a:solidFill>
              <a:latin typeface="Georgia"/>
              <a:ea typeface="Georgia"/>
              <a:cs typeface="Georgia"/>
              <a:sym typeface="Georgia"/>
            </a:endParaRPr>
          </a:p>
          <a:p>
            <a:pPr indent="0" lvl="0" marL="0" rtl="0" algn="l">
              <a:spcBef>
                <a:spcPts val="0"/>
              </a:spcBef>
              <a:spcAft>
                <a:spcPts val="0"/>
              </a:spcAft>
              <a:buNone/>
            </a:pPr>
            <a:r>
              <a:rPr lang="en" sz="1350">
                <a:solidFill>
                  <a:srgbClr val="2E2E2E"/>
                </a:solidFill>
                <a:latin typeface="Georgia"/>
                <a:ea typeface="Georgia"/>
                <a:cs typeface="Georgia"/>
                <a:sym typeface="Georgia"/>
              </a:rPr>
              <a:t>Kt - activation of T cell proliferation by the virus follows a log-sigmoidal form with half saturation constant </a:t>
            </a:r>
            <a:r>
              <a:rPr i="1" lang="en" sz="1350">
                <a:solidFill>
                  <a:srgbClr val="2E2E2E"/>
                </a:solidFill>
                <a:latin typeface="Georgia"/>
                <a:ea typeface="Georgia"/>
                <a:cs typeface="Georgia"/>
                <a:sym typeface="Georgia"/>
              </a:rPr>
              <a:t>k</a:t>
            </a:r>
            <a:r>
              <a:rPr i="1" lang="en" sz="1000">
                <a:solidFill>
                  <a:srgbClr val="2E2E2E"/>
                </a:solidFill>
                <a:latin typeface="Georgia"/>
                <a:ea typeface="Georgia"/>
                <a:cs typeface="Georgia"/>
                <a:sym typeface="Georgia"/>
              </a:rPr>
              <a:t>T</a:t>
            </a:r>
            <a:r>
              <a:rPr lang="en" sz="1350">
                <a:solidFill>
                  <a:srgbClr val="2E2E2E"/>
                </a:solidFill>
                <a:latin typeface="Georgia"/>
                <a:ea typeface="Georgia"/>
                <a:cs typeface="Georgia"/>
                <a:sym typeface="Georgia"/>
              </a:rPr>
              <a:t>. The coefficient </a:t>
            </a:r>
            <a:r>
              <a:rPr i="1" lang="en" sz="1350">
                <a:solidFill>
                  <a:srgbClr val="2E2E2E"/>
                </a:solidFill>
                <a:latin typeface="Georgia"/>
                <a:ea typeface="Georgia"/>
                <a:cs typeface="Georgia"/>
                <a:sym typeface="Georgia"/>
              </a:rPr>
              <a:t>m</a:t>
            </a:r>
            <a:r>
              <a:rPr lang="en" sz="1350">
                <a:solidFill>
                  <a:srgbClr val="2E2E2E"/>
                </a:solidFill>
                <a:latin typeface="Georgia"/>
                <a:ea typeface="Georgia"/>
                <a:cs typeface="Georgia"/>
                <a:sym typeface="Georgia"/>
              </a:rPr>
              <a:t> relates to the width of the sigmoidal function.</a:t>
            </a:r>
            <a:endParaRPr sz="1350">
              <a:solidFill>
                <a:srgbClr val="2E2E2E"/>
              </a:solidFill>
              <a:latin typeface="Georgia"/>
              <a:ea typeface="Georgia"/>
              <a:cs typeface="Georgia"/>
              <a:sym typeface="Georgia"/>
            </a:endParaRPr>
          </a:p>
          <a:p>
            <a:pPr indent="0" lvl="0" marL="0" rtl="0" algn="l">
              <a:spcBef>
                <a:spcPts val="0"/>
              </a:spcBef>
              <a:spcAft>
                <a:spcPts val="0"/>
              </a:spcAft>
              <a:buNone/>
            </a:pPr>
            <a:r>
              <a:t/>
            </a:r>
            <a:endParaRPr sz="1350">
              <a:solidFill>
                <a:srgbClr val="2E2E2E"/>
              </a:solidFill>
              <a:latin typeface="Georgia"/>
              <a:ea typeface="Georgia"/>
              <a:cs typeface="Georgia"/>
              <a:sym typeface="Georgi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96c05f22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96c05f22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804530ba2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804530ba2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Adam</a:t>
            </a:r>
            <a:endParaRPr/>
          </a:p>
          <a:p>
            <a:pPr indent="0" lvl="0" marL="0" rtl="0" algn="l">
              <a:spcBef>
                <a:spcPts val="0"/>
              </a:spcBef>
              <a:spcAft>
                <a:spcPts val="0"/>
              </a:spcAft>
              <a:buNone/>
            </a:pPr>
            <a:r>
              <a:rPr lang="en"/>
              <a:t>Graphs made for Viral load and T cell amount vs time </a:t>
            </a:r>
            <a:endParaRPr/>
          </a:p>
          <a:p>
            <a:pPr indent="0" lvl="0" marL="0" rtl="0" algn="l">
              <a:spcBef>
                <a:spcPts val="0"/>
              </a:spcBef>
              <a:spcAft>
                <a:spcPts val="0"/>
              </a:spcAft>
              <a:buNone/>
            </a:pPr>
            <a:r>
              <a:rPr lang="en"/>
              <a:t>Two conditions produced to replicate the paper of interest one with severe and one with critical conditions</a:t>
            </a:r>
            <a:endParaRPr/>
          </a:p>
          <a:p>
            <a:pPr indent="0" lvl="0" marL="0" rtl="0" algn="l">
              <a:spcBef>
                <a:spcPts val="0"/>
              </a:spcBef>
              <a:spcAft>
                <a:spcPts val="0"/>
              </a:spcAft>
              <a:buNone/>
            </a:pPr>
            <a:r>
              <a:rPr lang="en"/>
              <a:t>These were modeled in the parameters with severe cases having more extreme value of p, ct, and r respectively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Peak of the graphs are pretty accurate for values but the virions should be cleared faster, peak value should not stabalize for 40+ days would be insane super </a:t>
            </a:r>
            <a:r>
              <a:rPr lang="en"/>
              <a:t>virus</a:t>
            </a: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804530ba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804530ba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Kento</a:t>
            </a:r>
            <a:endParaRPr/>
          </a:p>
          <a:p>
            <a:pPr indent="0" lvl="0" marL="0" rtl="0" algn="l">
              <a:spcBef>
                <a:spcPts val="0"/>
              </a:spcBef>
              <a:spcAft>
                <a:spcPts val="0"/>
              </a:spcAft>
              <a:buNone/>
            </a:pPr>
            <a:r>
              <a:rPr lang="en"/>
              <a:t>n = lung cell replication rate</a:t>
            </a:r>
            <a:endParaRPr/>
          </a:p>
          <a:p>
            <a:pPr indent="0" lvl="0" marL="0" rtl="0" algn="l">
              <a:spcBef>
                <a:spcPts val="0"/>
              </a:spcBef>
              <a:spcAft>
                <a:spcPts val="0"/>
              </a:spcAft>
              <a:buNone/>
            </a:pPr>
            <a:r>
              <a:rPr lang="en"/>
              <a:t>U0 = target cell carrying capacity (initial target cell population)</a:t>
            </a:r>
            <a:endParaRPr/>
          </a:p>
          <a:p>
            <a:pPr indent="0" lvl="0" marL="0" rtl="0" algn="l">
              <a:spcBef>
                <a:spcPts val="0"/>
              </a:spcBef>
              <a:spcAft>
                <a:spcPts val="0"/>
              </a:spcAft>
              <a:buNone/>
            </a:pPr>
            <a:r>
              <a:rPr lang="en"/>
              <a:t>ß = rate of viral </a:t>
            </a:r>
            <a:r>
              <a:rPr lang="en"/>
              <a:t>infection</a:t>
            </a:r>
            <a:r>
              <a:rPr lang="en"/>
              <a:t> of target cells</a:t>
            </a:r>
            <a:endParaRPr/>
          </a:p>
          <a:p>
            <a:pPr indent="0" lvl="0" marL="0" rtl="0" algn="l">
              <a:spcBef>
                <a:spcPts val="0"/>
              </a:spcBef>
              <a:spcAft>
                <a:spcPts val="0"/>
              </a:spcAft>
              <a:buNone/>
            </a:pPr>
            <a:r>
              <a:rPr lang="en"/>
              <a:t>k = rate of eclipsed to productive phase</a:t>
            </a:r>
            <a:endParaRPr/>
          </a:p>
          <a:p>
            <a:pPr indent="0" lvl="0" marL="0" rtl="0" algn="l">
              <a:spcBef>
                <a:spcPts val="0"/>
              </a:spcBef>
              <a:spcAft>
                <a:spcPts val="0"/>
              </a:spcAft>
              <a:buNone/>
            </a:pPr>
            <a:r>
              <a:rPr lang="en"/>
              <a:t>∂ = death rate of infected cells</a:t>
            </a:r>
            <a:endParaRPr/>
          </a:p>
          <a:p>
            <a:pPr indent="0" lvl="0" marL="0" rtl="0" algn="l">
              <a:spcBef>
                <a:spcPts val="0"/>
              </a:spcBef>
              <a:spcAft>
                <a:spcPts val="0"/>
              </a:spcAft>
              <a:buNone/>
            </a:pPr>
            <a:r>
              <a:rPr lang="en"/>
              <a:t>p = cellular viral replication rate</a:t>
            </a:r>
            <a:endParaRPr/>
          </a:p>
          <a:p>
            <a:pPr indent="0" lvl="0" marL="0" rtl="0" algn="l">
              <a:spcBef>
                <a:spcPts val="0"/>
              </a:spcBef>
              <a:spcAft>
                <a:spcPts val="0"/>
              </a:spcAft>
              <a:buNone/>
            </a:pPr>
            <a:r>
              <a:rPr lang="en"/>
              <a:t>µ = fraction that become infectious virions</a:t>
            </a:r>
            <a:endParaRPr/>
          </a:p>
          <a:p>
            <a:pPr indent="0" lvl="0" marL="0" rtl="0" algn="l">
              <a:spcBef>
                <a:spcPts val="0"/>
              </a:spcBef>
              <a:spcAft>
                <a:spcPts val="0"/>
              </a:spcAft>
              <a:buNone/>
            </a:pPr>
            <a:r>
              <a:rPr lang="en"/>
              <a:t>pt = viral replication rate with relation to carrying capacity</a:t>
            </a:r>
            <a:endParaRPr/>
          </a:p>
          <a:p>
            <a:pPr indent="0" lvl="0" marL="0" rtl="0" algn="l">
              <a:spcBef>
                <a:spcPts val="0"/>
              </a:spcBef>
              <a:spcAft>
                <a:spcPts val="0"/>
              </a:spcAft>
              <a:buNone/>
            </a:pPr>
            <a:r>
              <a:rPr lang="en"/>
              <a:t>K = virion carrying capacity</a:t>
            </a:r>
            <a:endParaRPr/>
          </a:p>
          <a:p>
            <a:pPr indent="0" lvl="0" marL="0" rtl="0" algn="l">
              <a:spcBef>
                <a:spcPts val="0"/>
              </a:spcBef>
              <a:spcAft>
                <a:spcPts val="0"/>
              </a:spcAft>
              <a:buNone/>
            </a:pPr>
            <a:r>
              <a:rPr lang="en"/>
              <a:t>c = clearance rate of virions (natural death)</a:t>
            </a:r>
            <a:endParaRPr/>
          </a:p>
          <a:p>
            <a:pPr indent="0" lvl="0" marL="0" rtl="0" algn="l">
              <a:spcBef>
                <a:spcPts val="0"/>
              </a:spcBef>
              <a:spcAft>
                <a:spcPts val="0"/>
              </a:spcAft>
              <a:buNone/>
            </a:pPr>
            <a:r>
              <a:rPr lang="en"/>
              <a:t>ct = clearance rate due to T-cells/immune response</a:t>
            </a:r>
            <a:endParaRPr/>
          </a:p>
          <a:p>
            <a:pPr indent="0" lvl="0" marL="0" rtl="0" algn="l">
              <a:spcBef>
                <a:spcPts val="0"/>
              </a:spcBef>
              <a:spcAft>
                <a:spcPts val="0"/>
              </a:spcAft>
              <a:buNone/>
            </a:pPr>
            <a:r>
              <a:rPr lang="en"/>
              <a:t>∂t = </a:t>
            </a:r>
            <a:r>
              <a:rPr lang="en"/>
              <a:t>replication</a:t>
            </a:r>
            <a:r>
              <a:rPr lang="en"/>
              <a:t> rate of T-cells</a:t>
            </a:r>
            <a:endParaRPr/>
          </a:p>
          <a:p>
            <a:pPr indent="0" lvl="0" marL="0" rtl="0" algn="l">
              <a:spcBef>
                <a:spcPts val="0"/>
              </a:spcBef>
              <a:spcAft>
                <a:spcPts val="0"/>
              </a:spcAft>
              <a:buNone/>
            </a:pPr>
            <a:r>
              <a:rPr lang="en"/>
              <a:t>r = T-cell Proliferation Rate</a:t>
            </a:r>
            <a:endParaRPr/>
          </a:p>
          <a:p>
            <a:pPr indent="0" lvl="0" marL="0" rtl="0" algn="l">
              <a:spcBef>
                <a:spcPts val="0"/>
              </a:spcBef>
              <a:spcAft>
                <a:spcPts val="0"/>
              </a:spcAft>
              <a:buNone/>
            </a:pPr>
            <a:r>
              <a:rPr lang="en"/>
              <a:t>kt = half saturation </a:t>
            </a:r>
            <a:r>
              <a:rPr lang="en"/>
              <a:t>constant</a:t>
            </a:r>
            <a:r>
              <a:rPr lang="en"/>
              <a:t> for carrying capacity of T-cells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doi.org/10.1016/j.cmpb.2021.10641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959"/>
              <a:t>COVID-19: Modeling In-Host Viral and Innate Immune System Dynamics</a:t>
            </a:r>
            <a:endParaRPr sz="3959"/>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ENGN 2911R</a:t>
            </a:r>
            <a:endParaRPr/>
          </a:p>
        </p:txBody>
      </p:sp>
      <p:sp>
        <p:nvSpPr>
          <p:cNvPr id="68" name="Google Shape;68;p13"/>
          <p:cNvSpPr txBox="1"/>
          <p:nvPr/>
        </p:nvSpPr>
        <p:spPr>
          <a:xfrm>
            <a:off x="2136750" y="3529475"/>
            <a:ext cx="487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Kento Abeywardane, Benjamin Homer, Adam Spooner</a:t>
            </a:r>
            <a:endParaRPr>
              <a:solidFill>
                <a:schemeClr val="dk2"/>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Parameter Selection</a:t>
            </a:r>
            <a:endParaRPr/>
          </a:p>
        </p:txBody>
      </p:sp>
      <p:sp>
        <p:nvSpPr>
          <p:cNvPr id="207" name="Google Shape;207;p22"/>
          <p:cNvSpPr txBox="1"/>
          <p:nvPr>
            <p:ph idx="1" type="body"/>
          </p:nvPr>
        </p:nvSpPr>
        <p:spPr>
          <a:xfrm>
            <a:off x="311700" y="1266325"/>
            <a:ext cx="40440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Determining parameters was significantly challenging</a:t>
            </a:r>
            <a:endParaRPr/>
          </a:p>
          <a:p>
            <a:pPr indent="-342900" lvl="0" marL="457200" rtl="0" algn="l">
              <a:spcBef>
                <a:spcPts val="1000"/>
              </a:spcBef>
              <a:spcAft>
                <a:spcPts val="0"/>
              </a:spcAft>
              <a:buSzPts val="1800"/>
              <a:buChar char="●"/>
            </a:pPr>
            <a:r>
              <a:rPr lang="en"/>
              <a:t>All drawn from literature</a:t>
            </a:r>
            <a:endParaRPr/>
          </a:p>
          <a:p>
            <a:pPr indent="-317500" lvl="1" marL="914400" rtl="0" algn="l">
              <a:spcBef>
                <a:spcPts val="0"/>
              </a:spcBef>
              <a:spcAft>
                <a:spcPts val="0"/>
              </a:spcAft>
              <a:buSzPts val="1400"/>
              <a:buChar char="○"/>
            </a:pPr>
            <a:r>
              <a:rPr lang="en"/>
              <a:t>fitted from data</a:t>
            </a:r>
            <a:endParaRPr/>
          </a:p>
          <a:p>
            <a:pPr indent="-317500" lvl="1" marL="914400" rtl="0" algn="l">
              <a:spcBef>
                <a:spcPts val="0"/>
              </a:spcBef>
              <a:spcAft>
                <a:spcPts val="0"/>
              </a:spcAft>
              <a:buSzPts val="1400"/>
              <a:buChar char="○"/>
            </a:pPr>
            <a:r>
              <a:rPr lang="en"/>
              <a:t>experimental</a:t>
            </a:r>
            <a:endParaRPr/>
          </a:p>
          <a:p>
            <a:pPr indent="0" lvl="0" marL="0" rtl="0" algn="l">
              <a:spcBef>
                <a:spcPts val="1000"/>
              </a:spcBef>
              <a:spcAft>
                <a:spcPts val="1000"/>
              </a:spcAft>
              <a:buNone/>
            </a:pPr>
            <a:r>
              <a:rPr lang="en"/>
              <a:t> </a:t>
            </a:r>
            <a:endParaRPr/>
          </a:p>
        </p:txBody>
      </p:sp>
      <p:pic>
        <p:nvPicPr>
          <p:cNvPr id="208" name="Google Shape;208;p22"/>
          <p:cNvPicPr preferRelativeResize="0"/>
          <p:nvPr/>
        </p:nvPicPr>
        <p:blipFill>
          <a:blip r:embed="rId3">
            <a:alphaModFix/>
          </a:blip>
          <a:stretch>
            <a:fillRect/>
          </a:stretch>
        </p:blipFill>
        <p:spPr>
          <a:xfrm>
            <a:off x="4355649" y="1095775"/>
            <a:ext cx="4476649" cy="3643799"/>
          </a:xfrm>
          <a:prstGeom prst="rect">
            <a:avLst/>
          </a:prstGeom>
          <a:noFill/>
          <a:ln>
            <a:noFill/>
          </a:ln>
        </p:spPr>
      </p:pic>
      <p:sp>
        <p:nvSpPr>
          <p:cNvPr id="209" name="Google Shape;20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Conditions</a:t>
            </a:r>
            <a:endParaRPr/>
          </a:p>
        </p:txBody>
      </p:sp>
      <p:sp>
        <p:nvSpPr>
          <p:cNvPr id="215" name="Google Shape;215;p23"/>
          <p:cNvSpPr txBox="1"/>
          <p:nvPr>
            <p:ph idx="1" type="body"/>
          </p:nvPr>
        </p:nvSpPr>
        <p:spPr>
          <a:xfrm>
            <a:off x="311700" y="1266325"/>
            <a:ext cx="36858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Determined from other models</a:t>
            </a:r>
            <a:endParaRPr/>
          </a:p>
          <a:p>
            <a:pPr indent="-342900" lvl="0" marL="457200" rtl="0" algn="l">
              <a:spcBef>
                <a:spcPts val="1000"/>
              </a:spcBef>
              <a:spcAft>
                <a:spcPts val="1000"/>
              </a:spcAft>
              <a:buSzPts val="1800"/>
              <a:buChar char="●"/>
            </a:pPr>
            <a:r>
              <a:rPr lang="en"/>
              <a:t>Assume initial viral load of infection to be 0.31 virions/mL</a:t>
            </a:r>
            <a:endParaRPr/>
          </a:p>
        </p:txBody>
      </p:sp>
      <p:pic>
        <p:nvPicPr>
          <p:cNvPr id="216" name="Google Shape;216;p23"/>
          <p:cNvPicPr preferRelativeResize="0"/>
          <p:nvPr/>
        </p:nvPicPr>
        <p:blipFill>
          <a:blip r:embed="rId3">
            <a:alphaModFix/>
          </a:blip>
          <a:stretch>
            <a:fillRect/>
          </a:stretch>
        </p:blipFill>
        <p:spPr>
          <a:xfrm>
            <a:off x="3997400" y="1822738"/>
            <a:ext cx="4834899" cy="2189875"/>
          </a:xfrm>
          <a:prstGeom prst="rect">
            <a:avLst/>
          </a:prstGeom>
          <a:noFill/>
          <a:ln>
            <a:noFill/>
          </a:ln>
        </p:spPr>
      </p:pic>
      <p:sp>
        <p:nvSpPr>
          <p:cNvPr id="217" name="Google Shape;21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23" name="Google Shape;223;p24"/>
          <p:cNvSpPr txBox="1"/>
          <p:nvPr>
            <p:ph idx="1" type="body"/>
          </p:nvPr>
        </p:nvSpPr>
        <p:spPr>
          <a:xfrm>
            <a:off x="311700" y="1266325"/>
            <a:ext cx="4185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Critical case analyzed</a:t>
            </a:r>
            <a:endParaRPr/>
          </a:p>
          <a:p>
            <a:pPr indent="-342900" lvl="0" marL="457200" rtl="0" algn="l">
              <a:spcBef>
                <a:spcPts val="1000"/>
              </a:spcBef>
              <a:spcAft>
                <a:spcPts val="0"/>
              </a:spcAft>
              <a:buSzPts val="1800"/>
              <a:buChar char="●"/>
            </a:pPr>
            <a:r>
              <a:rPr lang="en"/>
              <a:t>Peak of viral load just after 10 days. This is systematic peak (studies show that this happens after airway viral load peak).</a:t>
            </a:r>
            <a:endParaRPr/>
          </a:p>
          <a:p>
            <a:pPr indent="-342900" lvl="0" marL="457200" rtl="0" algn="l">
              <a:spcBef>
                <a:spcPts val="1000"/>
              </a:spcBef>
              <a:spcAft>
                <a:spcPts val="1000"/>
              </a:spcAft>
              <a:buSzPts val="1800"/>
              <a:buChar char="●"/>
            </a:pPr>
            <a:r>
              <a:rPr lang="en"/>
              <a:t>T-cells peak a month after introduction to the virus</a:t>
            </a:r>
            <a:endParaRPr/>
          </a:p>
        </p:txBody>
      </p:sp>
      <p:pic>
        <p:nvPicPr>
          <p:cNvPr id="224" name="Google Shape;224;p24"/>
          <p:cNvPicPr preferRelativeResize="0"/>
          <p:nvPr/>
        </p:nvPicPr>
        <p:blipFill>
          <a:blip r:embed="rId3">
            <a:alphaModFix/>
          </a:blip>
          <a:stretch>
            <a:fillRect/>
          </a:stretch>
        </p:blipFill>
        <p:spPr>
          <a:xfrm>
            <a:off x="4778824" y="1350824"/>
            <a:ext cx="4185600" cy="2936167"/>
          </a:xfrm>
          <a:prstGeom prst="rect">
            <a:avLst/>
          </a:prstGeom>
          <a:noFill/>
          <a:ln>
            <a:noFill/>
          </a:ln>
        </p:spPr>
      </p:pic>
      <p:sp>
        <p:nvSpPr>
          <p:cNvPr id="225" name="Google Shape;2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231" name="Google Shape;231;p25"/>
          <p:cNvPicPr preferRelativeResize="0"/>
          <p:nvPr/>
        </p:nvPicPr>
        <p:blipFill rotWithShape="1">
          <a:blip r:embed="rId3">
            <a:alphaModFix/>
          </a:blip>
          <a:srcRect b="0" l="0" r="0" t="7493"/>
          <a:stretch/>
        </p:blipFill>
        <p:spPr>
          <a:xfrm>
            <a:off x="152400" y="1258650"/>
            <a:ext cx="2968325" cy="1962425"/>
          </a:xfrm>
          <a:prstGeom prst="rect">
            <a:avLst/>
          </a:prstGeom>
          <a:noFill/>
          <a:ln>
            <a:noFill/>
          </a:ln>
        </p:spPr>
      </p:pic>
      <p:pic>
        <p:nvPicPr>
          <p:cNvPr id="232" name="Google Shape;232;p25"/>
          <p:cNvPicPr preferRelativeResize="0"/>
          <p:nvPr/>
        </p:nvPicPr>
        <p:blipFill rotWithShape="1">
          <a:blip r:embed="rId4">
            <a:alphaModFix/>
          </a:blip>
          <a:srcRect b="0" l="0" r="0" t="7493"/>
          <a:stretch/>
        </p:blipFill>
        <p:spPr>
          <a:xfrm>
            <a:off x="3087850" y="1258650"/>
            <a:ext cx="2968300" cy="1962425"/>
          </a:xfrm>
          <a:prstGeom prst="rect">
            <a:avLst/>
          </a:prstGeom>
          <a:noFill/>
          <a:ln>
            <a:noFill/>
          </a:ln>
        </p:spPr>
      </p:pic>
      <p:pic>
        <p:nvPicPr>
          <p:cNvPr id="233" name="Google Shape;233;p25"/>
          <p:cNvPicPr preferRelativeResize="0"/>
          <p:nvPr/>
        </p:nvPicPr>
        <p:blipFill rotWithShape="1">
          <a:blip r:embed="rId5">
            <a:alphaModFix/>
          </a:blip>
          <a:srcRect b="0" l="0" r="0" t="7493"/>
          <a:stretch/>
        </p:blipFill>
        <p:spPr>
          <a:xfrm>
            <a:off x="6023275" y="1258650"/>
            <a:ext cx="2968325" cy="1962425"/>
          </a:xfrm>
          <a:prstGeom prst="rect">
            <a:avLst/>
          </a:prstGeom>
          <a:noFill/>
          <a:ln>
            <a:noFill/>
          </a:ln>
        </p:spPr>
      </p:pic>
      <p:sp>
        <p:nvSpPr>
          <p:cNvPr id="234" name="Google Shape;234;p25"/>
          <p:cNvSpPr txBox="1"/>
          <p:nvPr/>
        </p:nvSpPr>
        <p:spPr>
          <a:xfrm>
            <a:off x="372600" y="3193800"/>
            <a:ext cx="8398800" cy="194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Increasing initial T cell count results in decreased viral load</a:t>
            </a:r>
            <a:endParaRPr>
              <a:solidFill>
                <a:schemeClr val="dk2"/>
              </a:solidFill>
              <a:latin typeface="Open Sans"/>
              <a:ea typeface="Open Sans"/>
              <a:cs typeface="Open Sans"/>
              <a:sym typeface="Open Sans"/>
            </a:endParaRPr>
          </a:p>
          <a:p>
            <a:pPr indent="-317500" lvl="1" marL="914400" rtl="0" algn="l">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Could be used in combination with transmissivity predictions to show vaccine efficacy as a function of T cells produced</a:t>
            </a:r>
            <a:endParaRPr>
              <a:solidFill>
                <a:schemeClr val="dk2"/>
              </a:solidFill>
              <a:latin typeface="Open Sans"/>
              <a:ea typeface="Open Sans"/>
              <a:cs typeface="Open Sans"/>
              <a:sym typeface="Open Sans"/>
            </a:endParaRPr>
          </a:p>
          <a:p>
            <a:pPr indent="-317500" lvl="0" marL="457200" rtl="0" algn="l">
              <a:spcBef>
                <a:spcPts val="100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Less sharp viral load </a:t>
            </a:r>
            <a:endParaRPr>
              <a:solidFill>
                <a:schemeClr val="dk2"/>
              </a:solidFill>
              <a:latin typeface="Open Sans"/>
              <a:ea typeface="Open Sans"/>
              <a:cs typeface="Open Sans"/>
              <a:sym typeface="Open Sans"/>
            </a:endParaRPr>
          </a:p>
          <a:p>
            <a:pPr indent="-317500" lvl="0" marL="457200" rtl="0" algn="l">
              <a:spcBef>
                <a:spcPts val="100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Threshold value found of initial T cells after which viral load </a:t>
            </a:r>
            <a:r>
              <a:rPr lang="en">
                <a:solidFill>
                  <a:schemeClr val="dk2"/>
                </a:solidFill>
                <a:latin typeface="Open Sans"/>
                <a:ea typeface="Open Sans"/>
                <a:cs typeface="Open Sans"/>
                <a:sym typeface="Open Sans"/>
              </a:rPr>
              <a:t>equilibrates</a:t>
            </a:r>
            <a:r>
              <a:rPr lang="en">
                <a:solidFill>
                  <a:schemeClr val="dk2"/>
                </a:solidFill>
                <a:latin typeface="Open Sans"/>
                <a:ea typeface="Open Sans"/>
                <a:cs typeface="Open Sans"/>
                <a:sym typeface="Open Sans"/>
              </a:rPr>
              <a:t> above 0 </a:t>
            </a:r>
            <a:endParaRPr>
              <a:solidFill>
                <a:schemeClr val="dk2"/>
              </a:solidFill>
              <a:latin typeface="Open Sans"/>
              <a:ea typeface="Open Sans"/>
              <a:cs typeface="Open Sans"/>
              <a:sym typeface="Open Sans"/>
            </a:endParaRPr>
          </a:p>
          <a:p>
            <a:pPr indent="-317500" lvl="1" marL="914400" rtl="0" algn="l">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Small viral load results in slow and small T-cell response which is not enough to fully eliminate virions </a:t>
            </a:r>
            <a:endParaRPr>
              <a:solidFill>
                <a:schemeClr val="dk2"/>
              </a:solidFill>
              <a:latin typeface="Open Sans"/>
              <a:ea typeface="Open Sans"/>
              <a:cs typeface="Open Sans"/>
              <a:sym typeface="Open Sans"/>
            </a:endParaRPr>
          </a:p>
        </p:txBody>
      </p:sp>
      <p:sp>
        <p:nvSpPr>
          <p:cNvPr id="235" name="Google Shape;235;p25"/>
          <p:cNvSpPr txBox="1"/>
          <p:nvPr/>
        </p:nvSpPr>
        <p:spPr>
          <a:xfrm>
            <a:off x="1189100" y="947288"/>
            <a:ext cx="1104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pen Sans"/>
                <a:ea typeface="Open Sans"/>
                <a:cs typeface="Open Sans"/>
                <a:sym typeface="Open Sans"/>
              </a:rPr>
              <a:t>T</a:t>
            </a:r>
            <a:r>
              <a:rPr baseline="-25000" lang="en" sz="1200">
                <a:latin typeface="Open Sans"/>
                <a:ea typeface="Open Sans"/>
                <a:cs typeface="Open Sans"/>
                <a:sym typeface="Open Sans"/>
              </a:rPr>
              <a:t>0</a:t>
            </a:r>
            <a:r>
              <a:rPr lang="en" sz="1200">
                <a:latin typeface="Open Sans"/>
                <a:ea typeface="Open Sans"/>
                <a:cs typeface="Open Sans"/>
                <a:sym typeface="Open Sans"/>
              </a:rPr>
              <a:t> = 2x10</a:t>
            </a:r>
            <a:r>
              <a:rPr baseline="30000" lang="en" sz="1200">
                <a:latin typeface="Open Sans"/>
                <a:ea typeface="Open Sans"/>
                <a:cs typeface="Open Sans"/>
                <a:sym typeface="Open Sans"/>
              </a:rPr>
              <a:t>5</a:t>
            </a:r>
            <a:endParaRPr baseline="30000" sz="1200">
              <a:latin typeface="Open Sans"/>
              <a:ea typeface="Open Sans"/>
              <a:cs typeface="Open Sans"/>
              <a:sym typeface="Open Sans"/>
            </a:endParaRPr>
          </a:p>
        </p:txBody>
      </p:sp>
      <p:sp>
        <p:nvSpPr>
          <p:cNvPr id="236" name="Google Shape;236;p25"/>
          <p:cNvSpPr txBox="1"/>
          <p:nvPr/>
        </p:nvSpPr>
        <p:spPr>
          <a:xfrm>
            <a:off x="4104800" y="947288"/>
            <a:ext cx="1104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pen Sans"/>
                <a:ea typeface="Open Sans"/>
                <a:cs typeface="Open Sans"/>
                <a:sym typeface="Open Sans"/>
              </a:rPr>
              <a:t>T</a:t>
            </a:r>
            <a:r>
              <a:rPr baseline="-25000" lang="en" sz="1200">
                <a:latin typeface="Open Sans"/>
                <a:ea typeface="Open Sans"/>
                <a:cs typeface="Open Sans"/>
                <a:sym typeface="Open Sans"/>
              </a:rPr>
              <a:t>0</a:t>
            </a:r>
            <a:r>
              <a:rPr lang="en" sz="1200">
                <a:latin typeface="Open Sans"/>
                <a:ea typeface="Open Sans"/>
                <a:cs typeface="Open Sans"/>
                <a:sym typeface="Open Sans"/>
              </a:rPr>
              <a:t> = 3x10</a:t>
            </a:r>
            <a:r>
              <a:rPr baseline="30000" lang="en" sz="1200">
                <a:latin typeface="Open Sans"/>
                <a:ea typeface="Open Sans"/>
                <a:cs typeface="Open Sans"/>
                <a:sym typeface="Open Sans"/>
              </a:rPr>
              <a:t>6</a:t>
            </a:r>
            <a:endParaRPr baseline="30000" sz="1200">
              <a:latin typeface="Open Sans"/>
              <a:ea typeface="Open Sans"/>
              <a:cs typeface="Open Sans"/>
              <a:sym typeface="Open Sans"/>
            </a:endParaRPr>
          </a:p>
        </p:txBody>
      </p:sp>
      <p:sp>
        <p:nvSpPr>
          <p:cNvPr id="237" name="Google Shape;237;p25"/>
          <p:cNvSpPr txBox="1"/>
          <p:nvPr/>
        </p:nvSpPr>
        <p:spPr>
          <a:xfrm>
            <a:off x="7020500" y="947288"/>
            <a:ext cx="1104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pen Sans"/>
                <a:ea typeface="Open Sans"/>
                <a:cs typeface="Open Sans"/>
                <a:sym typeface="Open Sans"/>
              </a:rPr>
              <a:t>T</a:t>
            </a:r>
            <a:r>
              <a:rPr baseline="-25000" lang="en" sz="1200">
                <a:latin typeface="Open Sans"/>
                <a:ea typeface="Open Sans"/>
                <a:cs typeface="Open Sans"/>
                <a:sym typeface="Open Sans"/>
              </a:rPr>
              <a:t>0</a:t>
            </a:r>
            <a:r>
              <a:rPr lang="en" sz="1200">
                <a:latin typeface="Open Sans"/>
                <a:ea typeface="Open Sans"/>
                <a:cs typeface="Open Sans"/>
                <a:sym typeface="Open Sans"/>
              </a:rPr>
              <a:t> = 1x10</a:t>
            </a:r>
            <a:r>
              <a:rPr baseline="30000" lang="en" sz="1200">
                <a:latin typeface="Open Sans"/>
                <a:ea typeface="Open Sans"/>
                <a:cs typeface="Open Sans"/>
                <a:sym typeface="Open Sans"/>
              </a:rPr>
              <a:t>7</a:t>
            </a:r>
            <a:endParaRPr baseline="30000" sz="1200">
              <a:latin typeface="Open Sans"/>
              <a:ea typeface="Open Sans"/>
              <a:cs typeface="Open Sans"/>
              <a:sym typeface="Open Sans"/>
            </a:endParaRPr>
          </a:p>
        </p:txBody>
      </p:sp>
      <p:sp>
        <p:nvSpPr>
          <p:cNvPr id="238" name="Google Shape;23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244" name="Google Shape;244;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Target cells die fast and end up with a very low number</a:t>
            </a:r>
            <a:endParaRPr/>
          </a:p>
          <a:p>
            <a:pPr indent="-342900" lvl="0" marL="457200" rtl="0" algn="l">
              <a:spcBef>
                <a:spcPts val="1000"/>
              </a:spcBef>
              <a:spcAft>
                <a:spcPts val="0"/>
              </a:spcAft>
              <a:buSzPts val="1800"/>
              <a:buChar char="●"/>
            </a:pPr>
            <a:r>
              <a:rPr lang="en"/>
              <a:t>Model indicates that T-cells return to normal levels as early as 2.5 months</a:t>
            </a:r>
            <a:endParaRPr/>
          </a:p>
          <a:p>
            <a:pPr indent="-317500" lvl="1" marL="914400" rtl="0" algn="l">
              <a:spcBef>
                <a:spcPts val="0"/>
              </a:spcBef>
              <a:spcAft>
                <a:spcPts val="0"/>
              </a:spcAft>
              <a:buSzPts val="1400"/>
              <a:buChar char="○"/>
            </a:pPr>
            <a:r>
              <a:rPr lang="en"/>
              <a:t>This increase possibility of reinfection</a:t>
            </a:r>
            <a:endParaRPr/>
          </a:p>
          <a:p>
            <a:pPr indent="-342900" lvl="0" marL="457200" rtl="0" algn="l">
              <a:spcBef>
                <a:spcPts val="1000"/>
              </a:spcBef>
              <a:spcAft>
                <a:spcPts val="0"/>
              </a:spcAft>
              <a:buSzPts val="1800"/>
              <a:buChar char="●"/>
            </a:pPr>
            <a:r>
              <a:rPr lang="en"/>
              <a:t>Higher </a:t>
            </a:r>
            <a:r>
              <a:rPr lang="en"/>
              <a:t>initial</a:t>
            </a:r>
            <a:r>
              <a:rPr lang="en"/>
              <a:t> immune response leads to less cell death/orders of magnitude less virions</a:t>
            </a:r>
            <a:endParaRPr/>
          </a:p>
          <a:p>
            <a:pPr indent="-342900" lvl="0" marL="457200" rtl="0" algn="l">
              <a:spcBef>
                <a:spcPts val="1000"/>
              </a:spcBef>
              <a:spcAft>
                <a:spcPts val="1000"/>
              </a:spcAft>
              <a:buSzPts val="1800"/>
              <a:buChar char="●"/>
            </a:pPr>
            <a:r>
              <a:rPr lang="en"/>
              <a:t>Model is useful at the individual level and population level</a:t>
            </a:r>
            <a:endParaRPr/>
          </a:p>
        </p:txBody>
      </p:sp>
      <p:sp>
        <p:nvSpPr>
          <p:cNvPr id="245" name="Google Shape;24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Considerations</a:t>
            </a:r>
            <a:endParaRPr/>
          </a:p>
        </p:txBody>
      </p:sp>
      <p:sp>
        <p:nvSpPr>
          <p:cNvPr id="251" name="Google Shape;251;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In-vivo studies</a:t>
            </a:r>
            <a:endParaRPr/>
          </a:p>
          <a:p>
            <a:pPr indent="-342900" lvl="0" marL="457200" rtl="0" algn="l">
              <a:spcBef>
                <a:spcPts val="1000"/>
              </a:spcBef>
              <a:spcAft>
                <a:spcPts val="0"/>
              </a:spcAft>
              <a:buSzPts val="1800"/>
              <a:buChar char="●"/>
            </a:pPr>
            <a:r>
              <a:rPr lang="en"/>
              <a:t>Incorporate </a:t>
            </a:r>
            <a:endParaRPr/>
          </a:p>
          <a:p>
            <a:pPr indent="-317500" lvl="1" marL="914400" rtl="0" algn="l">
              <a:spcBef>
                <a:spcPts val="0"/>
              </a:spcBef>
              <a:spcAft>
                <a:spcPts val="0"/>
              </a:spcAft>
              <a:buSzPts val="1400"/>
              <a:buChar char="○"/>
            </a:pPr>
            <a:r>
              <a:rPr lang="en"/>
              <a:t>Adaptive immune system</a:t>
            </a:r>
            <a:endParaRPr/>
          </a:p>
          <a:p>
            <a:pPr indent="-317500" lvl="2" marL="1371600" rtl="0" algn="l">
              <a:spcBef>
                <a:spcPts val="0"/>
              </a:spcBef>
              <a:spcAft>
                <a:spcPts val="0"/>
              </a:spcAft>
              <a:buSzPts val="1400"/>
              <a:buChar char="■"/>
            </a:pPr>
            <a:r>
              <a:rPr lang="en"/>
              <a:t>B cells; Memory B cells; Memory T cells</a:t>
            </a:r>
            <a:r>
              <a:rPr lang="en"/>
              <a:t> </a:t>
            </a:r>
            <a:endParaRPr/>
          </a:p>
          <a:p>
            <a:pPr indent="-317500" lvl="1" marL="914400" rtl="0" algn="l">
              <a:spcBef>
                <a:spcPts val="0"/>
              </a:spcBef>
              <a:spcAft>
                <a:spcPts val="0"/>
              </a:spcAft>
              <a:buSzPts val="1400"/>
              <a:buChar char="○"/>
            </a:pPr>
            <a:r>
              <a:rPr lang="en"/>
              <a:t>Healing factors</a:t>
            </a:r>
            <a:endParaRPr/>
          </a:p>
          <a:p>
            <a:pPr indent="-317500" lvl="1" marL="914400" rtl="0" algn="l">
              <a:spcBef>
                <a:spcPts val="0"/>
              </a:spcBef>
              <a:spcAft>
                <a:spcPts val="0"/>
              </a:spcAft>
              <a:buSzPts val="1400"/>
              <a:buChar char="○"/>
            </a:pPr>
            <a:r>
              <a:rPr lang="en"/>
              <a:t>Scarring</a:t>
            </a:r>
            <a:endParaRPr/>
          </a:p>
          <a:p>
            <a:pPr indent="-342900" lvl="0" marL="457200" rtl="0" algn="l">
              <a:spcBef>
                <a:spcPts val="1000"/>
              </a:spcBef>
              <a:spcAft>
                <a:spcPts val="1000"/>
              </a:spcAft>
              <a:buSzPts val="1800"/>
              <a:buChar char="●"/>
            </a:pPr>
            <a:r>
              <a:rPr lang="en"/>
              <a:t>Better generalizable parameters</a:t>
            </a:r>
            <a:endParaRPr/>
          </a:p>
        </p:txBody>
      </p:sp>
      <p:sp>
        <p:nvSpPr>
          <p:cNvPr id="252" name="Google Shape;25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58" name="Google Shape;258;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Combining models can be successful</a:t>
            </a:r>
            <a:endParaRPr/>
          </a:p>
          <a:p>
            <a:pPr indent="-342900" lvl="0" marL="457200" rtl="0" algn="l">
              <a:spcBef>
                <a:spcPts val="1000"/>
              </a:spcBef>
              <a:spcAft>
                <a:spcPts val="0"/>
              </a:spcAft>
              <a:buSzPts val="1800"/>
              <a:buChar char="●"/>
            </a:pPr>
            <a:r>
              <a:rPr lang="en"/>
              <a:t>Parameters are very important</a:t>
            </a:r>
            <a:endParaRPr/>
          </a:p>
          <a:p>
            <a:pPr indent="-317500" lvl="1" marL="914400" rtl="0" algn="l">
              <a:spcBef>
                <a:spcPts val="0"/>
              </a:spcBef>
              <a:spcAft>
                <a:spcPts val="0"/>
              </a:spcAft>
              <a:buSzPts val="1400"/>
              <a:buChar char="○"/>
            </a:pPr>
            <a:r>
              <a:rPr lang="en"/>
              <a:t>Likely the greatest weakness in model</a:t>
            </a:r>
            <a:endParaRPr/>
          </a:p>
          <a:p>
            <a:pPr indent="-342900" lvl="0" marL="457200" rtl="0" algn="l">
              <a:spcBef>
                <a:spcPts val="1000"/>
              </a:spcBef>
              <a:spcAft>
                <a:spcPts val="0"/>
              </a:spcAft>
              <a:buSzPts val="1800"/>
              <a:buChar char="●"/>
            </a:pPr>
            <a:r>
              <a:rPr lang="en"/>
              <a:t>Viral load is highest 10 days after exposure for severe cases</a:t>
            </a:r>
            <a:endParaRPr/>
          </a:p>
          <a:p>
            <a:pPr indent="-342900" lvl="0" marL="457200" rtl="0" algn="l">
              <a:spcBef>
                <a:spcPts val="1000"/>
              </a:spcBef>
              <a:spcAft>
                <a:spcPts val="0"/>
              </a:spcAft>
              <a:buSzPts val="1800"/>
              <a:buChar char="●"/>
            </a:pPr>
            <a:r>
              <a:rPr lang="en"/>
              <a:t>Improved parameters based on larger data sets can yield more predictive models</a:t>
            </a:r>
            <a:endParaRPr/>
          </a:p>
          <a:p>
            <a:pPr indent="-342900" lvl="0" marL="457200" rtl="0" algn="l">
              <a:spcBef>
                <a:spcPts val="1000"/>
              </a:spcBef>
              <a:spcAft>
                <a:spcPts val="1000"/>
              </a:spcAft>
              <a:buSzPts val="1800"/>
              <a:buChar char="●"/>
            </a:pPr>
            <a:r>
              <a:rPr lang="en"/>
              <a:t>Combining an </a:t>
            </a:r>
            <a:r>
              <a:rPr lang="en"/>
              <a:t>understanding</a:t>
            </a:r>
            <a:r>
              <a:rPr lang="en"/>
              <a:t> of immune response (T cells) with </a:t>
            </a:r>
            <a:r>
              <a:rPr lang="en"/>
              <a:t>previous</a:t>
            </a:r>
            <a:r>
              <a:rPr lang="en"/>
              <a:t> work on </a:t>
            </a:r>
            <a:r>
              <a:rPr lang="en"/>
              <a:t>transmissibility</a:t>
            </a:r>
            <a:r>
              <a:rPr lang="en"/>
              <a:t> as a factor of viral load (Marc et al., Singanayagam et al.) can improve </a:t>
            </a:r>
            <a:r>
              <a:rPr lang="en"/>
              <a:t>treatment</a:t>
            </a:r>
            <a:r>
              <a:rPr lang="en"/>
              <a:t> and vaccinations </a:t>
            </a:r>
            <a:endParaRPr/>
          </a:p>
        </p:txBody>
      </p:sp>
      <p:sp>
        <p:nvSpPr>
          <p:cNvPr id="259" name="Google Shape;259;p28"/>
          <p:cNvSpPr txBox="1"/>
          <p:nvPr/>
        </p:nvSpPr>
        <p:spPr>
          <a:xfrm>
            <a:off x="428400" y="4191600"/>
            <a:ext cx="8287200" cy="844200"/>
          </a:xfrm>
          <a:prstGeom prst="rect">
            <a:avLst/>
          </a:prstGeom>
          <a:noFill/>
          <a:ln>
            <a:noFill/>
          </a:ln>
        </p:spPr>
        <p:txBody>
          <a:bodyPr anchorCtr="0" anchor="t" bIns="91425" lIns="91425" spcFirstLastPara="1" rIns="91425" wrap="square" tIns="91425">
            <a:spAutoFit/>
          </a:bodyPr>
          <a:lstStyle/>
          <a:p>
            <a:pPr indent="0" lvl="0" marL="0" marR="76200" rtl="0" algn="r">
              <a:lnSpc>
                <a:spcPct val="135000"/>
              </a:lnSpc>
              <a:spcBef>
                <a:spcPts val="0"/>
              </a:spcBef>
              <a:spcAft>
                <a:spcPts val="0"/>
              </a:spcAft>
              <a:buNone/>
            </a:pPr>
            <a:r>
              <a:t/>
            </a:r>
            <a:endParaRPr sz="1100"/>
          </a:p>
          <a:p>
            <a:pPr indent="-273050" lvl="0" marL="685800" marR="339693" rtl="0" algn="l">
              <a:lnSpc>
                <a:spcPct val="100000"/>
              </a:lnSpc>
              <a:spcBef>
                <a:spcPts val="0"/>
              </a:spcBef>
              <a:spcAft>
                <a:spcPts val="0"/>
              </a:spcAft>
              <a:buSzPts val="700"/>
              <a:buChar char="-"/>
            </a:pPr>
            <a:r>
              <a:rPr lang="en" sz="700"/>
              <a:t>Singanayagam A, Hakki S, Dunning J, et al. Community transmission and viral load kinetics of the SARS-CoV-2 delta (B.1.617.2) variant in vaccinated and unvaccinated individuals in the UK: a prospective, longitudinal, cohort study. The Lancet Infectious Diseases. 2021;0(0). doi:10.1016/S1473-3099(21)00648-4</a:t>
            </a:r>
            <a:endParaRPr sz="700"/>
          </a:p>
          <a:p>
            <a:pPr indent="-273050" lvl="0" marL="685800" marR="339693" rtl="0" algn="l">
              <a:lnSpc>
                <a:spcPct val="100000"/>
              </a:lnSpc>
              <a:spcBef>
                <a:spcPts val="0"/>
              </a:spcBef>
              <a:spcAft>
                <a:spcPts val="0"/>
              </a:spcAft>
              <a:buSzPts val="700"/>
              <a:buChar char="-"/>
            </a:pPr>
            <a:r>
              <a:rPr lang="en" sz="700"/>
              <a:t>Marc A, Kerioui M, Blanquart F, et al. Quantifying the relationship between SARS-CoV-2 viral load and infectiousness. Cobey SE, Van der Meer JW, eds. </a:t>
            </a:r>
            <a:r>
              <a:rPr i="1" lang="en" sz="700"/>
              <a:t>eLife</a:t>
            </a:r>
            <a:r>
              <a:rPr lang="en" sz="700"/>
              <a:t>. 2021;10:e69302. doi:10.7554/eLife.69302</a:t>
            </a:r>
            <a:endParaRPr>
              <a:latin typeface="Open Sans"/>
              <a:ea typeface="Open Sans"/>
              <a:cs typeface="Open Sans"/>
              <a:sym typeface="Open Sans"/>
            </a:endParaRPr>
          </a:p>
        </p:txBody>
      </p:sp>
      <p:sp>
        <p:nvSpPr>
          <p:cNvPr id="260" name="Google Shape;26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type="title"/>
          </p:nvPr>
        </p:nvSpPr>
        <p:spPr>
          <a:xfrm>
            <a:off x="311700" y="1304850"/>
            <a:ext cx="8520600" cy="1538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
        <p:nvSpPr>
          <p:cNvPr id="266" name="Google Shape;266;p29"/>
          <p:cNvSpPr txBox="1"/>
          <p:nvPr>
            <p:ph idx="1" type="body"/>
          </p:nvPr>
        </p:nvSpPr>
        <p:spPr>
          <a:xfrm>
            <a:off x="311700" y="2995650"/>
            <a:ext cx="8520600" cy="4491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en"/>
              <a:t>Any questions?</a:t>
            </a:r>
            <a:endParaRPr/>
          </a:p>
        </p:txBody>
      </p:sp>
      <p:sp>
        <p:nvSpPr>
          <p:cNvPr id="267" name="Google Shape;26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73" name="Google Shape;273;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Hernandez-Vargas EA, Velasco-Hernandez JX. In-host Mathematical Modelling of COVID-19 in Humans. Annu Rev Control. 2020;50:448-456. doi:10.1016/j.arcontrol.2020.09.0</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Marc A, Kerioui M, Blanquart F, et al. Quantifying the relationship between SARS-CoV-2 viral load and infectiousness. Cobey SE, Van der Meer JW, eds. eLife. 2021;10:e69302. doi:10.7554/eLife.69302</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Blanco-Rodríguez R, Du X, Hernández-Vargas E. Computational simulations to dissect the cell immune response dynamics for severe and critical cases of SARS-CoV-2 infection. Comput Methods Programs Biomed. 2021;211:106412. doi:10.1016/j.cmpb.2021.106412</a:t>
            </a:r>
            <a:endParaRPr sz="1400">
              <a:solidFill>
                <a:srgbClr val="000000"/>
              </a:solidFill>
              <a:latin typeface="Arial"/>
              <a:ea typeface="Arial"/>
              <a:cs typeface="Arial"/>
              <a:sym typeface="Arial"/>
            </a:endParaRPr>
          </a:p>
          <a:p>
            <a:pPr indent="0" lvl="0" marL="45720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p>
        </p:txBody>
      </p:sp>
      <p:sp>
        <p:nvSpPr>
          <p:cNvPr id="274" name="Google Shape;27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Predict viral load progression of COVID-19 infection</a:t>
            </a:r>
            <a:endParaRPr/>
          </a:p>
          <a:p>
            <a:pPr indent="-317500" lvl="1" marL="914400" rtl="0" algn="l">
              <a:spcBef>
                <a:spcPts val="0"/>
              </a:spcBef>
              <a:spcAft>
                <a:spcPts val="0"/>
              </a:spcAft>
              <a:buSzPts val="1400"/>
              <a:buChar char="○"/>
            </a:pPr>
            <a:r>
              <a:rPr lang="en"/>
              <a:t>Assume to be restricted to lung cavity</a:t>
            </a:r>
            <a:endParaRPr/>
          </a:p>
          <a:p>
            <a:pPr indent="-342900" lvl="0" marL="457200" rtl="0" algn="l">
              <a:spcBef>
                <a:spcPts val="1000"/>
              </a:spcBef>
              <a:spcAft>
                <a:spcPts val="0"/>
              </a:spcAft>
              <a:buSzPts val="1800"/>
              <a:buChar char="●"/>
            </a:pPr>
            <a:r>
              <a:rPr lang="en"/>
              <a:t>Attempt to </a:t>
            </a:r>
            <a:r>
              <a:rPr lang="en"/>
              <a:t>capture</a:t>
            </a:r>
            <a:r>
              <a:rPr lang="en"/>
              <a:t> immune response</a:t>
            </a:r>
            <a:endParaRPr/>
          </a:p>
          <a:p>
            <a:pPr indent="-342900" lvl="0" marL="457200" rtl="0" algn="l">
              <a:spcBef>
                <a:spcPts val="1000"/>
              </a:spcBef>
              <a:spcAft>
                <a:spcPts val="0"/>
              </a:spcAft>
              <a:buSzPts val="1800"/>
              <a:buChar char="●"/>
            </a:pPr>
            <a:r>
              <a:rPr lang="en"/>
              <a:t>More detailed viral load models allow for better understanding of the impact of potential therapeutics and future vaccinations</a:t>
            </a:r>
            <a:endParaRPr/>
          </a:p>
          <a:p>
            <a:pPr indent="0" lvl="0" marL="457200" rtl="0" algn="l">
              <a:spcBef>
                <a:spcPts val="1200"/>
              </a:spcBef>
              <a:spcAft>
                <a:spcPts val="1200"/>
              </a:spcAft>
              <a:buNone/>
            </a:pPr>
            <a:r>
              <a:t/>
            </a:r>
            <a:endParaRPr/>
          </a:p>
        </p:txBody>
      </p:sp>
      <p:sp>
        <p:nvSpPr>
          <p:cNvPr id="75" name="Google Shape;7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46524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(General Model)</a:t>
            </a:r>
            <a:endParaRPr/>
          </a:p>
        </p:txBody>
      </p:sp>
      <p:sp>
        <p:nvSpPr>
          <p:cNvPr id="81" name="Google Shape;81;p15"/>
          <p:cNvSpPr txBox="1"/>
          <p:nvPr>
            <p:ph idx="1" type="body"/>
          </p:nvPr>
        </p:nvSpPr>
        <p:spPr>
          <a:xfrm>
            <a:off x="311700" y="1266325"/>
            <a:ext cx="8520600" cy="47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Common in-human models follow similar </a:t>
            </a:r>
            <a:r>
              <a:rPr lang="en"/>
              <a:t>structure</a:t>
            </a:r>
            <a:r>
              <a:rPr lang="en"/>
              <a:t> to SIR</a:t>
            </a:r>
            <a:endParaRPr/>
          </a:p>
        </p:txBody>
      </p:sp>
      <p:graphicFrame>
        <p:nvGraphicFramePr>
          <p:cNvPr id="82" name="Google Shape;82;p15"/>
          <p:cNvGraphicFramePr/>
          <p:nvPr/>
        </p:nvGraphicFramePr>
        <p:xfrm>
          <a:off x="5029500" y="2044600"/>
          <a:ext cx="3000000" cy="3000000"/>
        </p:xfrm>
        <a:graphic>
          <a:graphicData uri="http://schemas.openxmlformats.org/drawingml/2006/table">
            <a:tbl>
              <a:tblPr>
                <a:noFill/>
                <a:tableStyleId>{282B16BA-39CC-43F7-8231-9763B8A0D9E7}</a:tableStyleId>
              </a:tblPr>
              <a:tblGrid>
                <a:gridCol w="1066650"/>
                <a:gridCol w="2255800"/>
              </a:tblGrid>
              <a:tr h="381000">
                <a:tc>
                  <a:txBody>
                    <a:bodyPr/>
                    <a:lstStyle/>
                    <a:p>
                      <a:pPr indent="0" lvl="0" marL="0" rtl="0" algn="ctr">
                        <a:spcBef>
                          <a:spcPts val="0"/>
                        </a:spcBef>
                        <a:spcAft>
                          <a:spcPts val="0"/>
                        </a:spcAft>
                        <a:buNone/>
                      </a:pPr>
                      <a:r>
                        <a:rPr b="1" lang="en">
                          <a:solidFill>
                            <a:schemeClr val="dk2"/>
                          </a:solidFill>
                          <a:latin typeface="Open Sans"/>
                          <a:ea typeface="Open Sans"/>
                          <a:cs typeface="Open Sans"/>
                          <a:sym typeface="Open Sans"/>
                        </a:rPr>
                        <a:t>Variable</a:t>
                      </a:r>
                      <a:endParaRPr b="1">
                        <a:solidFill>
                          <a:schemeClr val="dk2"/>
                        </a:solidFill>
                        <a:latin typeface="Open Sans"/>
                        <a:ea typeface="Open Sans"/>
                        <a:cs typeface="Open Sans"/>
                        <a:sym typeface="Open Sans"/>
                      </a:endParaRPr>
                    </a:p>
                  </a:txBody>
                  <a:tcPr marT="91425" marB="91425" marR="91425" marL="91425">
                    <a:solidFill>
                      <a:srgbClr val="F9CB9C"/>
                    </a:solidFill>
                  </a:tcPr>
                </a:tc>
                <a:tc>
                  <a:txBody>
                    <a:bodyPr/>
                    <a:lstStyle/>
                    <a:p>
                      <a:pPr indent="0" lvl="0" marL="0" rtl="0" algn="ctr">
                        <a:spcBef>
                          <a:spcPts val="0"/>
                        </a:spcBef>
                        <a:spcAft>
                          <a:spcPts val="0"/>
                        </a:spcAft>
                        <a:buNone/>
                      </a:pPr>
                      <a:r>
                        <a:rPr b="1" lang="en">
                          <a:solidFill>
                            <a:schemeClr val="dk2"/>
                          </a:solidFill>
                          <a:latin typeface="Open Sans"/>
                          <a:ea typeface="Open Sans"/>
                          <a:cs typeface="Open Sans"/>
                          <a:sym typeface="Open Sans"/>
                        </a:rPr>
                        <a:t>Definition</a:t>
                      </a:r>
                      <a:endParaRPr b="1">
                        <a:solidFill>
                          <a:schemeClr val="dk2"/>
                        </a:solidFill>
                        <a:latin typeface="Open Sans"/>
                        <a:ea typeface="Open Sans"/>
                        <a:cs typeface="Open Sans"/>
                        <a:sym typeface="Open Sans"/>
                      </a:endParaRPr>
                    </a:p>
                  </a:txBody>
                  <a:tcPr marT="91425" marB="91425" marR="91425" marL="91425">
                    <a:solidFill>
                      <a:srgbClr val="F9CB9C"/>
                    </a:solidFill>
                  </a:tcPr>
                </a:tc>
              </a:tr>
              <a:tr h="381000">
                <a:tc>
                  <a:txBody>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U</a:t>
                      </a:r>
                      <a:endParaRPr>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Target (Lung) cells</a:t>
                      </a:r>
                      <a:endParaRPr>
                        <a:solidFill>
                          <a:schemeClr val="dk2"/>
                        </a:solidFill>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I</a:t>
                      </a:r>
                      <a:endParaRPr>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Infected cells</a:t>
                      </a:r>
                      <a:endParaRPr>
                        <a:solidFill>
                          <a:schemeClr val="dk2"/>
                        </a:solidFill>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V</a:t>
                      </a:r>
                      <a:endParaRPr>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Virions</a:t>
                      </a:r>
                      <a:endParaRPr>
                        <a:solidFill>
                          <a:schemeClr val="dk2"/>
                        </a:solidFill>
                        <a:latin typeface="Open Sans"/>
                        <a:ea typeface="Open Sans"/>
                        <a:cs typeface="Open Sans"/>
                        <a:sym typeface="Open Sans"/>
                      </a:endParaRPr>
                    </a:p>
                  </a:txBody>
                  <a:tcPr marT="91425" marB="91425" marR="91425" marL="91425"/>
                </a:tc>
              </a:tr>
            </a:tbl>
          </a:graphicData>
        </a:graphic>
      </p:graphicFrame>
      <p:grpSp>
        <p:nvGrpSpPr>
          <p:cNvPr id="83" name="Google Shape;83;p15"/>
          <p:cNvGrpSpPr/>
          <p:nvPr/>
        </p:nvGrpSpPr>
        <p:grpSpPr>
          <a:xfrm>
            <a:off x="1250422" y="1854050"/>
            <a:ext cx="2764750" cy="1965950"/>
            <a:chOff x="1250422" y="1854050"/>
            <a:chExt cx="2764750" cy="1965950"/>
          </a:xfrm>
        </p:grpSpPr>
        <p:pic>
          <p:nvPicPr>
            <p:cNvPr id="84" name="Google Shape;84;p15"/>
            <p:cNvPicPr preferRelativeResize="0"/>
            <p:nvPr/>
          </p:nvPicPr>
          <p:blipFill>
            <a:blip r:embed="rId3">
              <a:alphaModFix/>
            </a:blip>
            <a:stretch>
              <a:fillRect/>
            </a:stretch>
          </p:blipFill>
          <p:spPr>
            <a:xfrm>
              <a:off x="1250422" y="1854050"/>
              <a:ext cx="2764750" cy="1965950"/>
            </a:xfrm>
            <a:prstGeom prst="rect">
              <a:avLst/>
            </a:prstGeom>
            <a:noFill/>
            <a:ln>
              <a:noFill/>
            </a:ln>
          </p:spPr>
        </p:pic>
        <p:pic>
          <p:nvPicPr>
            <p:cNvPr id="85" name="Google Shape;85;p15"/>
            <p:cNvPicPr preferRelativeResize="0"/>
            <p:nvPr/>
          </p:nvPicPr>
          <p:blipFill rotWithShape="1">
            <a:blip r:embed="rId3">
              <a:alphaModFix/>
            </a:blip>
            <a:srcRect b="77906" l="46470" r="41207" t="0"/>
            <a:stretch/>
          </p:blipFill>
          <p:spPr>
            <a:xfrm rot="10800000">
              <a:off x="2519850" y="2032100"/>
              <a:ext cx="396350" cy="434350"/>
            </a:xfrm>
            <a:prstGeom prst="rect">
              <a:avLst/>
            </a:prstGeom>
            <a:noFill/>
            <a:ln>
              <a:noFill/>
            </a:ln>
          </p:spPr>
        </p:pic>
      </p:grpSp>
      <p:grpSp>
        <p:nvGrpSpPr>
          <p:cNvPr id="86" name="Google Shape;86;p15"/>
          <p:cNvGrpSpPr/>
          <p:nvPr/>
        </p:nvGrpSpPr>
        <p:grpSpPr>
          <a:xfrm>
            <a:off x="5483150" y="581675"/>
            <a:ext cx="1900000" cy="434100"/>
            <a:chOff x="5483150" y="581675"/>
            <a:chExt cx="1900000" cy="434100"/>
          </a:xfrm>
        </p:grpSpPr>
        <p:sp>
          <p:nvSpPr>
            <p:cNvPr id="87" name="Google Shape;87;p15"/>
            <p:cNvSpPr/>
            <p:nvPr/>
          </p:nvSpPr>
          <p:spPr>
            <a:xfrm>
              <a:off x="5483250" y="581675"/>
              <a:ext cx="443700" cy="43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6211350" y="581675"/>
              <a:ext cx="443700" cy="43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6939450" y="581675"/>
              <a:ext cx="443700" cy="43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nvSpPr>
          <p:spPr>
            <a:xfrm>
              <a:off x="5483150" y="598625"/>
              <a:ext cx="44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U</a:t>
              </a:r>
              <a:endParaRPr>
                <a:latin typeface="Open Sans"/>
                <a:ea typeface="Open Sans"/>
                <a:cs typeface="Open Sans"/>
                <a:sym typeface="Open Sans"/>
              </a:endParaRPr>
            </a:p>
          </p:txBody>
        </p:sp>
        <p:sp>
          <p:nvSpPr>
            <p:cNvPr id="91" name="Google Shape;91;p15"/>
            <p:cNvSpPr txBox="1"/>
            <p:nvPr/>
          </p:nvSpPr>
          <p:spPr>
            <a:xfrm>
              <a:off x="6211300" y="598625"/>
              <a:ext cx="44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p:txBody>
        </p:sp>
        <p:sp>
          <p:nvSpPr>
            <p:cNvPr id="92" name="Google Shape;92;p15"/>
            <p:cNvSpPr txBox="1"/>
            <p:nvPr/>
          </p:nvSpPr>
          <p:spPr>
            <a:xfrm>
              <a:off x="6939450" y="598625"/>
              <a:ext cx="44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V</a:t>
              </a:r>
              <a:endParaRPr>
                <a:latin typeface="Open Sans"/>
                <a:ea typeface="Open Sans"/>
                <a:cs typeface="Open Sans"/>
                <a:sym typeface="Open Sans"/>
              </a:endParaRPr>
            </a:p>
          </p:txBody>
        </p:sp>
        <p:cxnSp>
          <p:nvCxnSpPr>
            <p:cNvPr id="93" name="Google Shape;93;p15"/>
            <p:cNvCxnSpPr>
              <a:stCxn id="90" idx="3"/>
              <a:endCxn id="91" idx="1"/>
            </p:cNvCxnSpPr>
            <p:nvPr/>
          </p:nvCxnSpPr>
          <p:spPr>
            <a:xfrm>
              <a:off x="5926850" y="798725"/>
              <a:ext cx="284400" cy="0"/>
            </a:xfrm>
            <a:prstGeom prst="straightConnector1">
              <a:avLst/>
            </a:prstGeom>
            <a:noFill/>
            <a:ln cap="flat" cmpd="sng" w="9525">
              <a:solidFill>
                <a:schemeClr val="dk2"/>
              </a:solidFill>
              <a:prstDash val="solid"/>
              <a:round/>
              <a:headEnd len="med" w="med" type="none"/>
              <a:tailEnd len="med" w="med" type="triangle"/>
            </a:ln>
          </p:spPr>
        </p:cxnSp>
        <p:cxnSp>
          <p:nvCxnSpPr>
            <p:cNvPr id="94" name="Google Shape;94;p15"/>
            <p:cNvCxnSpPr/>
            <p:nvPr/>
          </p:nvCxnSpPr>
          <p:spPr>
            <a:xfrm>
              <a:off x="6655050" y="798725"/>
              <a:ext cx="284400" cy="0"/>
            </a:xfrm>
            <a:prstGeom prst="straightConnector1">
              <a:avLst/>
            </a:prstGeom>
            <a:noFill/>
            <a:ln cap="flat" cmpd="sng" w="9525">
              <a:solidFill>
                <a:schemeClr val="dk2"/>
              </a:solidFill>
              <a:prstDash val="solid"/>
              <a:round/>
              <a:headEnd len="med" w="med" type="none"/>
              <a:tailEnd len="med" w="med" type="triangle"/>
            </a:ln>
          </p:spPr>
        </p:cxnSp>
      </p:grpSp>
      <p:cxnSp>
        <p:nvCxnSpPr>
          <p:cNvPr id="95" name="Google Shape;95;p15"/>
          <p:cNvCxnSpPr/>
          <p:nvPr/>
        </p:nvCxnSpPr>
        <p:spPr>
          <a:xfrm>
            <a:off x="7383150" y="798725"/>
            <a:ext cx="284400" cy="0"/>
          </a:xfrm>
          <a:prstGeom prst="straightConnector1">
            <a:avLst/>
          </a:prstGeom>
          <a:noFill/>
          <a:ln cap="flat" cmpd="sng" w="9525">
            <a:solidFill>
              <a:schemeClr val="dk2"/>
            </a:solidFill>
            <a:prstDash val="solid"/>
            <a:round/>
            <a:headEnd len="med" w="med" type="none"/>
            <a:tailEnd len="med" w="med" type="triangle"/>
          </a:ln>
        </p:spPr>
      </p:cxnSp>
      <p:sp>
        <p:nvSpPr>
          <p:cNvPr id="96" name="Google Shape;96;p15"/>
          <p:cNvSpPr txBox="1"/>
          <p:nvPr/>
        </p:nvSpPr>
        <p:spPr>
          <a:xfrm>
            <a:off x="7601500" y="598625"/>
            <a:ext cx="1164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elimination</a:t>
            </a:r>
            <a:endParaRPr>
              <a:latin typeface="Open Sans"/>
              <a:ea typeface="Open Sans"/>
              <a:cs typeface="Open Sans"/>
              <a:sym typeface="Open Sans"/>
            </a:endParaRPr>
          </a:p>
        </p:txBody>
      </p:sp>
      <p:sp>
        <p:nvSpPr>
          <p:cNvPr id="97" name="Google Shape;9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45025"/>
            <a:ext cx="43977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 Target Cell Model</a:t>
            </a:r>
            <a:endParaRPr/>
          </a:p>
        </p:txBody>
      </p:sp>
      <p:sp>
        <p:nvSpPr>
          <p:cNvPr id="103" name="Google Shape;103;p16"/>
          <p:cNvSpPr txBox="1"/>
          <p:nvPr>
            <p:ph idx="1" type="body"/>
          </p:nvPr>
        </p:nvSpPr>
        <p:spPr>
          <a:xfrm>
            <a:off x="3845475" y="1266325"/>
            <a:ext cx="4986900" cy="753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This model incorporates more realistic compartments</a:t>
            </a:r>
            <a:endParaRPr/>
          </a:p>
        </p:txBody>
      </p:sp>
      <p:sp>
        <p:nvSpPr>
          <p:cNvPr id="104" name="Google Shape;104;p16"/>
          <p:cNvSpPr txBox="1"/>
          <p:nvPr>
            <p:ph idx="1" type="body"/>
          </p:nvPr>
        </p:nvSpPr>
        <p:spPr>
          <a:xfrm>
            <a:off x="311700" y="4569025"/>
            <a:ext cx="8520600" cy="352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lang="en"/>
              <a:t>Marc et al</a:t>
            </a:r>
            <a:endParaRPr/>
          </a:p>
        </p:txBody>
      </p:sp>
      <p:pic>
        <p:nvPicPr>
          <p:cNvPr id="105" name="Google Shape;105;p16"/>
          <p:cNvPicPr preferRelativeResize="0"/>
          <p:nvPr/>
        </p:nvPicPr>
        <p:blipFill>
          <a:blip r:embed="rId3">
            <a:alphaModFix/>
          </a:blip>
          <a:stretch>
            <a:fillRect/>
          </a:stretch>
        </p:blipFill>
        <p:spPr>
          <a:xfrm>
            <a:off x="443813" y="1393875"/>
            <a:ext cx="3533775" cy="2933700"/>
          </a:xfrm>
          <a:prstGeom prst="rect">
            <a:avLst/>
          </a:prstGeom>
          <a:noFill/>
          <a:ln>
            <a:noFill/>
          </a:ln>
        </p:spPr>
      </p:pic>
      <p:graphicFrame>
        <p:nvGraphicFramePr>
          <p:cNvPr id="106" name="Google Shape;106;p16"/>
          <p:cNvGraphicFramePr/>
          <p:nvPr/>
        </p:nvGraphicFramePr>
        <p:xfrm>
          <a:off x="5029500" y="2044600"/>
          <a:ext cx="3000000" cy="3000000"/>
        </p:xfrm>
        <a:graphic>
          <a:graphicData uri="http://schemas.openxmlformats.org/drawingml/2006/table">
            <a:tbl>
              <a:tblPr>
                <a:noFill/>
                <a:tableStyleId>{282B16BA-39CC-43F7-8231-9763B8A0D9E7}</a:tableStyleId>
              </a:tblPr>
              <a:tblGrid>
                <a:gridCol w="1066650"/>
                <a:gridCol w="2255800"/>
              </a:tblGrid>
              <a:tr h="381000">
                <a:tc>
                  <a:txBody>
                    <a:bodyPr/>
                    <a:lstStyle/>
                    <a:p>
                      <a:pPr indent="0" lvl="0" marL="0" rtl="0" algn="ctr">
                        <a:spcBef>
                          <a:spcPts val="0"/>
                        </a:spcBef>
                        <a:spcAft>
                          <a:spcPts val="0"/>
                        </a:spcAft>
                        <a:buNone/>
                      </a:pPr>
                      <a:r>
                        <a:rPr b="1" lang="en">
                          <a:solidFill>
                            <a:schemeClr val="dk2"/>
                          </a:solidFill>
                          <a:latin typeface="Open Sans"/>
                          <a:ea typeface="Open Sans"/>
                          <a:cs typeface="Open Sans"/>
                          <a:sym typeface="Open Sans"/>
                        </a:rPr>
                        <a:t>Variable</a:t>
                      </a:r>
                      <a:endParaRPr b="1">
                        <a:solidFill>
                          <a:schemeClr val="dk2"/>
                        </a:solidFill>
                        <a:latin typeface="Open Sans"/>
                        <a:ea typeface="Open Sans"/>
                        <a:cs typeface="Open Sans"/>
                        <a:sym typeface="Open Sans"/>
                      </a:endParaRPr>
                    </a:p>
                  </a:txBody>
                  <a:tcPr marT="91425" marB="91425" marR="91425" marL="91425">
                    <a:solidFill>
                      <a:srgbClr val="F9CB9C"/>
                    </a:solidFill>
                  </a:tcPr>
                </a:tc>
                <a:tc>
                  <a:txBody>
                    <a:bodyPr/>
                    <a:lstStyle/>
                    <a:p>
                      <a:pPr indent="0" lvl="0" marL="0" rtl="0" algn="ctr">
                        <a:spcBef>
                          <a:spcPts val="0"/>
                        </a:spcBef>
                        <a:spcAft>
                          <a:spcPts val="0"/>
                        </a:spcAft>
                        <a:buNone/>
                      </a:pPr>
                      <a:r>
                        <a:rPr b="1" lang="en">
                          <a:solidFill>
                            <a:schemeClr val="dk2"/>
                          </a:solidFill>
                          <a:latin typeface="Open Sans"/>
                          <a:ea typeface="Open Sans"/>
                          <a:cs typeface="Open Sans"/>
                          <a:sym typeface="Open Sans"/>
                        </a:rPr>
                        <a:t>Definition</a:t>
                      </a:r>
                      <a:endParaRPr b="1">
                        <a:solidFill>
                          <a:schemeClr val="dk2"/>
                        </a:solidFill>
                        <a:latin typeface="Open Sans"/>
                        <a:ea typeface="Open Sans"/>
                        <a:cs typeface="Open Sans"/>
                        <a:sym typeface="Open Sans"/>
                      </a:endParaRPr>
                    </a:p>
                  </a:txBody>
                  <a:tcPr marT="91425" marB="91425" marR="91425" marL="91425">
                    <a:solidFill>
                      <a:srgbClr val="F9CB9C"/>
                    </a:solidFill>
                  </a:tcPr>
                </a:tc>
              </a:tr>
              <a:tr h="381000">
                <a:tc>
                  <a:txBody>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U</a:t>
                      </a:r>
                      <a:endParaRPr>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Target (Lung) cells</a:t>
                      </a:r>
                      <a:endParaRPr>
                        <a:solidFill>
                          <a:schemeClr val="dk2"/>
                        </a:solidFill>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b="1" lang="en">
                          <a:solidFill>
                            <a:schemeClr val="dk2"/>
                          </a:solidFill>
                          <a:latin typeface="Open Sans"/>
                          <a:ea typeface="Open Sans"/>
                          <a:cs typeface="Open Sans"/>
                          <a:sym typeface="Open Sans"/>
                        </a:rPr>
                        <a:t>E</a:t>
                      </a:r>
                      <a:endParaRPr b="1">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solidFill>
                            <a:schemeClr val="dk2"/>
                          </a:solidFill>
                          <a:latin typeface="Open Sans"/>
                          <a:ea typeface="Open Sans"/>
                          <a:cs typeface="Open Sans"/>
                          <a:sym typeface="Open Sans"/>
                        </a:rPr>
                        <a:t>Latent cells</a:t>
                      </a:r>
                      <a:endParaRPr b="1">
                        <a:solidFill>
                          <a:schemeClr val="dk2"/>
                        </a:solidFill>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I</a:t>
                      </a:r>
                      <a:endParaRPr>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Infected cells</a:t>
                      </a:r>
                      <a:endParaRPr>
                        <a:solidFill>
                          <a:schemeClr val="dk2"/>
                        </a:solidFill>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b="1" lang="en">
                          <a:solidFill>
                            <a:schemeClr val="dk2"/>
                          </a:solidFill>
                          <a:latin typeface="Open Sans"/>
                          <a:ea typeface="Open Sans"/>
                          <a:cs typeface="Open Sans"/>
                          <a:sym typeface="Open Sans"/>
                        </a:rPr>
                        <a:t>V</a:t>
                      </a:r>
                      <a:r>
                        <a:rPr b="1" baseline="-25000" lang="en">
                          <a:solidFill>
                            <a:schemeClr val="dk2"/>
                          </a:solidFill>
                          <a:latin typeface="Open Sans"/>
                          <a:ea typeface="Open Sans"/>
                          <a:cs typeface="Open Sans"/>
                          <a:sym typeface="Open Sans"/>
                        </a:rPr>
                        <a:t>I</a:t>
                      </a:r>
                      <a:endParaRPr b="1" baseline="-250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solidFill>
                            <a:schemeClr val="dk2"/>
                          </a:solidFill>
                          <a:latin typeface="Open Sans"/>
                          <a:ea typeface="Open Sans"/>
                          <a:cs typeface="Open Sans"/>
                          <a:sym typeface="Open Sans"/>
                        </a:rPr>
                        <a:t>Infectious </a:t>
                      </a:r>
                      <a:r>
                        <a:rPr b="1" lang="en">
                          <a:solidFill>
                            <a:schemeClr val="dk2"/>
                          </a:solidFill>
                          <a:latin typeface="Open Sans"/>
                          <a:ea typeface="Open Sans"/>
                          <a:cs typeface="Open Sans"/>
                          <a:sym typeface="Open Sans"/>
                        </a:rPr>
                        <a:t>Virions</a:t>
                      </a:r>
                      <a:endParaRPr b="1">
                        <a:solidFill>
                          <a:schemeClr val="dk2"/>
                        </a:solidFill>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b="1" lang="en">
                          <a:solidFill>
                            <a:schemeClr val="dk2"/>
                          </a:solidFill>
                          <a:latin typeface="Open Sans"/>
                          <a:ea typeface="Open Sans"/>
                          <a:cs typeface="Open Sans"/>
                          <a:sym typeface="Open Sans"/>
                        </a:rPr>
                        <a:t>V</a:t>
                      </a:r>
                      <a:r>
                        <a:rPr b="1" baseline="-25000" lang="en">
                          <a:solidFill>
                            <a:schemeClr val="dk2"/>
                          </a:solidFill>
                          <a:latin typeface="Open Sans"/>
                          <a:ea typeface="Open Sans"/>
                          <a:cs typeface="Open Sans"/>
                          <a:sym typeface="Open Sans"/>
                        </a:rPr>
                        <a:t>NI</a:t>
                      </a:r>
                      <a:endParaRPr b="1" baseline="-250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solidFill>
                            <a:schemeClr val="dk2"/>
                          </a:solidFill>
                          <a:latin typeface="Open Sans"/>
                          <a:ea typeface="Open Sans"/>
                          <a:cs typeface="Open Sans"/>
                          <a:sym typeface="Open Sans"/>
                        </a:rPr>
                        <a:t>Non-infectious Virions</a:t>
                      </a:r>
                      <a:endParaRPr b="1">
                        <a:solidFill>
                          <a:schemeClr val="dk2"/>
                        </a:solidFill>
                        <a:latin typeface="Open Sans"/>
                        <a:ea typeface="Open Sans"/>
                        <a:cs typeface="Open Sans"/>
                        <a:sym typeface="Open Sans"/>
                      </a:endParaRPr>
                    </a:p>
                  </a:txBody>
                  <a:tcPr marT="91425" marB="91425" marR="91425" marL="91425"/>
                </a:tc>
              </a:tr>
            </a:tbl>
          </a:graphicData>
        </a:graphic>
      </p:graphicFrame>
      <p:sp>
        <p:nvSpPr>
          <p:cNvPr id="107" name="Google Shape;107;p16"/>
          <p:cNvSpPr/>
          <p:nvPr/>
        </p:nvSpPr>
        <p:spPr>
          <a:xfrm>
            <a:off x="4898125" y="567425"/>
            <a:ext cx="443700" cy="43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5626225" y="567425"/>
            <a:ext cx="443700" cy="43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6354325" y="567425"/>
            <a:ext cx="443700" cy="43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txBox="1"/>
          <p:nvPr/>
        </p:nvSpPr>
        <p:spPr>
          <a:xfrm>
            <a:off x="4898025" y="584375"/>
            <a:ext cx="44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U</a:t>
            </a:r>
            <a:endParaRPr>
              <a:latin typeface="Open Sans"/>
              <a:ea typeface="Open Sans"/>
              <a:cs typeface="Open Sans"/>
              <a:sym typeface="Open Sans"/>
            </a:endParaRPr>
          </a:p>
        </p:txBody>
      </p:sp>
      <p:sp>
        <p:nvSpPr>
          <p:cNvPr id="111" name="Google Shape;111;p16"/>
          <p:cNvSpPr txBox="1"/>
          <p:nvPr/>
        </p:nvSpPr>
        <p:spPr>
          <a:xfrm>
            <a:off x="5626175" y="584375"/>
            <a:ext cx="44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E</a:t>
            </a:r>
            <a:endParaRPr>
              <a:latin typeface="Open Sans"/>
              <a:ea typeface="Open Sans"/>
              <a:cs typeface="Open Sans"/>
              <a:sym typeface="Open Sans"/>
            </a:endParaRPr>
          </a:p>
        </p:txBody>
      </p:sp>
      <p:sp>
        <p:nvSpPr>
          <p:cNvPr id="112" name="Google Shape;112;p16"/>
          <p:cNvSpPr txBox="1"/>
          <p:nvPr/>
        </p:nvSpPr>
        <p:spPr>
          <a:xfrm>
            <a:off x="6354325" y="584375"/>
            <a:ext cx="44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p:txBody>
      </p:sp>
      <p:cxnSp>
        <p:nvCxnSpPr>
          <p:cNvPr id="113" name="Google Shape;113;p16"/>
          <p:cNvCxnSpPr>
            <a:stCxn id="110" idx="3"/>
            <a:endCxn id="111" idx="1"/>
          </p:cNvCxnSpPr>
          <p:nvPr/>
        </p:nvCxnSpPr>
        <p:spPr>
          <a:xfrm>
            <a:off x="5341725" y="784475"/>
            <a:ext cx="284400" cy="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6"/>
          <p:cNvCxnSpPr/>
          <p:nvPr/>
        </p:nvCxnSpPr>
        <p:spPr>
          <a:xfrm>
            <a:off x="6069925" y="784475"/>
            <a:ext cx="284400" cy="0"/>
          </a:xfrm>
          <a:prstGeom prst="straightConnector1">
            <a:avLst/>
          </a:prstGeom>
          <a:noFill/>
          <a:ln cap="flat" cmpd="sng" w="9525">
            <a:solidFill>
              <a:schemeClr val="dk2"/>
            </a:solidFill>
            <a:prstDash val="solid"/>
            <a:round/>
            <a:headEnd len="med" w="med" type="none"/>
            <a:tailEnd len="med" w="med" type="triangle"/>
          </a:ln>
        </p:spPr>
      </p:cxnSp>
      <p:sp>
        <p:nvSpPr>
          <p:cNvPr id="115" name="Google Shape;115;p16"/>
          <p:cNvSpPr/>
          <p:nvPr/>
        </p:nvSpPr>
        <p:spPr>
          <a:xfrm>
            <a:off x="7082425" y="291125"/>
            <a:ext cx="443700" cy="43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txBox="1"/>
          <p:nvPr/>
        </p:nvSpPr>
        <p:spPr>
          <a:xfrm>
            <a:off x="7082425" y="308075"/>
            <a:ext cx="44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V</a:t>
            </a:r>
            <a:r>
              <a:rPr baseline="-25000" lang="en">
                <a:latin typeface="Open Sans"/>
                <a:ea typeface="Open Sans"/>
                <a:cs typeface="Open Sans"/>
                <a:sym typeface="Open Sans"/>
              </a:rPr>
              <a:t>I</a:t>
            </a:r>
            <a:endParaRPr baseline="-25000">
              <a:latin typeface="Open Sans"/>
              <a:ea typeface="Open Sans"/>
              <a:cs typeface="Open Sans"/>
              <a:sym typeface="Open Sans"/>
            </a:endParaRPr>
          </a:p>
        </p:txBody>
      </p:sp>
      <p:cxnSp>
        <p:nvCxnSpPr>
          <p:cNvPr id="117" name="Google Shape;117;p16"/>
          <p:cNvCxnSpPr>
            <a:endCxn id="116" idx="1"/>
          </p:cNvCxnSpPr>
          <p:nvPr/>
        </p:nvCxnSpPr>
        <p:spPr>
          <a:xfrm flipH="1" rot="10800000">
            <a:off x="6798025" y="508175"/>
            <a:ext cx="284400" cy="2763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16"/>
          <p:cNvSpPr/>
          <p:nvPr/>
        </p:nvSpPr>
        <p:spPr>
          <a:xfrm>
            <a:off x="7082425" y="872225"/>
            <a:ext cx="443700" cy="43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txBox="1"/>
          <p:nvPr/>
        </p:nvSpPr>
        <p:spPr>
          <a:xfrm>
            <a:off x="7082425" y="889175"/>
            <a:ext cx="44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V</a:t>
            </a:r>
            <a:r>
              <a:rPr baseline="-25000" lang="en">
                <a:latin typeface="Open Sans"/>
                <a:ea typeface="Open Sans"/>
                <a:cs typeface="Open Sans"/>
                <a:sym typeface="Open Sans"/>
              </a:rPr>
              <a:t>NI</a:t>
            </a:r>
            <a:endParaRPr baseline="-25000">
              <a:latin typeface="Open Sans"/>
              <a:ea typeface="Open Sans"/>
              <a:cs typeface="Open Sans"/>
              <a:sym typeface="Open Sans"/>
            </a:endParaRPr>
          </a:p>
        </p:txBody>
      </p:sp>
      <p:cxnSp>
        <p:nvCxnSpPr>
          <p:cNvPr id="120" name="Google Shape;120;p16"/>
          <p:cNvCxnSpPr>
            <a:stCxn id="112" idx="3"/>
          </p:cNvCxnSpPr>
          <p:nvPr/>
        </p:nvCxnSpPr>
        <p:spPr>
          <a:xfrm>
            <a:off x="6798025" y="784475"/>
            <a:ext cx="284400" cy="304800"/>
          </a:xfrm>
          <a:prstGeom prst="straightConnector1">
            <a:avLst/>
          </a:prstGeom>
          <a:noFill/>
          <a:ln cap="flat" cmpd="sng" w="9525">
            <a:solidFill>
              <a:schemeClr val="dk2"/>
            </a:solidFill>
            <a:prstDash val="solid"/>
            <a:round/>
            <a:headEnd len="med" w="med" type="none"/>
            <a:tailEnd len="med" w="med" type="triangle"/>
          </a:ln>
        </p:spPr>
      </p:cxnSp>
      <p:sp>
        <p:nvSpPr>
          <p:cNvPr id="121" name="Google Shape;121;p16"/>
          <p:cNvSpPr txBox="1"/>
          <p:nvPr/>
        </p:nvSpPr>
        <p:spPr>
          <a:xfrm>
            <a:off x="7735025" y="308075"/>
            <a:ext cx="113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elimination</a:t>
            </a:r>
            <a:endParaRPr>
              <a:latin typeface="Open Sans"/>
              <a:ea typeface="Open Sans"/>
              <a:cs typeface="Open Sans"/>
              <a:sym typeface="Open Sans"/>
            </a:endParaRPr>
          </a:p>
        </p:txBody>
      </p:sp>
      <p:cxnSp>
        <p:nvCxnSpPr>
          <p:cNvPr id="122" name="Google Shape;122;p16"/>
          <p:cNvCxnSpPr/>
          <p:nvPr/>
        </p:nvCxnSpPr>
        <p:spPr>
          <a:xfrm>
            <a:off x="7526125" y="508175"/>
            <a:ext cx="284400" cy="0"/>
          </a:xfrm>
          <a:prstGeom prst="straightConnector1">
            <a:avLst/>
          </a:prstGeom>
          <a:noFill/>
          <a:ln cap="flat" cmpd="sng" w="9525">
            <a:solidFill>
              <a:schemeClr val="dk2"/>
            </a:solidFill>
            <a:prstDash val="solid"/>
            <a:round/>
            <a:headEnd len="med" w="med" type="none"/>
            <a:tailEnd len="med" w="med" type="triangle"/>
          </a:ln>
        </p:spPr>
      </p:cxnSp>
      <p:cxnSp>
        <p:nvCxnSpPr>
          <p:cNvPr id="123" name="Google Shape;123;p16"/>
          <p:cNvCxnSpPr/>
          <p:nvPr/>
        </p:nvCxnSpPr>
        <p:spPr>
          <a:xfrm>
            <a:off x="7526125" y="1089275"/>
            <a:ext cx="284400" cy="0"/>
          </a:xfrm>
          <a:prstGeom prst="straightConnector1">
            <a:avLst/>
          </a:prstGeom>
          <a:noFill/>
          <a:ln cap="flat" cmpd="sng" w="9525">
            <a:solidFill>
              <a:schemeClr val="dk2"/>
            </a:solidFill>
            <a:prstDash val="solid"/>
            <a:round/>
            <a:headEnd len="med" w="med" type="none"/>
            <a:tailEnd len="med" w="med" type="triangle"/>
          </a:ln>
        </p:spPr>
      </p:cxnSp>
      <p:sp>
        <p:nvSpPr>
          <p:cNvPr id="124" name="Google Shape;124;p16"/>
          <p:cNvSpPr txBox="1"/>
          <p:nvPr/>
        </p:nvSpPr>
        <p:spPr>
          <a:xfrm>
            <a:off x="7735025" y="889175"/>
            <a:ext cx="113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elimination</a:t>
            </a:r>
            <a:endParaRPr>
              <a:latin typeface="Open Sans"/>
              <a:ea typeface="Open Sans"/>
              <a:cs typeface="Open Sans"/>
              <a:sym typeface="Open Sans"/>
            </a:endParaRPr>
          </a:p>
        </p:txBody>
      </p:sp>
      <p:sp>
        <p:nvSpPr>
          <p:cNvPr id="125" name="Google Shape;12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Target Cell Perspective</a:t>
            </a:r>
            <a:endParaRPr/>
          </a:p>
          <a:p>
            <a:pPr indent="0" lvl="0" marL="0" rtl="0" algn="l">
              <a:spcBef>
                <a:spcPts val="0"/>
              </a:spcBef>
              <a:spcAft>
                <a:spcPts val="0"/>
              </a:spcAft>
              <a:buNone/>
            </a:pPr>
            <a:r>
              <a:t/>
            </a:r>
            <a:endParaRPr/>
          </a:p>
        </p:txBody>
      </p:sp>
      <p:sp>
        <p:nvSpPr>
          <p:cNvPr id="131" name="Google Shape;131;p17"/>
          <p:cNvSpPr txBox="1"/>
          <p:nvPr>
            <p:ph idx="1" type="body"/>
          </p:nvPr>
        </p:nvSpPr>
        <p:spPr>
          <a:xfrm>
            <a:off x="311700" y="1266325"/>
            <a:ext cx="49452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Models viral load well relative to experimental data</a:t>
            </a:r>
            <a:endParaRPr/>
          </a:p>
          <a:p>
            <a:pPr indent="-342900" lvl="0" marL="457200" rtl="0" algn="l">
              <a:spcBef>
                <a:spcPts val="1000"/>
              </a:spcBef>
              <a:spcAft>
                <a:spcPts val="0"/>
              </a:spcAft>
              <a:buSzPts val="1800"/>
              <a:buChar char="●"/>
            </a:pPr>
            <a:r>
              <a:rPr lang="en"/>
              <a:t>Target Cells hit very hard</a:t>
            </a:r>
            <a:endParaRPr/>
          </a:p>
          <a:p>
            <a:pPr indent="-317500" lvl="1" marL="914400" rtl="0" algn="l">
              <a:spcBef>
                <a:spcPts val="0"/>
              </a:spcBef>
              <a:spcAft>
                <a:spcPts val="0"/>
              </a:spcAft>
              <a:buSzPts val="1400"/>
              <a:buChar char="○"/>
            </a:pPr>
            <a:r>
              <a:rPr lang="en"/>
              <a:t>Almost all die</a:t>
            </a:r>
            <a:endParaRPr/>
          </a:p>
          <a:p>
            <a:pPr indent="-342900" lvl="0" marL="457200" rtl="0" algn="l">
              <a:spcBef>
                <a:spcPts val="1000"/>
              </a:spcBef>
              <a:spcAft>
                <a:spcPts val="0"/>
              </a:spcAft>
              <a:buSzPts val="1800"/>
              <a:buChar char="●"/>
            </a:pPr>
            <a:r>
              <a:rPr lang="en"/>
              <a:t>No regeneration</a:t>
            </a:r>
            <a:endParaRPr/>
          </a:p>
          <a:p>
            <a:pPr indent="-342900" lvl="0" marL="457200" rtl="0" algn="l">
              <a:spcBef>
                <a:spcPts val="1000"/>
              </a:spcBef>
              <a:spcAft>
                <a:spcPts val="0"/>
              </a:spcAft>
              <a:buSzPts val="1800"/>
              <a:buChar char="●"/>
            </a:pPr>
            <a:r>
              <a:rPr lang="en"/>
              <a:t>No carrying capacity</a:t>
            </a:r>
            <a:endParaRPr/>
          </a:p>
          <a:p>
            <a:pPr indent="-342900" lvl="0" marL="457200" rtl="0" algn="l">
              <a:spcBef>
                <a:spcPts val="1000"/>
              </a:spcBef>
              <a:spcAft>
                <a:spcPts val="1000"/>
              </a:spcAft>
              <a:buSzPts val="1800"/>
              <a:buChar char="●"/>
            </a:pPr>
            <a:r>
              <a:rPr lang="en"/>
              <a:t>Viral Production Proportional to </a:t>
            </a:r>
            <a:r>
              <a:rPr lang="en"/>
              <a:t>productive infecting cells.</a:t>
            </a:r>
            <a:endParaRPr/>
          </a:p>
        </p:txBody>
      </p:sp>
      <p:pic>
        <p:nvPicPr>
          <p:cNvPr id="132" name="Google Shape;132;p17"/>
          <p:cNvPicPr preferRelativeResize="0"/>
          <p:nvPr/>
        </p:nvPicPr>
        <p:blipFill>
          <a:blip r:embed="rId3">
            <a:alphaModFix/>
          </a:blip>
          <a:stretch>
            <a:fillRect/>
          </a:stretch>
        </p:blipFill>
        <p:spPr>
          <a:xfrm>
            <a:off x="5530450" y="359463"/>
            <a:ext cx="3151201" cy="2212287"/>
          </a:xfrm>
          <a:prstGeom prst="rect">
            <a:avLst/>
          </a:prstGeom>
          <a:noFill/>
          <a:ln>
            <a:noFill/>
          </a:ln>
        </p:spPr>
      </p:pic>
      <p:pic>
        <p:nvPicPr>
          <p:cNvPr id="133" name="Google Shape;133;p17"/>
          <p:cNvPicPr preferRelativeResize="0"/>
          <p:nvPr/>
        </p:nvPicPr>
        <p:blipFill>
          <a:blip r:embed="rId4">
            <a:alphaModFix/>
          </a:blip>
          <a:stretch>
            <a:fillRect/>
          </a:stretch>
        </p:blipFill>
        <p:spPr>
          <a:xfrm>
            <a:off x="5530450" y="2693575"/>
            <a:ext cx="3180476" cy="2239200"/>
          </a:xfrm>
          <a:prstGeom prst="rect">
            <a:avLst/>
          </a:prstGeom>
          <a:noFill/>
          <a:ln>
            <a:noFill/>
          </a:ln>
        </p:spPr>
      </p:pic>
      <p:sp>
        <p:nvSpPr>
          <p:cNvPr id="134" name="Google Shape;13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311700" y="445025"/>
            <a:ext cx="35859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T-cell Kinetics</a:t>
            </a:r>
            <a:endParaRPr/>
          </a:p>
        </p:txBody>
      </p:sp>
      <p:sp>
        <p:nvSpPr>
          <p:cNvPr id="140" name="Google Shape;140;p18"/>
          <p:cNvSpPr txBox="1"/>
          <p:nvPr>
            <p:ph idx="1" type="body"/>
          </p:nvPr>
        </p:nvSpPr>
        <p:spPr>
          <a:xfrm>
            <a:off x="4347600" y="1644675"/>
            <a:ext cx="4484700" cy="2512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model incorporates T-cell immune response</a:t>
            </a:r>
            <a:endParaRPr/>
          </a:p>
          <a:p>
            <a:pPr indent="-342900" lvl="0" marL="457200" rtl="0" algn="l">
              <a:spcBef>
                <a:spcPts val="1000"/>
              </a:spcBef>
              <a:spcAft>
                <a:spcPts val="0"/>
              </a:spcAft>
              <a:buSzPts val="1800"/>
              <a:buChar char="●"/>
            </a:pPr>
            <a:r>
              <a:rPr lang="en"/>
              <a:t>Only models viral load and T-cell count </a:t>
            </a:r>
            <a:endParaRPr/>
          </a:p>
          <a:p>
            <a:pPr indent="-342900" lvl="0" marL="457200" rtl="0" algn="l">
              <a:spcBef>
                <a:spcPts val="1000"/>
              </a:spcBef>
              <a:spcAft>
                <a:spcPts val="1000"/>
              </a:spcAft>
              <a:buSzPts val="1800"/>
              <a:buChar char="●"/>
            </a:pPr>
            <a:r>
              <a:rPr lang="en"/>
              <a:t>Accounts for carrying capacities of each variable</a:t>
            </a:r>
            <a:endParaRPr/>
          </a:p>
        </p:txBody>
      </p:sp>
      <p:sp>
        <p:nvSpPr>
          <p:cNvPr id="141" name="Google Shape;141;p18"/>
          <p:cNvSpPr txBox="1"/>
          <p:nvPr>
            <p:ph idx="1" type="body"/>
          </p:nvPr>
        </p:nvSpPr>
        <p:spPr>
          <a:xfrm>
            <a:off x="311700" y="4569025"/>
            <a:ext cx="8520600" cy="352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lang="en"/>
              <a:t>Blanco-Rodríguez et al</a:t>
            </a:r>
            <a:endParaRPr/>
          </a:p>
        </p:txBody>
      </p:sp>
      <p:pic>
        <p:nvPicPr>
          <p:cNvPr id="142" name="Google Shape;142;p18"/>
          <p:cNvPicPr preferRelativeResize="0"/>
          <p:nvPr/>
        </p:nvPicPr>
        <p:blipFill>
          <a:blip r:embed="rId3">
            <a:alphaModFix/>
          </a:blip>
          <a:stretch>
            <a:fillRect/>
          </a:stretch>
        </p:blipFill>
        <p:spPr>
          <a:xfrm>
            <a:off x="304800" y="1304825"/>
            <a:ext cx="4042800" cy="1287636"/>
          </a:xfrm>
          <a:prstGeom prst="rect">
            <a:avLst/>
          </a:prstGeom>
          <a:noFill/>
          <a:ln>
            <a:noFill/>
          </a:ln>
        </p:spPr>
      </p:pic>
      <p:graphicFrame>
        <p:nvGraphicFramePr>
          <p:cNvPr id="143" name="Google Shape;143;p18"/>
          <p:cNvGraphicFramePr/>
          <p:nvPr/>
        </p:nvGraphicFramePr>
        <p:xfrm>
          <a:off x="512575" y="3152325"/>
          <a:ext cx="3000000" cy="3000000"/>
        </p:xfrm>
        <a:graphic>
          <a:graphicData uri="http://schemas.openxmlformats.org/drawingml/2006/table">
            <a:tbl>
              <a:tblPr>
                <a:noFill/>
                <a:tableStyleId>{282B16BA-39CC-43F7-8231-9763B8A0D9E7}</a:tableStyleId>
              </a:tblPr>
              <a:tblGrid>
                <a:gridCol w="1066650"/>
                <a:gridCol w="2255800"/>
              </a:tblGrid>
              <a:tr h="381000">
                <a:tc>
                  <a:txBody>
                    <a:bodyPr/>
                    <a:lstStyle/>
                    <a:p>
                      <a:pPr indent="0" lvl="0" marL="0" rtl="0" algn="ctr">
                        <a:spcBef>
                          <a:spcPts val="0"/>
                        </a:spcBef>
                        <a:spcAft>
                          <a:spcPts val="0"/>
                        </a:spcAft>
                        <a:buNone/>
                      </a:pPr>
                      <a:r>
                        <a:rPr b="1" lang="en">
                          <a:solidFill>
                            <a:schemeClr val="dk2"/>
                          </a:solidFill>
                          <a:latin typeface="Open Sans"/>
                          <a:ea typeface="Open Sans"/>
                          <a:cs typeface="Open Sans"/>
                          <a:sym typeface="Open Sans"/>
                        </a:rPr>
                        <a:t>Variable</a:t>
                      </a:r>
                      <a:endParaRPr b="1">
                        <a:solidFill>
                          <a:schemeClr val="dk2"/>
                        </a:solidFill>
                        <a:latin typeface="Open Sans"/>
                        <a:ea typeface="Open Sans"/>
                        <a:cs typeface="Open Sans"/>
                        <a:sym typeface="Open Sans"/>
                      </a:endParaRPr>
                    </a:p>
                  </a:txBody>
                  <a:tcPr marT="91425" marB="91425" marR="91425" marL="91425">
                    <a:solidFill>
                      <a:srgbClr val="F9CB9C"/>
                    </a:solidFill>
                  </a:tcPr>
                </a:tc>
                <a:tc>
                  <a:txBody>
                    <a:bodyPr/>
                    <a:lstStyle/>
                    <a:p>
                      <a:pPr indent="0" lvl="0" marL="0" rtl="0" algn="ctr">
                        <a:spcBef>
                          <a:spcPts val="0"/>
                        </a:spcBef>
                        <a:spcAft>
                          <a:spcPts val="0"/>
                        </a:spcAft>
                        <a:buNone/>
                      </a:pPr>
                      <a:r>
                        <a:rPr b="1" lang="en">
                          <a:solidFill>
                            <a:schemeClr val="dk2"/>
                          </a:solidFill>
                          <a:latin typeface="Open Sans"/>
                          <a:ea typeface="Open Sans"/>
                          <a:cs typeface="Open Sans"/>
                          <a:sym typeface="Open Sans"/>
                        </a:rPr>
                        <a:t>Definition</a:t>
                      </a:r>
                      <a:endParaRPr b="1">
                        <a:solidFill>
                          <a:schemeClr val="dk2"/>
                        </a:solidFill>
                        <a:latin typeface="Open Sans"/>
                        <a:ea typeface="Open Sans"/>
                        <a:cs typeface="Open Sans"/>
                        <a:sym typeface="Open Sans"/>
                      </a:endParaRPr>
                    </a:p>
                  </a:txBody>
                  <a:tcPr marT="91425" marB="91425" marR="91425" marL="91425">
                    <a:solidFill>
                      <a:srgbClr val="F9CB9C"/>
                    </a:solidFill>
                  </a:tcPr>
                </a:tc>
              </a:tr>
              <a:tr h="381000">
                <a:tc>
                  <a:txBody>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V</a:t>
                      </a:r>
                      <a:endParaRPr>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Virions</a:t>
                      </a:r>
                      <a:endParaRPr>
                        <a:solidFill>
                          <a:schemeClr val="dk2"/>
                        </a:solidFill>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b="1" lang="en">
                          <a:solidFill>
                            <a:schemeClr val="dk2"/>
                          </a:solidFill>
                          <a:latin typeface="Open Sans"/>
                          <a:ea typeface="Open Sans"/>
                          <a:cs typeface="Open Sans"/>
                          <a:sym typeface="Open Sans"/>
                        </a:rPr>
                        <a:t>T</a:t>
                      </a:r>
                      <a:endParaRPr b="1">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solidFill>
                            <a:schemeClr val="dk2"/>
                          </a:solidFill>
                          <a:latin typeface="Open Sans"/>
                          <a:ea typeface="Open Sans"/>
                          <a:cs typeface="Open Sans"/>
                          <a:sym typeface="Open Sans"/>
                        </a:rPr>
                        <a:t>T-cells</a:t>
                      </a:r>
                      <a:endParaRPr b="1">
                        <a:solidFill>
                          <a:schemeClr val="dk2"/>
                        </a:solidFill>
                        <a:latin typeface="Open Sans"/>
                        <a:ea typeface="Open Sans"/>
                        <a:cs typeface="Open Sans"/>
                        <a:sym typeface="Open Sans"/>
                      </a:endParaRPr>
                    </a:p>
                  </a:txBody>
                  <a:tcPr marT="91425" marB="91425" marR="91425" marL="91425"/>
                </a:tc>
              </a:tr>
            </a:tbl>
          </a:graphicData>
        </a:graphic>
      </p:graphicFrame>
      <p:sp>
        <p:nvSpPr>
          <p:cNvPr id="144" name="Google Shape;144;p18"/>
          <p:cNvSpPr/>
          <p:nvPr/>
        </p:nvSpPr>
        <p:spPr>
          <a:xfrm>
            <a:off x="5483150" y="798725"/>
            <a:ext cx="443700" cy="43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5483075" y="185300"/>
            <a:ext cx="443700" cy="43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txBox="1"/>
          <p:nvPr/>
        </p:nvSpPr>
        <p:spPr>
          <a:xfrm>
            <a:off x="5483050" y="815675"/>
            <a:ext cx="44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V</a:t>
            </a:r>
            <a:endParaRPr>
              <a:latin typeface="Open Sans"/>
              <a:ea typeface="Open Sans"/>
              <a:cs typeface="Open Sans"/>
              <a:sym typeface="Open Sans"/>
            </a:endParaRPr>
          </a:p>
        </p:txBody>
      </p:sp>
      <p:sp>
        <p:nvSpPr>
          <p:cNvPr id="147" name="Google Shape;147;p18"/>
          <p:cNvSpPr txBox="1"/>
          <p:nvPr/>
        </p:nvSpPr>
        <p:spPr>
          <a:xfrm>
            <a:off x="5483025" y="202250"/>
            <a:ext cx="44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T</a:t>
            </a:r>
            <a:endParaRPr>
              <a:latin typeface="Open Sans"/>
              <a:ea typeface="Open Sans"/>
              <a:cs typeface="Open Sans"/>
              <a:sym typeface="Open Sans"/>
            </a:endParaRPr>
          </a:p>
        </p:txBody>
      </p:sp>
      <p:pic>
        <p:nvPicPr>
          <p:cNvPr id="148" name="Google Shape;148;p18"/>
          <p:cNvPicPr preferRelativeResize="0"/>
          <p:nvPr/>
        </p:nvPicPr>
        <p:blipFill rotWithShape="1">
          <a:blip r:embed="rId4">
            <a:alphaModFix/>
          </a:blip>
          <a:srcRect b="13539" l="0" r="0" t="0"/>
          <a:stretch/>
        </p:blipFill>
        <p:spPr>
          <a:xfrm>
            <a:off x="1501274" y="2645300"/>
            <a:ext cx="872550" cy="301775"/>
          </a:xfrm>
          <a:prstGeom prst="rect">
            <a:avLst/>
          </a:prstGeom>
          <a:noFill/>
          <a:ln>
            <a:noFill/>
          </a:ln>
        </p:spPr>
      </p:pic>
      <p:cxnSp>
        <p:nvCxnSpPr>
          <p:cNvPr id="149" name="Google Shape;149;p18"/>
          <p:cNvCxnSpPr/>
          <p:nvPr/>
        </p:nvCxnSpPr>
        <p:spPr>
          <a:xfrm>
            <a:off x="5926725" y="1015775"/>
            <a:ext cx="284400" cy="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18"/>
          <p:cNvSpPr txBox="1"/>
          <p:nvPr/>
        </p:nvSpPr>
        <p:spPr>
          <a:xfrm>
            <a:off x="6135625" y="815675"/>
            <a:ext cx="115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elimination</a:t>
            </a:r>
            <a:endParaRPr>
              <a:latin typeface="Open Sans"/>
              <a:ea typeface="Open Sans"/>
              <a:cs typeface="Open Sans"/>
              <a:sym typeface="Open Sans"/>
            </a:endParaRPr>
          </a:p>
        </p:txBody>
      </p:sp>
      <p:cxnSp>
        <p:nvCxnSpPr>
          <p:cNvPr id="151" name="Google Shape;151;p18"/>
          <p:cNvCxnSpPr/>
          <p:nvPr/>
        </p:nvCxnSpPr>
        <p:spPr>
          <a:xfrm rot="10800000">
            <a:off x="5628700" y="602375"/>
            <a:ext cx="0" cy="213300"/>
          </a:xfrm>
          <a:prstGeom prst="straightConnector1">
            <a:avLst/>
          </a:prstGeom>
          <a:noFill/>
          <a:ln cap="flat" cmpd="sng" w="9525">
            <a:solidFill>
              <a:schemeClr val="dk2"/>
            </a:solidFill>
            <a:prstDash val="dash"/>
            <a:round/>
            <a:headEnd len="med" w="med" type="none"/>
            <a:tailEnd len="med" w="med" type="triangle"/>
          </a:ln>
        </p:spPr>
      </p:cxnSp>
      <p:cxnSp>
        <p:nvCxnSpPr>
          <p:cNvPr id="152" name="Google Shape;152;p18"/>
          <p:cNvCxnSpPr/>
          <p:nvPr/>
        </p:nvCxnSpPr>
        <p:spPr>
          <a:xfrm>
            <a:off x="5781075" y="602450"/>
            <a:ext cx="0" cy="213300"/>
          </a:xfrm>
          <a:prstGeom prst="straightConnector1">
            <a:avLst/>
          </a:prstGeom>
          <a:noFill/>
          <a:ln cap="flat" cmpd="sng" w="9525">
            <a:solidFill>
              <a:schemeClr val="dk2"/>
            </a:solidFill>
            <a:prstDash val="dash"/>
            <a:round/>
            <a:headEnd len="med" w="med" type="none"/>
            <a:tailEnd len="med" w="med" type="triangle"/>
          </a:ln>
        </p:spPr>
      </p:cxnSp>
      <p:sp>
        <p:nvSpPr>
          <p:cNvPr id="153" name="Google Shape;15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9"/>
          <p:cNvPicPr preferRelativeResize="0"/>
          <p:nvPr/>
        </p:nvPicPr>
        <p:blipFill>
          <a:blip r:embed="rId3">
            <a:alphaModFix/>
          </a:blip>
          <a:stretch>
            <a:fillRect/>
          </a:stretch>
        </p:blipFill>
        <p:spPr>
          <a:xfrm>
            <a:off x="1296550" y="234850"/>
            <a:ext cx="6153150" cy="3705225"/>
          </a:xfrm>
          <a:prstGeom prst="rect">
            <a:avLst/>
          </a:prstGeom>
          <a:noFill/>
          <a:ln>
            <a:noFill/>
          </a:ln>
        </p:spPr>
      </p:pic>
      <p:sp>
        <p:nvSpPr>
          <p:cNvPr id="159" name="Google Shape;159;p19"/>
          <p:cNvSpPr txBox="1"/>
          <p:nvPr/>
        </p:nvSpPr>
        <p:spPr>
          <a:xfrm>
            <a:off x="340150" y="4329200"/>
            <a:ext cx="8266800" cy="1002900"/>
          </a:xfrm>
          <a:prstGeom prst="rect">
            <a:avLst/>
          </a:prstGeom>
          <a:noFill/>
          <a:ln>
            <a:noFill/>
          </a:ln>
        </p:spPr>
        <p:txBody>
          <a:bodyPr anchorCtr="0" anchor="t" bIns="91425" lIns="91425" spcFirstLastPara="1" rIns="91425" wrap="square" tIns="91425">
            <a:spAutoFit/>
          </a:bodyPr>
          <a:lstStyle/>
          <a:p>
            <a:pPr indent="0" lvl="0" marL="0" marR="76200" rtl="0" algn="r">
              <a:lnSpc>
                <a:spcPct val="135000"/>
              </a:lnSpc>
              <a:spcBef>
                <a:spcPts val="0"/>
              </a:spcBef>
              <a:spcAft>
                <a:spcPts val="0"/>
              </a:spcAft>
              <a:buNone/>
            </a:pPr>
            <a:r>
              <a:rPr lang="en" sz="1100"/>
              <a:t>1.</a:t>
            </a:r>
            <a:endParaRPr sz="1100"/>
          </a:p>
          <a:p>
            <a:pPr indent="0" lvl="0" marL="215900" marR="50800" rtl="0" algn="l">
              <a:lnSpc>
                <a:spcPct val="135000"/>
              </a:lnSpc>
              <a:spcBef>
                <a:spcPts val="0"/>
              </a:spcBef>
              <a:spcAft>
                <a:spcPts val="0"/>
              </a:spcAft>
              <a:buNone/>
            </a:pPr>
            <a:r>
              <a:rPr lang="en" sz="900"/>
              <a:t>Blanco-Rodríguez R, Du X, Hernández-Vargas E. Computational simulations to dissect the cell immune response dynamics for severe and critical cases of SARS-CoV-2 infection. </a:t>
            </a:r>
            <a:r>
              <a:rPr i="1" lang="en" sz="900"/>
              <a:t>Comput Methods Programs Biomed</a:t>
            </a:r>
            <a:r>
              <a:rPr lang="en" sz="900"/>
              <a:t>. 2021;211:106412. doi:</a:t>
            </a:r>
            <a:r>
              <a:rPr lang="en" sz="900" u="sng">
                <a:solidFill>
                  <a:schemeClr val="hlink"/>
                </a:solidFill>
                <a:hlinkClick r:id="rId4"/>
              </a:rPr>
              <a:t>10.1016/j.cmpb.2021.106412</a:t>
            </a:r>
            <a:endParaRPr sz="900" u="sng">
              <a:solidFill>
                <a:schemeClr val="hlink"/>
              </a:solidFill>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60" name="Google Shape;16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T-Cell Kinetics</a:t>
            </a:r>
            <a:endParaRPr/>
          </a:p>
          <a:p>
            <a:pPr indent="0" lvl="0" marL="0" rtl="0" algn="l">
              <a:spcBef>
                <a:spcPts val="0"/>
              </a:spcBef>
              <a:spcAft>
                <a:spcPts val="0"/>
              </a:spcAft>
              <a:buNone/>
            </a:pPr>
            <a:r>
              <a:t/>
            </a:r>
            <a:endParaRPr/>
          </a:p>
        </p:txBody>
      </p:sp>
      <p:sp>
        <p:nvSpPr>
          <p:cNvPr id="166" name="Google Shape;166;p20"/>
          <p:cNvSpPr txBox="1"/>
          <p:nvPr>
            <p:ph idx="1" type="body"/>
          </p:nvPr>
        </p:nvSpPr>
        <p:spPr>
          <a:xfrm>
            <a:off x="311700" y="1152425"/>
            <a:ext cx="45393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Carrying capacity</a:t>
            </a:r>
            <a:endParaRPr/>
          </a:p>
          <a:p>
            <a:pPr indent="-342900" lvl="0" marL="457200" rtl="0" algn="l">
              <a:spcBef>
                <a:spcPts val="1000"/>
              </a:spcBef>
              <a:spcAft>
                <a:spcPts val="0"/>
              </a:spcAft>
              <a:buSzPts val="1800"/>
              <a:buChar char="●"/>
            </a:pPr>
            <a:r>
              <a:rPr lang="en"/>
              <a:t>Viral production is </a:t>
            </a:r>
            <a:r>
              <a:rPr lang="en"/>
              <a:t>proportional</a:t>
            </a:r>
            <a:r>
              <a:rPr lang="en"/>
              <a:t> to the amount of virus</a:t>
            </a:r>
            <a:endParaRPr/>
          </a:p>
          <a:p>
            <a:pPr indent="-342900" lvl="0" marL="457200" rtl="0" algn="l">
              <a:spcBef>
                <a:spcPts val="1000"/>
              </a:spcBef>
              <a:spcAft>
                <a:spcPts val="1000"/>
              </a:spcAft>
              <a:buSzPts val="1800"/>
              <a:buChar char="●"/>
            </a:pPr>
            <a:r>
              <a:rPr lang="en"/>
              <a:t>Is not as </a:t>
            </a:r>
            <a:r>
              <a:rPr lang="en"/>
              <a:t>accurate</a:t>
            </a:r>
            <a:r>
              <a:rPr lang="en"/>
              <a:t> for virus counts, however, matches expectations for T-Cells well.</a:t>
            </a:r>
            <a:endParaRPr/>
          </a:p>
        </p:txBody>
      </p:sp>
      <p:pic>
        <p:nvPicPr>
          <p:cNvPr id="167" name="Google Shape;167;p20"/>
          <p:cNvPicPr preferRelativeResize="0"/>
          <p:nvPr/>
        </p:nvPicPr>
        <p:blipFill>
          <a:blip r:embed="rId3">
            <a:alphaModFix/>
          </a:blip>
          <a:stretch>
            <a:fillRect/>
          </a:stretch>
        </p:blipFill>
        <p:spPr>
          <a:xfrm>
            <a:off x="5367377" y="284175"/>
            <a:ext cx="3260248" cy="2221525"/>
          </a:xfrm>
          <a:prstGeom prst="rect">
            <a:avLst/>
          </a:prstGeom>
          <a:noFill/>
          <a:ln>
            <a:noFill/>
          </a:ln>
        </p:spPr>
      </p:pic>
      <p:pic>
        <p:nvPicPr>
          <p:cNvPr id="168" name="Google Shape;168;p20"/>
          <p:cNvPicPr preferRelativeResize="0"/>
          <p:nvPr/>
        </p:nvPicPr>
        <p:blipFill>
          <a:blip r:embed="rId4">
            <a:alphaModFix/>
          </a:blip>
          <a:stretch>
            <a:fillRect/>
          </a:stretch>
        </p:blipFill>
        <p:spPr>
          <a:xfrm>
            <a:off x="5396400" y="2571741"/>
            <a:ext cx="3202175" cy="2262559"/>
          </a:xfrm>
          <a:prstGeom prst="rect">
            <a:avLst/>
          </a:prstGeom>
          <a:noFill/>
          <a:ln>
            <a:noFill/>
          </a:ln>
        </p:spPr>
      </p:pic>
      <p:sp>
        <p:nvSpPr>
          <p:cNvPr id="169" name="Google Shape;16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311700" y="445025"/>
            <a:ext cx="34308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Novel Model</a:t>
            </a:r>
            <a:endParaRPr/>
          </a:p>
        </p:txBody>
      </p:sp>
      <p:sp>
        <p:nvSpPr>
          <p:cNvPr id="175" name="Google Shape;175;p21"/>
          <p:cNvSpPr txBox="1"/>
          <p:nvPr>
            <p:ph idx="1" type="body"/>
          </p:nvPr>
        </p:nvSpPr>
        <p:spPr>
          <a:xfrm>
            <a:off x="5531925" y="1867150"/>
            <a:ext cx="3131700" cy="2313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combination of Models 1 and 2 with important modifications</a:t>
            </a:r>
            <a:endParaRPr/>
          </a:p>
          <a:p>
            <a:pPr indent="-342900" lvl="0" marL="457200" rtl="0" algn="l">
              <a:spcBef>
                <a:spcPts val="1000"/>
              </a:spcBef>
              <a:spcAft>
                <a:spcPts val="1000"/>
              </a:spcAft>
              <a:buSzPts val="1800"/>
              <a:buChar char="●"/>
            </a:pPr>
            <a:r>
              <a:rPr lang="en"/>
              <a:t>Incorporation of carrying capacities</a:t>
            </a:r>
            <a:endParaRPr/>
          </a:p>
        </p:txBody>
      </p:sp>
      <p:sp>
        <p:nvSpPr>
          <p:cNvPr id="176" name="Google Shape;176;p21"/>
          <p:cNvSpPr/>
          <p:nvPr/>
        </p:nvSpPr>
        <p:spPr>
          <a:xfrm>
            <a:off x="4360175" y="567425"/>
            <a:ext cx="443700" cy="43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a:off x="5088275" y="567425"/>
            <a:ext cx="443700" cy="43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a:off x="5816375" y="567425"/>
            <a:ext cx="443700" cy="43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txBox="1"/>
          <p:nvPr/>
        </p:nvSpPr>
        <p:spPr>
          <a:xfrm>
            <a:off x="4360075" y="584375"/>
            <a:ext cx="44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U</a:t>
            </a:r>
            <a:endParaRPr>
              <a:latin typeface="Open Sans"/>
              <a:ea typeface="Open Sans"/>
              <a:cs typeface="Open Sans"/>
              <a:sym typeface="Open Sans"/>
            </a:endParaRPr>
          </a:p>
        </p:txBody>
      </p:sp>
      <p:sp>
        <p:nvSpPr>
          <p:cNvPr id="180" name="Google Shape;180;p21"/>
          <p:cNvSpPr txBox="1"/>
          <p:nvPr/>
        </p:nvSpPr>
        <p:spPr>
          <a:xfrm>
            <a:off x="5088225" y="584375"/>
            <a:ext cx="44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E</a:t>
            </a:r>
            <a:endParaRPr>
              <a:latin typeface="Open Sans"/>
              <a:ea typeface="Open Sans"/>
              <a:cs typeface="Open Sans"/>
              <a:sym typeface="Open Sans"/>
            </a:endParaRPr>
          </a:p>
        </p:txBody>
      </p:sp>
      <p:sp>
        <p:nvSpPr>
          <p:cNvPr id="181" name="Google Shape;181;p21"/>
          <p:cNvSpPr txBox="1"/>
          <p:nvPr/>
        </p:nvSpPr>
        <p:spPr>
          <a:xfrm>
            <a:off x="5816375" y="584375"/>
            <a:ext cx="44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p:txBody>
      </p:sp>
      <p:cxnSp>
        <p:nvCxnSpPr>
          <p:cNvPr id="182" name="Google Shape;182;p21"/>
          <p:cNvCxnSpPr>
            <a:stCxn id="179" idx="3"/>
            <a:endCxn id="180" idx="1"/>
          </p:cNvCxnSpPr>
          <p:nvPr/>
        </p:nvCxnSpPr>
        <p:spPr>
          <a:xfrm>
            <a:off x="4803775" y="784475"/>
            <a:ext cx="284400" cy="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21"/>
          <p:cNvCxnSpPr/>
          <p:nvPr/>
        </p:nvCxnSpPr>
        <p:spPr>
          <a:xfrm>
            <a:off x="5531975" y="784475"/>
            <a:ext cx="284400" cy="0"/>
          </a:xfrm>
          <a:prstGeom prst="straightConnector1">
            <a:avLst/>
          </a:prstGeom>
          <a:noFill/>
          <a:ln cap="flat" cmpd="sng" w="9525">
            <a:solidFill>
              <a:schemeClr val="dk2"/>
            </a:solidFill>
            <a:prstDash val="solid"/>
            <a:round/>
            <a:headEnd len="med" w="med" type="none"/>
            <a:tailEnd len="med" w="med" type="triangle"/>
          </a:ln>
        </p:spPr>
      </p:cxnSp>
      <p:sp>
        <p:nvSpPr>
          <p:cNvPr id="184" name="Google Shape;184;p21"/>
          <p:cNvSpPr/>
          <p:nvPr/>
        </p:nvSpPr>
        <p:spPr>
          <a:xfrm>
            <a:off x="6544475" y="291125"/>
            <a:ext cx="443700" cy="43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txBox="1"/>
          <p:nvPr/>
        </p:nvSpPr>
        <p:spPr>
          <a:xfrm>
            <a:off x="6544475" y="308075"/>
            <a:ext cx="44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V</a:t>
            </a:r>
            <a:r>
              <a:rPr baseline="-25000" lang="en">
                <a:latin typeface="Open Sans"/>
                <a:ea typeface="Open Sans"/>
                <a:cs typeface="Open Sans"/>
                <a:sym typeface="Open Sans"/>
              </a:rPr>
              <a:t>I</a:t>
            </a:r>
            <a:endParaRPr baseline="-25000">
              <a:latin typeface="Open Sans"/>
              <a:ea typeface="Open Sans"/>
              <a:cs typeface="Open Sans"/>
              <a:sym typeface="Open Sans"/>
            </a:endParaRPr>
          </a:p>
        </p:txBody>
      </p:sp>
      <p:cxnSp>
        <p:nvCxnSpPr>
          <p:cNvPr id="186" name="Google Shape;186;p21"/>
          <p:cNvCxnSpPr>
            <a:endCxn id="185" idx="1"/>
          </p:cNvCxnSpPr>
          <p:nvPr/>
        </p:nvCxnSpPr>
        <p:spPr>
          <a:xfrm flipH="1" rot="10800000">
            <a:off x="6260075" y="508175"/>
            <a:ext cx="284400" cy="276300"/>
          </a:xfrm>
          <a:prstGeom prst="straightConnector1">
            <a:avLst/>
          </a:prstGeom>
          <a:noFill/>
          <a:ln cap="flat" cmpd="sng" w="9525">
            <a:solidFill>
              <a:schemeClr val="dk2"/>
            </a:solidFill>
            <a:prstDash val="solid"/>
            <a:round/>
            <a:headEnd len="med" w="med" type="none"/>
            <a:tailEnd len="med" w="med" type="triangle"/>
          </a:ln>
        </p:spPr>
      </p:cxnSp>
      <p:sp>
        <p:nvSpPr>
          <p:cNvPr id="187" name="Google Shape;187;p21"/>
          <p:cNvSpPr/>
          <p:nvPr/>
        </p:nvSpPr>
        <p:spPr>
          <a:xfrm>
            <a:off x="6544475" y="872225"/>
            <a:ext cx="443700" cy="43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txBox="1"/>
          <p:nvPr/>
        </p:nvSpPr>
        <p:spPr>
          <a:xfrm>
            <a:off x="6544475" y="889175"/>
            <a:ext cx="44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V</a:t>
            </a:r>
            <a:r>
              <a:rPr baseline="-25000" lang="en">
                <a:latin typeface="Open Sans"/>
                <a:ea typeface="Open Sans"/>
                <a:cs typeface="Open Sans"/>
                <a:sym typeface="Open Sans"/>
              </a:rPr>
              <a:t>NI</a:t>
            </a:r>
            <a:endParaRPr baseline="-25000">
              <a:latin typeface="Open Sans"/>
              <a:ea typeface="Open Sans"/>
              <a:cs typeface="Open Sans"/>
              <a:sym typeface="Open Sans"/>
            </a:endParaRPr>
          </a:p>
        </p:txBody>
      </p:sp>
      <p:cxnSp>
        <p:nvCxnSpPr>
          <p:cNvPr id="189" name="Google Shape;189;p21"/>
          <p:cNvCxnSpPr>
            <a:stCxn id="181" idx="3"/>
          </p:cNvCxnSpPr>
          <p:nvPr/>
        </p:nvCxnSpPr>
        <p:spPr>
          <a:xfrm>
            <a:off x="6260075" y="784475"/>
            <a:ext cx="284400" cy="304800"/>
          </a:xfrm>
          <a:prstGeom prst="straightConnector1">
            <a:avLst/>
          </a:prstGeom>
          <a:noFill/>
          <a:ln cap="flat" cmpd="sng" w="9525">
            <a:solidFill>
              <a:schemeClr val="dk2"/>
            </a:solidFill>
            <a:prstDash val="solid"/>
            <a:round/>
            <a:headEnd len="med" w="med" type="none"/>
            <a:tailEnd len="med" w="med" type="triangle"/>
          </a:ln>
        </p:spPr>
      </p:cxnSp>
      <p:sp>
        <p:nvSpPr>
          <p:cNvPr id="190" name="Google Shape;190;p21"/>
          <p:cNvSpPr/>
          <p:nvPr/>
        </p:nvSpPr>
        <p:spPr>
          <a:xfrm>
            <a:off x="7272625" y="567425"/>
            <a:ext cx="443700" cy="43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txBox="1"/>
          <p:nvPr/>
        </p:nvSpPr>
        <p:spPr>
          <a:xfrm>
            <a:off x="7272575" y="584375"/>
            <a:ext cx="44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T</a:t>
            </a:r>
            <a:endParaRPr>
              <a:latin typeface="Open Sans"/>
              <a:ea typeface="Open Sans"/>
              <a:cs typeface="Open Sans"/>
              <a:sym typeface="Open Sans"/>
            </a:endParaRPr>
          </a:p>
        </p:txBody>
      </p:sp>
      <p:cxnSp>
        <p:nvCxnSpPr>
          <p:cNvPr id="192" name="Google Shape;192;p21"/>
          <p:cNvCxnSpPr/>
          <p:nvPr/>
        </p:nvCxnSpPr>
        <p:spPr>
          <a:xfrm rot="10800000">
            <a:off x="6988175" y="355775"/>
            <a:ext cx="284400" cy="276300"/>
          </a:xfrm>
          <a:prstGeom prst="straightConnector1">
            <a:avLst/>
          </a:prstGeom>
          <a:noFill/>
          <a:ln cap="flat" cmpd="sng" w="9525">
            <a:solidFill>
              <a:schemeClr val="dk2"/>
            </a:solidFill>
            <a:prstDash val="dash"/>
            <a:round/>
            <a:headEnd len="med" w="med" type="none"/>
            <a:tailEnd len="med" w="med" type="triangle"/>
          </a:ln>
        </p:spPr>
      </p:cxnSp>
      <p:cxnSp>
        <p:nvCxnSpPr>
          <p:cNvPr id="193" name="Google Shape;193;p21"/>
          <p:cNvCxnSpPr/>
          <p:nvPr/>
        </p:nvCxnSpPr>
        <p:spPr>
          <a:xfrm>
            <a:off x="6988175" y="508175"/>
            <a:ext cx="284400" cy="276300"/>
          </a:xfrm>
          <a:prstGeom prst="straightConnector1">
            <a:avLst/>
          </a:prstGeom>
          <a:noFill/>
          <a:ln cap="flat" cmpd="sng" w="9525">
            <a:solidFill>
              <a:schemeClr val="dk2"/>
            </a:solidFill>
            <a:prstDash val="dash"/>
            <a:round/>
            <a:headEnd len="med" w="med" type="none"/>
            <a:tailEnd len="med" w="med" type="triangle"/>
          </a:ln>
        </p:spPr>
      </p:cxnSp>
      <p:cxnSp>
        <p:nvCxnSpPr>
          <p:cNvPr id="194" name="Google Shape;194;p21"/>
          <p:cNvCxnSpPr/>
          <p:nvPr/>
        </p:nvCxnSpPr>
        <p:spPr>
          <a:xfrm flipH="1" rot="10800000">
            <a:off x="6988175" y="784475"/>
            <a:ext cx="284400" cy="304800"/>
          </a:xfrm>
          <a:prstGeom prst="straightConnector1">
            <a:avLst/>
          </a:prstGeom>
          <a:noFill/>
          <a:ln cap="flat" cmpd="sng" w="9525">
            <a:solidFill>
              <a:schemeClr val="dk2"/>
            </a:solidFill>
            <a:prstDash val="dash"/>
            <a:round/>
            <a:headEnd len="med" w="med" type="none"/>
            <a:tailEnd len="med" w="med" type="triangle"/>
          </a:ln>
        </p:spPr>
      </p:cxnSp>
      <p:cxnSp>
        <p:nvCxnSpPr>
          <p:cNvPr id="195" name="Google Shape;195;p21"/>
          <p:cNvCxnSpPr/>
          <p:nvPr/>
        </p:nvCxnSpPr>
        <p:spPr>
          <a:xfrm flipH="1">
            <a:off x="6988175" y="936875"/>
            <a:ext cx="284400" cy="304800"/>
          </a:xfrm>
          <a:prstGeom prst="straightConnector1">
            <a:avLst/>
          </a:prstGeom>
          <a:noFill/>
          <a:ln cap="flat" cmpd="sng" w="9525">
            <a:solidFill>
              <a:schemeClr val="dk2"/>
            </a:solidFill>
            <a:prstDash val="dash"/>
            <a:round/>
            <a:headEnd len="med" w="med" type="none"/>
            <a:tailEnd len="med" w="med" type="triangle"/>
          </a:ln>
        </p:spPr>
      </p:cxnSp>
      <p:cxnSp>
        <p:nvCxnSpPr>
          <p:cNvPr id="196" name="Google Shape;196;p21"/>
          <p:cNvCxnSpPr/>
          <p:nvPr/>
        </p:nvCxnSpPr>
        <p:spPr>
          <a:xfrm>
            <a:off x="7002700" y="1292950"/>
            <a:ext cx="802200" cy="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p21"/>
          <p:cNvCxnSpPr/>
          <p:nvPr/>
        </p:nvCxnSpPr>
        <p:spPr>
          <a:xfrm>
            <a:off x="7002700" y="302100"/>
            <a:ext cx="802200" cy="0"/>
          </a:xfrm>
          <a:prstGeom prst="straightConnector1">
            <a:avLst/>
          </a:prstGeom>
          <a:noFill/>
          <a:ln cap="flat" cmpd="sng" w="9525">
            <a:solidFill>
              <a:schemeClr val="dk2"/>
            </a:solidFill>
            <a:prstDash val="solid"/>
            <a:round/>
            <a:headEnd len="med" w="med" type="none"/>
            <a:tailEnd len="med" w="med" type="triangle"/>
          </a:ln>
        </p:spPr>
      </p:cxnSp>
      <p:sp>
        <p:nvSpPr>
          <p:cNvPr id="198" name="Google Shape;198;p21"/>
          <p:cNvSpPr txBox="1"/>
          <p:nvPr/>
        </p:nvSpPr>
        <p:spPr>
          <a:xfrm>
            <a:off x="7716275" y="1092850"/>
            <a:ext cx="117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elimination</a:t>
            </a:r>
            <a:endParaRPr>
              <a:latin typeface="Open Sans"/>
              <a:ea typeface="Open Sans"/>
              <a:cs typeface="Open Sans"/>
              <a:sym typeface="Open Sans"/>
            </a:endParaRPr>
          </a:p>
        </p:txBody>
      </p:sp>
      <p:sp>
        <p:nvSpPr>
          <p:cNvPr id="199" name="Google Shape;199;p21"/>
          <p:cNvSpPr txBox="1"/>
          <p:nvPr/>
        </p:nvSpPr>
        <p:spPr>
          <a:xfrm>
            <a:off x="7716275" y="102000"/>
            <a:ext cx="117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elimination</a:t>
            </a:r>
            <a:endParaRPr>
              <a:latin typeface="Open Sans"/>
              <a:ea typeface="Open Sans"/>
              <a:cs typeface="Open Sans"/>
              <a:sym typeface="Open Sans"/>
            </a:endParaRPr>
          </a:p>
        </p:txBody>
      </p:sp>
      <p:pic>
        <p:nvPicPr>
          <p:cNvPr id="200" name="Google Shape;200;p21"/>
          <p:cNvPicPr preferRelativeResize="0"/>
          <p:nvPr/>
        </p:nvPicPr>
        <p:blipFill>
          <a:blip r:embed="rId3">
            <a:alphaModFix/>
          </a:blip>
          <a:stretch>
            <a:fillRect/>
          </a:stretch>
        </p:blipFill>
        <p:spPr>
          <a:xfrm>
            <a:off x="152400" y="1304825"/>
            <a:ext cx="5227126" cy="3386126"/>
          </a:xfrm>
          <a:prstGeom prst="rect">
            <a:avLst/>
          </a:prstGeom>
          <a:noFill/>
          <a:ln>
            <a:noFill/>
          </a:ln>
        </p:spPr>
      </p:pic>
      <p:sp>
        <p:nvSpPr>
          <p:cNvPr id="201" name="Google Shape;20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