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6349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/>
            </a:lvl1pPr>
            <a:lvl2pPr marL="749968" indent="-318168" algn="ctr">
              <a:lnSpc>
                <a:spcPct val="100000"/>
              </a:lnSpc>
              <a:spcBef>
                <a:spcPts val="0"/>
              </a:spcBef>
              <a:defRPr sz="2800"/>
            </a:lvl2pPr>
            <a:lvl3pPr marL="1181768" indent="-318168" algn="ctr">
              <a:lnSpc>
                <a:spcPct val="100000"/>
              </a:lnSpc>
              <a:spcBef>
                <a:spcPts val="0"/>
              </a:spcBef>
              <a:defRPr sz="2800"/>
            </a:lvl3pPr>
            <a:lvl4pPr marL="1613568" indent="-318168" algn="ctr">
              <a:lnSpc>
                <a:spcPct val="100000"/>
              </a:lnSpc>
              <a:spcBef>
                <a:spcPts val="0"/>
              </a:spcBef>
              <a:defRPr sz="2800"/>
            </a:lvl4pPr>
            <a:lvl5pPr marL="2045368" indent="-318168"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3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207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0414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5621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0828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6035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817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35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453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39771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Query ain’t nuthing ta f’ wit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 cap="none"/>
            </a:lvl1pPr>
          </a:lstStyle>
          <a:p>
            <a:r>
              <a:t>jQuery</a:t>
            </a:r>
          </a:p>
        </p:txBody>
      </p:sp>
      <p:sp>
        <p:nvSpPr>
          <p:cNvPr id="120" name="The above was created by sunny…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14780">
              <a:defRPr sz="2600"/>
            </a:lvl1pPr>
          </a:lstStyle>
          <a:p>
            <a:r>
              <a:t>Bits-Please</a:t>
            </a:r>
          </a:p>
        </p:txBody>
      </p:sp>
      <p:pic>
        <p:nvPicPr>
          <p:cNvPr id="121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0" cy="2193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Example (count.)</a:t>
            </a:r>
          </a:p>
        </p:txBody>
      </p:sp>
      <p:sp>
        <p:nvSpPr>
          <p:cNvPr id="148" name="$(“div .university”); //=&gt;the span node under the div in class university…"/>
          <p:cNvSpPr/>
          <p:nvPr/>
        </p:nvSpPr>
        <p:spPr>
          <a:xfrm>
            <a:off x="944363" y="2485504"/>
            <a:ext cx="11116074" cy="478259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$(“div .university”); </a:t>
            </a:r>
            <a:r>
              <a:rPr sz="2000" b="1"/>
              <a:t>//=&gt;the span node under the div in class university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$(“.university”); </a:t>
            </a:r>
            <a:r>
              <a:rPr sz="2000" b="1"/>
              <a:t>//=&gt; A collection of all nodes in class university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$(“body h2”); </a:t>
            </a:r>
            <a:r>
              <a:rPr sz="2000" b="1"/>
              <a:t>//=&gt; ALL H2 nodes under BODY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$(“body &gt; h2”); </a:t>
            </a:r>
            <a:r>
              <a:rPr sz="2000" b="1"/>
              <a:t>//=&gt; the H2 that is a direct child of BODY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$(“p.draft:nth-child(2)”); </a:t>
            </a:r>
            <a:r>
              <a:rPr sz="2000" b="1"/>
              <a:t>//=&gt; the IMG node which is the second child </a:t>
            </a:r>
            <a:r>
              <a:rPr b="1"/>
              <a:t>of </a:t>
            </a:r>
          </a:p>
          <a:p>
            <a:pPr lvl="8" indent="1828800"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b="1"/>
              <a:t>                    the P tag in the class draft</a:t>
            </a:r>
          </a:p>
          <a:p>
            <a:pPr lvl="8" indent="1828800"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$(“div h2,p”); </a:t>
            </a:r>
            <a:r>
              <a:rPr sz="2000" b="1"/>
              <a:t>//=&gt; Collection of the H2 node and the P node under the div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Example Code rewritten</a:t>
            </a:r>
          </a:p>
        </p:txBody>
      </p:sp>
      <p:sp>
        <p:nvSpPr>
          <p:cNvPr id="151" name="$(“div”).find(“.university”);…"/>
          <p:cNvSpPr/>
          <p:nvPr/>
        </p:nvSpPr>
        <p:spPr>
          <a:xfrm>
            <a:off x="1119361" y="2572394"/>
            <a:ext cx="10766078" cy="460881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$(“div”).find(“.university”);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$(“.university”); </a:t>
            </a:r>
            <a:r>
              <a:rPr sz="2000" b="1"/>
              <a:t>// This wouldn’t change because there is only one tag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$(“body”).find(“h2”); </a:t>
            </a:r>
            <a:r>
              <a:rPr sz="2000" b="1"/>
              <a:t>// Recall that this gets all children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$(“body”).children(“h2”); </a:t>
            </a:r>
            <a:r>
              <a:rPr sz="2000" b="1"/>
              <a:t>// This will get only DIRECT children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$(“p.draft”).nth-child(2);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$(“div”).find(“h2, p”);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jQuery selector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selector methods</a:t>
            </a:r>
          </a:p>
        </p:txBody>
      </p:sp>
      <p:sp>
        <p:nvSpPr>
          <p:cNvPr id="154" name="find(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find()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children()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nth-child(n)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most pseudo-classes are also implemented as methods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jQuery methods or CSS selectors?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Used to be that jQuery methods were most optimal; however, more browsers implement document.querySelectorAll()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Results in a negligible performance upgrade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Method chaining can be more readable for long selectors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alk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Walking the dom</a:t>
            </a:r>
          </a:p>
        </p:txBody>
      </p:sp>
      <p:sp>
        <p:nvSpPr>
          <p:cNvPr id="157" name="next([]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next([])</a:t>
            </a:r>
          </a:p>
          <a:p>
            <a:r>
              <a:t>prev([])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ravers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traversing the dom</a:t>
            </a:r>
          </a:p>
        </p:txBody>
      </p:sp>
      <p:sp>
        <p:nvSpPr>
          <p:cNvPr id="160" name=".parent([]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.parent([])</a:t>
            </a:r>
          </a:p>
          <a:p>
            <a:r>
              <a:t>.closest(&lt;selector)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031" y="-165101"/>
            <a:ext cx="11565138" cy="7523938"/>
          </a:xfrm>
          <a:prstGeom prst="rect">
            <a:avLst/>
          </a:prstGeom>
          <a:ln w="9525">
            <a:round/>
          </a:ln>
        </p:spPr>
      </p:pic>
      <p:sp>
        <p:nvSpPr>
          <p:cNvPr id="163" name="Tree Example AGAIN"/>
          <p:cNvSpPr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Tree Example AGAIN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Tree Example - Walking/Traversing the DOM</a:t>
            </a:r>
          </a:p>
        </p:txBody>
      </p:sp>
      <p:sp>
        <p:nvSpPr>
          <p:cNvPr id="166" name="$(“img”).parent(); //=&gt; P node that is in the draft class…"/>
          <p:cNvSpPr/>
          <p:nvPr/>
        </p:nvSpPr>
        <p:spPr>
          <a:xfrm>
            <a:off x="1119361" y="3634854"/>
            <a:ext cx="10766078" cy="306809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$(“img”).parent(); </a:t>
            </a:r>
            <a:r>
              <a:rPr sz="2000" b="1"/>
              <a:t>//=&gt; P node that is in the draft class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$(“img”).closest(“div”); </a:t>
            </a:r>
            <a:r>
              <a:rPr sz="2000" b="1"/>
              <a:t>//=&gt; DIV node that is in the warning class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$(“img”).prev(); </a:t>
            </a:r>
            <a:r>
              <a:rPr sz="2000" b="1"/>
              <a:t>//=&gt; A node that is the previous sibling of the IMG </a:t>
            </a:r>
          </a:p>
          <a:p>
            <a:pPr lvl="8" indent="1828800"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sz="2000" b="1"/>
              <a:t>             node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$(“div”).next().prev(); </a:t>
            </a:r>
            <a:r>
              <a:rPr sz="2000" b="1"/>
              <a:t>//=&gt; Same DIV node that we started with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Modifying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Method, Two Functionalities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3041374"/>
            <a:ext cx="12293600" cy="59038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JQuery provides methods that can set or return the content of the selected element.</a:t>
            </a:r>
          </a:p>
          <a:p>
            <a:r>
              <a:rPr lang="en-US" dirty="0" smtClean="0"/>
              <a:t>These methods are:</a:t>
            </a:r>
          </a:p>
          <a:p>
            <a:pPr marL="858520" lvl="1">
              <a:spcBef>
                <a:spcPts val="2800"/>
              </a:spcBef>
            </a:pPr>
            <a:r>
              <a:rPr lang="en-US" dirty="0"/>
              <a:t>text</a:t>
            </a:r>
            <a:r>
              <a:rPr lang="en-US" dirty="0" smtClean="0"/>
              <a:t>()</a:t>
            </a:r>
          </a:p>
          <a:p>
            <a:pPr marL="858520" lvl="1">
              <a:spcBef>
                <a:spcPts val="2800"/>
              </a:spcBef>
            </a:pPr>
            <a:r>
              <a:rPr lang="en-US" dirty="0" smtClean="0"/>
              <a:t>html()</a:t>
            </a:r>
          </a:p>
          <a:p>
            <a:pPr marL="858520" lvl="1">
              <a:spcBef>
                <a:spcPts val="2800"/>
              </a:spcBef>
            </a:pP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marL="858520" lvl="1">
              <a:spcBef>
                <a:spcPts val="2800"/>
              </a:spcBef>
            </a:pPr>
            <a:r>
              <a:rPr lang="en-US" dirty="0" err="1"/>
              <a:t>a</a:t>
            </a:r>
            <a:r>
              <a:rPr lang="en-US" dirty="0" err="1" smtClean="0"/>
              <a:t>ttr</a:t>
            </a:r>
            <a:r>
              <a:rPr lang="en-US" dirty="0" smtClean="0"/>
              <a:t>()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9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961861"/>
            <a:ext cx="12293600" cy="5643617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order to get the text content with set(), you need to call the method without any parameter.</a:t>
            </a:r>
          </a:p>
          <a:p>
            <a:endParaRPr lang="en-US" dirty="0" smtClean="0"/>
          </a:p>
          <a:p>
            <a:r>
              <a:rPr lang="en-US" dirty="0" smtClean="0"/>
              <a:t>If you want to set the content, you need to put the new content as the parameter.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399" y="4550074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id="test"&gt;This is some &lt;b&gt;example&lt;/b&gt; on JQuery method.&lt;/p&gt;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err="1" smtClean="0">
                <a:latin typeface="+mn-lt"/>
                <a:ea typeface="+mn-ea"/>
                <a:cs typeface="+mn-cs"/>
              </a:rPr>
              <a:t>alert</a:t>
            </a:r>
            <a:r>
              <a:rPr lang="mr-IN" sz="2200" dirty="0">
                <a:latin typeface="+mn-lt"/>
                <a:ea typeface="+mn-ea"/>
                <a:cs typeface="+mn-cs"/>
              </a:rPr>
              <a:t>($("#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text</a:t>
            </a:r>
            <a:r>
              <a:rPr lang="mr-IN" sz="2200" dirty="0">
                <a:latin typeface="+mn-lt"/>
                <a:ea typeface="+mn-ea"/>
                <a:cs typeface="+mn-cs"/>
              </a:rPr>
              <a:t>());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399" y="7388808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id=</a:t>
            </a:r>
            <a:r>
              <a:rPr lang="mr-IN" sz="2200" dirty="0">
                <a:latin typeface="+mn-lt"/>
                <a:ea typeface="+mn-ea"/>
                <a:cs typeface="+mn-cs"/>
              </a:rPr>
              <a:t>"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test</a:t>
            </a:r>
            <a:r>
              <a:rPr lang="en-US" sz="2200" dirty="0">
                <a:latin typeface="+mn-lt"/>
                <a:ea typeface="+mn-ea"/>
                <a:cs typeface="+mn-cs"/>
              </a:rPr>
              <a:t>"&gt;This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is a 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err="1" smtClean="0">
                <a:latin typeface="+mn-lt"/>
                <a:ea typeface="+mn-ea"/>
                <a:cs typeface="+mn-cs"/>
              </a:rPr>
              <a:t>alert</a:t>
            </a:r>
            <a:r>
              <a:rPr lang="mr-IN" sz="2200" dirty="0">
                <a:latin typeface="+mn-lt"/>
                <a:ea typeface="+mn-ea"/>
                <a:cs typeface="+mn-cs"/>
              </a:rPr>
              <a:t>($("#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 smtClean="0">
                <a:latin typeface="+mn-lt"/>
                <a:ea typeface="+mn-ea"/>
                <a:cs typeface="+mn-cs"/>
              </a:rPr>
              <a:t>text</a:t>
            </a:r>
            <a:r>
              <a:rPr lang="mr-IN" sz="2200" dirty="0">
                <a:latin typeface="+mn-lt"/>
                <a:ea typeface="+mn-ea"/>
                <a:cs typeface="+mn-cs"/>
              </a:rPr>
              <a:t>("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Hello World!</a:t>
            </a:r>
            <a:r>
              <a:rPr lang="mr-IN" sz="2200" dirty="0">
                <a:latin typeface="+mn-lt"/>
                <a:ea typeface="+mn-ea"/>
                <a:cs typeface="+mn-cs"/>
              </a:rPr>
              <a:t> "));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56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4157" y="516834"/>
            <a:ext cx="10464800" cy="2087218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1232452" y="3538331"/>
            <a:ext cx="10464800" cy="383650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JQuery is a JavaScript library developed by </a:t>
            </a:r>
            <a:r>
              <a:rPr lang="en-US" sz="4800" dirty="0"/>
              <a:t>John </a:t>
            </a:r>
            <a:r>
              <a:rPr lang="en-US" sz="4800" dirty="0" err="1" smtClean="0"/>
              <a:t>Resig</a:t>
            </a:r>
            <a:r>
              <a:rPr lang="en-US" sz="4800" dirty="0" smtClean="0"/>
              <a:t> in 2006. It is the most widely deployed JavaScript library in the world.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090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855856"/>
            <a:ext cx="12293600" cy="629920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tml() shares a similar syntax with text(). The only difference is html() will set or return html content instead of text content. Here are the examples: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4521" y="6359693"/>
            <a:ext cx="10343322" cy="17953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id=</a:t>
            </a:r>
            <a:r>
              <a:rPr lang="mr-IN" sz="2200" dirty="0">
                <a:latin typeface="+mn-lt"/>
                <a:ea typeface="+mn-ea"/>
                <a:cs typeface="+mn-cs"/>
              </a:rPr>
              <a:t>"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test</a:t>
            </a:r>
            <a:r>
              <a:rPr lang="en-US" sz="2200" dirty="0">
                <a:latin typeface="+mn-lt"/>
                <a:ea typeface="+mn-ea"/>
                <a:cs typeface="+mn-cs"/>
              </a:rPr>
              <a:t>"&gt;This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is a 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err="1" smtClean="0">
                <a:latin typeface="+mn-lt"/>
                <a:ea typeface="+mn-ea"/>
                <a:cs typeface="+mn-cs"/>
              </a:rPr>
              <a:t>alert</a:t>
            </a:r>
            <a:r>
              <a:rPr lang="mr-IN" sz="2200" dirty="0">
                <a:latin typeface="+mn-lt"/>
                <a:ea typeface="+mn-ea"/>
                <a:cs typeface="+mn-cs"/>
              </a:rPr>
              <a:t>($("#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 smtClean="0">
                <a:latin typeface="+mn-lt"/>
                <a:ea typeface="+mn-ea"/>
                <a:cs typeface="+mn-cs"/>
              </a:rPr>
              <a:t>").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html</a:t>
            </a:r>
            <a:r>
              <a:rPr lang="mr-IN" sz="2200" dirty="0" smtClean="0">
                <a:latin typeface="+mn-lt"/>
                <a:ea typeface="+mn-ea"/>
                <a:cs typeface="+mn-cs"/>
              </a:rPr>
              <a:t>();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>
                <a:latin typeface="+mn-lt"/>
                <a:ea typeface="+mn-ea"/>
                <a:cs typeface="+mn-cs"/>
              </a:rPr>
              <a:t>$("#test2").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html</a:t>
            </a:r>
            <a:r>
              <a:rPr lang="mr-IN" sz="2200" dirty="0">
                <a:latin typeface="+mn-lt"/>
                <a:ea typeface="+mn-ea"/>
                <a:cs typeface="+mn-cs"/>
              </a:rPr>
              <a:t>("&lt;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Hello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world</a:t>
            </a:r>
            <a:r>
              <a:rPr lang="mr-IN" sz="2200" dirty="0">
                <a:latin typeface="+mn-lt"/>
                <a:ea typeface="+mn-ea"/>
                <a:cs typeface="+mn-cs"/>
              </a:rPr>
              <a:t>!&lt;/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&gt;");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27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() will set or return the value of input field of the selected elements.</a:t>
            </a:r>
          </a:p>
          <a:p>
            <a:r>
              <a:rPr lang="en-US" dirty="0" smtClean="0"/>
              <a:t>It also has a similar syntax with text().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will return “Example” and change it to “Hello”.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521" y="5526157"/>
            <a:ext cx="10343322" cy="182614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&lt;p&gt;Name: &lt;input type="text" id="test" value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=”Example"&gt;&lt;/</a:t>
            </a:r>
            <a:r>
              <a:rPr lang="en-US" sz="2200" dirty="0">
                <a:latin typeface="+mn-lt"/>
                <a:ea typeface="+mn-ea"/>
                <a:cs typeface="+mn-cs"/>
              </a:rPr>
              <a:t>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alert</a:t>
            </a:r>
            <a:r>
              <a:rPr lang="en-US" sz="2200" dirty="0">
                <a:latin typeface="+mn-lt"/>
                <a:ea typeface="+mn-ea"/>
                <a:cs typeface="+mn-cs"/>
              </a:rPr>
              <a:t>($("#test").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val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());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$("#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test").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val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(”Hello");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91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154031"/>
            <a:ext cx="12293600" cy="6299200"/>
          </a:xfrm>
        </p:spPr>
        <p:txBody>
          <a:bodyPr/>
          <a:lstStyle/>
          <a:p>
            <a:r>
              <a:rPr lang="en-US" sz="3600" dirty="0" err="1"/>
              <a:t>a</a:t>
            </a:r>
            <a:r>
              <a:rPr lang="en-US" sz="3600" dirty="0" err="1" smtClean="0"/>
              <a:t>ttr</a:t>
            </a:r>
            <a:r>
              <a:rPr lang="en-US" sz="3600" dirty="0" smtClean="0"/>
              <a:t>() will set or return the value of attribute.</a:t>
            </a:r>
          </a:p>
          <a:p>
            <a:endParaRPr lang="en-US" dirty="0" smtClean="0"/>
          </a:p>
          <a:p>
            <a:endParaRPr lang="en-US" sz="3600" dirty="0" smtClean="0"/>
          </a:p>
          <a:p>
            <a:r>
              <a:rPr lang="en-US" sz="3600" dirty="0" smtClean="0"/>
              <a:t>will return http://</a:t>
            </a:r>
            <a:r>
              <a:rPr lang="en-US" sz="3600" dirty="0" err="1" smtClean="0"/>
              <a:t>www.youtube.com</a:t>
            </a:r>
            <a:r>
              <a:rPr lang="en-US" sz="3600" dirty="0" smtClean="0"/>
              <a:t> and set the value to http://www.google.com. 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74643" y="4405949"/>
            <a:ext cx="10343322" cy="179536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&lt;p&gt;&lt;a </a:t>
            </a:r>
            <a:r>
              <a:rPr lang="en-US" sz="2200" dirty="0" err="1">
                <a:latin typeface="+mn-lt"/>
                <a:ea typeface="+mn-ea"/>
                <a:cs typeface="+mn-cs"/>
              </a:rPr>
              <a:t>href</a:t>
            </a:r>
            <a:r>
              <a:rPr lang="en-US" sz="2200" dirty="0">
                <a:latin typeface="+mn-lt"/>
                <a:ea typeface="+mn-ea"/>
                <a:cs typeface="+mn-cs"/>
              </a:rPr>
              <a:t>="https://</a:t>
            </a:r>
            <a:r>
              <a:rPr lang="en-US" sz="2200" dirty="0" err="1">
                <a:latin typeface="+mn-lt"/>
                <a:ea typeface="+mn-ea"/>
                <a:cs typeface="+mn-cs"/>
              </a:rPr>
              <a:t>www.youtube.com</a:t>
            </a:r>
            <a:r>
              <a:rPr lang="en-US" sz="2200" dirty="0">
                <a:latin typeface="+mn-lt"/>
                <a:ea typeface="+mn-ea"/>
                <a:cs typeface="+mn-cs"/>
              </a:rPr>
              <a:t>" id="</a:t>
            </a:r>
            <a:r>
              <a:rPr lang="en-US" sz="2200" dirty="0" err="1">
                <a:latin typeface="+mn-lt"/>
                <a:ea typeface="+mn-ea"/>
                <a:cs typeface="+mn-cs"/>
              </a:rPr>
              <a:t>yt</a:t>
            </a:r>
            <a:r>
              <a:rPr lang="en-US" sz="2200" dirty="0">
                <a:latin typeface="+mn-lt"/>
                <a:ea typeface="+mn-ea"/>
                <a:cs typeface="+mn-cs"/>
              </a:rPr>
              <a:t>"&gt;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Youtube</a:t>
            </a:r>
            <a:r>
              <a:rPr lang="en-US" sz="2200" dirty="0">
                <a:latin typeface="+mn-lt"/>
                <a:ea typeface="+mn-ea"/>
                <a:cs typeface="+mn-cs"/>
              </a:rPr>
              <a:t>&lt;/a&gt;&lt;/p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alert</a:t>
            </a:r>
            <a:r>
              <a:rPr lang="en-US" sz="2200" dirty="0">
                <a:latin typeface="+mn-lt"/>
                <a:ea typeface="+mn-ea"/>
                <a:cs typeface="+mn-cs"/>
              </a:rPr>
              <a:t>($("#</a:t>
            </a:r>
            <a:r>
              <a:rPr lang="en-US" sz="2200" dirty="0" err="1">
                <a:latin typeface="+mn-lt"/>
                <a:ea typeface="+mn-ea"/>
                <a:cs typeface="+mn-cs"/>
              </a:rPr>
              <a:t>yt</a:t>
            </a:r>
            <a:r>
              <a:rPr lang="en-US" sz="2200" dirty="0">
                <a:latin typeface="+mn-lt"/>
                <a:ea typeface="+mn-ea"/>
                <a:cs typeface="+mn-cs"/>
              </a:rPr>
              <a:t>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attr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());</a:t>
            </a:r>
          </a:p>
          <a:p>
            <a:pPr algn="l"/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$("#</a:t>
            </a:r>
            <a:r>
              <a:rPr lang="en-US" sz="2200" dirty="0" err="1">
                <a:latin typeface="+mn-lt"/>
                <a:ea typeface="+mn-ea"/>
                <a:cs typeface="+mn-cs"/>
              </a:rPr>
              <a:t>yt</a:t>
            </a:r>
            <a:r>
              <a:rPr lang="en-US" sz="2200" dirty="0">
                <a:latin typeface="+mn-lt"/>
                <a:ea typeface="+mn-ea"/>
                <a:cs typeface="+mn-cs"/>
              </a:rPr>
              <a:t>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attr</a:t>
            </a:r>
            <a:r>
              <a:rPr lang="en-US" sz="2200" dirty="0">
                <a:latin typeface="+mn-lt"/>
                <a:ea typeface="+mn-ea"/>
                <a:cs typeface="+mn-cs"/>
              </a:rPr>
              <a:t>("</a:t>
            </a:r>
            <a:r>
              <a:rPr lang="en-US" sz="2200" dirty="0" err="1">
                <a:latin typeface="+mn-lt"/>
                <a:ea typeface="+mn-ea"/>
                <a:cs typeface="+mn-cs"/>
              </a:rPr>
              <a:t>href</a:t>
            </a:r>
            <a:r>
              <a:rPr lang="en-US" sz="2200" dirty="0">
                <a:latin typeface="+mn-lt"/>
                <a:ea typeface="+mn-ea"/>
                <a:cs typeface="+mn-cs"/>
              </a:rPr>
              <a:t>", "https://</a:t>
            </a:r>
            <a:r>
              <a:rPr lang="en-US" sz="2200" dirty="0" err="1" smtClean="0">
                <a:latin typeface="+mn-lt"/>
                <a:ea typeface="+mn-ea"/>
                <a:cs typeface="+mn-cs"/>
              </a:rPr>
              <a:t>www.google.com</a:t>
            </a:r>
            <a:r>
              <a:rPr lang="en-US" sz="2200" dirty="0">
                <a:latin typeface="+mn-lt"/>
                <a:ea typeface="+mn-ea"/>
                <a:cs typeface="+mn-cs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57337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JQuery provides these four methods to add the content in different locations. </a:t>
            </a:r>
          </a:p>
          <a:p>
            <a:pPr lvl="1">
              <a:spcBef>
                <a:spcPts val="2200"/>
              </a:spcBef>
            </a:pPr>
            <a:r>
              <a:rPr lang="en-US" dirty="0"/>
              <a:t>append() - Inserts content at the end of the selected elements</a:t>
            </a:r>
            <a:br>
              <a:rPr lang="en-US" dirty="0"/>
            </a:br>
            <a:endParaRPr lang="en-US" dirty="0"/>
          </a:p>
          <a:p>
            <a:pPr lvl="1">
              <a:spcBef>
                <a:spcPts val="2200"/>
              </a:spcBef>
            </a:pPr>
            <a:r>
              <a:rPr lang="en-US" dirty="0"/>
              <a:t>prepend() - Inserts content at the beginning of the selected elements</a:t>
            </a:r>
            <a:br>
              <a:rPr lang="en-US" dirty="0"/>
            </a:br>
            <a:endParaRPr lang="en-US" dirty="0"/>
          </a:p>
          <a:p>
            <a:pPr lvl="1">
              <a:spcBef>
                <a:spcPts val="2200"/>
              </a:spcBef>
            </a:pPr>
            <a:r>
              <a:rPr lang="en-US" dirty="0"/>
              <a:t>after() - Inserts content after the selected elements</a:t>
            </a:r>
            <a:br>
              <a:rPr lang="en-US" dirty="0"/>
            </a:br>
            <a:endParaRPr lang="en-US" dirty="0"/>
          </a:p>
          <a:p>
            <a:pPr lvl="1">
              <a:spcBef>
                <a:spcPts val="2200"/>
              </a:spcBef>
            </a:pPr>
            <a:r>
              <a:rPr lang="en-US" dirty="0"/>
              <a:t>before() - Inserts content before the selected </a:t>
            </a:r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03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Append() and Prepend()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906985"/>
            <a:ext cx="12293600" cy="4214191"/>
          </a:xfrm>
        </p:spPr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Here is a example illustrate the difference between append() and prepend()</a:t>
            </a:r>
          </a:p>
          <a:p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15009" y="5104314"/>
            <a:ext cx="10343322" cy="2811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&lt;p&gt;This is a example.&lt;/p&gt;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1&lt;/li&gt;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2&lt;/li&gt;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3&lt;/li&gt;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&lt;/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>
                <a:latin typeface="+mn-lt"/>
                <a:ea typeface="+mn-ea"/>
                <a:cs typeface="+mn-cs"/>
              </a:rPr>
              <a:t>p").append(" 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b&gt;Append&lt;/</a:t>
            </a:r>
            <a:r>
              <a:rPr lang="en-US" sz="2200" dirty="0">
                <a:latin typeface="+mn-lt"/>
                <a:ea typeface="+mn-ea"/>
                <a:cs typeface="+mn-cs"/>
              </a:rPr>
              <a:t>b&gt;");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").prepend("&lt;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li&gt;Prepend&lt;/</a:t>
            </a:r>
            <a:r>
              <a:rPr lang="en-US" sz="2200" dirty="0">
                <a:latin typeface="+mn-lt"/>
                <a:ea typeface="+mn-ea"/>
                <a:cs typeface="+mn-cs"/>
              </a:rPr>
              <a:t>li&gt;");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55600" y="6121176"/>
            <a:ext cx="12293600" cy="4969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207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10414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5621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20828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603500" marR="0" indent="-520700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6817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31135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5453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977105" marR="0" indent="-522705" algn="l" defTabSz="584200" rtl="0" latinLnBrk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hangingPunct="1"/>
            <a:endParaRPr lang="en-US" dirty="0" smtClean="0"/>
          </a:p>
          <a:p>
            <a:pPr hangingPunct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41223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 and Prepend()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921578"/>
            <a:ext cx="12293600" cy="6299200"/>
          </a:xfrm>
        </p:spPr>
        <p:txBody>
          <a:bodyPr/>
          <a:lstStyle/>
          <a:p>
            <a:r>
              <a:rPr lang="en-US" dirty="0" smtClean="0"/>
              <a:t>Here is the result.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496" y="4765007"/>
            <a:ext cx="10343322" cy="24724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&lt;p&gt;This is a example. 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b&gt;Append&lt;/</a:t>
            </a:r>
            <a:r>
              <a:rPr lang="en-US" sz="2200" dirty="0">
                <a:latin typeface="+mn-lt"/>
                <a:ea typeface="+mn-ea"/>
                <a:cs typeface="+mn-cs"/>
              </a:rPr>
              <a:t>b&gt;&lt;/p&gt;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&lt;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li&gt;Prepend&lt;/</a:t>
            </a:r>
            <a:r>
              <a:rPr lang="en-US" sz="2200" dirty="0">
                <a:latin typeface="+mn-lt"/>
                <a:ea typeface="+mn-ea"/>
                <a:cs typeface="+mn-cs"/>
              </a:rPr>
              <a:t>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1&lt;/li&gt;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2&lt;/li&gt;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&lt;</a:t>
            </a:r>
            <a:r>
              <a:rPr lang="en-US" sz="2200" dirty="0">
                <a:latin typeface="+mn-lt"/>
                <a:ea typeface="+mn-ea"/>
                <a:cs typeface="+mn-cs"/>
              </a:rPr>
              <a:t>li&gt;example 3&lt;/li&gt;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&lt;/</a:t>
            </a:r>
            <a:r>
              <a:rPr lang="en-US" sz="2200" dirty="0" err="1">
                <a:latin typeface="+mn-lt"/>
                <a:ea typeface="+mn-ea"/>
                <a:cs typeface="+mn-cs"/>
              </a:rPr>
              <a:t>ol</a:t>
            </a:r>
            <a:r>
              <a:rPr lang="en-US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17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After() and Before()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762553"/>
            <a:ext cx="12293600" cy="6299200"/>
          </a:xfrm>
        </p:spPr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fter() and before() is very similar with append() and prepend(). However, after() and before() add content outside the selected element while append() and prepend() add content inside the element.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15618" y="5774221"/>
            <a:ext cx="10343322" cy="145680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mr-IN" sz="2200" dirty="0">
                <a:latin typeface="+mn-lt"/>
                <a:ea typeface="+mn-ea"/>
                <a:cs typeface="+mn-cs"/>
              </a:rPr>
              <a:t>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This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is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a</a:t>
            </a:r>
            <a:r>
              <a:rPr lang="mr-IN" sz="2200" dirty="0">
                <a:latin typeface="+mn-lt"/>
                <a:ea typeface="+mn-ea"/>
                <a:cs typeface="+mn-cs"/>
              </a:rPr>
              <a:t> </a:t>
            </a:r>
            <a:r>
              <a:rPr lang="mr-IN" sz="2200" dirty="0" err="1">
                <a:latin typeface="+mn-lt"/>
                <a:ea typeface="+mn-ea"/>
                <a:cs typeface="+mn-cs"/>
              </a:rPr>
              <a:t>example</a:t>
            </a:r>
            <a:r>
              <a:rPr lang="mr-IN" sz="2200" dirty="0">
                <a:latin typeface="+mn-lt"/>
                <a:ea typeface="+mn-ea"/>
                <a:cs typeface="+mn-cs"/>
              </a:rPr>
              <a:t>.&lt;/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&gt;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after</a:t>
            </a:r>
            <a:r>
              <a:rPr lang="mr-IN" sz="2200" dirty="0">
                <a:latin typeface="+mn-lt"/>
                <a:ea typeface="+mn-ea"/>
                <a:cs typeface="+mn-cs"/>
              </a:rPr>
              <a:t>("&lt;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Before</a:t>
            </a:r>
            <a:r>
              <a:rPr lang="mr-IN" sz="2200" dirty="0">
                <a:latin typeface="+mn-lt"/>
                <a:ea typeface="+mn-ea"/>
                <a:cs typeface="+mn-cs"/>
              </a:rPr>
              <a:t>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b</a:t>
            </a:r>
            <a:r>
              <a:rPr lang="mr-IN" sz="2200" dirty="0">
                <a:latin typeface="+mn-lt"/>
                <a:ea typeface="+mn-ea"/>
                <a:cs typeface="+mn-cs"/>
              </a:rPr>
              <a:t>&gt;"); </a:t>
            </a:r>
            <a:endParaRPr lang="en-US" sz="2200" dirty="0" smtClean="0">
              <a:latin typeface="+mn-lt"/>
              <a:ea typeface="+mn-ea"/>
              <a:cs typeface="+mn-cs"/>
            </a:endParaRPr>
          </a:p>
          <a:p>
            <a:pPr algn="l"/>
            <a:r>
              <a:rPr lang="mr-IN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before</a:t>
            </a:r>
            <a:r>
              <a:rPr lang="mr-IN" sz="2200" dirty="0">
                <a:latin typeface="+mn-lt"/>
                <a:ea typeface="+mn-ea"/>
                <a:cs typeface="+mn-cs"/>
              </a:rPr>
              <a:t>("&lt;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i</a:t>
            </a:r>
            <a:r>
              <a:rPr lang="mr-IN" sz="2200" dirty="0">
                <a:latin typeface="+mn-lt"/>
                <a:ea typeface="+mn-ea"/>
                <a:cs typeface="+mn-cs"/>
              </a:rPr>
              <a:t>&gt;</a:t>
            </a:r>
            <a:r>
              <a:rPr lang="mr-IN" sz="2200" dirty="0" err="1">
                <a:latin typeface="+mn-lt"/>
                <a:ea typeface="+mn-ea"/>
                <a:cs typeface="+mn-cs"/>
              </a:rPr>
              <a:t>After</a:t>
            </a:r>
            <a:r>
              <a:rPr lang="mr-IN" sz="2200" dirty="0">
                <a:latin typeface="+mn-lt"/>
                <a:ea typeface="+mn-ea"/>
                <a:cs typeface="+mn-cs"/>
              </a:rPr>
              <a:t>&lt;/</a:t>
            </a:r>
            <a:r>
              <a:rPr lang="mr-IN" sz="2200" dirty="0" err="1">
                <a:latin typeface="+mn-lt"/>
                <a:ea typeface="+mn-ea"/>
                <a:cs typeface="+mn-cs"/>
              </a:rPr>
              <a:t>i</a:t>
            </a:r>
            <a:r>
              <a:rPr lang="mr-IN" sz="2200" dirty="0">
                <a:latin typeface="+mn-lt"/>
                <a:ea typeface="+mn-ea"/>
                <a:cs typeface="+mn-cs"/>
              </a:rPr>
              <a:t>&gt;"); 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618" y="8078137"/>
            <a:ext cx="10343322" cy="44114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&lt;b&gt;Before&lt;/b&gt;&lt;p&gt;This is a example.&lt;/p&gt;&lt;</a:t>
            </a:r>
            <a:r>
              <a:rPr lang="en-US" sz="2200" dirty="0" err="1">
                <a:latin typeface="+mn-lt"/>
                <a:ea typeface="+mn-ea"/>
                <a:cs typeface="+mn-cs"/>
              </a:rPr>
              <a:t>i</a:t>
            </a:r>
            <a:r>
              <a:rPr lang="en-US" sz="2200" dirty="0">
                <a:latin typeface="+mn-lt"/>
                <a:ea typeface="+mn-ea"/>
                <a:cs typeface="+mn-cs"/>
              </a:rPr>
              <a:t>&gt;After&lt;/</a:t>
            </a:r>
            <a:r>
              <a:rPr lang="en-US" sz="2200" dirty="0" err="1">
                <a:latin typeface="+mn-lt"/>
                <a:ea typeface="+mn-ea"/>
                <a:cs typeface="+mn-cs"/>
              </a:rPr>
              <a:t>i</a:t>
            </a:r>
            <a:r>
              <a:rPr lang="en-US" sz="2200" dirty="0">
                <a:latin typeface="+mn-lt"/>
                <a:ea typeface="+mn-ea"/>
                <a:cs typeface="+mn-cs"/>
              </a:rPr>
              <a:t>&gt;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299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 are two JQuery methods to remove content: </a:t>
            </a:r>
          </a:p>
          <a:p>
            <a:pPr lvl="1"/>
            <a:r>
              <a:rPr lang="en-US" dirty="0" smtClean="0"/>
              <a:t>remove()</a:t>
            </a:r>
            <a:r>
              <a:rPr lang="en-US" dirty="0"/>
              <a:t> - Removes the selected element and its child elements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mpty()</a:t>
            </a:r>
            <a:r>
              <a:rPr lang="en-US" dirty="0"/>
              <a:t> - Removes the child elements from the selected </a:t>
            </a:r>
            <a:r>
              <a:rPr lang="en-US" dirty="0" smtClean="0"/>
              <a:t>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46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Remove() as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692400"/>
            <a:ext cx="12293600" cy="4636604"/>
          </a:xfrm>
        </p:spPr>
        <p:txBody>
          <a:bodyPr/>
          <a:lstStyle/>
          <a:p>
            <a:r>
              <a:rPr lang="en-US" dirty="0" smtClean="0"/>
              <a:t>You can add </a:t>
            </a:r>
            <a:r>
              <a:rPr lang="en-US" dirty="0"/>
              <a:t>any selector </a:t>
            </a:r>
            <a:r>
              <a:rPr lang="en-US" dirty="0" smtClean="0"/>
              <a:t>syntax as parameter to remove() so that remove() will only remove those that are selected by the selector.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131" y="6719374"/>
            <a:ext cx="10343322" cy="44114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mr-IN" sz="2200" dirty="0">
                <a:latin typeface="+mn-lt"/>
                <a:ea typeface="+mn-ea"/>
                <a:cs typeface="+mn-cs"/>
              </a:rPr>
              <a:t>$("</a:t>
            </a:r>
            <a:r>
              <a:rPr lang="mr-IN" sz="2200" dirty="0" err="1">
                <a:latin typeface="+mn-lt"/>
                <a:ea typeface="+mn-ea"/>
                <a:cs typeface="+mn-cs"/>
              </a:rPr>
              <a:t>p</a:t>
            </a:r>
            <a:r>
              <a:rPr lang="mr-IN" sz="2200" dirty="0">
                <a:latin typeface="+mn-lt"/>
                <a:ea typeface="+mn-ea"/>
                <a:cs typeface="+mn-cs"/>
              </a:rPr>
              <a:t>").</a:t>
            </a:r>
            <a:r>
              <a:rPr lang="mr-IN" sz="2200" dirty="0" err="1">
                <a:latin typeface="+mn-lt"/>
                <a:ea typeface="+mn-ea"/>
                <a:cs typeface="+mn-cs"/>
              </a:rPr>
              <a:t>remove</a:t>
            </a:r>
            <a:r>
              <a:rPr lang="mr-IN" sz="2200" dirty="0">
                <a:latin typeface="+mn-lt"/>
                <a:ea typeface="+mn-ea"/>
                <a:cs typeface="+mn-cs"/>
              </a:rPr>
              <a:t>(".</a:t>
            </a:r>
            <a:r>
              <a:rPr lang="mr-IN" sz="2200" dirty="0" err="1">
                <a:latin typeface="+mn-lt"/>
                <a:ea typeface="+mn-ea"/>
                <a:cs typeface="+mn-cs"/>
              </a:rPr>
              <a:t>test</a:t>
            </a:r>
            <a:r>
              <a:rPr lang="mr-IN" sz="2200" dirty="0">
                <a:latin typeface="+mn-lt"/>
                <a:ea typeface="+mn-ea"/>
                <a:cs typeface="+mn-cs"/>
              </a:rPr>
              <a:t>");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09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JQuery provides </a:t>
            </a:r>
            <a:r>
              <a:rPr lang="en-US" sz="3600" dirty="0" err="1"/>
              <a:t>css</a:t>
            </a:r>
            <a:r>
              <a:rPr lang="en-US" sz="3600" dirty="0"/>
              <a:t>() to set and return the </a:t>
            </a:r>
            <a:r>
              <a:rPr lang="en-US" sz="3600" dirty="0" smtClean="0"/>
              <a:t>specified </a:t>
            </a:r>
            <a:r>
              <a:rPr lang="en-US" sz="3600" dirty="0"/>
              <a:t>CSS property of selected elements.</a:t>
            </a:r>
            <a:br>
              <a:rPr lang="en-US" sz="3600" dirty="0"/>
            </a:br>
            <a:r>
              <a:rPr lang="en-US" sz="3600" dirty="0"/>
              <a:t>The following syntax is used to return CSS </a:t>
            </a:r>
            <a:r>
              <a:rPr lang="en-US" sz="3600" dirty="0" smtClean="0"/>
              <a:t>property: </a:t>
            </a:r>
            <a:r>
              <a:rPr lang="en-US" sz="3600" dirty="0" err="1" smtClean="0"/>
              <a:t>css</a:t>
            </a:r>
            <a:r>
              <a:rPr lang="en-US" sz="3600" dirty="0" smtClean="0"/>
              <a:t>("property name");</a:t>
            </a:r>
            <a:r>
              <a:rPr lang="en-US" sz="3600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253" y="6977167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style="background-color:#ff0000"&gt;This is a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>
                <a:latin typeface="+mn-lt"/>
                <a:ea typeface="+mn-ea"/>
                <a:cs typeface="+mn-cs"/>
              </a:rPr>
              <a:t>p").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css</a:t>
            </a:r>
            <a:r>
              <a:rPr lang="en-US" sz="2200" dirty="0">
                <a:latin typeface="+mn-lt"/>
                <a:ea typeface="+mn-ea"/>
                <a:cs typeface="+mn-cs"/>
              </a:rPr>
              <a:t>("background-color");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210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0000" y="627269"/>
            <a:ext cx="10464800" cy="1282700"/>
          </a:xfrm>
        </p:spPr>
        <p:txBody>
          <a:bodyPr/>
          <a:lstStyle/>
          <a:p>
            <a:r>
              <a:rPr lang="en-US" dirty="0" smtClean="0"/>
              <a:t>Why JQuery</a:t>
            </a:r>
            <a:endParaRPr lang="en-US" dirty="0"/>
          </a:p>
        </p:txBody>
      </p:sp>
      <p:sp>
        <p:nvSpPr>
          <p:cNvPr id="8" name="Picture Placeholder 1"/>
          <p:cNvSpPr>
            <a:spLocks noGrp="1"/>
          </p:cNvSpPr>
          <p:nvPr>
            <p:ph type="body" sz="quarter" idx="1"/>
          </p:nvPr>
        </p:nvSpPr>
        <p:spPr>
          <a:xfrm>
            <a:off x="1270000" y="2206487"/>
            <a:ext cx="10464800" cy="6460435"/>
          </a:xfrm>
        </p:spPr>
        <p:txBody>
          <a:bodyPr>
            <a:norm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free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Its size is small. It is less than 1 MB.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It offers many great features that simply the </a:t>
            </a:r>
            <a:r>
              <a:rPr lang="en-US" dirty="0" smtClean="0"/>
              <a:t>client-side </a:t>
            </a:r>
            <a:r>
              <a:rPr lang="en-US" dirty="0"/>
              <a:t>developing. 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It is cross-platform. It eliminates the cross-browser </a:t>
            </a:r>
            <a:r>
              <a:rPr lang="en-US" dirty="0" smtClean="0"/>
              <a:t>inconsistency </a:t>
            </a:r>
            <a:r>
              <a:rPr lang="en-US" dirty="0"/>
              <a:t>that may happens to </a:t>
            </a:r>
            <a:r>
              <a:rPr lang="en-US" dirty="0" smtClean="0"/>
              <a:t>JavaScript.</a:t>
            </a:r>
            <a:endParaRPr lang="en-US" dirty="0"/>
          </a:p>
          <a:p>
            <a:pPr marL="571500" indent="-571500" algn="l">
              <a:buFont typeface="Arial" charset="0"/>
              <a:buChar char="•"/>
            </a:pPr>
            <a:r>
              <a:rPr lang="en-US" dirty="0"/>
              <a:t>Extensibility: You can easily add new method and reuse it as a plugin.</a:t>
            </a:r>
          </a:p>
          <a:p>
            <a:pPr marL="571500" indent="-5715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7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2947055"/>
            <a:ext cx="12293600" cy="4338430"/>
          </a:xfrm>
        </p:spPr>
        <p:txBody>
          <a:bodyPr>
            <a:normAutofit/>
          </a:bodyPr>
          <a:lstStyle/>
          <a:p>
            <a:r>
              <a:rPr lang="en-US" sz="3600" dirty="0"/>
              <a:t>To set the CSS property of selected elements, use the following </a:t>
            </a:r>
            <a:r>
              <a:rPr lang="en-US" sz="3600" dirty="0" smtClean="0"/>
              <a:t>syntax: </a:t>
            </a:r>
            <a:r>
              <a:rPr lang="en-US" sz="3600" dirty="0" err="1" smtClean="0"/>
              <a:t>css</a:t>
            </a:r>
            <a:r>
              <a:rPr lang="en-US" sz="3600" dirty="0" smtClean="0"/>
              <a:t>("property </a:t>
            </a:r>
            <a:r>
              <a:rPr lang="en-US" sz="3600" dirty="0" err="1" smtClean="0"/>
              <a:t>name","</a:t>
            </a:r>
            <a:r>
              <a:rPr lang="en-US" sz="3600" dirty="0" err="1"/>
              <a:t>value</a:t>
            </a:r>
            <a:r>
              <a:rPr lang="en-US" sz="3600" dirty="0"/>
              <a:t>"); 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It </a:t>
            </a:r>
            <a:r>
              <a:rPr lang="en-US" sz="3600" dirty="0"/>
              <a:t>will set the background color of all &lt;p&gt;to yellow.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010" y="4952172"/>
            <a:ext cx="10343322" cy="1118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&lt;p style="background-color:#ff0000"&gt;This is a 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example.&lt;/</a:t>
            </a:r>
            <a:r>
              <a:rPr lang="en-US" sz="2200" dirty="0">
                <a:latin typeface="+mn-lt"/>
                <a:ea typeface="+mn-ea"/>
                <a:cs typeface="+mn-cs"/>
              </a:rPr>
              <a:t>p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 algn="l"/>
            <a:endParaRPr lang="en-US" sz="2200" dirty="0">
              <a:latin typeface="+mn-lt"/>
              <a:ea typeface="+mn-ea"/>
              <a:cs typeface="+mn-cs"/>
            </a:endParaRPr>
          </a:p>
          <a:p>
            <a:pPr algn="l"/>
            <a:r>
              <a:rPr lang="en-US" sz="2200" dirty="0" smtClean="0">
                <a:latin typeface="+mn-lt"/>
                <a:ea typeface="+mn-ea"/>
                <a:cs typeface="+mn-cs"/>
              </a:rPr>
              <a:t>$("</a:t>
            </a:r>
            <a:r>
              <a:rPr lang="en-US" sz="2200" dirty="0">
                <a:latin typeface="+mn-lt"/>
                <a:ea typeface="+mn-ea"/>
                <a:cs typeface="+mn-cs"/>
              </a:rPr>
              <a:t>p").</a:t>
            </a:r>
            <a:r>
              <a:rPr lang="en-US" sz="2200" dirty="0" err="1">
                <a:latin typeface="+mn-lt"/>
                <a:ea typeface="+mn-ea"/>
                <a:cs typeface="+mn-cs"/>
              </a:rPr>
              <a:t>css</a:t>
            </a:r>
            <a:r>
              <a:rPr lang="en-US" sz="2200" dirty="0">
                <a:latin typeface="+mn-lt"/>
                <a:ea typeface="+mn-ea"/>
                <a:cs typeface="+mn-cs"/>
              </a:rPr>
              <a:t>("background-color", "yellow");</a:t>
            </a:r>
            <a:endParaRPr lang="en-US" sz="2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62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vents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Events in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yntax For Event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Syntax For Event Methods</a:t>
            </a:r>
          </a:p>
        </p:txBody>
      </p:sp>
      <p:sp>
        <p:nvSpPr>
          <p:cNvPr id="174" name="Introduce the comparison between the pure JavaScript and jQuery creating an event listener for “click”.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Introduce the comparison between the pure JavaScript and jQuery creating an event listener for “click”.</a:t>
            </a:r>
          </a:p>
          <a:p>
            <a:pPr marL="0" indent="0">
              <a:buSzTx/>
              <a:buNone/>
            </a:pPr>
            <a:endParaRPr dirty="0"/>
          </a:p>
        </p:txBody>
      </p:sp>
      <p:sp>
        <p:nvSpPr>
          <p:cNvPr id="175" name="document.getElementByclick(&quot;p&quot;).addEventListener(&quot;click&quot;, function, false);…"/>
          <p:cNvSpPr/>
          <p:nvPr/>
        </p:nvSpPr>
        <p:spPr>
          <a:xfrm>
            <a:off x="901677" y="6458824"/>
            <a:ext cx="10766078" cy="203505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document.getElementByclick("p").addEventListener("click", function, false); 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$("p").click(function() { // do something }) 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$("p").on("click", function() { // do something });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mon jQuery Event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jQuery Event Methods</a:t>
            </a:r>
          </a:p>
        </p:txBody>
      </p:sp>
      <p:sp>
        <p:nvSpPr>
          <p:cNvPr id="178" name="create the event listener for &quot;click&quot; (example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rPr dirty="0"/>
              <a:t>create the event listener for "click" </a:t>
            </a:r>
            <a:r>
              <a:rPr dirty="0" smtClean="0"/>
              <a:t>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rPr dirty="0" smtClean="0"/>
              <a:t>click() vs dblclick() 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rPr dirty="0" smtClean="0"/>
              <a:t>create </a:t>
            </a:r>
            <a:r>
              <a:rPr dirty="0"/>
              <a:t>the event listener for "mouse" </a:t>
            </a:r>
            <a:r>
              <a:rPr dirty="0" smtClean="0"/>
              <a:t> </a:t>
            </a:r>
            <a:endParaRPr dirty="0"/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rPr dirty="0"/>
              <a:t>mouseenter() vs mouseleave()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rPr dirty="0"/>
              <a:t> mousedown() vs mouseup()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rPr dirty="0"/>
              <a:t>hover() 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rPr dirty="0"/>
              <a:t>create the event listener for "focus" </a:t>
            </a:r>
            <a:r>
              <a:rPr dirty="0" smtClean="0"/>
              <a:t> </a:t>
            </a:r>
            <a:endParaRPr dirty="0"/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rPr dirty="0"/>
              <a:t>focus() vs blur()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vent Propag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Propagation</a:t>
            </a:r>
          </a:p>
        </p:txBody>
      </p:sp>
      <p:sp>
        <p:nvSpPr>
          <p:cNvPr id="181" name="What is Event Propagation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preventDefault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 lvl="1"/>
            <a:r>
              <a:rPr lang="en-US" altLang="zh-CN" sz="4000" dirty="0" err="1" smtClean="0"/>
              <a:t>preventDefault</a:t>
            </a:r>
            <a:r>
              <a:rPr lang="en-US" altLang="zh-CN" sz="4000" dirty="0" smtClean="0"/>
              <a:t>() stops the default action</a:t>
            </a:r>
            <a:endParaRPr sz="4000" dirty="0" smtClean="0"/>
          </a:p>
          <a:p>
            <a:r>
              <a:rPr dirty="0" smtClean="0"/>
              <a:t>stopPropagation</a:t>
            </a:r>
            <a:r>
              <a:rPr dirty="0"/>
              <a:t>() method </a:t>
            </a:r>
            <a:endParaRPr lang="en-US" dirty="0" smtClean="0"/>
          </a:p>
          <a:p>
            <a:pPr lvl="1"/>
            <a:r>
              <a:rPr lang="en-US" sz="3600" dirty="0" err="1" smtClean="0"/>
              <a:t>stopPropagation</a:t>
            </a:r>
            <a:r>
              <a:rPr lang="en-US" sz="3600" dirty="0" smtClean="0"/>
              <a:t>() stops the event bubbling</a:t>
            </a:r>
            <a:endParaRPr sz="3600" dirty="0"/>
          </a:p>
          <a:p>
            <a:pPr marL="0" indent="0">
              <a:buSzTx/>
              <a:buNone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vent Deleg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Delegation</a:t>
            </a:r>
          </a:p>
        </p:txBody>
      </p:sp>
      <p:sp>
        <p:nvSpPr>
          <p:cNvPr id="184" name="The behavior of Event Delegation (Syntax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rPr lang="en-US" sz="3600" dirty="0"/>
              <a:t>Why we need Event </a:t>
            </a:r>
            <a:r>
              <a:rPr lang="en-US" sz="3600" dirty="0" smtClean="0"/>
              <a:t>Delegation</a:t>
            </a:r>
          </a:p>
          <a:p>
            <a:pPr marL="942466" lvl="1" indent="-421766" defTabSz="473201">
              <a:spcBef>
                <a:spcPts val="3700"/>
              </a:spcBef>
              <a:defRPr sz="3725"/>
            </a:pPr>
            <a:r>
              <a:rPr lang="en-US" sz="2800" dirty="0"/>
              <a:t>attach the event handlers for specified elements from parent </a:t>
            </a:r>
            <a:r>
              <a:rPr lang="en-US" sz="2800" dirty="0" smtClean="0"/>
              <a:t>element</a:t>
            </a:r>
            <a:endParaRPr lang="en-US" sz="2000" dirty="0" smtClean="0"/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rPr dirty="0" smtClean="0"/>
              <a:t>Delegated method</a:t>
            </a:r>
          </a:p>
          <a:p>
            <a:pPr marL="0" indent="0" defTabSz="473201">
              <a:spcBef>
                <a:spcPts val="3700"/>
              </a:spcBef>
              <a:buSzTx/>
              <a:buNone/>
              <a:defRPr sz="3725"/>
            </a:pPr>
            <a:endParaRPr dirty="0"/>
          </a:p>
          <a:p>
            <a:pPr marL="421766" indent="-421766" defTabSz="473201">
              <a:spcBef>
                <a:spcPts val="3700"/>
              </a:spcBef>
              <a:defRPr sz="3725"/>
            </a:pPr>
            <a:endParaRPr dirty="0"/>
          </a:p>
        </p:txBody>
      </p:sp>
      <p:sp>
        <p:nvSpPr>
          <p:cNvPr id="185" name="$(&quot;div&quot;).on(&quot;click&quot;, function(){...});…"/>
          <p:cNvSpPr/>
          <p:nvPr/>
        </p:nvSpPr>
        <p:spPr>
          <a:xfrm>
            <a:off x="1119360" y="6545441"/>
            <a:ext cx="10766079" cy="1210588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$("div").on("</a:t>
            </a:r>
            <a:r>
              <a:rPr dirty="0" smtClean="0"/>
              <a:t>clic</a:t>
            </a:r>
            <a:r>
              <a:rPr lang="en-US" dirty="0" smtClean="0"/>
              <a:t>k</a:t>
            </a:r>
            <a:r>
              <a:rPr dirty="0" smtClean="0"/>
              <a:t>", </a:t>
            </a:r>
            <a:r>
              <a:rPr dirty="0"/>
              <a:t>function(){...}); 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$(document).on("click", "div", function(){...});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riggering an Even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Triggering an Event</a:t>
            </a:r>
          </a:p>
        </p:txBody>
      </p:sp>
      <p:sp>
        <p:nvSpPr>
          <p:cNvPr id="188" name="trigger() method vs triggerHandler() method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trigger() method vs triggerHandler() </a:t>
            </a:r>
            <a:r>
              <a:rPr dirty="0" smtClean="0"/>
              <a:t>method</a:t>
            </a:r>
            <a:endParaRPr lang="en-US" dirty="0"/>
          </a:p>
          <a:p>
            <a:pPr lvl="1"/>
            <a:r>
              <a:rPr lang="en-US" dirty="0" err="1"/>
              <a:t>triggerHandler</a:t>
            </a:r>
            <a:r>
              <a:rPr lang="en-US" dirty="0"/>
              <a:t>() can not trigger the default behavior of the event</a:t>
            </a:r>
            <a:endParaRPr dirty="0" smtClean="0"/>
          </a:p>
          <a:p>
            <a:pPr marL="0" indent="0">
              <a:buSzTx/>
              <a:buNone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tyling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Styling in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sp>
        <p:nvSpPr>
          <p:cNvPr id="193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194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6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  <p:pic>
        <p:nvPicPr>
          <p:cNvPr id="197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1641" y="5505211"/>
            <a:ext cx="8229601" cy="260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pic>
        <p:nvPicPr>
          <p:cNvPr id="201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4" name="Screen Shot 2017-04-09 at 11.27.03 PM.png" descr="Screen Shot 2017-04-09 at 11.27.03 PM.png"/>
          <p:cNvPicPr>
            <a:picLocks noChangeAspect="1"/>
          </p:cNvPicPr>
          <p:nvPr/>
        </p:nvPicPr>
        <p:blipFill>
          <a:blip r:embed="rId4">
            <a:extLst/>
          </a:blip>
          <a:srcRect b="5"/>
          <a:stretch>
            <a:fillRect/>
          </a:stretch>
        </p:blipFill>
        <p:spPr>
          <a:xfrm>
            <a:off x="2495624" y="5723785"/>
            <a:ext cx="7561635" cy="242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00"/>
                </a:lnTo>
                <a:cubicBezTo>
                  <a:pt x="0" y="20161"/>
                  <a:pt x="12" y="21600"/>
                  <a:pt x="91" y="21600"/>
                </a:cubicBezTo>
                <a:cubicBezTo>
                  <a:pt x="164" y="21600"/>
                  <a:pt x="185" y="21197"/>
                  <a:pt x="200" y="19529"/>
                </a:cubicBezTo>
                <a:lnTo>
                  <a:pt x="218" y="17455"/>
                </a:lnTo>
                <a:lnTo>
                  <a:pt x="396" y="17455"/>
                </a:lnTo>
                <a:cubicBezTo>
                  <a:pt x="636" y="17455"/>
                  <a:pt x="735" y="16962"/>
                  <a:pt x="624" y="16317"/>
                </a:cubicBezTo>
                <a:cubicBezTo>
                  <a:pt x="559" y="15940"/>
                  <a:pt x="557" y="15764"/>
                  <a:pt x="613" y="15553"/>
                </a:cubicBezTo>
                <a:cubicBezTo>
                  <a:pt x="671" y="15338"/>
                  <a:pt x="665" y="15257"/>
                  <a:pt x="584" y="15161"/>
                </a:cubicBezTo>
                <a:cubicBezTo>
                  <a:pt x="527" y="15094"/>
                  <a:pt x="443" y="15132"/>
                  <a:pt x="398" y="15249"/>
                </a:cubicBezTo>
                <a:cubicBezTo>
                  <a:pt x="212" y="15729"/>
                  <a:pt x="186" y="15207"/>
                  <a:pt x="186" y="11016"/>
                </a:cubicBezTo>
                <a:cubicBezTo>
                  <a:pt x="186" y="8706"/>
                  <a:pt x="204" y="6760"/>
                  <a:pt x="226" y="6693"/>
                </a:cubicBezTo>
                <a:cubicBezTo>
                  <a:pt x="247" y="6626"/>
                  <a:pt x="318" y="6661"/>
                  <a:pt x="384" y="6771"/>
                </a:cubicBezTo>
                <a:cubicBezTo>
                  <a:pt x="611" y="7149"/>
                  <a:pt x="801" y="6037"/>
                  <a:pt x="611" y="5446"/>
                </a:cubicBezTo>
                <a:cubicBezTo>
                  <a:pt x="557" y="5277"/>
                  <a:pt x="557" y="5156"/>
                  <a:pt x="612" y="4948"/>
                </a:cubicBezTo>
                <a:cubicBezTo>
                  <a:pt x="711" y="4578"/>
                  <a:pt x="536" y="4356"/>
                  <a:pt x="367" y="4637"/>
                </a:cubicBezTo>
                <a:cubicBezTo>
                  <a:pt x="198" y="4918"/>
                  <a:pt x="178" y="4656"/>
                  <a:pt x="200" y="2396"/>
                </a:cubicBezTo>
                <a:lnTo>
                  <a:pt x="218" y="481"/>
                </a:lnTo>
                <a:lnTo>
                  <a:pt x="10908" y="435"/>
                </a:lnTo>
                <a:cubicBezTo>
                  <a:pt x="17964" y="403"/>
                  <a:pt x="21600" y="318"/>
                  <a:pt x="21600" y="191"/>
                </a:cubicBezTo>
                <a:cubicBezTo>
                  <a:pt x="21600" y="64"/>
                  <a:pt x="17938" y="0"/>
                  <a:pt x="10799" y="0"/>
                </a:cubicBezTo>
                <a:lnTo>
                  <a:pt x="0" y="0"/>
                </a:lnTo>
                <a:close/>
                <a:moveTo>
                  <a:pt x="6278" y="4626"/>
                </a:moveTo>
                <a:cubicBezTo>
                  <a:pt x="6184" y="4617"/>
                  <a:pt x="6079" y="4683"/>
                  <a:pt x="6049" y="4831"/>
                </a:cubicBezTo>
                <a:cubicBezTo>
                  <a:pt x="6022" y="4970"/>
                  <a:pt x="5983" y="4965"/>
                  <a:pt x="5925" y="4813"/>
                </a:cubicBezTo>
                <a:cubicBezTo>
                  <a:pt x="5859" y="4643"/>
                  <a:pt x="5795" y="4690"/>
                  <a:pt x="5647" y="5018"/>
                </a:cubicBezTo>
                <a:lnTo>
                  <a:pt x="5454" y="5442"/>
                </a:lnTo>
                <a:lnTo>
                  <a:pt x="5420" y="5036"/>
                </a:lnTo>
                <a:cubicBezTo>
                  <a:pt x="5378" y="4541"/>
                  <a:pt x="5391" y="4543"/>
                  <a:pt x="5121" y="5015"/>
                </a:cubicBezTo>
                <a:cubicBezTo>
                  <a:pt x="4945" y="5322"/>
                  <a:pt x="4878" y="5355"/>
                  <a:pt x="4786" y="5177"/>
                </a:cubicBezTo>
                <a:cubicBezTo>
                  <a:pt x="4612" y="4839"/>
                  <a:pt x="4489" y="5093"/>
                  <a:pt x="4483" y="5806"/>
                </a:cubicBezTo>
                <a:cubicBezTo>
                  <a:pt x="4479" y="6155"/>
                  <a:pt x="4489" y="6502"/>
                  <a:pt x="4504" y="6577"/>
                </a:cubicBezTo>
                <a:cubicBezTo>
                  <a:pt x="4545" y="6781"/>
                  <a:pt x="5854" y="6736"/>
                  <a:pt x="5937" y="6527"/>
                </a:cubicBezTo>
                <a:cubicBezTo>
                  <a:pt x="5983" y="6414"/>
                  <a:pt x="6024" y="6421"/>
                  <a:pt x="6049" y="6549"/>
                </a:cubicBezTo>
                <a:cubicBezTo>
                  <a:pt x="6071" y="6660"/>
                  <a:pt x="6172" y="6750"/>
                  <a:pt x="6273" y="6750"/>
                </a:cubicBezTo>
                <a:cubicBezTo>
                  <a:pt x="6491" y="6750"/>
                  <a:pt x="6528" y="6232"/>
                  <a:pt x="6316" y="6139"/>
                </a:cubicBezTo>
                <a:cubicBezTo>
                  <a:pt x="6131" y="6057"/>
                  <a:pt x="6112" y="5111"/>
                  <a:pt x="6295" y="5110"/>
                </a:cubicBezTo>
                <a:cubicBezTo>
                  <a:pt x="6361" y="5110"/>
                  <a:pt x="6425" y="5002"/>
                  <a:pt x="6439" y="4870"/>
                </a:cubicBezTo>
                <a:cubicBezTo>
                  <a:pt x="6455" y="4721"/>
                  <a:pt x="6372" y="4635"/>
                  <a:pt x="6278" y="4626"/>
                </a:cubicBezTo>
                <a:close/>
                <a:moveTo>
                  <a:pt x="1109" y="4630"/>
                </a:moveTo>
                <a:cubicBezTo>
                  <a:pt x="894" y="4630"/>
                  <a:pt x="801" y="5977"/>
                  <a:pt x="966" y="6708"/>
                </a:cubicBezTo>
                <a:cubicBezTo>
                  <a:pt x="1081" y="7220"/>
                  <a:pt x="1213" y="7288"/>
                  <a:pt x="1145" y="6799"/>
                </a:cubicBezTo>
                <a:cubicBezTo>
                  <a:pt x="1060" y="6194"/>
                  <a:pt x="1041" y="5254"/>
                  <a:pt x="1111" y="5121"/>
                </a:cubicBezTo>
                <a:cubicBezTo>
                  <a:pt x="1200" y="4950"/>
                  <a:pt x="1199" y="4630"/>
                  <a:pt x="1109" y="4630"/>
                </a:cubicBezTo>
                <a:close/>
                <a:moveTo>
                  <a:pt x="3072" y="4630"/>
                </a:moveTo>
                <a:cubicBezTo>
                  <a:pt x="2963" y="4630"/>
                  <a:pt x="2917" y="4734"/>
                  <a:pt x="2917" y="4983"/>
                </a:cubicBezTo>
                <a:cubicBezTo>
                  <a:pt x="2917" y="5177"/>
                  <a:pt x="2936" y="5393"/>
                  <a:pt x="2959" y="5464"/>
                </a:cubicBezTo>
                <a:cubicBezTo>
                  <a:pt x="2982" y="5534"/>
                  <a:pt x="3052" y="5594"/>
                  <a:pt x="3114" y="5594"/>
                </a:cubicBezTo>
                <a:cubicBezTo>
                  <a:pt x="3194" y="5594"/>
                  <a:pt x="3228" y="5449"/>
                  <a:pt x="3228" y="5110"/>
                </a:cubicBezTo>
                <a:cubicBezTo>
                  <a:pt x="3228" y="4724"/>
                  <a:pt x="3196" y="4630"/>
                  <a:pt x="3072" y="4630"/>
                </a:cubicBezTo>
                <a:close/>
                <a:moveTo>
                  <a:pt x="3504" y="4630"/>
                </a:moveTo>
                <a:cubicBezTo>
                  <a:pt x="3398" y="4630"/>
                  <a:pt x="3384" y="4933"/>
                  <a:pt x="3482" y="5121"/>
                </a:cubicBezTo>
                <a:cubicBezTo>
                  <a:pt x="3551" y="5254"/>
                  <a:pt x="3532" y="6194"/>
                  <a:pt x="3448" y="6799"/>
                </a:cubicBezTo>
                <a:cubicBezTo>
                  <a:pt x="3388" y="7225"/>
                  <a:pt x="3463" y="7233"/>
                  <a:pt x="3611" y="6817"/>
                </a:cubicBezTo>
                <a:cubicBezTo>
                  <a:pt x="3803" y="6276"/>
                  <a:pt x="3723" y="4630"/>
                  <a:pt x="3504" y="4630"/>
                </a:cubicBezTo>
                <a:close/>
                <a:moveTo>
                  <a:pt x="6703" y="4630"/>
                </a:moveTo>
                <a:cubicBezTo>
                  <a:pt x="6573" y="4630"/>
                  <a:pt x="6536" y="4909"/>
                  <a:pt x="6641" y="5110"/>
                </a:cubicBezTo>
                <a:cubicBezTo>
                  <a:pt x="6675" y="5176"/>
                  <a:pt x="6703" y="5572"/>
                  <a:pt x="6703" y="5990"/>
                </a:cubicBezTo>
                <a:cubicBezTo>
                  <a:pt x="6703" y="6622"/>
                  <a:pt x="6724" y="6750"/>
                  <a:pt x="6827" y="6750"/>
                </a:cubicBezTo>
                <a:cubicBezTo>
                  <a:pt x="6958" y="6750"/>
                  <a:pt x="6994" y="6471"/>
                  <a:pt x="6889" y="6269"/>
                </a:cubicBezTo>
                <a:cubicBezTo>
                  <a:pt x="6855" y="6204"/>
                  <a:pt x="6827" y="5807"/>
                  <a:pt x="6827" y="5389"/>
                </a:cubicBezTo>
                <a:cubicBezTo>
                  <a:pt x="6827" y="4758"/>
                  <a:pt x="6807" y="4630"/>
                  <a:pt x="6703" y="4630"/>
                </a:cubicBezTo>
                <a:close/>
                <a:moveTo>
                  <a:pt x="12365" y="4630"/>
                </a:moveTo>
                <a:cubicBezTo>
                  <a:pt x="12292" y="4630"/>
                  <a:pt x="12236" y="5646"/>
                  <a:pt x="12274" y="6276"/>
                </a:cubicBezTo>
                <a:cubicBezTo>
                  <a:pt x="12297" y="6646"/>
                  <a:pt x="12337" y="6720"/>
                  <a:pt x="12498" y="6686"/>
                </a:cubicBezTo>
                <a:cubicBezTo>
                  <a:pt x="12605" y="6664"/>
                  <a:pt x="12726" y="6581"/>
                  <a:pt x="12766" y="6503"/>
                </a:cubicBezTo>
                <a:cubicBezTo>
                  <a:pt x="12807" y="6424"/>
                  <a:pt x="12857" y="6448"/>
                  <a:pt x="12879" y="6556"/>
                </a:cubicBezTo>
                <a:cubicBezTo>
                  <a:pt x="12930" y="6813"/>
                  <a:pt x="13202" y="6808"/>
                  <a:pt x="13254" y="6549"/>
                </a:cubicBezTo>
                <a:cubicBezTo>
                  <a:pt x="13279" y="6420"/>
                  <a:pt x="13320" y="6411"/>
                  <a:pt x="13366" y="6527"/>
                </a:cubicBezTo>
                <a:cubicBezTo>
                  <a:pt x="13461" y="6769"/>
                  <a:pt x="14264" y="6775"/>
                  <a:pt x="14312" y="6534"/>
                </a:cubicBezTo>
                <a:cubicBezTo>
                  <a:pt x="14336" y="6413"/>
                  <a:pt x="14376" y="6414"/>
                  <a:pt x="14424" y="6538"/>
                </a:cubicBezTo>
                <a:cubicBezTo>
                  <a:pt x="14465" y="6644"/>
                  <a:pt x="14644" y="6720"/>
                  <a:pt x="14822" y="6708"/>
                </a:cubicBezTo>
                <a:cubicBezTo>
                  <a:pt x="15118" y="6687"/>
                  <a:pt x="15145" y="6648"/>
                  <a:pt x="15145" y="6230"/>
                </a:cubicBezTo>
                <a:cubicBezTo>
                  <a:pt x="15145" y="5980"/>
                  <a:pt x="15187" y="5723"/>
                  <a:pt x="15238" y="5662"/>
                </a:cubicBezTo>
                <a:cubicBezTo>
                  <a:pt x="15289" y="5600"/>
                  <a:pt x="15331" y="5431"/>
                  <a:pt x="15331" y="5283"/>
                </a:cubicBezTo>
                <a:cubicBezTo>
                  <a:pt x="15331" y="4893"/>
                  <a:pt x="14982" y="4933"/>
                  <a:pt x="14933" y="5329"/>
                </a:cubicBezTo>
                <a:cubicBezTo>
                  <a:pt x="14897" y="5617"/>
                  <a:pt x="14883" y="5616"/>
                  <a:pt x="14771" y="5301"/>
                </a:cubicBezTo>
                <a:cubicBezTo>
                  <a:pt x="14668" y="5011"/>
                  <a:pt x="14622" y="4991"/>
                  <a:pt x="14487" y="5181"/>
                </a:cubicBezTo>
                <a:cubicBezTo>
                  <a:pt x="14346" y="5381"/>
                  <a:pt x="14323" y="5362"/>
                  <a:pt x="14295" y="5018"/>
                </a:cubicBezTo>
                <a:cubicBezTo>
                  <a:pt x="14254" y="4537"/>
                  <a:pt x="14244" y="4537"/>
                  <a:pt x="14025" y="5022"/>
                </a:cubicBezTo>
                <a:cubicBezTo>
                  <a:pt x="13877" y="5350"/>
                  <a:pt x="13826" y="5375"/>
                  <a:pt x="13724" y="5177"/>
                </a:cubicBezTo>
                <a:cubicBezTo>
                  <a:pt x="13629" y="4993"/>
                  <a:pt x="13566" y="4989"/>
                  <a:pt x="13441" y="5167"/>
                </a:cubicBezTo>
                <a:cubicBezTo>
                  <a:pt x="13315" y="5345"/>
                  <a:pt x="13252" y="5344"/>
                  <a:pt x="13156" y="5160"/>
                </a:cubicBezTo>
                <a:cubicBezTo>
                  <a:pt x="13059" y="4971"/>
                  <a:pt x="13009" y="4971"/>
                  <a:pt x="12908" y="5167"/>
                </a:cubicBezTo>
                <a:cubicBezTo>
                  <a:pt x="12800" y="5376"/>
                  <a:pt x="12754" y="5356"/>
                  <a:pt x="12603" y="5022"/>
                </a:cubicBezTo>
                <a:cubicBezTo>
                  <a:pt x="12505" y="4806"/>
                  <a:pt x="12399" y="4630"/>
                  <a:pt x="12365" y="4630"/>
                </a:cubicBezTo>
                <a:close/>
                <a:moveTo>
                  <a:pt x="15677" y="4630"/>
                </a:moveTo>
                <a:cubicBezTo>
                  <a:pt x="15548" y="4630"/>
                  <a:pt x="15517" y="4722"/>
                  <a:pt x="15517" y="5110"/>
                </a:cubicBezTo>
                <a:cubicBezTo>
                  <a:pt x="15517" y="5500"/>
                  <a:pt x="15544" y="5580"/>
                  <a:pt x="15657" y="5527"/>
                </a:cubicBezTo>
                <a:cubicBezTo>
                  <a:pt x="15744" y="5487"/>
                  <a:pt x="15804" y="5301"/>
                  <a:pt x="15816" y="5043"/>
                </a:cubicBezTo>
                <a:cubicBezTo>
                  <a:pt x="15832" y="4709"/>
                  <a:pt x="15805" y="4630"/>
                  <a:pt x="15677" y="4630"/>
                </a:cubicBezTo>
                <a:close/>
                <a:moveTo>
                  <a:pt x="16050" y="4633"/>
                </a:moveTo>
                <a:cubicBezTo>
                  <a:pt x="16023" y="4635"/>
                  <a:pt x="16016" y="4729"/>
                  <a:pt x="16046" y="4941"/>
                </a:cubicBezTo>
                <a:cubicBezTo>
                  <a:pt x="16109" y="5380"/>
                  <a:pt x="16109" y="6111"/>
                  <a:pt x="16046" y="6701"/>
                </a:cubicBezTo>
                <a:cubicBezTo>
                  <a:pt x="15970" y="7413"/>
                  <a:pt x="16128" y="7215"/>
                  <a:pt x="16246" y="6450"/>
                </a:cubicBezTo>
                <a:cubicBezTo>
                  <a:pt x="16340" y="5836"/>
                  <a:pt x="16342" y="5706"/>
                  <a:pt x="16260" y="5259"/>
                </a:cubicBezTo>
                <a:cubicBezTo>
                  <a:pt x="16191" y="4879"/>
                  <a:pt x="16094" y="4629"/>
                  <a:pt x="16050" y="4633"/>
                </a:cubicBezTo>
                <a:close/>
                <a:moveTo>
                  <a:pt x="2641" y="4644"/>
                </a:moveTo>
                <a:cubicBezTo>
                  <a:pt x="2589" y="4653"/>
                  <a:pt x="2520" y="4813"/>
                  <a:pt x="2457" y="5114"/>
                </a:cubicBezTo>
                <a:lnTo>
                  <a:pt x="2355" y="5598"/>
                </a:lnTo>
                <a:lnTo>
                  <a:pt x="2169" y="5170"/>
                </a:lnTo>
                <a:cubicBezTo>
                  <a:pt x="2042" y="4879"/>
                  <a:pt x="1885" y="4731"/>
                  <a:pt x="1674" y="4711"/>
                </a:cubicBezTo>
                <a:cubicBezTo>
                  <a:pt x="1391" y="4684"/>
                  <a:pt x="1365" y="4719"/>
                  <a:pt x="1365" y="5124"/>
                </a:cubicBezTo>
                <a:cubicBezTo>
                  <a:pt x="1365" y="5501"/>
                  <a:pt x="1396" y="5560"/>
                  <a:pt x="1567" y="5531"/>
                </a:cubicBezTo>
                <a:cubicBezTo>
                  <a:pt x="1724" y="5503"/>
                  <a:pt x="1771" y="5582"/>
                  <a:pt x="1787" y="5884"/>
                </a:cubicBezTo>
                <a:cubicBezTo>
                  <a:pt x="1798" y="6096"/>
                  <a:pt x="1818" y="6378"/>
                  <a:pt x="1832" y="6510"/>
                </a:cubicBezTo>
                <a:cubicBezTo>
                  <a:pt x="1869" y="6857"/>
                  <a:pt x="2134" y="6714"/>
                  <a:pt x="2186" y="6319"/>
                </a:cubicBezTo>
                <a:cubicBezTo>
                  <a:pt x="2227" y="6007"/>
                  <a:pt x="2246" y="6012"/>
                  <a:pt x="2456" y="6397"/>
                </a:cubicBezTo>
                <a:cubicBezTo>
                  <a:pt x="2644" y="6742"/>
                  <a:pt x="2690" y="6764"/>
                  <a:pt x="2738" y="6538"/>
                </a:cubicBezTo>
                <a:cubicBezTo>
                  <a:pt x="2769" y="6389"/>
                  <a:pt x="2781" y="6096"/>
                  <a:pt x="2764" y="5884"/>
                </a:cubicBezTo>
                <a:cubicBezTo>
                  <a:pt x="2747" y="5672"/>
                  <a:pt x="2733" y="5303"/>
                  <a:pt x="2732" y="5064"/>
                </a:cubicBezTo>
                <a:cubicBezTo>
                  <a:pt x="2732" y="4775"/>
                  <a:pt x="2694" y="4634"/>
                  <a:pt x="2641" y="4644"/>
                </a:cubicBezTo>
                <a:close/>
                <a:moveTo>
                  <a:pt x="8933" y="4665"/>
                </a:moveTo>
                <a:cubicBezTo>
                  <a:pt x="8785" y="4688"/>
                  <a:pt x="8684" y="5760"/>
                  <a:pt x="8787" y="6524"/>
                </a:cubicBezTo>
                <a:cubicBezTo>
                  <a:pt x="8833" y="6861"/>
                  <a:pt x="8899" y="7135"/>
                  <a:pt x="8935" y="7135"/>
                </a:cubicBezTo>
                <a:cubicBezTo>
                  <a:pt x="9019" y="7135"/>
                  <a:pt x="9017" y="6885"/>
                  <a:pt x="8929" y="6284"/>
                </a:cubicBezTo>
                <a:cubicBezTo>
                  <a:pt x="8872" y="5894"/>
                  <a:pt x="8878" y="5709"/>
                  <a:pt x="8959" y="5322"/>
                </a:cubicBezTo>
                <a:cubicBezTo>
                  <a:pt x="9021" y="5029"/>
                  <a:pt x="9037" y="4797"/>
                  <a:pt x="8999" y="4725"/>
                </a:cubicBezTo>
                <a:cubicBezTo>
                  <a:pt x="8977" y="4682"/>
                  <a:pt x="8955" y="4662"/>
                  <a:pt x="8933" y="4665"/>
                </a:cubicBezTo>
                <a:close/>
                <a:moveTo>
                  <a:pt x="9421" y="4690"/>
                </a:moveTo>
                <a:cubicBezTo>
                  <a:pt x="9376" y="4666"/>
                  <a:pt x="9327" y="4671"/>
                  <a:pt x="9280" y="4707"/>
                </a:cubicBezTo>
                <a:cubicBezTo>
                  <a:pt x="9143" y="4815"/>
                  <a:pt x="9133" y="4875"/>
                  <a:pt x="9201" y="5213"/>
                </a:cubicBezTo>
                <a:cubicBezTo>
                  <a:pt x="9283" y="5620"/>
                  <a:pt x="9464" y="5721"/>
                  <a:pt x="9529" y="5396"/>
                </a:cubicBezTo>
                <a:cubicBezTo>
                  <a:pt x="9609" y="4990"/>
                  <a:pt x="9683" y="5456"/>
                  <a:pt x="9683" y="6375"/>
                </a:cubicBezTo>
                <a:cubicBezTo>
                  <a:pt x="9683" y="6900"/>
                  <a:pt x="9699" y="7330"/>
                  <a:pt x="9718" y="7330"/>
                </a:cubicBezTo>
                <a:cubicBezTo>
                  <a:pt x="9737" y="7330"/>
                  <a:pt x="9846" y="7109"/>
                  <a:pt x="9961" y="6838"/>
                </a:cubicBezTo>
                <a:cubicBezTo>
                  <a:pt x="10090" y="6531"/>
                  <a:pt x="10184" y="6422"/>
                  <a:pt x="10209" y="6549"/>
                </a:cubicBezTo>
                <a:cubicBezTo>
                  <a:pt x="10231" y="6660"/>
                  <a:pt x="10342" y="6750"/>
                  <a:pt x="10455" y="6750"/>
                </a:cubicBezTo>
                <a:cubicBezTo>
                  <a:pt x="10568" y="6750"/>
                  <a:pt x="10696" y="6881"/>
                  <a:pt x="10738" y="7040"/>
                </a:cubicBezTo>
                <a:cubicBezTo>
                  <a:pt x="10845" y="7438"/>
                  <a:pt x="11029" y="7401"/>
                  <a:pt x="11151" y="6959"/>
                </a:cubicBezTo>
                <a:cubicBezTo>
                  <a:pt x="11229" y="6675"/>
                  <a:pt x="11303" y="6616"/>
                  <a:pt x="11471" y="6701"/>
                </a:cubicBezTo>
                <a:cubicBezTo>
                  <a:pt x="11670" y="6801"/>
                  <a:pt x="11685" y="6777"/>
                  <a:pt x="11653" y="6397"/>
                </a:cubicBezTo>
                <a:cubicBezTo>
                  <a:pt x="11634" y="6168"/>
                  <a:pt x="11644" y="5930"/>
                  <a:pt x="11675" y="5870"/>
                </a:cubicBezTo>
                <a:cubicBezTo>
                  <a:pt x="11708" y="5807"/>
                  <a:pt x="11704" y="5608"/>
                  <a:pt x="11667" y="5389"/>
                </a:cubicBezTo>
                <a:cubicBezTo>
                  <a:pt x="11597" y="4985"/>
                  <a:pt x="11392" y="4884"/>
                  <a:pt x="11324" y="5223"/>
                </a:cubicBezTo>
                <a:cubicBezTo>
                  <a:pt x="11294" y="5374"/>
                  <a:pt x="11264" y="5374"/>
                  <a:pt x="11215" y="5223"/>
                </a:cubicBezTo>
                <a:cubicBezTo>
                  <a:pt x="11129" y="4953"/>
                  <a:pt x="10844" y="4953"/>
                  <a:pt x="10757" y="5223"/>
                </a:cubicBezTo>
                <a:cubicBezTo>
                  <a:pt x="10709" y="5373"/>
                  <a:pt x="10653" y="5360"/>
                  <a:pt x="10559" y="5177"/>
                </a:cubicBezTo>
                <a:cubicBezTo>
                  <a:pt x="10451" y="4968"/>
                  <a:pt x="10404" y="4968"/>
                  <a:pt x="10298" y="5174"/>
                </a:cubicBezTo>
                <a:cubicBezTo>
                  <a:pt x="10201" y="5362"/>
                  <a:pt x="10148" y="5367"/>
                  <a:pt x="10084" y="5202"/>
                </a:cubicBezTo>
                <a:cubicBezTo>
                  <a:pt x="10037" y="5081"/>
                  <a:pt x="9918" y="5011"/>
                  <a:pt x="9818" y="5043"/>
                </a:cubicBezTo>
                <a:cubicBezTo>
                  <a:pt x="9718" y="5076"/>
                  <a:pt x="9592" y="4987"/>
                  <a:pt x="9537" y="4845"/>
                </a:cubicBezTo>
                <a:cubicBezTo>
                  <a:pt x="9507" y="4768"/>
                  <a:pt x="9466" y="4714"/>
                  <a:pt x="9421" y="4690"/>
                </a:cubicBezTo>
                <a:close/>
                <a:moveTo>
                  <a:pt x="8372" y="5011"/>
                </a:moveTo>
                <a:cubicBezTo>
                  <a:pt x="8298" y="4983"/>
                  <a:pt x="8208" y="5047"/>
                  <a:pt x="8151" y="5223"/>
                </a:cubicBezTo>
                <a:cubicBezTo>
                  <a:pt x="8103" y="5373"/>
                  <a:pt x="8046" y="5360"/>
                  <a:pt x="7952" y="5177"/>
                </a:cubicBezTo>
                <a:cubicBezTo>
                  <a:pt x="7844" y="4968"/>
                  <a:pt x="7798" y="4968"/>
                  <a:pt x="7692" y="5174"/>
                </a:cubicBezTo>
                <a:cubicBezTo>
                  <a:pt x="7595" y="5362"/>
                  <a:pt x="7541" y="5366"/>
                  <a:pt x="7478" y="5202"/>
                </a:cubicBezTo>
                <a:cubicBezTo>
                  <a:pt x="7431" y="5082"/>
                  <a:pt x="7329" y="5012"/>
                  <a:pt x="7251" y="5047"/>
                </a:cubicBezTo>
                <a:cubicBezTo>
                  <a:pt x="7144" y="5094"/>
                  <a:pt x="7105" y="5252"/>
                  <a:pt x="7093" y="5690"/>
                </a:cubicBezTo>
                <a:cubicBezTo>
                  <a:pt x="7085" y="6008"/>
                  <a:pt x="7090" y="6372"/>
                  <a:pt x="7105" y="6499"/>
                </a:cubicBezTo>
                <a:cubicBezTo>
                  <a:pt x="7137" y="6774"/>
                  <a:pt x="7876" y="6795"/>
                  <a:pt x="7986" y="6524"/>
                </a:cubicBezTo>
                <a:cubicBezTo>
                  <a:pt x="8031" y="6412"/>
                  <a:pt x="8073" y="6422"/>
                  <a:pt x="8098" y="6549"/>
                </a:cubicBezTo>
                <a:cubicBezTo>
                  <a:pt x="8157" y="6845"/>
                  <a:pt x="8415" y="6796"/>
                  <a:pt x="8501" y="6471"/>
                </a:cubicBezTo>
                <a:cubicBezTo>
                  <a:pt x="8544" y="6311"/>
                  <a:pt x="8554" y="6083"/>
                  <a:pt x="8525" y="5941"/>
                </a:cubicBezTo>
                <a:cubicBezTo>
                  <a:pt x="8498" y="5803"/>
                  <a:pt x="8484" y="5536"/>
                  <a:pt x="8494" y="5351"/>
                </a:cubicBezTo>
                <a:cubicBezTo>
                  <a:pt x="8504" y="5157"/>
                  <a:pt x="8446" y="5039"/>
                  <a:pt x="8372" y="5011"/>
                </a:cubicBezTo>
                <a:close/>
                <a:moveTo>
                  <a:pt x="16653" y="5075"/>
                </a:moveTo>
                <a:cubicBezTo>
                  <a:pt x="16639" y="5086"/>
                  <a:pt x="16634" y="5152"/>
                  <a:pt x="16634" y="5280"/>
                </a:cubicBezTo>
                <a:cubicBezTo>
                  <a:pt x="16634" y="5452"/>
                  <a:pt x="16676" y="5594"/>
                  <a:pt x="16727" y="5594"/>
                </a:cubicBezTo>
                <a:cubicBezTo>
                  <a:pt x="16779" y="5594"/>
                  <a:pt x="16820" y="5560"/>
                  <a:pt x="16820" y="5520"/>
                </a:cubicBezTo>
                <a:cubicBezTo>
                  <a:pt x="16820" y="5480"/>
                  <a:pt x="16779" y="5341"/>
                  <a:pt x="16727" y="5209"/>
                </a:cubicBezTo>
                <a:cubicBezTo>
                  <a:pt x="16689" y="5111"/>
                  <a:pt x="16666" y="5064"/>
                  <a:pt x="16653" y="5075"/>
                </a:cubicBezTo>
                <a:close/>
                <a:moveTo>
                  <a:pt x="12016" y="5594"/>
                </a:moveTo>
                <a:cubicBezTo>
                  <a:pt x="11859" y="5594"/>
                  <a:pt x="11812" y="5779"/>
                  <a:pt x="11899" y="6050"/>
                </a:cubicBezTo>
                <a:cubicBezTo>
                  <a:pt x="11963" y="6249"/>
                  <a:pt x="12120" y="6114"/>
                  <a:pt x="12150" y="5835"/>
                </a:cubicBezTo>
                <a:cubicBezTo>
                  <a:pt x="12166" y="5683"/>
                  <a:pt x="12117" y="5594"/>
                  <a:pt x="12016" y="5594"/>
                </a:cubicBezTo>
                <a:close/>
                <a:moveTo>
                  <a:pt x="4128" y="6170"/>
                </a:moveTo>
                <a:cubicBezTo>
                  <a:pt x="4077" y="6170"/>
                  <a:pt x="4035" y="6301"/>
                  <a:pt x="4035" y="6460"/>
                </a:cubicBezTo>
                <a:cubicBezTo>
                  <a:pt x="4035" y="6619"/>
                  <a:pt x="4077" y="6750"/>
                  <a:pt x="4128" y="6750"/>
                </a:cubicBezTo>
                <a:cubicBezTo>
                  <a:pt x="4179" y="6750"/>
                  <a:pt x="4221" y="6619"/>
                  <a:pt x="4221" y="6460"/>
                </a:cubicBezTo>
                <a:cubicBezTo>
                  <a:pt x="4221" y="6301"/>
                  <a:pt x="4179" y="6170"/>
                  <a:pt x="4128" y="6170"/>
                </a:cubicBezTo>
                <a:close/>
                <a:moveTo>
                  <a:pt x="16685" y="6195"/>
                </a:moveTo>
                <a:cubicBezTo>
                  <a:pt x="16655" y="6254"/>
                  <a:pt x="16634" y="6431"/>
                  <a:pt x="16634" y="6697"/>
                </a:cubicBezTo>
                <a:cubicBezTo>
                  <a:pt x="16634" y="7179"/>
                  <a:pt x="16643" y="7193"/>
                  <a:pt x="16735" y="6905"/>
                </a:cubicBezTo>
                <a:cubicBezTo>
                  <a:pt x="16791" y="6734"/>
                  <a:pt x="16816" y="6499"/>
                  <a:pt x="16793" y="6382"/>
                </a:cubicBezTo>
                <a:cubicBezTo>
                  <a:pt x="16755" y="6191"/>
                  <a:pt x="16716" y="6136"/>
                  <a:pt x="16685" y="6195"/>
                </a:cubicBezTo>
                <a:close/>
                <a:moveTo>
                  <a:pt x="6245" y="15235"/>
                </a:moveTo>
                <a:cubicBezTo>
                  <a:pt x="6093" y="15235"/>
                  <a:pt x="6027" y="15334"/>
                  <a:pt x="6005" y="15592"/>
                </a:cubicBezTo>
                <a:cubicBezTo>
                  <a:pt x="5982" y="15862"/>
                  <a:pt x="5924" y="15939"/>
                  <a:pt x="5765" y="15907"/>
                </a:cubicBezTo>
                <a:cubicBezTo>
                  <a:pt x="5481" y="15849"/>
                  <a:pt x="5458" y="15921"/>
                  <a:pt x="5537" y="16621"/>
                </a:cubicBezTo>
                <a:cubicBezTo>
                  <a:pt x="5587" y="17064"/>
                  <a:pt x="5585" y="17315"/>
                  <a:pt x="5532" y="17578"/>
                </a:cubicBezTo>
                <a:cubicBezTo>
                  <a:pt x="5472" y="17879"/>
                  <a:pt x="5480" y="17935"/>
                  <a:pt x="5579" y="17935"/>
                </a:cubicBezTo>
                <a:cubicBezTo>
                  <a:pt x="5659" y="17935"/>
                  <a:pt x="5729" y="17684"/>
                  <a:pt x="5798" y="17154"/>
                </a:cubicBezTo>
                <a:cubicBezTo>
                  <a:pt x="5898" y="16372"/>
                  <a:pt x="6021" y="16280"/>
                  <a:pt x="6021" y="16985"/>
                </a:cubicBezTo>
                <a:cubicBezTo>
                  <a:pt x="6021" y="17577"/>
                  <a:pt x="6169" y="17418"/>
                  <a:pt x="6258" y="16730"/>
                </a:cubicBezTo>
                <a:cubicBezTo>
                  <a:pt x="6303" y="16385"/>
                  <a:pt x="6365" y="15953"/>
                  <a:pt x="6397" y="15769"/>
                </a:cubicBezTo>
                <a:cubicBezTo>
                  <a:pt x="6484" y="15270"/>
                  <a:pt x="6474" y="15235"/>
                  <a:pt x="6245" y="15235"/>
                </a:cubicBezTo>
                <a:close/>
                <a:moveTo>
                  <a:pt x="7790" y="15235"/>
                </a:moveTo>
                <a:cubicBezTo>
                  <a:pt x="7668" y="15235"/>
                  <a:pt x="7634" y="15335"/>
                  <a:pt x="7634" y="15695"/>
                </a:cubicBezTo>
                <a:cubicBezTo>
                  <a:pt x="7634" y="16055"/>
                  <a:pt x="7668" y="16154"/>
                  <a:pt x="7790" y="16154"/>
                </a:cubicBezTo>
                <a:cubicBezTo>
                  <a:pt x="7911" y="16154"/>
                  <a:pt x="7945" y="16055"/>
                  <a:pt x="7945" y="15695"/>
                </a:cubicBezTo>
                <a:cubicBezTo>
                  <a:pt x="7945" y="15335"/>
                  <a:pt x="7911" y="15235"/>
                  <a:pt x="7790" y="15235"/>
                </a:cubicBezTo>
                <a:close/>
                <a:moveTo>
                  <a:pt x="11414" y="15235"/>
                </a:moveTo>
                <a:cubicBezTo>
                  <a:pt x="11320" y="15235"/>
                  <a:pt x="11294" y="15324"/>
                  <a:pt x="11321" y="15543"/>
                </a:cubicBezTo>
                <a:cubicBezTo>
                  <a:pt x="11342" y="15710"/>
                  <a:pt x="11358" y="16187"/>
                  <a:pt x="11358" y="16603"/>
                </a:cubicBezTo>
                <a:cubicBezTo>
                  <a:pt x="11358" y="17280"/>
                  <a:pt x="11375" y="17359"/>
                  <a:pt x="11514" y="17359"/>
                </a:cubicBezTo>
                <a:cubicBezTo>
                  <a:pt x="11670" y="17359"/>
                  <a:pt x="11721" y="17095"/>
                  <a:pt x="11607" y="16875"/>
                </a:cubicBezTo>
                <a:cubicBezTo>
                  <a:pt x="11572" y="16809"/>
                  <a:pt x="11544" y="16413"/>
                  <a:pt x="11544" y="15995"/>
                </a:cubicBezTo>
                <a:cubicBezTo>
                  <a:pt x="11544" y="15351"/>
                  <a:pt x="11525" y="15235"/>
                  <a:pt x="11414" y="15235"/>
                </a:cubicBezTo>
                <a:close/>
                <a:moveTo>
                  <a:pt x="14093" y="15235"/>
                </a:moveTo>
                <a:cubicBezTo>
                  <a:pt x="13950" y="15235"/>
                  <a:pt x="13879" y="15531"/>
                  <a:pt x="13927" y="15921"/>
                </a:cubicBezTo>
                <a:cubicBezTo>
                  <a:pt x="13946" y="16075"/>
                  <a:pt x="14018" y="16200"/>
                  <a:pt x="14087" y="16200"/>
                </a:cubicBezTo>
                <a:cubicBezTo>
                  <a:pt x="14180" y="16200"/>
                  <a:pt x="14214" y="16075"/>
                  <a:pt x="14214" y="15719"/>
                </a:cubicBezTo>
                <a:cubicBezTo>
                  <a:pt x="14214" y="15371"/>
                  <a:pt x="14180" y="15235"/>
                  <a:pt x="14093" y="15235"/>
                </a:cubicBezTo>
                <a:close/>
                <a:moveTo>
                  <a:pt x="14427" y="15235"/>
                </a:moveTo>
                <a:cubicBezTo>
                  <a:pt x="14412" y="15235"/>
                  <a:pt x="14400" y="15698"/>
                  <a:pt x="14400" y="16260"/>
                </a:cubicBezTo>
                <a:lnTo>
                  <a:pt x="14400" y="17281"/>
                </a:lnTo>
                <a:lnTo>
                  <a:pt x="14611" y="17299"/>
                </a:lnTo>
                <a:cubicBezTo>
                  <a:pt x="14806" y="17316"/>
                  <a:pt x="14824" y="17270"/>
                  <a:pt x="14847" y="16659"/>
                </a:cubicBezTo>
                <a:cubicBezTo>
                  <a:pt x="14868" y="16080"/>
                  <a:pt x="14846" y="15956"/>
                  <a:pt x="14663" y="15620"/>
                </a:cubicBezTo>
                <a:cubicBezTo>
                  <a:pt x="14548" y="15410"/>
                  <a:pt x="14442" y="15235"/>
                  <a:pt x="14427" y="15235"/>
                </a:cubicBezTo>
                <a:close/>
                <a:moveTo>
                  <a:pt x="15185" y="15235"/>
                </a:moveTo>
                <a:cubicBezTo>
                  <a:pt x="15066" y="15235"/>
                  <a:pt x="14937" y="16021"/>
                  <a:pt x="15016" y="16264"/>
                </a:cubicBezTo>
                <a:cubicBezTo>
                  <a:pt x="15053" y="16378"/>
                  <a:pt x="15082" y="16679"/>
                  <a:pt x="15082" y="16932"/>
                </a:cubicBezTo>
                <a:cubicBezTo>
                  <a:pt x="15082" y="17214"/>
                  <a:pt x="15113" y="17359"/>
                  <a:pt x="15161" y="17310"/>
                </a:cubicBezTo>
                <a:cubicBezTo>
                  <a:pt x="15262" y="17204"/>
                  <a:pt x="15285" y="15235"/>
                  <a:pt x="15185" y="15235"/>
                </a:cubicBezTo>
                <a:close/>
                <a:moveTo>
                  <a:pt x="16628" y="15235"/>
                </a:moveTo>
                <a:cubicBezTo>
                  <a:pt x="16526" y="15235"/>
                  <a:pt x="16508" y="15313"/>
                  <a:pt x="16545" y="15574"/>
                </a:cubicBezTo>
                <a:cubicBezTo>
                  <a:pt x="16571" y="15760"/>
                  <a:pt x="16605" y="16237"/>
                  <a:pt x="16620" y="16635"/>
                </a:cubicBezTo>
                <a:cubicBezTo>
                  <a:pt x="16641" y="17186"/>
                  <a:pt x="16675" y="17359"/>
                  <a:pt x="16765" y="17359"/>
                </a:cubicBezTo>
                <a:cubicBezTo>
                  <a:pt x="16890" y="17359"/>
                  <a:pt x="16923" y="17072"/>
                  <a:pt x="16820" y="16875"/>
                </a:cubicBezTo>
                <a:cubicBezTo>
                  <a:pt x="16786" y="16809"/>
                  <a:pt x="16758" y="16413"/>
                  <a:pt x="16758" y="15995"/>
                </a:cubicBezTo>
                <a:cubicBezTo>
                  <a:pt x="16758" y="15351"/>
                  <a:pt x="16739" y="15235"/>
                  <a:pt x="16628" y="15235"/>
                </a:cubicBezTo>
                <a:close/>
                <a:moveTo>
                  <a:pt x="17273" y="15246"/>
                </a:moveTo>
                <a:cubicBezTo>
                  <a:pt x="17239" y="15276"/>
                  <a:pt x="17187" y="15417"/>
                  <a:pt x="17141" y="15645"/>
                </a:cubicBezTo>
                <a:cubicBezTo>
                  <a:pt x="17082" y="15938"/>
                  <a:pt x="17077" y="16114"/>
                  <a:pt x="17125" y="16264"/>
                </a:cubicBezTo>
                <a:cubicBezTo>
                  <a:pt x="17162" y="16378"/>
                  <a:pt x="17193" y="16670"/>
                  <a:pt x="17193" y="16914"/>
                </a:cubicBezTo>
                <a:cubicBezTo>
                  <a:pt x="17193" y="17401"/>
                  <a:pt x="17253" y="17478"/>
                  <a:pt x="17365" y="17133"/>
                </a:cubicBezTo>
                <a:cubicBezTo>
                  <a:pt x="17419" y="16963"/>
                  <a:pt x="17452" y="17032"/>
                  <a:pt x="17499" y="17423"/>
                </a:cubicBezTo>
                <a:cubicBezTo>
                  <a:pt x="17577" y="18057"/>
                  <a:pt x="17814" y="18115"/>
                  <a:pt x="18044" y="17554"/>
                </a:cubicBezTo>
                <a:cubicBezTo>
                  <a:pt x="18143" y="17310"/>
                  <a:pt x="18253" y="17208"/>
                  <a:pt x="18342" y="17278"/>
                </a:cubicBezTo>
                <a:cubicBezTo>
                  <a:pt x="18465" y="17374"/>
                  <a:pt x="18484" y="17304"/>
                  <a:pt x="18507" y="16695"/>
                </a:cubicBezTo>
                <a:cubicBezTo>
                  <a:pt x="18531" y="16071"/>
                  <a:pt x="18512" y="15962"/>
                  <a:pt x="18318" y="15606"/>
                </a:cubicBezTo>
                <a:cubicBezTo>
                  <a:pt x="18121" y="15245"/>
                  <a:pt x="18097" y="15237"/>
                  <a:pt x="18045" y="15529"/>
                </a:cubicBezTo>
                <a:cubicBezTo>
                  <a:pt x="18005" y="15748"/>
                  <a:pt x="17942" y="15810"/>
                  <a:pt x="17840" y="15730"/>
                </a:cubicBezTo>
                <a:cubicBezTo>
                  <a:pt x="17735" y="15648"/>
                  <a:pt x="17659" y="15729"/>
                  <a:pt x="17585" y="15999"/>
                </a:cubicBezTo>
                <a:cubicBezTo>
                  <a:pt x="17488" y="16349"/>
                  <a:pt x="17470" y="16356"/>
                  <a:pt x="17371" y="16080"/>
                </a:cubicBezTo>
                <a:cubicBezTo>
                  <a:pt x="17312" y="15914"/>
                  <a:pt x="17278" y="15656"/>
                  <a:pt x="17297" y="15507"/>
                </a:cubicBezTo>
                <a:cubicBezTo>
                  <a:pt x="17323" y="15297"/>
                  <a:pt x="17307" y="15216"/>
                  <a:pt x="17273" y="15246"/>
                </a:cubicBezTo>
                <a:close/>
                <a:moveTo>
                  <a:pt x="3138" y="15253"/>
                </a:moveTo>
                <a:cubicBezTo>
                  <a:pt x="3091" y="15269"/>
                  <a:pt x="3039" y="15401"/>
                  <a:pt x="2990" y="15645"/>
                </a:cubicBezTo>
                <a:cubicBezTo>
                  <a:pt x="2931" y="15938"/>
                  <a:pt x="2925" y="16114"/>
                  <a:pt x="2974" y="16264"/>
                </a:cubicBezTo>
                <a:cubicBezTo>
                  <a:pt x="3072" y="16569"/>
                  <a:pt x="3056" y="17182"/>
                  <a:pt x="2938" y="17585"/>
                </a:cubicBezTo>
                <a:cubicBezTo>
                  <a:pt x="2841" y="17919"/>
                  <a:pt x="2846" y="17935"/>
                  <a:pt x="3003" y="17935"/>
                </a:cubicBezTo>
                <a:cubicBezTo>
                  <a:pt x="3097" y="17935"/>
                  <a:pt x="3182" y="17812"/>
                  <a:pt x="3198" y="17649"/>
                </a:cubicBezTo>
                <a:cubicBezTo>
                  <a:pt x="3214" y="17490"/>
                  <a:pt x="3241" y="17220"/>
                  <a:pt x="3258" y="17052"/>
                </a:cubicBezTo>
                <a:cubicBezTo>
                  <a:pt x="3284" y="16795"/>
                  <a:pt x="3320" y="16827"/>
                  <a:pt x="3480" y="17246"/>
                </a:cubicBezTo>
                <a:cubicBezTo>
                  <a:pt x="3683" y="17775"/>
                  <a:pt x="3815" y="17872"/>
                  <a:pt x="3881" y="17543"/>
                </a:cubicBezTo>
                <a:cubicBezTo>
                  <a:pt x="3903" y="17433"/>
                  <a:pt x="3968" y="17389"/>
                  <a:pt x="4025" y="17444"/>
                </a:cubicBezTo>
                <a:cubicBezTo>
                  <a:pt x="4081" y="17499"/>
                  <a:pt x="4198" y="17429"/>
                  <a:pt x="4283" y="17292"/>
                </a:cubicBezTo>
                <a:cubicBezTo>
                  <a:pt x="4412" y="17084"/>
                  <a:pt x="4461" y="17090"/>
                  <a:pt x="4578" y="17320"/>
                </a:cubicBezTo>
                <a:cubicBezTo>
                  <a:pt x="4683" y="17529"/>
                  <a:pt x="4739" y="17544"/>
                  <a:pt x="4802" y="17380"/>
                </a:cubicBezTo>
                <a:cubicBezTo>
                  <a:pt x="4849" y="17260"/>
                  <a:pt x="4952" y="17183"/>
                  <a:pt x="5032" y="17211"/>
                </a:cubicBezTo>
                <a:cubicBezTo>
                  <a:pt x="5136" y="17247"/>
                  <a:pt x="5185" y="17150"/>
                  <a:pt x="5201" y="16875"/>
                </a:cubicBezTo>
                <a:cubicBezTo>
                  <a:pt x="5214" y="16663"/>
                  <a:pt x="5264" y="16393"/>
                  <a:pt x="5312" y="16274"/>
                </a:cubicBezTo>
                <a:cubicBezTo>
                  <a:pt x="5464" y="15905"/>
                  <a:pt x="5277" y="15583"/>
                  <a:pt x="5087" y="15885"/>
                </a:cubicBezTo>
                <a:cubicBezTo>
                  <a:pt x="4961" y="16086"/>
                  <a:pt x="4910" y="16080"/>
                  <a:pt x="4793" y="15850"/>
                </a:cubicBezTo>
                <a:cubicBezTo>
                  <a:pt x="4668" y="15602"/>
                  <a:pt x="4639" y="15609"/>
                  <a:pt x="4536" y="15900"/>
                </a:cubicBezTo>
                <a:cubicBezTo>
                  <a:pt x="4469" y="16089"/>
                  <a:pt x="4403" y="16148"/>
                  <a:pt x="4382" y="16041"/>
                </a:cubicBezTo>
                <a:cubicBezTo>
                  <a:pt x="4361" y="15939"/>
                  <a:pt x="4249" y="15880"/>
                  <a:pt x="4132" y="15914"/>
                </a:cubicBezTo>
                <a:cubicBezTo>
                  <a:pt x="3984" y="15957"/>
                  <a:pt x="3888" y="15865"/>
                  <a:pt x="3813" y="15606"/>
                </a:cubicBezTo>
                <a:cubicBezTo>
                  <a:pt x="3681" y="15153"/>
                  <a:pt x="3552" y="15138"/>
                  <a:pt x="3404" y="15553"/>
                </a:cubicBezTo>
                <a:cubicBezTo>
                  <a:pt x="3301" y="15845"/>
                  <a:pt x="3290" y="15845"/>
                  <a:pt x="3254" y="15553"/>
                </a:cubicBezTo>
                <a:cubicBezTo>
                  <a:pt x="3227" y="15336"/>
                  <a:pt x="3185" y="15236"/>
                  <a:pt x="3138" y="15253"/>
                </a:cubicBezTo>
                <a:close/>
                <a:moveTo>
                  <a:pt x="10077" y="15263"/>
                </a:moveTo>
                <a:cubicBezTo>
                  <a:pt x="10041" y="15280"/>
                  <a:pt x="9972" y="15400"/>
                  <a:pt x="9840" y="15642"/>
                </a:cubicBezTo>
                <a:cubicBezTo>
                  <a:pt x="9665" y="15963"/>
                  <a:pt x="9600" y="16004"/>
                  <a:pt x="9530" y="15822"/>
                </a:cubicBezTo>
                <a:cubicBezTo>
                  <a:pt x="9424" y="15550"/>
                  <a:pt x="9168" y="15748"/>
                  <a:pt x="9205" y="16073"/>
                </a:cubicBezTo>
                <a:cubicBezTo>
                  <a:pt x="9220" y="16196"/>
                  <a:pt x="9208" y="16442"/>
                  <a:pt x="9178" y="16621"/>
                </a:cubicBezTo>
                <a:cubicBezTo>
                  <a:pt x="9143" y="16836"/>
                  <a:pt x="9156" y="17043"/>
                  <a:pt x="9218" y="17235"/>
                </a:cubicBezTo>
                <a:cubicBezTo>
                  <a:pt x="9289" y="17455"/>
                  <a:pt x="9357" y="17482"/>
                  <a:pt x="9507" y="17349"/>
                </a:cubicBezTo>
                <a:cubicBezTo>
                  <a:pt x="9632" y="17237"/>
                  <a:pt x="9732" y="17243"/>
                  <a:pt x="9779" y="17366"/>
                </a:cubicBezTo>
                <a:cubicBezTo>
                  <a:pt x="9829" y="17495"/>
                  <a:pt x="9910" y="17495"/>
                  <a:pt x="10022" y="17363"/>
                </a:cubicBezTo>
                <a:cubicBezTo>
                  <a:pt x="10123" y="17243"/>
                  <a:pt x="10228" y="17230"/>
                  <a:pt x="10288" y="17334"/>
                </a:cubicBezTo>
                <a:cubicBezTo>
                  <a:pt x="10347" y="17437"/>
                  <a:pt x="10456" y="17434"/>
                  <a:pt x="10558" y="17324"/>
                </a:cubicBezTo>
                <a:cubicBezTo>
                  <a:pt x="10672" y="17200"/>
                  <a:pt x="10770" y="17207"/>
                  <a:pt x="10853" y="17345"/>
                </a:cubicBezTo>
                <a:cubicBezTo>
                  <a:pt x="10999" y="17588"/>
                  <a:pt x="11172" y="17429"/>
                  <a:pt x="11172" y="17052"/>
                </a:cubicBezTo>
                <a:cubicBezTo>
                  <a:pt x="11172" y="16890"/>
                  <a:pt x="11118" y="16801"/>
                  <a:pt x="11033" y="16829"/>
                </a:cubicBezTo>
                <a:cubicBezTo>
                  <a:pt x="10830" y="16896"/>
                  <a:pt x="10833" y="15975"/>
                  <a:pt x="11036" y="15825"/>
                </a:cubicBezTo>
                <a:cubicBezTo>
                  <a:pt x="11115" y="15768"/>
                  <a:pt x="11185" y="15631"/>
                  <a:pt x="11192" y="15525"/>
                </a:cubicBezTo>
                <a:cubicBezTo>
                  <a:pt x="11209" y="15236"/>
                  <a:pt x="10868" y="15175"/>
                  <a:pt x="10762" y="15447"/>
                </a:cubicBezTo>
                <a:cubicBezTo>
                  <a:pt x="10695" y="15621"/>
                  <a:pt x="10653" y="15625"/>
                  <a:pt x="10602" y="15468"/>
                </a:cubicBezTo>
                <a:cubicBezTo>
                  <a:pt x="10552" y="15312"/>
                  <a:pt x="10492" y="15353"/>
                  <a:pt x="10380" y="15627"/>
                </a:cubicBezTo>
                <a:cubicBezTo>
                  <a:pt x="10219" y="16022"/>
                  <a:pt x="10117" y="15979"/>
                  <a:pt x="10117" y="15514"/>
                </a:cubicBezTo>
                <a:cubicBezTo>
                  <a:pt x="10117" y="15334"/>
                  <a:pt x="10114" y="15247"/>
                  <a:pt x="10077" y="15263"/>
                </a:cubicBezTo>
                <a:close/>
                <a:moveTo>
                  <a:pt x="13640" y="15267"/>
                </a:moveTo>
                <a:cubicBezTo>
                  <a:pt x="13499" y="15358"/>
                  <a:pt x="13412" y="16670"/>
                  <a:pt x="13533" y="17370"/>
                </a:cubicBezTo>
                <a:cubicBezTo>
                  <a:pt x="13568" y="17575"/>
                  <a:pt x="13620" y="17744"/>
                  <a:pt x="13647" y="17744"/>
                </a:cubicBezTo>
                <a:cubicBezTo>
                  <a:pt x="13759" y="17744"/>
                  <a:pt x="13767" y="17481"/>
                  <a:pt x="13671" y="17023"/>
                </a:cubicBezTo>
                <a:cubicBezTo>
                  <a:pt x="13576" y="16575"/>
                  <a:pt x="13576" y="16498"/>
                  <a:pt x="13670" y="15988"/>
                </a:cubicBezTo>
                <a:cubicBezTo>
                  <a:pt x="13740" y="15608"/>
                  <a:pt x="13751" y="15399"/>
                  <a:pt x="13704" y="15309"/>
                </a:cubicBezTo>
                <a:cubicBezTo>
                  <a:pt x="13682" y="15267"/>
                  <a:pt x="13661" y="15254"/>
                  <a:pt x="13640" y="15267"/>
                </a:cubicBezTo>
                <a:close/>
                <a:moveTo>
                  <a:pt x="1144" y="15278"/>
                </a:moveTo>
                <a:cubicBezTo>
                  <a:pt x="1116" y="15229"/>
                  <a:pt x="1058" y="15325"/>
                  <a:pt x="987" y="15596"/>
                </a:cubicBezTo>
                <a:cubicBezTo>
                  <a:pt x="843" y="16147"/>
                  <a:pt x="836" y="16743"/>
                  <a:pt x="966" y="17317"/>
                </a:cubicBezTo>
                <a:cubicBezTo>
                  <a:pt x="1081" y="17829"/>
                  <a:pt x="1213" y="17892"/>
                  <a:pt x="1147" y="17405"/>
                </a:cubicBezTo>
                <a:cubicBezTo>
                  <a:pt x="1055" y="16722"/>
                  <a:pt x="1045" y="16235"/>
                  <a:pt x="1117" y="15822"/>
                </a:cubicBezTo>
                <a:cubicBezTo>
                  <a:pt x="1169" y="15519"/>
                  <a:pt x="1171" y="15326"/>
                  <a:pt x="1144" y="15278"/>
                </a:cubicBezTo>
                <a:close/>
                <a:moveTo>
                  <a:pt x="19711" y="15278"/>
                </a:moveTo>
                <a:cubicBezTo>
                  <a:pt x="19684" y="15326"/>
                  <a:pt x="19686" y="15519"/>
                  <a:pt x="19738" y="15822"/>
                </a:cubicBezTo>
                <a:cubicBezTo>
                  <a:pt x="19810" y="16235"/>
                  <a:pt x="19800" y="16722"/>
                  <a:pt x="19708" y="17405"/>
                </a:cubicBezTo>
                <a:cubicBezTo>
                  <a:pt x="19642" y="17892"/>
                  <a:pt x="19774" y="17829"/>
                  <a:pt x="19889" y="17317"/>
                </a:cubicBezTo>
                <a:cubicBezTo>
                  <a:pt x="20019" y="16743"/>
                  <a:pt x="20012" y="16147"/>
                  <a:pt x="19868" y="15596"/>
                </a:cubicBezTo>
                <a:cubicBezTo>
                  <a:pt x="19797" y="15325"/>
                  <a:pt x="19739" y="15229"/>
                  <a:pt x="19711" y="15278"/>
                </a:cubicBezTo>
                <a:close/>
                <a:moveTo>
                  <a:pt x="1520" y="15285"/>
                </a:moveTo>
                <a:cubicBezTo>
                  <a:pt x="1400" y="15285"/>
                  <a:pt x="1365" y="15384"/>
                  <a:pt x="1365" y="15730"/>
                </a:cubicBezTo>
                <a:cubicBezTo>
                  <a:pt x="1365" y="16110"/>
                  <a:pt x="1394" y="16170"/>
                  <a:pt x="1567" y="16140"/>
                </a:cubicBezTo>
                <a:cubicBezTo>
                  <a:pt x="1755" y="16107"/>
                  <a:pt x="1770" y="16150"/>
                  <a:pt x="1787" y="16780"/>
                </a:cubicBezTo>
                <a:cubicBezTo>
                  <a:pt x="1797" y="17151"/>
                  <a:pt x="1817" y="17562"/>
                  <a:pt x="1832" y="17695"/>
                </a:cubicBezTo>
                <a:cubicBezTo>
                  <a:pt x="1871" y="18049"/>
                  <a:pt x="1937" y="17995"/>
                  <a:pt x="2127" y="17448"/>
                </a:cubicBezTo>
                <a:cubicBezTo>
                  <a:pt x="2426" y="16586"/>
                  <a:pt x="2304" y="15402"/>
                  <a:pt x="1958" y="15811"/>
                </a:cubicBezTo>
                <a:cubicBezTo>
                  <a:pt x="1774" y="16028"/>
                  <a:pt x="1676" y="15934"/>
                  <a:pt x="1676" y="15539"/>
                </a:cubicBezTo>
                <a:cubicBezTo>
                  <a:pt x="1676" y="15397"/>
                  <a:pt x="1607" y="15285"/>
                  <a:pt x="1520" y="15285"/>
                </a:cubicBezTo>
                <a:close/>
                <a:moveTo>
                  <a:pt x="19335" y="15285"/>
                </a:moveTo>
                <a:cubicBezTo>
                  <a:pt x="19215" y="15285"/>
                  <a:pt x="19180" y="15385"/>
                  <a:pt x="19180" y="15719"/>
                </a:cubicBezTo>
                <a:cubicBezTo>
                  <a:pt x="19180" y="16054"/>
                  <a:pt x="19215" y="16154"/>
                  <a:pt x="19335" y="16154"/>
                </a:cubicBezTo>
                <a:cubicBezTo>
                  <a:pt x="19454" y="16154"/>
                  <a:pt x="19489" y="16054"/>
                  <a:pt x="19489" y="15719"/>
                </a:cubicBezTo>
                <a:cubicBezTo>
                  <a:pt x="19489" y="15385"/>
                  <a:pt x="19454" y="15285"/>
                  <a:pt x="19335" y="15285"/>
                </a:cubicBezTo>
                <a:close/>
                <a:moveTo>
                  <a:pt x="8153" y="15309"/>
                </a:moveTo>
                <a:cubicBezTo>
                  <a:pt x="8121" y="15343"/>
                  <a:pt x="8120" y="15471"/>
                  <a:pt x="8182" y="15663"/>
                </a:cubicBezTo>
                <a:cubicBezTo>
                  <a:pt x="8271" y="15940"/>
                  <a:pt x="8279" y="17095"/>
                  <a:pt x="8193" y="17260"/>
                </a:cubicBezTo>
                <a:cubicBezTo>
                  <a:pt x="8159" y="17326"/>
                  <a:pt x="8131" y="17464"/>
                  <a:pt x="8131" y="17564"/>
                </a:cubicBezTo>
                <a:cubicBezTo>
                  <a:pt x="8131" y="17864"/>
                  <a:pt x="8267" y="17766"/>
                  <a:pt x="8355" y="17405"/>
                </a:cubicBezTo>
                <a:cubicBezTo>
                  <a:pt x="8480" y="16894"/>
                  <a:pt x="8460" y="15928"/>
                  <a:pt x="8317" y="15525"/>
                </a:cubicBezTo>
                <a:cubicBezTo>
                  <a:pt x="8250" y="15338"/>
                  <a:pt x="8186" y="15276"/>
                  <a:pt x="8153" y="15309"/>
                </a:cubicBezTo>
                <a:close/>
                <a:moveTo>
                  <a:pt x="16087" y="15316"/>
                </a:moveTo>
                <a:cubicBezTo>
                  <a:pt x="16036" y="15294"/>
                  <a:pt x="15983" y="15323"/>
                  <a:pt x="15934" y="15419"/>
                </a:cubicBezTo>
                <a:cubicBezTo>
                  <a:pt x="15865" y="15552"/>
                  <a:pt x="15742" y="15685"/>
                  <a:pt x="15661" y="15712"/>
                </a:cubicBezTo>
                <a:cubicBezTo>
                  <a:pt x="15579" y="15740"/>
                  <a:pt x="15502" y="15795"/>
                  <a:pt x="15489" y="15836"/>
                </a:cubicBezTo>
                <a:cubicBezTo>
                  <a:pt x="15466" y="15910"/>
                  <a:pt x="15437" y="17234"/>
                  <a:pt x="15449" y="17695"/>
                </a:cubicBezTo>
                <a:cubicBezTo>
                  <a:pt x="15457" y="18045"/>
                  <a:pt x="15767" y="17989"/>
                  <a:pt x="15901" y="17614"/>
                </a:cubicBezTo>
                <a:cubicBezTo>
                  <a:pt x="15964" y="17437"/>
                  <a:pt x="16098" y="17296"/>
                  <a:pt x="16200" y="17296"/>
                </a:cubicBezTo>
                <a:cubicBezTo>
                  <a:pt x="16372" y="17296"/>
                  <a:pt x="16386" y="17243"/>
                  <a:pt x="16384" y="16603"/>
                </a:cubicBezTo>
                <a:cubicBezTo>
                  <a:pt x="16382" y="15924"/>
                  <a:pt x="16241" y="15383"/>
                  <a:pt x="16087" y="15316"/>
                </a:cubicBezTo>
                <a:close/>
                <a:moveTo>
                  <a:pt x="18751" y="15468"/>
                </a:moveTo>
                <a:cubicBezTo>
                  <a:pt x="18724" y="15455"/>
                  <a:pt x="18706" y="15505"/>
                  <a:pt x="18684" y="15613"/>
                </a:cubicBezTo>
                <a:cubicBezTo>
                  <a:pt x="18620" y="15936"/>
                  <a:pt x="18678" y="17211"/>
                  <a:pt x="18765" y="17387"/>
                </a:cubicBezTo>
                <a:cubicBezTo>
                  <a:pt x="18835" y="17530"/>
                  <a:pt x="18993" y="17388"/>
                  <a:pt x="18993" y="17182"/>
                </a:cubicBezTo>
                <a:cubicBezTo>
                  <a:pt x="18993" y="17109"/>
                  <a:pt x="18961" y="16948"/>
                  <a:pt x="18921" y="16826"/>
                </a:cubicBezTo>
                <a:cubicBezTo>
                  <a:pt x="18867" y="16657"/>
                  <a:pt x="18867" y="16537"/>
                  <a:pt x="18921" y="16334"/>
                </a:cubicBezTo>
                <a:cubicBezTo>
                  <a:pt x="18977" y="16125"/>
                  <a:pt x="18964" y="15989"/>
                  <a:pt x="18864" y="15709"/>
                </a:cubicBezTo>
                <a:cubicBezTo>
                  <a:pt x="18812" y="15562"/>
                  <a:pt x="18778" y="15482"/>
                  <a:pt x="18751" y="15468"/>
                </a:cubicBezTo>
                <a:close/>
                <a:moveTo>
                  <a:pt x="7296" y="15688"/>
                </a:moveTo>
                <a:cubicBezTo>
                  <a:pt x="7281" y="15697"/>
                  <a:pt x="7264" y="15716"/>
                  <a:pt x="7249" y="15748"/>
                </a:cubicBezTo>
                <a:cubicBezTo>
                  <a:pt x="7205" y="15836"/>
                  <a:pt x="7029" y="15910"/>
                  <a:pt x="6859" y="15910"/>
                </a:cubicBezTo>
                <a:cubicBezTo>
                  <a:pt x="6565" y="15911"/>
                  <a:pt x="6547" y="15941"/>
                  <a:pt x="6528" y="16454"/>
                </a:cubicBezTo>
                <a:cubicBezTo>
                  <a:pt x="6517" y="16753"/>
                  <a:pt x="6542" y="17123"/>
                  <a:pt x="6583" y="17278"/>
                </a:cubicBezTo>
                <a:cubicBezTo>
                  <a:pt x="6633" y="17462"/>
                  <a:pt x="6704" y="17512"/>
                  <a:pt x="6790" y="17419"/>
                </a:cubicBezTo>
                <a:cubicBezTo>
                  <a:pt x="6862" y="17341"/>
                  <a:pt x="7054" y="17285"/>
                  <a:pt x="7216" y="17296"/>
                </a:cubicBezTo>
                <a:cubicBezTo>
                  <a:pt x="7509" y="17315"/>
                  <a:pt x="7511" y="17310"/>
                  <a:pt x="7511" y="16684"/>
                </a:cubicBezTo>
                <a:cubicBezTo>
                  <a:pt x="7511" y="16072"/>
                  <a:pt x="7406" y="15623"/>
                  <a:pt x="7296" y="15688"/>
                </a:cubicBezTo>
                <a:close/>
                <a:moveTo>
                  <a:pt x="13033" y="15716"/>
                </a:moveTo>
                <a:cubicBezTo>
                  <a:pt x="12989" y="15735"/>
                  <a:pt x="12939" y="15774"/>
                  <a:pt x="12883" y="15836"/>
                </a:cubicBezTo>
                <a:cubicBezTo>
                  <a:pt x="12721" y="16018"/>
                  <a:pt x="12650" y="16024"/>
                  <a:pt x="12584" y="15854"/>
                </a:cubicBezTo>
                <a:cubicBezTo>
                  <a:pt x="12517" y="15682"/>
                  <a:pt x="12469" y="15692"/>
                  <a:pt x="12378" y="15900"/>
                </a:cubicBezTo>
                <a:cubicBezTo>
                  <a:pt x="12276" y="16131"/>
                  <a:pt x="12245" y="16131"/>
                  <a:pt x="12163" y="15903"/>
                </a:cubicBezTo>
                <a:cubicBezTo>
                  <a:pt x="12042" y="15563"/>
                  <a:pt x="11773" y="15752"/>
                  <a:pt x="11821" y="16143"/>
                </a:cubicBezTo>
                <a:cubicBezTo>
                  <a:pt x="11840" y="16296"/>
                  <a:pt x="11827" y="16584"/>
                  <a:pt x="11793" y="16783"/>
                </a:cubicBezTo>
                <a:cubicBezTo>
                  <a:pt x="11745" y="17059"/>
                  <a:pt x="11755" y="17186"/>
                  <a:pt x="11834" y="17324"/>
                </a:cubicBezTo>
                <a:cubicBezTo>
                  <a:pt x="11896" y="17430"/>
                  <a:pt x="12015" y="17436"/>
                  <a:pt x="12125" y="17338"/>
                </a:cubicBezTo>
                <a:cubicBezTo>
                  <a:pt x="12246" y="17230"/>
                  <a:pt x="12340" y="17247"/>
                  <a:pt x="12393" y="17384"/>
                </a:cubicBezTo>
                <a:cubicBezTo>
                  <a:pt x="12454" y="17540"/>
                  <a:pt x="12513" y="17521"/>
                  <a:pt x="12618" y="17306"/>
                </a:cubicBezTo>
                <a:cubicBezTo>
                  <a:pt x="12740" y="17057"/>
                  <a:pt x="12778" y="17055"/>
                  <a:pt x="12879" y="17285"/>
                </a:cubicBezTo>
                <a:cubicBezTo>
                  <a:pt x="13028" y="17625"/>
                  <a:pt x="13065" y="17621"/>
                  <a:pt x="13185" y="17250"/>
                </a:cubicBezTo>
                <a:cubicBezTo>
                  <a:pt x="13250" y="17046"/>
                  <a:pt x="13265" y="16839"/>
                  <a:pt x="13229" y="16621"/>
                </a:cubicBezTo>
                <a:cubicBezTo>
                  <a:pt x="13199" y="16442"/>
                  <a:pt x="13187" y="16196"/>
                  <a:pt x="13202" y="16073"/>
                </a:cubicBezTo>
                <a:cubicBezTo>
                  <a:pt x="13235" y="15786"/>
                  <a:pt x="13164" y="15658"/>
                  <a:pt x="13033" y="15716"/>
                </a:cubicBezTo>
                <a:close/>
                <a:moveTo>
                  <a:pt x="20395" y="15815"/>
                </a:moveTo>
                <a:cubicBezTo>
                  <a:pt x="20341" y="15815"/>
                  <a:pt x="20296" y="15954"/>
                  <a:pt x="20296" y="16122"/>
                </a:cubicBezTo>
                <a:cubicBezTo>
                  <a:pt x="20296" y="16290"/>
                  <a:pt x="20329" y="16390"/>
                  <a:pt x="20370" y="16348"/>
                </a:cubicBezTo>
                <a:cubicBezTo>
                  <a:pt x="20485" y="16229"/>
                  <a:pt x="20505" y="15815"/>
                  <a:pt x="20395" y="15815"/>
                </a:cubicBezTo>
                <a:close/>
                <a:moveTo>
                  <a:pt x="8845" y="16780"/>
                </a:moveTo>
                <a:cubicBezTo>
                  <a:pt x="8751" y="16780"/>
                  <a:pt x="8718" y="17185"/>
                  <a:pt x="8792" y="17416"/>
                </a:cubicBezTo>
                <a:cubicBezTo>
                  <a:pt x="8850" y="17596"/>
                  <a:pt x="8938" y="17381"/>
                  <a:pt x="8938" y="17059"/>
                </a:cubicBezTo>
                <a:cubicBezTo>
                  <a:pt x="8938" y="16906"/>
                  <a:pt x="8896" y="16780"/>
                  <a:pt x="8845" y="16780"/>
                </a:cubicBezTo>
                <a:close/>
                <a:moveTo>
                  <a:pt x="2556" y="16811"/>
                </a:moveTo>
                <a:cubicBezTo>
                  <a:pt x="2536" y="16792"/>
                  <a:pt x="2519" y="16799"/>
                  <a:pt x="2508" y="16833"/>
                </a:cubicBezTo>
                <a:cubicBezTo>
                  <a:pt x="2486" y="16901"/>
                  <a:pt x="2485" y="17104"/>
                  <a:pt x="2508" y="17285"/>
                </a:cubicBezTo>
                <a:cubicBezTo>
                  <a:pt x="2539" y="17536"/>
                  <a:pt x="2566" y="17563"/>
                  <a:pt x="2621" y="17391"/>
                </a:cubicBezTo>
                <a:cubicBezTo>
                  <a:pt x="2676" y="17219"/>
                  <a:pt x="2676" y="17113"/>
                  <a:pt x="2620" y="16939"/>
                </a:cubicBezTo>
                <a:cubicBezTo>
                  <a:pt x="2600" y="16876"/>
                  <a:pt x="2577" y="16830"/>
                  <a:pt x="2556" y="16811"/>
                </a:cubicBezTo>
                <a:close/>
                <a:moveTo>
                  <a:pt x="20342" y="16829"/>
                </a:moveTo>
                <a:cubicBezTo>
                  <a:pt x="20313" y="16868"/>
                  <a:pt x="20296" y="17016"/>
                  <a:pt x="20296" y="17260"/>
                </a:cubicBezTo>
                <a:cubicBezTo>
                  <a:pt x="20296" y="17586"/>
                  <a:pt x="20325" y="17746"/>
                  <a:pt x="20374" y="17695"/>
                </a:cubicBezTo>
                <a:cubicBezTo>
                  <a:pt x="20417" y="17651"/>
                  <a:pt x="20452" y="17455"/>
                  <a:pt x="20452" y="17260"/>
                </a:cubicBezTo>
                <a:cubicBezTo>
                  <a:pt x="20452" y="17066"/>
                  <a:pt x="20417" y="16873"/>
                  <a:pt x="20374" y="16829"/>
                </a:cubicBezTo>
                <a:cubicBezTo>
                  <a:pt x="20362" y="16816"/>
                  <a:pt x="20351" y="16816"/>
                  <a:pt x="20342" y="16829"/>
                </a:cubicBezTo>
                <a:close/>
              </a:path>
            </a:pathLst>
          </a:custGeom>
          <a:ln w="12700">
            <a:solidFill>
              <a:srgbClr val="DDDDDD"/>
            </a:solidFill>
            <a:miter lim="400000"/>
          </a:ln>
        </p:spPr>
      </p:pic>
      <p:sp>
        <p:nvSpPr>
          <p:cNvPr id="9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0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330" b="3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25" name="Body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2440" indent="-472440" defTabSz="543305">
              <a:buSzPct val="100000"/>
              <a:buAutoNum type="arabicPeriod"/>
              <a:defRPr sz="3534"/>
            </a:pPr>
            <a:r>
              <a:t>Download from jQuery.com/download</a:t>
            </a:r>
          </a:p>
          <a:p>
            <a:pPr marL="472440" indent="-472440" defTabSz="543305">
              <a:buSzPct val="100000"/>
              <a:buAutoNum type="arabicPeriod"/>
              <a:defRPr sz="3534"/>
            </a:pPr>
            <a:r>
              <a:t>CDN (Content Delivery Network) [Preferred]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pic>
        <p:nvPicPr>
          <p:cNvPr id="208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1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1641" y="5505211"/>
            <a:ext cx="82296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17-04-09 at 11.26.51 PM.png" descr="Screen Shot 2017-04-09 at 11.26.5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58441" y="5117861"/>
            <a:ext cx="8636001" cy="337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1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vents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class example</a:t>
            </a:r>
          </a:p>
        </p:txBody>
      </p:sp>
      <p:pic>
        <p:nvPicPr>
          <p:cNvPr id="215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2490669"/>
            <a:ext cx="82296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7-04-09 at 11.26.51 PM.png" descr="Screen Shot 2017-04-09 at 11.26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0647" y="5436649"/>
            <a:ext cx="8636001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tyling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toggle</a:t>
            </a:r>
          </a:p>
        </p:txBody>
      </p:sp>
      <p:pic>
        <p:nvPicPr>
          <p:cNvPr id="219" name="Screen Shot 2017-04-09 at 11.32.11 PM.png" descr="Screen Shot 2017-04-09 at 11.32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5923" y="2296879"/>
            <a:ext cx="38354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 Shot 2017-04-09 at 11.32.05 PM.png" descr="Screen Shot 2017-04-09 at 11.32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296" y="2309579"/>
            <a:ext cx="3327401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$(&quot;.toggle&quot;).toggleClass(&quot;red green&quot;);"/>
          <p:cNvSpPr/>
          <p:nvPr/>
        </p:nvSpPr>
        <p:spPr>
          <a:xfrm>
            <a:off x="1207115" y="8086618"/>
            <a:ext cx="10590570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t>$(".toggle").toggleClass("red green");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moving a clas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Removing a class</a:t>
            </a:r>
          </a:p>
        </p:txBody>
      </p:sp>
      <p:pic>
        <p:nvPicPr>
          <p:cNvPr id="224" name="Screen Shot 2017-04-09 at 11.33.22 PM.png" descr="Screen Shot 2017-04-09 at 11.33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5100" y="2489199"/>
            <a:ext cx="2514601" cy="477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$(&quot;.toggle&quot;).removeClass(&quot;red&quot;);…"/>
          <p:cNvSpPr/>
          <p:nvPr/>
        </p:nvSpPr>
        <p:spPr>
          <a:xfrm>
            <a:off x="1207115" y="7871064"/>
            <a:ext cx="10590570" cy="846749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$(".toggle").removeClass("red"); </a:t>
            </a:r>
          </a:p>
          <a:p>
            <a: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$(".toggle").removeClass("green");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Hide &amp; show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Hide &amp; show</a:t>
            </a:r>
          </a:p>
        </p:txBody>
      </p:sp>
      <p:sp>
        <p:nvSpPr>
          <p:cNvPr id="228" name="$(&quot;.hide&quot;).click(function(){…"/>
          <p:cNvSpPr/>
          <p:nvPr/>
        </p:nvSpPr>
        <p:spPr>
          <a:xfrm>
            <a:off x="2967167" y="3251844"/>
            <a:ext cx="7070466" cy="324991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$(".hide").click(function(){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  $("img.hideAndSeek").hide();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});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$(".show").click(function(){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  $("img.hideAndSeek").show();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});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ad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Fading</a:t>
            </a:r>
          </a:p>
        </p:txBody>
      </p:sp>
      <p:sp>
        <p:nvSpPr>
          <p:cNvPr id="231" name="fadeOut()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fadeOut():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gradually make an element disappear.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fadeIn()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gradually bring the element back in.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fadeToggle():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"fade" in/out the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Think outside the box</a:t>
            </a:r>
          </a:p>
        </p:txBody>
      </p:sp>
      <p:sp>
        <p:nvSpPr>
          <p:cNvPr id="234" name="addClass()"/>
          <p:cNvSpPr>
            <a:spLocks noGrp="1"/>
          </p:cNvSpPr>
          <p:nvPr>
            <p:ph type="body" idx="1"/>
          </p:nvPr>
        </p:nvSpPr>
        <p:spPr>
          <a:xfrm>
            <a:off x="355600" y="2643426"/>
            <a:ext cx="12293600" cy="62992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animate()</a:t>
            </a:r>
          </a:p>
          <a:p>
            <a:pPr marL="0" indent="0">
              <a:buSzTx/>
              <a:buNone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rPr dirty="0"/>
              <a:t>Default speed: 400ms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rPr dirty="0"/>
              <a:t>Not all CSS styling effects can be applied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rPr dirty="0"/>
              <a:t>CSS properties that return a numeric property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 dirty="0"/>
          </a:p>
          <a:p>
            <a:pPr marL="0" lvl="1" indent="950843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pPr>
            <a:endParaRPr dirty="0"/>
          </a:p>
        </p:txBody>
      </p:sp>
      <p:sp>
        <p:nvSpPr>
          <p:cNvPr id="235" name="$(selector).animate({params},speed, callback);"/>
          <p:cNvSpPr/>
          <p:nvPr/>
        </p:nvSpPr>
        <p:spPr>
          <a:xfrm>
            <a:off x="1728877" y="4320685"/>
            <a:ext cx="9547047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$(selector).animate({</a:t>
            </a:r>
            <a:r>
              <a:rPr b="1">
                <a:solidFill>
                  <a:schemeClr val="accent5">
                    <a:lumOff val="-6588"/>
                  </a:schemeClr>
                </a:solidFill>
              </a:rPr>
              <a:t>params</a:t>
            </a:r>
            <a:r>
              <a:t>},speed, callback);</a:t>
            </a:r>
          </a:p>
        </p:txBody>
      </p:sp>
      <p:pic>
        <p:nvPicPr>
          <p:cNvPr id="23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9284" y="5240981"/>
            <a:ext cx="3377205" cy="3827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Delay</a:t>
            </a:r>
          </a:p>
        </p:txBody>
      </p:sp>
      <p:sp>
        <p:nvSpPr>
          <p:cNvPr id="239" name="addClass()"/>
          <p:cNvSpPr>
            <a:spLocks noGrp="1"/>
          </p:cNvSpPr>
          <p:nvPr>
            <p:ph type="body" idx="1"/>
          </p:nvPr>
        </p:nvSpPr>
        <p:spPr>
          <a:xfrm>
            <a:off x="355600" y="2643426"/>
            <a:ext cx="12293600" cy="62992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delay()</a:t>
            </a:r>
          </a:p>
          <a:p>
            <a:pPr marL="0" indent="0">
              <a:buSzTx/>
              <a:buNone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t>Most commonly used for chaining events 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/>
          </a:p>
          <a:p>
            <a:pPr marL="0" lvl="1" indent="950843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pPr>
            <a:endParaRPr/>
          </a:p>
        </p:txBody>
      </p:sp>
      <p:sp>
        <p:nvSpPr>
          <p:cNvPr id="240" name="$(selector).delay(speed,queueName)"/>
          <p:cNvSpPr/>
          <p:nvPr/>
        </p:nvSpPr>
        <p:spPr>
          <a:xfrm>
            <a:off x="1728877" y="4540814"/>
            <a:ext cx="9547047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$(selector).delay(speed,queueName)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inish &amp; stop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Finish &amp; stop</a:t>
            </a:r>
          </a:p>
        </p:txBody>
      </p:sp>
      <p:sp>
        <p:nvSpPr>
          <p:cNvPr id="243" name="Differenc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Difference </a:t>
            </a:r>
          </a:p>
          <a:p>
            <a:pPr lvl="1"/>
            <a:r>
              <a:rPr dirty="0"/>
              <a:t>Finish: show end state</a:t>
            </a:r>
          </a:p>
          <a:p>
            <a:pPr lvl="1"/>
            <a:r>
              <a:rPr dirty="0"/>
              <a:t>Stop: pause and show current state </a:t>
            </a:r>
          </a:p>
        </p:txBody>
      </p:sp>
      <p:pic>
        <p:nvPicPr>
          <p:cNvPr id="24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4548" y="3038726"/>
            <a:ext cx="1726702" cy="319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330" b="3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29" name="Body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2440" indent="-472440" defTabSz="543305">
              <a:buSzPct val="100000"/>
              <a:buAutoNum type="arabicPeriod"/>
              <a:defRPr sz="3534"/>
            </a:pPr>
            <a:r>
              <a:t>Download from jQuery.com/download</a:t>
            </a:r>
          </a:p>
          <a:p>
            <a:pPr marL="472440" indent="-472440" defTabSz="543305">
              <a:buSzPct val="100000"/>
              <a:buAutoNum type="arabicPeriod"/>
              <a:defRPr sz="3534"/>
            </a:pPr>
            <a:r>
              <a:t>CDN (Content Delivery Network) [Preferred]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</a:t>
            </a:r>
          </a:p>
        </p:txBody>
      </p:sp>
      <p:sp>
        <p:nvSpPr>
          <p:cNvPr id="249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Asynchronous JavaScript and XML</a:t>
            </a:r>
          </a:p>
          <a:p>
            <a:r>
              <a:t>Use of XmlHttpRequest objects to interact with web server dynamically via Javascript</a:t>
            </a:r>
          </a:p>
          <a:p>
            <a:r>
              <a:t>Faster data exchange method with server</a:t>
            </a:r>
          </a:p>
          <a:p>
            <a:r>
              <a:t>Single line of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 </a:t>
            </a:r>
          </a:p>
        </p:txBody>
      </p:sp>
      <p:sp>
        <p:nvSpPr>
          <p:cNvPr id="252" name="Body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4936029"/>
          </a:xfrm>
          <a:prstGeom prst="rect">
            <a:avLst/>
          </a:prstGeom>
        </p:spPr>
        <p:txBody>
          <a:bodyPr/>
          <a:lstStyle/>
          <a:p>
            <a:r>
              <a:t>2 Methods</a:t>
            </a:r>
          </a:p>
          <a:p>
            <a:pPr lvl="1"/>
            <a:r>
              <a:t>.ajax() method</a:t>
            </a:r>
          </a:p>
          <a:p>
            <a:pPr lvl="1"/>
            <a:r>
              <a:t>Convenience functions: *.get() *.post()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heart of it all</a:t>
            </a:r>
          </a:p>
        </p:txBody>
      </p:sp>
      <p:sp>
        <p:nvSpPr>
          <p:cNvPr id="255" name="Body"/>
          <p:cNvSpPr>
            <a:spLocks noGrp="1"/>
          </p:cNvSpPr>
          <p:nvPr>
            <p:ph type="body" idx="1"/>
          </p:nvPr>
        </p:nvSpPr>
        <p:spPr>
          <a:xfrm>
            <a:off x="355600" y="2235200"/>
            <a:ext cx="12293600" cy="6299200"/>
          </a:xfrm>
          <a:prstGeom prst="rect">
            <a:avLst/>
          </a:prstGeom>
        </p:spPr>
        <p:txBody>
          <a:bodyPr/>
          <a:lstStyle/>
          <a:p>
            <a:r>
              <a:t>ajax() method</a:t>
            </a:r>
          </a:p>
          <a:p>
            <a:pPr lvl="1"/>
            <a:r>
              <a:t>Takes a parameter of a configuration object</a:t>
            </a:r>
          </a:p>
          <a:p>
            <a:pPr lvl="1"/>
            <a:r>
              <a:t>Allows for many more configuration options</a:t>
            </a:r>
          </a:p>
          <a:p>
            <a:pPr lvl="2"/>
            <a:r>
              <a:t>Options include: url, data, type, dataType, done, fail, always</a:t>
            </a:r>
          </a:p>
        </p:txBody>
      </p:sp>
      <p:pic>
        <p:nvPicPr>
          <p:cNvPr id="256" name="images.png" descr="images.png"/>
          <p:cNvPicPr>
            <a:picLocks noChangeAspect="1"/>
          </p:cNvPicPr>
          <p:nvPr/>
        </p:nvPicPr>
        <p:blipFill>
          <a:blip r:embed="rId2">
            <a:extLst/>
          </a:blip>
          <a:srcRect l="330" t="18363" r="351" b="13561"/>
          <a:stretch>
            <a:fillRect/>
          </a:stretch>
        </p:blipFill>
        <p:spPr>
          <a:xfrm>
            <a:off x="10672421" y="1177120"/>
            <a:ext cx="602096" cy="583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0944" extrusionOk="0">
                <a:moveTo>
                  <a:pt x="15802" y="0"/>
                </a:moveTo>
                <a:cubicBezTo>
                  <a:pt x="13992" y="0"/>
                  <a:pt x="12193" y="938"/>
                  <a:pt x="11246" y="2366"/>
                </a:cubicBezTo>
                <a:cubicBezTo>
                  <a:pt x="11016" y="2714"/>
                  <a:pt x="10806" y="2982"/>
                  <a:pt x="10791" y="2965"/>
                </a:cubicBezTo>
                <a:cubicBezTo>
                  <a:pt x="10775" y="2948"/>
                  <a:pt x="10552" y="2656"/>
                  <a:pt x="10292" y="2309"/>
                </a:cubicBezTo>
                <a:cubicBezTo>
                  <a:pt x="8604" y="52"/>
                  <a:pt x="5557" y="-656"/>
                  <a:pt x="3103" y="656"/>
                </a:cubicBezTo>
                <a:cubicBezTo>
                  <a:pt x="2193" y="1142"/>
                  <a:pt x="1148" y="2250"/>
                  <a:pt x="683" y="3222"/>
                </a:cubicBezTo>
                <a:cubicBezTo>
                  <a:pt x="464" y="3681"/>
                  <a:pt x="255" y="4285"/>
                  <a:pt x="214" y="4562"/>
                </a:cubicBezTo>
                <a:cubicBezTo>
                  <a:pt x="172" y="4839"/>
                  <a:pt x="84" y="5098"/>
                  <a:pt x="28" y="5132"/>
                </a:cubicBezTo>
                <a:cubicBezTo>
                  <a:pt x="17" y="5139"/>
                  <a:pt x="10" y="5965"/>
                  <a:pt x="0" y="6287"/>
                </a:cubicBezTo>
                <a:cubicBezTo>
                  <a:pt x="11" y="6536"/>
                  <a:pt x="16" y="7090"/>
                  <a:pt x="28" y="7114"/>
                </a:cubicBezTo>
                <a:cubicBezTo>
                  <a:pt x="86" y="7224"/>
                  <a:pt x="195" y="7618"/>
                  <a:pt x="270" y="7998"/>
                </a:cubicBezTo>
                <a:cubicBezTo>
                  <a:pt x="434" y="8819"/>
                  <a:pt x="1002" y="10105"/>
                  <a:pt x="1609" y="11021"/>
                </a:cubicBezTo>
                <a:cubicBezTo>
                  <a:pt x="2190" y="11898"/>
                  <a:pt x="3563" y="13312"/>
                  <a:pt x="5879" y="15455"/>
                </a:cubicBezTo>
                <a:cubicBezTo>
                  <a:pt x="7784" y="17217"/>
                  <a:pt x="9353" y="18932"/>
                  <a:pt x="10278" y="20245"/>
                </a:cubicBezTo>
                <a:lnTo>
                  <a:pt x="10776" y="20944"/>
                </a:lnTo>
                <a:lnTo>
                  <a:pt x="11417" y="20046"/>
                </a:lnTo>
                <a:cubicBezTo>
                  <a:pt x="12523" y="18496"/>
                  <a:pt x="13792" y="17119"/>
                  <a:pt x="16158" y="14899"/>
                </a:cubicBezTo>
                <a:cubicBezTo>
                  <a:pt x="17411" y="13722"/>
                  <a:pt x="18703" y="12451"/>
                  <a:pt x="19033" y="12062"/>
                </a:cubicBezTo>
                <a:cubicBezTo>
                  <a:pt x="20299" y="10570"/>
                  <a:pt x="21070" y="9102"/>
                  <a:pt x="21325" y="7713"/>
                </a:cubicBezTo>
                <a:cubicBezTo>
                  <a:pt x="21401" y="7302"/>
                  <a:pt x="21511" y="6882"/>
                  <a:pt x="21567" y="6772"/>
                </a:cubicBezTo>
                <a:cubicBezTo>
                  <a:pt x="21579" y="6748"/>
                  <a:pt x="21585" y="6187"/>
                  <a:pt x="21596" y="5931"/>
                </a:cubicBezTo>
                <a:cubicBezTo>
                  <a:pt x="21591" y="5848"/>
                  <a:pt x="21600" y="5365"/>
                  <a:pt x="21596" y="5360"/>
                </a:cubicBezTo>
                <a:cubicBezTo>
                  <a:pt x="21550" y="5315"/>
                  <a:pt x="21444" y="4979"/>
                  <a:pt x="21368" y="4605"/>
                </a:cubicBezTo>
                <a:cubicBezTo>
                  <a:pt x="20826" y="1946"/>
                  <a:pt x="18472" y="0"/>
                  <a:pt x="15802" y="0"/>
                </a:cubicBezTo>
                <a:close/>
                <a:moveTo>
                  <a:pt x="5709" y="356"/>
                </a:moveTo>
                <a:cubicBezTo>
                  <a:pt x="6486" y="348"/>
                  <a:pt x="7276" y="534"/>
                  <a:pt x="8043" y="912"/>
                </a:cubicBezTo>
                <a:cubicBezTo>
                  <a:pt x="8888" y="1329"/>
                  <a:pt x="10100" y="2553"/>
                  <a:pt x="10506" y="3393"/>
                </a:cubicBezTo>
                <a:lnTo>
                  <a:pt x="10776" y="3935"/>
                </a:lnTo>
                <a:lnTo>
                  <a:pt x="11132" y="3265"/>
                </a:lnTo>
                <a:cubicBezTo>
                  <a:pt x="12186" y="1285"/>
                  <a:pt x="14504" y="75"/>
                  <a:pt x="16556" y="427"/>
                </a:cubicBezTo>
                <a:cubicBezTo>
                  <a:pt x="19534" y="938"/>
                  <a:pt x="21505" y="3726"/>
                  <a:pt x="21112" y="6872"/>
                </a:cubicBezTo>
                <a:cubicBezTo>
                  <a:pt x="20815" y="9239"/>
                  <a:pt x="19888" y="10740"/>
                  <a:pt x="17026" y="13473"/>
                </a:cubicBezTo>
                <a:cubicBezTo>
                  <a:pt x="14222" y="16151"/>
                  <a:pt x="12413" y="18021"/>
                  <a:pt x="11616" y="19091"/>
                </a:cubicBezTo>
                <a:cubicBezTo>
                  <a:pt x="11180" y="19677"/>
                  <a:pt x="10810" y="20160"/>
                  <a:pt x="10791" y="20160"/>
                </a:cubicBezTo>
                <a:cubicBezTo>
                  <a:pt x="10771" y="20160"/>
                  <a:pt x="10356" y="19651"/>
                  <a:pt x="9865" y="19033"/>
                </a:cubicBezTo>
                <a:cubicBezTo>
                  <a:pt x="8876" y="17788"/>
                  <a:pt x="7491" y="16373"/>
                  <a:pt x="4997" y="14043"/>
                </a:cubicBezTo>
                <a:cubicBezTo>
                  <a:pt x="2324" y="11547"/>
                  <a:pt x="1347" y="10266"/>
                  <a:pt x="783" y="8483"/>
                </a:cubicBezTo>
                <a:cubicBezTo>
                  <a:pt x="427" y="7358"/>
                  <a:pt x="307" y="5830"/>
                  <a:pt x="498" y="4890"/>
                </a:cubicBezTo>
                <a:cubicBezTo>
                  <a:pt x="730" y="3752"/>
                  <a:pt x="1261" y="2791"/>
                  <a:pt x="2107" y="1953"/>
                </a:cubicBezTo>
                <a:cubicBezTo>
                  <a:pt x="3156" y="914"/>
                  <a:pt x="4413" y="370"/>
                  <a:pt x="5709" y="356"/>
                </a:cubicBezTo>
                <a:close/>
              </a:path>
            </a:pathLst>
          </a:cu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259" name="$.ajax({ url: &quot;post.php&quot;, //URL for the request message…"/>
          <p:cNvSpPr/>
          <p:nvPr/>
        </p:nvSpPr>
        <p:spPr>
          <a:xfrm>
            <a:off x="631017" y="3160102"/>
            <a:ext cx="11742765" cy="3433396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$.ajax({ url: "post.php", //URL for the request message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data: {id: 100}, //Data to be sent in request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type: "GET",//Whether this is a POST or GET request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dataType: “json", //Type of data expected to be returned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})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//Code to run if request succeeds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.done(function(json) { // callback function })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your convenience </a:t>
            </a:r>
          </a:p>
        </p:txBody>
      </p:sp>
      <p:sp>
        <p:nvSpPr>
          <p:cNvPr id="262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.get()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$.get(URL,callback);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sends HTTP GET request to server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.post()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$.post(URL,data,callback);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requests data from server using HTTP POST request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and Post examples</a:t>
            </a:r>
          </a:p>
        </p:txBody>
      </p:sp>
      <p:sp>
        <p:nvSpPr>
          <p:cNvPr id="265" name="$.get( &quot;all_this_data.html&quot;,…"/>
          <p:cNvSpPr/>
          <p:nvPr/>
        </p:nvSpPr>
        <p:spPr>
          <a:xfrm>
            <a:off x="1119361" y="3524703"/>
            <a:ext cx="10766079" cy="2704194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$.get( "all_this_data.html", </a:t>
            </a:r>
          </a:p>
          <a:p>
            <a:pPr lvl="8" indent="18288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function(data,status){ //Callback function definition })</a:t>
            </a:r>
          </a:p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$.post("all_this_data.html", {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name: "Fred"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greeting: "Hello World!" },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function(data,status){ //Callback function definition })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Pick Your Poison</a:t>
            </a:r>
          </a:p>
        </p:txBody>
      </p:sp>
      <p:sp>
        <p:nvSpPr>
          <p:cNvPr id="268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How to determine what method to use?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Convenience Functions: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Sending simple requests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Default settings are OK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.ajax()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Perform error handling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Single point of Control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Extensive configuration of requests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s || commen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|| comments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Maneuvering the 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ere to include script tag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include script tag?</a:t>
            </a:r>
          </a:p>
        </p:txBody>
      </p:sp>
      <p:sp>
        <p:nvSpPr>
          <p:cNvPr id="134" name="End of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End of</a:t>
            </a:r>
          </a:p>
          <a:p>
            <a:r>
              <a:t>Wrap in document.ready</a:t>
            </a:r>
          </a:p>
          <a:p>
            <a:r>
              <a:t>Both work!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Maneuvering the DOM</a:t>
            </a:r>
          </a:p>
        </p:txBody>
      </p:sp>
      <p:sp>
        <p:nvSpPr>
          <p:cNvPr id="137" name="Body"/>
          <p:cNvSpPr>
            <a:spLocks noGrp="1"/>
          </p:cNvSpPr>
          <p:nvPr>
            <p:ph type="body" sz="half" idx="1"/>
          </p:nvPr>
        </p:nvSpPr>
        <p:spPr>
          <a:xfrm>
            <a:off x="255761" y="2474503"/>
            <a:ext cx="12721878" cy="26818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$()</a:t>
            </a:r>
          </a:p>
          <a:p>
            <a:pPr marL="1066247" lvl="1" indent="-228600">
              <a:spcBef>
                <a:spcPts val="0"/>
              </a:spcBef>
              <a:buSzPct val="100000"/>
              <a:defRPr sz="2800"/>
            </a:pPr>
            <a:r>
              <a:rPr dirty="0"/>
              <a:t>CSS selector: .class, #id, :pseudo-classes, and tag (not ::pseudo-elements)</a:t>
            </a:r>
          </a:p>
          <a:p>
            <a:pPr marL="0" lvl="1" indent="520700">
              <a:spcBef>
                <a:spcPts val="0"/>
              </a:spcBef>
              <a:buSzTx/>
              <a:buNone/>
              <a:defRPr sz="2800"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Pure JS code:</a:t>
            </a:r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endParaRPr dirty="0"/>
          </a:p>
        </p:txBody>
      </p:sp>
      <p:grpSp>
        <p:nvGrpSpPr>
          <p:cNvPr id="142" name="Group"/>
          <p:cNvGrpSpPr/>
          <p:nvPr/>
        </p:nvGrpSpPr>
        <p:grpSpPr>
          <a:xfrm>
            <a:off x="255761" y="4508500"/>
            <a:ext cx="8727004" cy="5114232"/>
            <a:chOff x="0" y="0"/>
            <a:chExt cx="8727003" cy="5114231"/>
          </a:xfrm>
        </p:grpSpPr>
        <p:sp>
          <p:nvSpPr>
            <p:cNvPr id="138" name="document.getElementsBy(“ul”);…"/>
            <p:cNvSpPr/>
            <p:nvPr/>
          </p:nvSpPr>
          <p:spPr>
            <a:xfrm>
              <a:off x="863600" y="0"/>
              <a:ext cx="7863403" cy="1320800"/>
            </a:xfrm>
            <a:prstGeom prst="rect">
              <a:avLst/>
            </a:prstGeom>
            <a:solidFill>
              <a:schemeClr val="accent6">
                <a:satOff val="-3096"/>
                <a:lumOff val="14117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indent="316947" algn="l">
                <a:defRPr sz="2800"/>
              </a:pPr>
              <a:r>
                <a:t>document.getElementsBy(“ul”);</a:t>
              </a:r>
            </a:p>
            <a:p>
              <a:pPr indent="316947" algn="l">
                <a:defRPr sz="2800"/>
              </a:pPr>
              <a:r>
                <a:t>document.getElementsByClassName(“highlight”);</a:t>
              </a:r>
            </a:p>
            <a:p>
              <a:pPr indent="316947" algn="l">
                <a:defRPr sz="2800"/>
              </a:pPr>
              <a:r>
                <a:t>document.getElementById(“footer”);</a:t>
              </a:r>
            </a:p>
          </p:txBody>
        </p:sp>
        <p:sp>
          <p:nvSpPr>
            <p:cNvPr id="139" name="jQuery code:"/>
            <p:cNvSpPr/>
            <p:nvPr/>
          </p:nvSpPr>
          <p:spPr>
            <a:xfrm>
              <a:off x="0" y="1341969"/>
              <a:ext cx="2709913" cy="170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l">
                <a:defRPr sz="2800"/>
              </a:pPr>
              <a:r>
                <a:rPr dirty="0"/>
                <a:t>jQuery code:</a:t>
              </a:r>
            </a:p>
            <a:p>
              <a:pPr algn="l">
                <a:defRPr sz="2800"/>
              </a:pPr>
              <a:endParaRPr dirty="0"/>
            </a:p>
          </p:txBody>
        </p:sp>
        <p:sp>
          <p:nvSpPr>
            <p:cNvPr id="140" name="$(“ul”);…"/>
            <p:cNvSpPr/>
            <p:nvPr/>
          </p:nvSpPr>
          <p:spPr>
            <a:xfrm>
              <a:off x="863600" y="2235200"/>
              <a:ext cx="7863403" cy="1320800"/>
            </a:xfrm>
            <a:prstGeom prst="rect">
              <a:avLst/>
            </a:prstGeom>
            <a:solidFill>
              <a:srgbClr val="1A3556">
                <a:alpha val="35426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indent="520700" algn="l">
                <a:defRPr sz="2800"/>
              </a:pPr>
              <a:r>
                <a:t>$(“ul”);</a:t>
              </a:r>
            </a:p>
            <a:p>
              <a:pPr lvl="1" indent="520700" algn="l">
                <a:defRPr sz="2800"/>
              </a:pPr>
              <a:r>
                <a:t>$(“.highlight”);</a:t>
              </a:r>
            </a:p>
            <a:p>
              <a:pPr lvl="1" indent="520700" algn="l">
                <a:defRPr sz="2800"/>
              </a:pPr>
              <a:r>
                <a:t>$(“#footer”);</a:t>
              </a:r>
            </a:p>
          </p:txBody>
        </p:sp>
        <p:sp>
          <p:nvSpPr>
            <p:cNvPr id="141" name="&quot;&quot; vs ''?…"/>
            <p:cNvSpPr/>
            <p:nvPr/>
          </p:nvSpPr>
          <p:spPr>
            <a:xfrm>
              <a:off x="0" y="3408015"/>
              <a:ext cx="8264296" cy="170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l" defTabSz="566674">
                <a:defRPr sz="2716"/>
              </a:pPr>
              <a:endParaRPr dirty="0"/>
            </a:p>
            <a:p>
              <a:pPr algn="l" defTabSz="566674">
                <a:defRPr sz="2716"/>
              </a:pPr>
              <a:r>
                <a:rPr dirty="0"/>
                <a:t>"" vs ''?</a:t>
              </a:r>
            </a:p>
            <a:p>
              <a:pPr marL="1034260" lvl="1" indent="-221742" algn="l" defTabSz="566674">
                <a:buSzPct val="100000"/>
                <a:buChar char="•"/>
                <a:defRPr sz="2716"/>
              </a:pPr>
              <a:r>
                <a:rPr dirty="0"/>
                <a:t>jQuery Core Style Guide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031" y="-165101"/>
            <a:ext cx="11565138" cy="7523938"/>
          </a:xfrm>
          <a:prstGeom prst="rect">
            <a:avLst/>
          </a:prstGeom>
          <a:ln w="9525">
            <a:round/>
          </a:ln>
        </p:spPr>
      </p:pic>
      <p:sp>
        <p:nvSpPr>
          <p:cNvPr id="145" name="Tree Example"/>
          <p:cNvSpPr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Tree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Consolas"/>
        <a:ea typeface="Consolas"/>
        <a:cs typeface="Consola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Consolas"/>
        <a:ea typeface="Consolas"/>
        <a:cs typeface="Consola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1725</Words>
  <Application>Microsoft Macintosh PowerPoint</Application>
  <PresentationFormat>Custom</PresentationFormat>
  <Paragraphs>318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Consolas</vt:lpstr>
      <vt:lpstr>Gill Sans</vt:lpstr>
      <vt:lpstr>Gill Sans Light</vt:lpstr>
      <vt:lpstr>Helvetica Neue</vt:lpstr>
      <vt:lpstr>Arial</vt:lpstr>
      <vt:lpstr>Showroom</vt:lpstr>
      <vt:lpstr>jQuery</vt:lpstr>
      <vt:lpstr>What is Jquery</vt:lpstr>
      <vt:lpstr>Why JQuery</vt:lpstr>
      <vt:lpstr>Getting started</vt:lpstr>
      <vt:lpstr>Getting started</vt:lpstr>
      <vt:lpstr>Maneuvering the DOM</vt:lpstr>
      <vt:lpstr>Where to include script tag?</vt:lpstr>
      <vt:lpstr>Maneuvering the DOM</vt:lpstr>
      <vt:lpstr>Tree Example</vt:lpstr>
      <vt:lpstr>Tree Example (count.)</vt:lpstr>
      <vt:lpstr>Tree Example Code rewritten</vt:lpstr>
      <vt:lpstr>jQuery selector methods</vt:lpstr>
      <vt:lpstr>Walking the dom</vt:lpstr>
      <vt:lpstr>traversing the dom</vt:lpstr>
      <vt:lpstr>Tree Example AGAIN</vt:lpstr>
      <vt:lpstr>Tree Example - Walking/Traversing the DOM</vt:lpstr>
      <vt:lpstr>Modifying the DOM</vt:lpstr>
      <vt:lpstr>One Method, Two Functionalities </vt:lpstr>
      <vt:lpstr>Set()</vt:lpstr>
      <vt:lpstr>Html()</vt:lpstr>
      <vt:lpstr>Val()</vt:lpstr>
      <vt:lpstr>Attr()</vt:lpstr>
      <vt:lpstr>Add New Content</vt:lpstr>
      <vt:lpstr>Append() and Prepend()</vt:lpstr>
      <vt:lpstr>Append() and Prepend()</vt:lpstr>
      <vt:lpstr>After() and Before()</vt:lpstr>
      <vt:lpstr>Remove content</vt:lpstr>
      <vt:lpstr>Remove() as filter</vt:lpstr>
      <vt:lpstr>Modifying CSS</vt:lpstr>
      <vt:lpstr>CSS()</vt:lpstr>
      <vt:lpstr>Events in the DOM</vt:lpstr>
      <vt:lpstr>Syntax For Event Methods</vt:lpstr>
      <vt:lpstr>Common jQuery Event Methods</vt:lpstr>
      <vt:lpstr>Event Propagation</vt:lpstr>
      <vt:lpstr>Event Delegation</vt:lpstr>
      <vt:lpstr>Triggering an Event</vt:lpstr>
      <vt:lpstr>Styling in the DOM</vt:lpstr>
      <vt:lpstr>Let’s get classy</vt:lpstr>
      <vt:lpstr>Let’s get classy</vt:lpstr>
      <vt:lpstr>Let’s get classy</vt:lpstr>
      <vt:lpstr>adding class example</vt:lpstr>
      <vt:lpstr>toggle</vt:lpstr>
      <vt:lpstr>Removing a class</vt:lpstr>
      <vt:lpstr>Hide &amp; show</vt:lpstr>
      <vt:lpstr>Fading</vt:lpstr>
      <vt:lpstr>Think outside the box</vt:lpstr>
      <vt:lpstr>Delay</vt:lpstr>
      <vt:lpstr>Finish &amp; stop</vt:lpstr>
      <vt:lpstr>Ajax</vt:lpstr>
      <vt:lpstr>ajax</vt:lpstr>
      <vt:lpstr>implementation </vt:lpstr>
      <vt:lpstr>The heart of it all</vt:lpstr>
      <vt:lpstr>example</vt:lpstr>
      <vt:lpstr>For your convenience </vt:lpstr>
      <vt:lpstr>Get and Post examples</vt:lpstr>
      <vt:lpstr>Pick Your Poison</vt:lpstr>
      <vt:lpstr>questions || comments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cp:lastModifiedBy>Huang, Raphael</cp:lastModifiedBy>
  <cp:revision>18</cp:revision>
  <dcterms:modified xsi:type="dcterms:W3CDTF">2017-04-10T13:35:24Z</dcterms:modified>
</cp:coreProperties>
</file>