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5" r:id="rId4"/>
    <p:sldId id="266" r:id="rId5"/>
    <p:sldId id="256" r:id="rId6"/>
    <p:sldId id="262" r:id="rId7"/>
    <p:sldId id="263" r:id="rId8"/>
    <p:sldId id="261" r:id="rId9"/>
    <p:sldId id="264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169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30C2-A3CB-4410-A7D4-595BA70DE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438B5-8B4C-4801-8F44-30C1F6E18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13FA-65C3-4451-BDC1-1B0D4CEA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B5F-93DA-4FE1-98D1-D914467556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4B961-D80E-4510-A52A-80419B28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747C4-2E31-48E6-9A8E-1D6D8FB2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468D-360D-4332-8352-A6BE6D5D9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49CC-4CB8-4D70-B064-45CC4562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74616-7B29-4CBC-9CC0-416727ACB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31A0-70C4-44BB-B5D3-49870AE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B5F-93DA-4FE1-98D1-D914467556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5B47-1EE1-4F8F-A3BD-EB3F23EB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564D-6A1E-40A4-905D-592B42B5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468D-360D-4332-8352-A6BE6D5D9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CEA34-D36A-4445-97CE-4D4BFE694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5A9B2-162A-40BD-98EE-4B2D68B1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5D6B-30D6-4968-A6D3-66D95F2A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B5F-93DA-4FE1-98D1-D914467556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1B58-7B11-43DA-9BEB-DF3AC6B8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3D86-419C-41EC-B31D-48EF3957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468D-360D-4332-8352-A6BE6D5D9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FE58-1DDB-43FF-AB8A-841E45DE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46F5-6519-44F8-A998-87CDF3FD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F170-0234-432F-B7E4-99E0C24D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B5F-93DA-4FE1-98D1-D914467556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37D03-75E3-49E9-8B54-91E48AD8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20A6-142D-411B-8799-E1C1455D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468D-360D-4332-8352-A6BE6D5D9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176-0083-4939-9B92-5F46BDB9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ECC91-8CF8-4E2A-AE75-B49CB39F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0C4A-CC6B-4D90-9FF7-4C0C5C7A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B5F-93DA-4FE1-98D1-D914467556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FF1F-E1A1-4C6B-80A5-7E54D465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CCE38-D9DE-4CDD-86D6-0FDFFD75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468D-360D-4332-8352-A6BE6D5D9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7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7433-ADD2-487D-9DB9-B907D66E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CE3F-A4E9-46C8-AA7B-16A260EA2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A53FB-B552-45B8-A1F0-11CB86400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43A15-0E27-4581-B432-5F01D554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B5F-93DA-4FE1-98D1-D914467556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D03C0-5D56-4147-AA51-4E4BA3D1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98DD-0A8A-4233-AB7B-754711A9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468D-360D-4332-8352-A6BE6D5D9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4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676E-8EFA-4935-B2A9-82DE2D85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AD285-AD0B-40EC-9FB4-84ABBE755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0F673-8E59-4A02-A37F-68AADE22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6EC8C-D8E0-4A6A-BAC5-D7FDE1218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332ED-C8A0-47BA-BB7D-88831662A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CAD0A-DCC5-4AD4-94FA-93C25C3C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B5F-93DA-4FE1-98D1-D914467556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79C3D-D9A5-4DD6-9B19-E7E2065E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CB713-B57A-4E59-8405-92A491C7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468D-360D-4332-8352-A6BE6D5D9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9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F7A0-7055-47AE-ADDE-6E89C10F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72425-1F24-45B8-BCF2-D3F97138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B5F-93DA-4FE1-98D1-D914467556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C95FC-133E-4E95-9C5B-CDB3D393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9AD76-096C-4D41-8ABF-F4B55297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468D-360D-4332-8352-A6BE6D5D9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1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F3322-4E77-41FF-9DA8-131987C4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B5F-93DA-4FE1-98D1-D914467556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71569-449E-4444-A914-C715813D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9747E-7149-4D00-9AF4-D136261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468D-360D-4332-8352-A6BE6D5D9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755A-CDE9-4C06-A656-66C21B87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50259-18DD-49C5-B5F5-59B9C533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1BDE1-21C6-4BBF-BD12-869B4A0AD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B27F4-D7ED-49A6-B720-7C3C04FD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B5F-93DA-4FE1-98D1-D914467556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ACAF3-2A71-4349-A196-8F18910C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104FA-B415-43BB-A544-B9A3ED6F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468D-360D-4332-8352-A6BE6D5D9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7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EA95-FCFD-46C7-B738-07EBE1B9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5498A-BA3B-4C76-B22B-48D9603A0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6D356-5BD6-4A2B-AD45-DF60DF843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7B207-8130-4ABD-A218-4C2BA4D1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CB5F-93DA-4FE1-98D1-D914467556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0E32-E462-4D8B-B43C-3C99DDCE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059AE-7E27-4E04-9271-6EC74E96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468D-360D-4332-8352-A6BE6D5D9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5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80CEB-32D9-4799-8239-A4EF0AC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D0D49-B83E-4A65-9B51-D40AD0F8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31FE5-D7A3-468C-B32E-F812B70F1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CB5F-93DA-4FE1-98D1-D91446755642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110B8-8713-4C84-B362-8AD652F8F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BD623-71B1-463A-A477-06FB5EE6B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468D-360D-4332-8352-A6BE6D5D9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6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0B65F3-6B4B-443E-B13C-52CCD141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5" y="-733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Why Cloudera - Strategic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F1E470-70A0-434B-814D-EF3D08D2C2EA}"/>
              </a:ext>
            </a:extLst>
          </p:cNvPr>
          <p:cNvSpPr/>
          <p:nvPr/>
        </p:nvSpPr>
        <p:spPr>
          <a:xfrm>
            <a:off x="924187" y="874775"/>
            <a:ext cx="587928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9B8051BD-20F5-4CE9-9D8F-0DC957A9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76" y="6242180"/>
            <a:ext cx="2190266" cy="24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BBEA8-3070-404E-BF5B-BDDBC8776811}"/>
              </a:ext>
            </a:extLst>
          </p:cNvPr>
          <p:cNvSpPr txBox="1"/>
          <p:nvPr/>
        </p:nvSpPr>
        <p:spPr>
          <a:xfrm>
            <a:off x="796255" y="1859340"/>
            <a:ext cx="91113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Integrated offering that accelerates time-to-market in a Cloud agnostic </a:t>
            </a:r>
          </a:p>
          <a:p>
            <a:r>
              <a:rPr lang="en-US" sz="2400" dirty="0"/>
              <a:t>fashion w/o sacrificing observability and data governance</a:t>
            </a:r>
          </a:p>
          <a:p>
            <a:endParaRPr lang="en-US" sz="2400" dirty="0"/>
          </a:p>
          <a:p>
            <a:r>
              <a:rPr lang="en-US" sz="2400" dirty="0"/>
              <a:t>Enables both Data Lakes and Data Science initiatives with multi-tenancy</a:t>
            </a:r>
          </a:p>
          <a:p>
            <a:r>
              <a:rPr lang="en-US" sz="2400" dirty="0"/>
              <a:t>and data sharing</a:t>
            </a:r>
          </a:p>
        </p:txBody>
      </p:sp>
    </p:spTree>
    <p:extLst>
      <p:ext uri="{BB962C8B-B14F-4D97-AF65-F5344CB8AC3E}">
        <p14:creationId xmlns:p14="http://schemas.microsoft.com/office/powerpoint/2010/main" val="413881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0B65F3-6B4B-443E-B13C-52CCD141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5" y="-3227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Why Cloudera - Technical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F1E470-70A0-434B-814D-EF3D08D2C2EA}"/>
              </a:ext>
            </a:extLst>
          </p:cNvPr>
          <p:cNvSpPr/>
          <p:nvPr/>
        </p:nvSpPr>
        <p:spPr>
          <a:xfrm>
            <a:off x="924187" y="625400"/>
            <a:ext cx="587928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9B8051BD-20F5-4CE9-9D8F-0DC957A9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76" y="6242180"/>
            <a:ext cx="2190266" cy="24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2FCAE3-89C4-44FA-964E-EA2679142AA9}"/>
              </a:ext>
            </a:extLst>
          </p:cNvPr>
          <p:cNvSpPr txBox="1"/>
          <p:nvPr/>
        </p:nvSpPr>
        <p:spPr>
          <a:xfrm>
            <a:off x="924187" y="1091678"/>
            <a:ext cx="82751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Apache </a:t>
            </a:r>
            <a:r>
              <a:rPr lang="en-US" b="1" u="sng" dirty="0" err="1"/>
              <a:t>NiFi</a:t>
            </a:r>
            <a:endParaRPr lang="en-US" b="1" u="sng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Directed graphs and visual workflows that accelerate data pipeline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Ease of use – immediate error display, pending queue inspection, exception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Healthy ecosystem of pre-built processors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Provenance information along each hop for lineage tracking and data governance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BBEA8-3070-404E-BF5B-BDDBC8776811}"/>
              </a:ext>
            </a:extLst>
          </p:cNvPr>
          <p:cNvSpPr txBox="1"/>
          <p:nvPr/>
        </p:nvSpPr>
        <p:spPr>
          <a:xfrm>
            <a:off x="861980" y="2970246"/>
            <a:ext cx="9725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Streaming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Self-contained platform for streaming – observability via SMM and integration with Spark and </a:t>
            </a:r>
            <a:r>
              <a:rPr lang="en-US" dirty="0" err="1"/>
              <a:t>Flink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Avoids a loose collection of provisioning tools for Kafka such as is the case </a:t>
            </a:r>
            <a:r>
              <a:rPr lang="en-US" dirty="0" err="1"/>
              <a:t>Conduktor</a:t>
            </a:r>
            <a:r>
              <a:rPr lang="en-US" dirty="0"/>
              <a:t> and lenses.io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python (via </a:t>
            </a:r>
            <a:r>
              <a:rPr lang="en-US" dirty="0" err="1"/>
              <a:t>PySpark</a:t>
            </a:r>
            <a:r>
              <a:rPr lang="en-US" dirty="0"/>
              <a:t>) for advanced Streams use cases (differentiator from Confluent)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0743F0-A26B-4180-AC37-D00C5A54FF9C}"/>
              </a:ext>
            </a:extLst>
          </p:cNvPr>
          <p:cNvSpPr/>
          <p:nvPr/>
        </p:nvSpPr>
        <p:spPr>
          <a:xfrm>
            <a:off x="796255" y="4649274"/>
            <a:ext cx="10166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Creativity         Development Speed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074" name="Picture 2" descr="Exhaustive List of Mathematical Symbols and Their Meaning - Science Struck">
            <a:extLst>
              <a:ext uri="{FF2B5EF4-FFF2-40B4-BE49-F238E27FC236}">
                <a16:creationId xmlns:a16="http://schemas.microsoft.com/office/drawing/2014/main" id="{855B7057-98AE-4AB7-B252-53B6723C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75" y="4710889"/>
            <a:ext cx="125457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0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D2E6-899D-42A3-9A44-2060046FE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6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Government sponsored enterprise for the secondary mortgage market: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Profile borrower capacity (e.g. debt-to-income ratios) across history of mortgage holders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Increase the velocity of notifications when loan events occur, such as for a contract being settled, a foreclosure process started, etc.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Large bank holding company: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Back test Value-At-Risk (</a:t>
            </a:r>
            <a:r>
              <a:rPr lang="en-US" sz="2000" dirty="0" err="1"/>
              <a:t>VaR</a:t>
            </a:r>
            <a:r>
              <a:rPr lang="en-US" sz="2000" dirty="0"/>
              <a:t>) models for commercial real estate (REITs).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Major food &amp; beverage retailer: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Combine real time sales transactions with loyalty and rewards reference data to form a 360 degree view of a customer.   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8002D-7D51-46DD-9C06-A9C38256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5" y="-3227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Recent experience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833A9-0EAB-4866-BDBD-A930B00A7BC3}"/>
              </a:ext>
            </a:extLst>
          </p:cNvPr>
          <p:cNvSpPr/>
          <p:nvPr/>
        </p:nvSpPr>
        <p:spPr>
          <a:xfrm>
            <a:off x="924187" y="625400"/>
            <a:ext cx="587928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See the source image">
            <a:extLst>
              <a:ext uri="{FF2B5EF4-FFF2-40B4-BE49-F238E27FC236}">
                <a16:creationId xmlns:a16="http://schemas.microsoft.com/office/drawing/2014/main" id="{A119C234-2D9F-4617-8533-362A5111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76" y="6242180"/>
            <a:ext cx="2190266" cy="24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BE817E9-FDFD-493A-8A84-9F61FFDD097F}"/>
              </a:ext>
            </a:extLst>
          </p:cNvPr>
          <p:cNvSpPr/>
          <p:nvPr/>
        </p:nvSpPr>
        <p:spPr>
          <a:xfrm>
            <a:off x="9668091" y="730552"/>
            <a:ext cx="1343608" cy="634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775763-1F73-4745-A395-2CD8389E25A8}"/>
              </a:ext>
            </a:extLst>
          </p:cNvPr>
          <p:cNvSpPr/>
          <p:nvPr/>
        </p:nvSpPr>
        <p:spPr>
          <a:xfrm>
            <a:off x="10339895" y="1388645"/>
            <a:ext cx="1343608" cy="634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K-nearest neighbors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CC59B2-7060-47D2-B46F-8465FE1EFECE}"/>
              </a:ext>
            </a:extLst>
          </p:cNvPr>
          <p:cNvSpPr/>
          <p:nvPr/>
        </p:nvSpPr>
        <p:spPr>
          <a:xfrm>
            <a:off x="4306094" y="2413173"/>
            <a:ext cx="1506872" cy="634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Change Data Capture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D9BF98-3898-4DB7-B902-A12030C73C5A}"/>
              </a:ext>
            </a:extLst>
          </p:cNvPr>
          <p:cNvSpPr/>
          <p:nvPr/>
        </p:nvSpPr>
        <p:spPr>
          <a:xfrm>
            <a:off x="5854974" y="2571798"/>
            <a:ext cx="1343608" cy="634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Lake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9616C2-6FEA-4770-834D-659C58987C26}"/>
              </a:ext>
            </a:extLst>
          </p:cNvPr>
          <p:cNvSpPr/>
          <p:nvPr/>
        </p:nvSpPr>
        <p:spPr>
          <a:xfrm>
            <a:off x="8078775" y="3200057"/>
            <a:ext cx="1503763" cy="634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Testing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A2BAAD-DA5E-4F78-92E2-A6E7C58EEAC2}"/>
              </a:ext>
            </a:extLst>
          </p:cNvPr>
          <p:cNvSpPr/>
          <p:nvPr/>
        </p:nvSpPr>
        <p:spPr>
          <a:xfrm>
            <a:off x="9509464" y="3520411"/>
            <a:ext cx="1503763" cy="634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Large volume data sets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0F5D41-D15B-4485-9E0D-2C9085B8394A}"/>
              </a:ext>
            </a:extLst>
          </p:cNvPr>
          <p:cNvSpPr/>
          <p:nvPr/>
        </p:nvSpPr>
        <p:spPr>
          <a:xfrm>
            <a:off x="3111947" y="4879428"/>
            <a:ext cx="1503763" cy="634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Kafka Streams</a:t>
            </a:r>
          </a:p>
        </p:txBody>
      </p:sp>
    </p:spTree>
    <p:extLst>
      <p:ext uri="{BB962C8B-B14F-4D97-AF65-F5344CB8AC3E}">
        <p14:creationId xmlns:p14="http://schemas.microsoft.com/office/powerpoint/2010/main" val="130037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90EAACBA-DBBF-45CB-B642-93E3859C1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14099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4409A0-8A88-4FE3-ADA5-EC93974A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68" y="627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Need a platform to foster R&amp;D</a:t>
            </a:r>
            <a:br>
              <a:rPr lang="en-US" sz="3200" b="1" dirty="0"/>
            </a:br>
            <a:r>
              <a:rPr lang="en-US" sz="3200" b="1" dirty="0"/>
              <a:t>and Collaborative Performance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5703D-9712-488A-B564-EF7B19CA49BF}"/>
              </a:ext>
            </a:extLst>
          </p:cNvPr>
          <p:cNvSpPr/>
          <p:nvPr/>
        </p:nvSpPr>
        <p:spPr>
          <a:xfrm>
            <a:off x="484800" y="1777301"/>
            <a:ext cx="587928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0036CE-9E49-4573-991F-A8A000BC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44" y="1759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Need a Shared Data Experience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08CF93-CA0B-4742-93E9-3E881646D989}"/>
              </a:ext>
            </a:extLst>
          </p:cNvPr>
          <p:cNvSpPr/>
          <p:nvPr/>
        </p:nvSpPr>
        <p:spPr>
          <a:xfrm>
            <a:off x="544176" y="1124164"/>
            <a:ext cx="587928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46ACA-D9F8-4E69-8466-2DBC22111EF6}"/>
              </a:ext>
            </a:extLst>
          </p:cNvPr>
          <p:cNvSpPr txBox="1"/>
          <p:nvPr/>
        </p:nvSpPr>
        <p:spPr>
          <a:xfrm>
            <a:off x="748145" y="1781299"/>
            <a:ext cx="96503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learning for higher education will continue to increase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 and the Performing Arts are impacted by this more so than most studies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MIDI market for instruments of all types (not just keyboards) continues to rapidly increase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MIDI software is proliferating but it is decentralized and boutique-driven with no clear industry</a:t>
            </a:r>
          </a:p>
          <a:p>
            <a:r>
              <a:rPr lang="en-US" dirty="0"/>
              <a:t>     leader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Offerings such as Google’s Magenta target AI for music generation but do not address the growing</a:t>
            </a:r>
          </a:p>
          <a:p>
            <a:r>
              <a:rPr lang="en-US" dirty="0"/>
              <a:t>      need for collaborative, data driven sharing by artists</a:t>
            </a:r>
          </a:p>
        </p:txBody>
      </p:sp>
    </p:spTree>
    <p:extLst>
      <p:ext uri="{BB962C8B-B14F-4D97-AF65-F5344CB8AC3E}">
        <p14:creationId xmlns:p14="http://schemas.microsoft.com/office/powerpoint/2010/main" val="211212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E684E6-2E03-42C4-8859-F0201F22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679" y="875602"/>
            <a:ext cx="10905066" cy="535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8DBD4CA-825C-4358-A102-FC8FFBDFF7FE}"/>
              </a:ext>
            </a:extLst>
          </p:cNvPr>
          <p:cNvSpPr txBox="1">
            <a:spLocks/>
          </p:cNvSpPr>
          <p:nvPr/>
        </p:nvSpPr>
        <p:spPr>
          <a:xfrm>
            <a:off x="752213" y="-95431"/>
            <a:ext cx="10515600" cy="743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Cloudera Data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E25DF-2B47-4862-A953-41F98AEFF760}"/>
              </a:ext>
            </a:extLst>
          </p:cNvPr>
          <p:cNvSpPr/>
          <p:nvPr/>
        </p:nvSpPr>
        <p:spPr>
          <a:xfrm>
            <a:off x="924187" y="625400"/>
            <a:ext cx="587928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6E035F-C447-4420-A534-DCD69BAF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19" y="116614"/>
            <a:ext cx="8300243" cy="1325563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PoC</a:t>
            </a:r>
            <a:r>
              <a:rPr lang="en-US" sz="3200" b="1" dirty="0"/>
              <a:t>: ETL with </a:t>
            </a:r>
            <a:r>
              <a:rPr lang="en-US" sz="3200" b="1" dirty="0" err="1"/>
              <a:t>NiFi</a:t>
            </a: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/>
              <a:t>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622CE9-219D-43DD-BCB6-7507F5E7A46D}"/>
              </a:ext>
            </a:extLst>
          </p:cNvPr>
          <p:cNvSpPr/>
          <p:nvPr/>
        </p:nvSpPr>
        <p:spPr>
          <a:xfrm>
            <a:off x="508551" y="839162"/>
            <a:ext cx="4490961" cy="6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7EAC0DAF-A02C-402B-8228-9D39A050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5" y="1013534"/>
            <a:ext cx="9543929" cy="57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5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6E035F-C447-4420-A534-DCD69BAF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19" y="116614"/>
            <a:ext cx="8300243" cy="1325563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PoC</a:t>
            </a:r>
            <a:r>
              <a:rPr lang="en-US" sz="3200" b="1" dirty="0"/>
              <a:t>: Structured Streaming to tally values via Windows</a:t>
            </a:r>
            <a:br>
              <a:rPr lang="en-US" sz="3200" b="1" dirty="0"/>
            </a:br>
            <a:r>
              <a:rPr lang="en-US" sz="3200" b="1" dirty="0"/>
              <a:t>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622CE9-219D-43DD-BCB6-7507F5E7A46D}"/>
              </a:ext>
            </a:extLst>
          </p:cNvPr>
          <p:cNvSpPr/>
          <p:nvPr/>
        </p:nvSpPr>
        <p:spPr>
          <a:xfrm>
            <a:off x="508551" y="839162"/>
            <a:ext cx="78873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35F978A-0F66-4C57-93BC-8274B0022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31" y="1889965"/>
            <a:ext cx="7535142" cy="30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9FF45CC-E97B-48BC-8825-6A343281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68" y="0"/>
            <a:ext cx="3133655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6E035F-C447-4420-A534-DCD69BAF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19" y="116614"/>
            <a:ext cx="8300243" cy="1325563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PoC</a:t>
            </a:r>
            <a:r>
              <a:rPr lang="en-US" sz="3200" b="1" dirty="0"/>
              <a:t>: Upload Data into HDFS</a:t>
            </a:r>
            <a:br>
              <a:rPr lang="en-US" sz="3200" b="1" dirty="0"/>
            </a:br>
            <a:r>
              <a:rPr lang="en-US" sz="3200" b="1" dirty="0"/>
              <a:t>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622CE9-219D-43DD-BCB6-7507F5E7A46D}"/>
              </a:ext>
            </a:extLst>
          </p:cNvPr>
          <p:cNvSpPr/>
          <p:nvPr/>
        </p:nvSpPr>
        <p:spPr>
          <a:xfrm>
            <a:off x="508551" y="839162"/>
            <a:ext cx="4490961" cy="6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BE695F-9634-454F-933C-18183DE0F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1" y="1733797"/>
            <a:ext cx="5039023" cy="35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AAC3DA3-9E3E-4B6A-BA48-A2B1CFAE9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11" y="0"/>
            <a:ext cx="560015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8ACD6A-FCF8-4200-8B1D-1C955181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19" y="116614"/>
            <a:ext cx="8300243" cy="1325563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PoC</a:t>
            </a:r>
            <a:r>
              <a:rPr lang="en-US" sz="3200" b="1" dirty="0"/>
              <a:t>: A bit of Data Science</a:t>
            </a:r>
            <a:br>
              <a:rPr lang="en-US" sz="3200" b="1" dirty="0"/>
            </a:br>
            <a:r>
              <a:rPr lang="en-US" sz="3200" b="1" dirty="0"/>
              <a:t>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D599E-5E74-4011-AD47-4B8D546D284D}"/>
              </a:ext>
            </a:extLst>
          </p:cNvPr>
          <p:cNvSpPr/>
          <p:nvPr/>
        </p:nvSpPr>
        <p:spPr>
          <a:xfrm>
            <a:off x="508551" y="839162"/>
            <a:ext cx="4490961" cy="6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3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7093</TotalTime>
  <Words>389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Recent experience</vt:lpstr>
      <vt:lpstr>Need a platform to foster R&amp;D and Collaborative Performance</vt:lpstr>
      <vt:lpstr>Need a Shared Data Experience</vt:lpstr>
      <vt:lpstr>PowerPoint Presentation</vt:lpstr>
      <vt:lpstr>PoC: ETL with NiFi            </vt:lpstr>
      <vt:lpstr>PoC: Structured Streaming to tally values via Windows           </vt:lpstr>
      <vt:lpstr>PoC: Upload Data into HDFS           </vt:lpstr>
      <vt:lpstr>PoC: A bit of Data Science           </vt:lpstr>
      <vt:lpstr>Why Cloudera - Strategic Value</vt:lpstr>
      <vt:lpstr>Why Cloudera - Technical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Troy</dc:creator>
  <cp:lastModifiedBy>Troy Troy</cp:lastModifiedBy>
  <cp:revision>31</cp:revision>
  <dcterms:created xsi:type="dcterms:W3CDTF">2021-05-12T20:47:45Z</dcterms:created>
  <dcterms:modified xsi:type="dcterms:W3CDTF">2021-05-17T19:00:46Z</dcterms:modified>
</cp:coreProperties>
</file>