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48" r:id="rId2"/>
  </p:sldMasterIdLst>
  <p:notesMasterIdLst>
    <p:notesMasterId r:id="rId21"/>
  </p:notesMasterIdLst>
  <p:sldIdLst>
    <p:sldId id="264" r:id="rId3"/>
    <p:sldId id="311" r:id="rId4"/>
    <p:sldId id="288" r:id="rId5"/>
    <p:sldId id="314" r:id="rId6"/>
    <p:sldId id="316" r:id="rId7"/>
    <p:sldId id="312" r:id="rId8"/>
    <p:sldId id="328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1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obene Gaspare" initials="R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0" autoAdjust="0"/>
    <p:restoredTop sz="84802" autoAdjust="0"/>
  </p:normalViewPr>
  <p:slideViewPr>
    <p:cSldViewPr snapToGrid="0" snapToObjects="1">
      <p:cViewPr>
        <p:scale>
          <a:sx n="150" d="100"/>
          <a:sy n="150" d="100"/>
        </p:scale>
        <p:origin x="1592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31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7247-C3DA-4B1B-BCAA-E9308B4A9CD3}" type="datetimeFigureOut">
              <a:rPr lang="en-GB" smtClean="0"/>
              <a:t>19/12/2017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A56FE-B2E8-4285-8F31-2AEEB8EA3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79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21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- </a:t>
            </a:r>
            <a:r>
              <a:rPr lang="it-IT" dirty="0" err="1" smtClean="0"/>
              <a:t>Sometimes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 </a:t>
            </a:r>
            <a:r>
              <a:rPr lang="it-IT" dirty="0" err="1" smtClean="0"/>
              <a:t>return</a:t>
            </a:r>
            <a:r>
              <a:rPr lang="it-IT" dirty="0" smtClean="0"/>
              <a:t> </a:t>
            </a:r>
            <a:r>
              <a:rPr lang="it-IT" dirty="0" err="1" smtClean="0"/>
              <a:t>null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88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83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101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41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46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94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baseline="0" dirty="0" smtClean="0"/>
              <a:t>The IF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an </a:t>
            </a:r>
            <a:r>
              <a:rPr lang="it-IT" baseline="0" dirty="0" err="1" smtClean="0"/>
              <a:t>evil</a:t>
            </a:r>
            <a:endParaRPr lang="it-IT" baseline="0" dirty="0" smtClean="0"/>
          </a:p>
          <a:p>
            <a:pPr marL="171450" indent="-171450">
              <a:buFontTx/>
              <a:buChar char="-"/>
            </a:pPr>
            <a:r>
              <a:rPr lang="it-IT" baseline="0" dirty="0" smtClean="0"/>
              <a:t>The use of IF </a:t>
            </a:r>
            <a:r>
              <a:rPr lang="it-IT" baseline="0" dirty="0" err="1" smtClean="0"/>
              <a:t>without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thinking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about</a:t>
            </a:r>
            <a:r>
              <a:rPr lang="it-IT" baseline="0" dirty="0" smtClean="0"/>
              <a:t> a </a:t>
            </a:r>
            <a:r>
              <a:rPr lang="it-IT" baseline="0" dirty="0" err="1" smtClean="0"/>
              <a:t>different</a:t>
            </a:r>
            <a:r>
              <a:rPr lang="it-IT" baseline="0" dirty="0" smtClean="0"/>
              <a:t> and </a:t>
            </a:r>
            <a:r>
              <a:rPr lang="it-IT" baseline="0" dirty="0" err="1" smtClean="0"/>
              <a:t>possible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solution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error</a:t>
            </a:r>
            <a:endParaRPr lang="it-IT" baseline="0" dirty="0" smtClean="0"/>
          </a:p>
          <a:p>
            <a:pPr marL="171450" indent="-171450">
              <a:buFontTx/>
              <a:buChar char="-"/>
            </a:pPr>
            <a:r>
              <a:rPr lang="it-IT" dirty="0" err="1" smtClean="0"/>
              <a:t>Let</a:t>
            </a:r>
            <a:r>
              <a:rPr lang="it-IT" baseline="0" dirty="0" smtClean="0"/>
              <a:t> me show some </a:t>
            </a:r>
            <a:r>
              <a:rPr lang="it-IT" baseline="0" dirty="0" err="1" smtClean="0"/>
              <a:t>examples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present</a:t>
            </a:r>
            <a:r>
              <a:rPr lang="it-IT" baseline="0" dirty="0" smtClean="0"/>
              <a:t> in YNAP code base in </a:t>
            </a:r>
            <a:r>
              <a:rPr lang="it-IT" baseline="0" dirty="0" err="1" smtClean="0"/>
              <a:t>order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understand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reason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why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wrong</a:t>
            </a:r>
            <a:r>
              <a:rPr lang="it-IT" baseline="0" dirty="0" smtClean="0"/>
              <a:t> use of IF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evil</a:t>
            </a:r>
            <a:endParaRPr lang="it-IT" baseline="0" dirty="0"/>
          </a:p>
          <a:p>
            <a:pPr marL="171450" indent="-171450">
              <a:buFontTx/>
              <a:buChar char="-"/>
            </a:pP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533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baseline="0" dirty="0" smtClean="0"/>
              <a:t>YOOX </a:t>
            </a:r>
            <a:r>
              <a:rPr lang="it-IT" baseline="0" dirty="0" err="1" smtClean="0"/>
              <a:t>Android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app</a:t>
            </a: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4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baseline="0" dirty="0" smtClean="0"/>
              <a:t>YNSDK iOS Mobile </a:t>
            </a:r>
            <a:r>
              <a:rPr lang="it-IT" baseline="0" dirty="0" err="1" smtClean="0"/>
              <a:t>framework</a:t>
            </a: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7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baseline="0" dirty="0" smtClean="0"/>
              <a:t>WCS </a:t>
            </a:r>
            <a:r>
              <a:rPr lang="it-IT" baseline="0" dirty="0" err="1" smtClean="0"/>
              <a:t>platform</a:t>
            </a:r>
            <a:endParaRPr lang="it-I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628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4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949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 smtClean="0"/>
              <a:t>Every</a:t>
            </a:r>
            <a:r>
              <a:rPr lang="it-IT" baseline="0" dirty="0" smtClean="0"/>
              <a:t> time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call </a:t>
            </a:r>
            <a:r>
              <a:rPr lang="it-IT" baseline="0" dirty="0" err="1" smtClean="0"/>
              <a:t>getInstance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method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perform</a:t>
            </a:r>
            <a:r>
              <a:rPr lang="it-IT" baseline="0" dirty="0" smtClean="0"/>
              <a:t> an IF statement</a:t>
            </a:r>
          </a:p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4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9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2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208" y="6325592"/>
            <a:ext cx="8233830" cy="89111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 userDrawn="1"/>
        </p:nvSpPr>
        <p:spPr>
          <a:xfrm>
            <a:off x="328480" y="5069666"/>
            <a:ext cx="8815520" cy="14581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50" i="1" spc="300" dirty="0" smtClean="0">
                <a:solidFill>
                  <a:srgbClr val="000000"/>
                </a:solidFill>
                <a:latin typeface="Chronicle Display Light"/>
                <a:cs typeface="Chronicle Display Light"/>
              </a:rPr>
              <a:t>Thank you</a:t>
            </a:r>
            <a:endParaRPr lang="en-US" sz="4250" i="1" spc="300" dirty="0">
              <a:solidFill>
                <a:srgbClr val="000000"/>
              </a:solidFill>
              <a:latin typeface="Chronicle Display Light"/>
              <a:cs typeface="Chronicle Display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208" y="6310057"/>
            <a:ext cx="8233830" cy="1247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61532" y="5798740"/>
            <a:ext cx="7442039" cy="38369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0" spc="120" dirty="0" smtClean="0">
                <a:latin typeface="Avenir Book"/>
                <a:cs typeface="Avenir Book"/>
              </a:rPr>
              <a:t>THIS DOCUMENT IS PROPRIETARY AND CONFIDENTIAL. NO PART OF THIS DOCUMENT MAY BE DISCLOSED IN </a:t>
            </a:r>
            <a:br>
              <a:rPr lang="en-GB" sz="800" kern="0" spc="120" dirty="0" smtClean="0">
                <a:latin typeface="Avenir Book"/>
                <a:cs typeface="Avenir Book"/>
              </a:rPr>
            </a:br>
            <a:r>
              <a:rPr lang="en-GB" sz="800" kern="0" spc="120" dirty="0" smtClean="0">
                <a:latin typeface="Avenir Book"/>
                <a:cs typeface="Avenir Book"/>
              </a:rPr>
              <a:t>ANY MANNER TO A THIRD PARTY WITHOUT THE PRIOR WRITTEN CONSENT OF YOOX NET-A-PORTER GROUP</a:t>
            </a:r>
            <a:endParaRPr lang="en-GB" sz="800" kern="0" spc="12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651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769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1269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only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999668" y="1628775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999668" y="3612151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and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chart and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dot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6072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pic>
        <p:nvPicPr>
          <p:cNvPr id="9" name="Picture 8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1744813"/>
            <a:ext cx="2603500" cy="126320"/>
          </a:xfrm>
          <a:prstGeom prst="rect">
            <a:avLst/>
          </a:prstGeom>
        </p:spPr>
      </p:pic>
      <p:pic>
        <p:nvPicPr>
          <p:cNvPr id="10" name="Picture 9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1744813"/>
            <a:ext cx="2603500" cy="126320"/>
          </a:xfrm>
          <a:prstGeom prst="rect">
            <a:avLst/>
          </a:prstGeom>
        </p:spPr>
      </p:pic>
      <p:pic>
        <p:nvPicPr>
          <p:cNvPr id="11" name="Picture 10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1744813"/>
            <a:ext cx="2603500" cy="126320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3776813"/>
            <a:ext cx="2603500" cy="126320"/>
          </a:xfrm>
          <a:prstGeom prst="rect">
            <a:avLst/>
          </a:prstGeom>
        </p:spPr>
      </p:pic>
      <p:pic>
        <p:nvPicPr>
          <p:cNvPr id="13" name="Picture 12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3776813"/>
            <a:ext cx="2603500" cy="126320"/>
          </a:xfrm>
          <a:prstGeom prst="rect">
            <a:avLst/>
          </a:prstGeom>
        </p:spPr>
      </p:pic>
      <p:pic>
        <p:nvPicPr>
          <p:cNvPr id="14" name="Picture 13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3776813"/>
            <a:ext cx="2603500" cy="126320"/>
          </a:xfrm>
          <a:prstGeom prst="rect">
            <a:avLst/>
          </a:prstGeom>
        </p:spPr>
      </p:pic>
      <p:pic>
        <p:nvPicPr>
          <p:cNvPr id="15" name="Picture 14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5779861"/>
            <a:ext cx="2603500" cy="126320"/>
          </a:xfrm>
          <a:prstGeom prst="rect">
            <a:avLst/>
          </a:prstGeom>
        </p:spPr>
      </p:pic>
      <p:pic>
        <p:nvPicPr>
          <p:cNvPr id="16" name="Picture 15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5779861"/>
            <a:ext cx="2603500" cy="126320"/>
          </a:xfrm>
          <a:prstGeom prst="rect">
            <a:avLst/>
          </a:prstGeom>
        </p:spPr>
      </p:pic>
      <p:pic>
        <p:nvPicPr>
          <p:cNvPr id="17" name="Picture 16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5779861"/>
            <a:ext cx="2603500" cy="126320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9626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061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6072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29626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1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8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393" y="439326"/>
            <a:ext cx="6107804" cy="17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b="83028"/>
          <a:stretch/>
        </p:blipFill>
        <p:spPr>
          <a:xfrm>
            <a:off x="0" y="943428"/>
            <a:ext cx="9144000" cy="130947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8" b="85097"/>
          <a:stretch/>
        </p:blipFill>
        <p:spPr>
          <a:xfrm>
            <a:off x="0" y="0"/>
            <a:ext cx="2267857" cy="943428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 userDrawn="1"/>
        </p:nvSpPr>
        <p:spPr>
          <a:xfrm>
            <a:off x="6706418" y="381262"/>
            <a:ext cx="2098371" cy="17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" kern="0" spc="100" dirty="0" smtClean="0">
                <a:latin typeface="Avenir Black"/>
                <a:cs typeface="Avenir Black"/>
              </a:rPr>
              <a:t>PAGE NUMBER</a:t>
            </a:r>
            <a:endParaRPr lang="en-US" sz="600" kern="0" spc="100" dirty="0">
              <a:latin typeface="Avenir Black"/>
              <a:cs typeface="Avenir Blac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706418" y="479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/>
                </a:solidFill>
                <a:latin typeface="Chronicle Display Light"/>
              </a:defRPr>
            </a:lvl1pPr>
          </a:lstStyle>
          <a:p>
            <a:fld id="{872B398A-EF09-E242-842D-FF241F6D1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5" r:id="rId3"/>
    <p:sldLayoutId id="2147483676" r:id="rId4"/>
    <p:sldLayoutId id="2147483678" r:id="rId5"/>
    <p:sldLayoutId id="2147483679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refactoring.com/catalog/replaceConditionalWithVisito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Chronicle Display Light" pitchFamily="50" charset="0"/>
              </a:rPr>
              <a:t>WeShare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6"/>
            <a:ext cx="8401246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Singleton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revisited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45" y="1180146"/>
            <a:ext cx="3982402" cy="53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6"/>
            <a:ext cx="8401246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Return null</a:t>
            </a:r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79" y="1981899"/>
            <a:ext cx="6951313" cy="3621947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3455445" y="4513277"/>
            <a:ext cx="1460504" cy="627245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6"/>
            <a:ext cx="8401246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Return null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8" y="3483877"/>
            <a:ext cx="6807200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1178" y="2256639"/>
            <a:ext cx="363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Client must check the return value 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1178" y="2779969"/>
            <a:ext cx="347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GB" dirty="0" smtClean="0">
                <a:solidFill>
                  <a:schemeClr val="bg1"/>
                </a:solidFill>
              </a:rPr>
              <a:t> to avoid null reference exception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8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6"/>
            <a:ext cx="8401246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Return null </a:t>
            </a:r>
            <a:r>
              <a:rPr lang="en-US" sz="1800" dirty="0" err="1" smtClean="0">
                <a:solidFill>
                  <a:schemeClr val="bg1"/>
                </a:solidFill>
              </a:rPr>
              <a:t>javascript</a:t>
            </a:r>
            <a:r>
              <a:rPr lang="en-US" sz="1800" dirty="0" smtClean="0">
                <a:solidFill>
                  <a:schemeClr val="bg1"/>
                </a:solidFill>
              </a:rPr>
              <a:t> approach using callbacks</a:t>
            </a:r>
            <a:r>
              <a:rPr lang="mr-IN" sz="1800" dirty="0" smtClean="0">
                <a:solidFill>
                  <a:schemeClr val="bg1"/>
                </a:solidFill>
              </a:rPr>
              <a:t>…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7" y="1713340"/>
            <a:ext cx="7367282" cy="4687460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>
            <a:off x="5830348" y="1803633"/>
            <a:ext cx="981512" cy="68789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 callback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5830348" y="3109046"/>
            <a:ext cx="981512" cy="6878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768"/>
              <a:gd name="adj6" fmla="val -5179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</a:t>
            </a:r>
          </a:p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3315049" y="3073504"/>
            <a:ext cx="981512" cy="6878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7744"/>
              <a:gd name="adj6" fmla="val -9453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7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02777" y="1146157"/>
            <a:ext cx="8714719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Return null </a:t>
            </a:r>
            <a:r>
              <a:rPr lang="en-US" sz="1800" dirty="0" err="1" smtClean="0">
                <a:solidFill>
                  <a:schemeClr val="bg1"/>
                </a:solidFill>
              </a:rPr>
              <a:t>javascript</a:t>
            </a:r>
            <a:r>
              <a:rPr lang="en-US" sz="1800" dirty="0" smtClean="0">
                <a:solidFill>
                  <a:schemeClr val="bg1"/>
                </a:solidFill>
              </a:rPr>
              <a:t> approach from client</a:t>
            </a:r>
            <a:r>
              <a:rPr lang="mr-IN" sz="1800" dirty="0" smtClean="0">
                <a:solidFill>
                  <a:schemeClr val="bg1"/>
                </a:solidFill>
              </a:rPr>
              <a:t>…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6" y="2202109"/>
            <a:ext cx="8026400" cy="2273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6286" y="4919161"/>
            <a:ext cx="176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Using callbacks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286" y="5379273"/>
            <a:ext cx="264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GB" dirty="0" smtClean="0">
                <a:solidFill>
                  <a:schemeClr val="bg1"/>
                </a:solidFill>
              </a:rPr>
              <a:t> we remove the IF and 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6286" y="5748605"/>
            <a:ext cx="192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GB" dirty="0" smtClean="0">
                <a:solidFill>
                  <a:schemeClr val="bg1"/>
                </a:solidFill>
              </a:rPr>
              <a:t>the code is SAFE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1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6"/>
            <a:ext cx="8401246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Return null functional approach using maybe monad</a:t>
            </a:r>
            <a:r>
              <a:rPr lang="mr-IN" sz="1800" dirty="0" smtClean="0">
                <a:solidFill>
                  <a:schemeClr val="bg1"/>
                </a:solidFill>
              </a:rPr>
              <a:t>…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82" y="1965121"/>
            <a:ext cx="8042508" cy="414206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3440884" y="3241284"/>
            <a:ext cx="981512" cy="6878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7744"/>
              <a:gd name="adj6" fmla="val -9453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Maybe</a:t>
            </a:r>
          </a:p>
          <a:p>
            <a:pPr algn="ctr"/>
            <a:r>
              <a:rPr lang="en-US" dirty="0" smtClean="0"/>
              <a:t>Monad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6"/>
            <a:ext cx="8401246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Return null functional approach using maybe monad</a:t>
            </a:r>
            <a:r>
              <a:rPr lang="mr-IN" sz="1800" dirty="0" smtClean="0">
                <a:solidFill>
                  <a:schemeClr val="bg1"/>
                </a:solidFill>
              </a:rPr>
              <a:t>…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14" y="1633989"/>
            <a:ext cx="7071337" cy="46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2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02777" y="1146157"/>
            <a:ext cx="8714719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Return null </a:t>
            </a:r>
            <a:r>
              <a:rPr lang="en-US" sz="1800" dirty="0">
                <a:solidFill>
                  <a:schemeClr val="bg1"/>
                </a:solidFill>
              </a:rPr>
              <a:t>functional approach </a:t>
            </a:r>
            <a:r>
              <a:rPr lang="en-US" sz="1800" dirty="0" smtClean="0">
                <a:solidFill>
                  <a:schemeClr val="bg1"/>
                </a:solidFill>
              </a:rPr>
              <a:t>from client</a:t>
            </a:r>
            <a:r>
              <a:rPr lang="mr-IN" sz="1800" dirty="0" smtClean="0">
                <a:solidFill>
                  <a:schemeClr val="bg1"/>
                </a:solidFill>
              </a:rPr>
              <a:t>…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286" y="4919161"/>
            <a:ext cx="226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Using maybe monad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286" y="5379273"/>
            <a:ext cx="264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GB" dirty="0" smtClean="0">
                <a:solidFill>
                  <a:schemeClr val="bg1"/>
                </a:solidFill>
              </a:rPr>
              <a:t> we remove the IF and 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6286" y="5748605"/>
            <a:ext cx="192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GB" dirty="0" smtClean="0">
                <a:solidFill>
                  <a:schemeClr val="bg1"/>
                </a:solidFill>
              </a:rPr>
              <a:t>the code is SAFE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1942265"/>
            <a:ext cx="7340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No IF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u="sng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Let programming language functional extension help you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Use a dictionary of objects when possible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Replace conditional with polymorphism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Use dependency injection to resolve the right concrete instance instead of passing flags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Replace conditional </a:t>
            </a:r>
            <a:r>
              <a:rPr lang="en-GB" sz="1600" dirty="0">
                <a:latin typeface="Chronicle Display" pitchFamily="50" charset="0"/>
              </a:rPr>
              <a:t>with visitor (</a:t>
            </a:r>
            <a:r>
              <a:rPr lang="en-GB" sz="1600" dirty="0">
                <a:latin typeface="Chronicle Display" pitchFamily="50" charset="0"/>
                <a:hlinkClick r:id="rId3"/>
              </a:rPr>
              <a:t>http://</a:t>
            </a:r>
            <a:r>
              <a:rPr lang="en-GB" sz="1600" dirty="0" smtClean="0">
                <a:latin typeface="Chronicle Display" pitchFamily="50" charset="0"/>
                <a:hlinkClick r:id="rId3"/>
              </a:rPr>
              <a:t>www.refactoring.com/catalog/replaceConditionalWithVisitor.html</a:t>
            </a:r>
            <a:r>
              <a:rPr lang="en-GB" sz="1600" dirty="0" smtClean="0">
                <a:latin typeface="Chronicle Display" pitchFamily="50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88" y="5050302"/>
            <a:ext cx="7383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hronicle Display Light" pitchFamily="50" charset="0"/>
              </a:rPr>
              <a:t>NO IF</a:t>
            </a:r>
          </a:p>
          <a:p>
            <a:r>
              <a:rPr lang="en-US" sz="3600" i="1" dirty="0" smtClean="0">
                <a:latin typeface="Chronicle Display Light" pitchFamily="50" charset="0"/>
              </a:rPr>
              <a:t>Writing code without </a:t>
            </a:r>
            <a:r>
              <a:rPr lang="en-US" sz="3600" i="1" dirty="0" smtClean="0">
                <a:latin typeface="Chronicle Display Light" pitchFamily="50" charset="0"/>
              </a:rPr>
              <a:t>IF</a:t>
            </a:r>
            <a:r>
              <a:rPr lang="mr-IN" sz="3600" i="1" dirty="0" smtClean="0">
                <a:latin typeface="Chronicle Display Light" pitchFamily="50" charset="0"/>
              </a:rPr>
              <a:t>…</a:t>
            </a:r>
            <a:r>
              <a:rPr lang="en-GB" sz="3600" i="1" dirty="0" smtClean="0">
                <a:latin typeface="Chronicle Display Light" pitchFamily="50" charset="0"/>
              </a:rPr>
              <a:t> </a:t>
            </a:r>
            <a:r>
              <a:rPr lang="en-US" sz="3600" i="1" dirty="0" err="1" smtClean="0">
                <a:latin typeface="Chronicle Display Light" pitchFamily="50" charset="0"/>
              </a:rPr>
              <a:t>possbile</a:t>
            </a:r>
            <a:endParaRPr lang="en-US" sz="2400" i="1" dirty="0">
              <a:latin typeface="Chronicle Display Light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664" y="2539218"/>
            <a:ext cx="5570806" cy="239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44" y="1133434"/>
            <a:ext cx="4507808" cy="535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47" y="1079046"/>
            <a:ext cx="4345511" cy="5407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1" y="1079045"/>
            <a:ext cx="4055735" cy="20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6059" y="1079046"/>
            <a:ext cx="8401246" cy="5407023"/>
          </a:xfrm>
          <a:solidFill>
            <a:schemeClr val="tx1"/>
          </a:solidFill>
        </p:spPr>
        <p:txBody>
          <a:bodyPr/>
          <a:lstStyle/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3" y="1079047"/>
            <a:ext cx="6849485" cy="54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What I will speak and coding of 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u="sng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Analyse four code snippet with IF and SWITCH statements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Try to approach using a different point of view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Understand why the new solution is better then the first one</a:t>
            </a: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/>
              <a:t>What I will speak and coding of 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u="sng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b="1" dirty="0" smtClean="0">
                <a:latin typeface="Chronicle Display" pitchFamily="50" charset="0"/>
              </a:rPr>
              <a:t>Singleton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b="1" dirty="0" smtClean="0">
                <a:latin typeface="Chronicle Display" pitchFamily="50" charset="0"/>
              </a:rPr>
              <a:t>Return null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6"/>
            <a:ext cx="8401246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Singleton</a:t>
            </a:r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98" y="1887639"/>
            <a:ext cx="5676900" cy="40767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828800" y="4043493"/>
            <a:ext cx="1087464" cy="52011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6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6"/>
            <a:ext cx="8401246" cy="5573423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Singleton how to improve your code</a:t>
            </a:r>
            <a:r>
              <a:rPr lang="en-GB" sz="1800" dirty="0" smtClean="0">
                <a:solidFill>
                  <a:schemeClr val="bg1"/>
                </a:solidFill>
              </a:rPr>
              <a:t>...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endParaRPr lang="en-US" sz="1800" dirty="0" smtClean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1787" y="1979802"/>
            <a:ext cx="5276675" cy="3693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Move into functional world where 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786" y="2409039"/>
            <a:ext cx="5276675" cy="3693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Functions are first-class citizen 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1785" y="2840411"/>
            <a:ext cx="5276675" cy="3693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GB" dirty="0" smtClean="0">
                <a:solidFill>
                  <a:schemeClr val="bg1"/>
                </a:solidFill>
              </a:rPr>
              <a:t>so I can write something like this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5" y="3454547"/>
            <a:ext cx="41021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1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</p:bldLst>
  </p:timing>
</p:sld>
</file>

<file path=ppt/theme/theme1.xml><?xml version="1.0" encoding="utf-8"?>
<a:theme xmlns:a="http://schemas.openxmlformats.org/drawingml/2006/main" name="Cover &amp; 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yout">
  <a:themeElements>
    <a:clrScheme name="YNAP Colours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FF454"/>
      </a:accent1>
      <a:accent2>
        <a:srgbClr val="A5DCFA"/>
      </a:accent2>
      <a:accent3>
        <a:srgbClr val="CCCCCC"/>
      </a:accent3>
      <a:accent4>
        <a:srgbClr val="CBBE45"/>
      </a:accent4>
      <a:accent5>
        <a:srgbClr val="FFFBC9"/>
      </a:accent5>
      <a:accent6>
        <a:srgbClr val="6B8EA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9420</TotalTime>
  <Words>309</Words>
  <Application>Microsoft Macintosh PowerPoint</Application>
  <PresentationFormat>On-screen Show (4:3)</PresentationFormat>
  <Paragraphs>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Avenir Black</vt:lpstr>
      <vt:lpstr>Avenir Book</vt:lpstr>
      <vt:lpstr>Calibri</vt:lpstr>
      <vt:lpstr>Chronicle Display</vt:lpstr>
      <vt:lpstr>Chronicle Display Light</vt:lpstr>
      <vt:lpstr>Mangal</vt:lpstr>
      <vt:lpstr>Arial</vt:lpstr>
      <vt:lpstr>Cover &amp; Closing Slides</vt:lpstr>
      <vt:lpstr>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Net-a-porter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hvuyuy</dc:title>
  <dc:creator>Ceila Armitage</dc:creator>
  <cp:lastModifiedBy>Microsoft Office User</cp:lastModifiedBy>
  <cp:revision>296</cp:revision>
  <dcterms:created xsi:type="dcterms:W3CDTF">2015-09-22T11:57:21Z</dcterms:created>
  <dcterms:modified xsi:type="dcterms:W3CDTF">2017-12-20T12:01:08Z</dcterms:modified>
</cp:coreProperties>
</file>