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BF51-E94D-4723-800C-BC320FACF58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E9C02-91FC-4E3C-9F8F-BB0A2C94C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2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0ACB0-B56A-6ABB-97CE-ACEBAD00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2E084B-6C4C-C740-7546-CBBE9E58B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1F5CC-912B-33B4-24D0-6715F120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DAB-E3C8-4796-A88C-CA03CA19C768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DABF45-CF0F-9850-6FF6-7EFBE305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A6E7A-CFD0-C3A2-867B-B15EF229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9225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BA07964D-6C87-4A4B-B956-829A6E9BBF8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8F996-6A1F-7DEB-5773-81927AC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301503-03FA-4101-9D01-E8116E18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741AC-03EF-0161-8232-B9F5584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B8CB-82CF-4B7C-8EFE-7B7BFAB91E55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4FD99-CDDA-6033-6E79-A8A37FD7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18917-6713-937D-95A1-AA0C0E4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7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DD2B83-B3C6-7B89-09E8-8F0902EF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2FC5D9-CD24-FFC9-4699-B84DF7D1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6131D-08D0-EAC3-EE09-DE92F762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E497-909D-4ED8-BD82-956B7BE4172E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6D139-C7A7-0FA2-0B41-C93E3078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47680-4A15-62DB-42CE-7C4FACCA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0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22203-DFC9-1D76-0A1F-C9D0203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436EC-79FE-B8DD-EB49-9DD31891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856F1-1345-6D70-093D-FF3082C7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8C68-3801-4D43-9586-3C2AF7299546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D47E7-CD65-15D6-3E51-4887AE1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098C2-8A16-10CF-B900-7A9B1AE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359525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BA07964D-6C87-4A4B-B956-829A6E9BBF8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39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3A641-22BC-967A-8288-2F3DE1CC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E936-5684-D1BF-9CFB-426FC6E5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67790-378E-1985-A5B4-B7D405CF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2BE2-F3F5-4C0F-A22E-3911746D1F9E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08A6C-A246-CB95-7E1F-0E6D3D77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A3953-5A97-20DA-B3A6-E3A30333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FB7D2-01F4-81B2-1272-44FEC5DC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540E3C-8578-299F-0059-DD9969509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24EAA-E80B-7A59-6484-D6377836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0595A-22F3-93DA-BD1C-8524A9F3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A7C1-8FDE-4986-BAAB-73A09E71A192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7D199E-373D-F2A4-5359-A563CDE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CEFE-CE1E-9CC1-28B9-74C6851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7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F7763-AEED-355D-2212-001456D0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8521FD-BE11-67EC-7CA2-714EC1B5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70378-B59E-03F1-F416-C552AF9F4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56CC3B-FB4E-0271-EA72-EF78EB6A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87735A-3D46-5231-AEA0-1BD2D909C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A2BED1-9ECE-7BE5-69CB-73C6BFA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7868-260F-4B8B-B0B1-8F88D44EA7A9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A61DBD-3A95-629F-C560-F1E4C853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86A744-6AD9-6FB3-1ABB-49439A3D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5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4251B-5725-8466-AF5B-89E7845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3E9B36-B1C6-5BA3-7D30-4AF2488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9A10-F678-4D36-981F-8E023D244F9C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4FE14-DBF1-5902-E4C5-6ED25639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E2361D-8AF9-91D0-5245-FC99539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3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EFC4EC-A33D-DC1D-F2F8-D10B4BE2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9696-BBCE-411F-8461-DBF5DB344CC9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154948-B471-BCD8-9D85-2FB4EB4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D5123F-EA10-4F94-6F82-64F8C6E9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67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F1ACB-0324-BC66-C47E-B6AD4EA0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78693-BE1C-9416-C77F-9315D58B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7AE2F1-FAB0-7AED-5D93-F77BBA69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AFC083-A3DC-CB75-ED2E-AC4571DD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2852-4E07-405D-A32E-E37127B00341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9877D1-625D-EF8B-0802-6F8A71D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210A53-FFD2-5C38-7ED7-32E65B2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5CEBE-CC87-1E4F-4C06-9B686C5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59B67A-595E-CAE1-E738-C3265DB33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37FF3F-F870-E33E-2290-94EE99AF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284E8A-0690-4B32-948D-834E0938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B2FE-5EEE-4896-8DBC-5B1EB975A4F0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D5A0D-C699-6849-2A01-3BCE668E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6C3572-77E4-3AC9-EDA3-D0FA80B2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B431FB-9354-A43F-FF26-E01C6D7C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579618-46BA-5DC3-C174-628BF4CC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0C4C5-FC71-928E-17D1-6D607EC17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6A73-6A10-4316-8F8D-2406BCC12F87}" type="datetime1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C0D0C-3C58-EA33-91D7-AF14873CE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4B3D3-8CDB-DE26-52CA-16A9B335C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964D-6C87-4A4B-B956-829A6E9BB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C1AA2-AE6B-8D6B-537A-8BFF835F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68" y="1444463"/>
            <a:ext cx="11729663" cy="1737386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6/17 RM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548BF5-CF42-D2B8-3F69-BA300413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252" y="3910261"/>
            <a:ext cx="3529493" cy="66173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滝澤賢人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022BC-4279-FFC7-A8F8-B42AB809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419" y="6366624"/>
            <a:ext cx="2743200" cy="365125"/>
          </a:xfrm>
        </p:spPr>
        <p:txBody>
          <a:bodyPr/>
          <a:lstStyle/>
          <a:p>
            <a:fld id="{BA07964D-6C87-4A4B-B956-829A6E9BBF80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8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B9A50-EB99-1AFB-5EF6-53603A56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32"/>
          </a:xfrm>
        </p:spPr>
        <p:txBody>
          <a:bodyPr/>
          <a:lstStyle/>
          <a:p>
            <a:r>
              <a:rPr kumimoji="1" lang="ja-JP" altLang="en-US" b="1" dirty="0"/>
              <a:t>前回までのあらすじ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7AD485-1310-A784-8192-FB943A8C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EA3414-6AEE-FE4D-5EFB-EA1C87ADB5AF}"/>
              </a:ext>
            </a:extLst>
          </p:cNvPr>
          <p:cNvSpPr txBox="1"/>
          <p:nvPr/>
        </p:nvSpPr>
        <p:spPr>
          <a:xfrm>
            <a:off x="838200" y="1520928"/>
            <a:ext cx="11602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sz="2800" dirty="0"/>
              <a:t>TFR</a:t>
            </a:r>
            <a:r>
              <a:rPr lang="ja-JP" altLang="en-US" sz="2800" dirty="0"/>
              <a:t>の予測対象を明石市に限定する必要はないという話</a:t>
            </a:r>
            <a:endParaRPr lang="en-US" altLang="ja-JP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2800" dirty="0"/>
              <a:t>転入超過数と</a:t>
            </a:r>
            <a:r>
              <a:rPr lang="en-US" altLang="ja-JP" sz="2800" dirty="0"/>
              <a:t>TFR</a:t>
            </a:r>
            <a:r>
              <a:rPr lang="ja-JP" altLang="en-US" sz="2800" dirty="0"/>
              <a:t>の相互相関はそもそもあるのかを知ろうという話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8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22B37-549E-4ABC-1DEA-9149BC84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/>
          <a:lstStyle/>
          <a:p>
            <a:r>
              <a:rPr kumimoji="1" lang="ja-JP" altLang="en-US" b="1" dirty="0"/>
              <a:t>議論したいこと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7F0F9-84E8-6534-15EC-730DF565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DE5796-A09F-B868-5553-F6A134987E6B}"/>
              </a:ext>
            </a:extLst>
          </p:cNvPr>
          <p:cNvSpPr txBox="1"/>
          <p:nvPr/>
        </p:nvSpPr>
        <p:spPr>
          <a:xfrm>
            <a:off x="838200" y="1225689"/>
            <a:ext cx="11234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ja-JP" altLang="en-US" sz="2400" dirty="0"/>
              <a:t>院入試の対策に充てる時間を考慮して、一年を通して一つの研究をしたい</a:t>
            </a:r>
            <a:br>
              <a:rPr lang="en-US" altLang="ja-JP" sz="2400" dirty="0"/>
            </a:br>
            <a:r>
              <a:rPr lang="ja-JP" altLang="en-US" sz="2400" dirty="0"/>
              <a:t>それを踏まえて次の論文提出までの計画をどうするかも伺いたい</a:t>
            </a: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ja-JP" altLang="en-US" sz="2400" dirty="0"/>
              <a:t>モデルの予測対象地域は明石市に限定する必要はないため</a:t>
            </a:r>
            <a:br>
              <a:rPr lang="en-US" altLang="ja-JP" sz="2400" dirty="0"/>
            </a:br>
            <a:r>
              <a:rPr lang="ja-JP" altLang="en-US" sz="2400" dirty="0"/>
              <a:t>できるだけ多くの地域を対象とする方針で行きたい</a:t>
            </a: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ja-JP" altLang="en-US" sz="2400" dirty="0"/>
              <a:t>市区レベルでは、</a:t>
            </a:r>
            <a:r>
              <a:rPr lang="en-US" altLang="ja-JP" sz="2400" dirty="0"/>
              <a:t>2010-2019</a:t>
            </a:r>
            <a:r>
              <a:rPr lang="ja-JP" altLang="en-US" sz="2400" dirty="0"/>
              <a:t>に限った場合でも、</a:t>
            </a:r>
            <a:br>
              <a:rPr lang="en-US" altLang="ja-JP" sz="2400" dirty="0"/>
            </a:br>
            <a:r>
              <a:rPr lang="en-US" altLang="ja-JP" sz="2400" dirty="0"/>
              <a:t>TFR</a:t>
            </a:r>
            <a:r>
              <a:rPr lang="ja-JP" altLang="en-US" sz="2400" dirty="0"/>
              <a:t>を公開している自治体としていない自治体にわかれる。</a:t>
            </a:r>
            <a:br>
              <a:rPr lang="en-US" altLang="ja-JP" sz="2400" dirty="0"/>
            </a:br>
            <a:r>
              <a:rPr lang="ja-JP" altLang="en-US" sz="2400" dirty="0"/>
              <a:t>市区の中でも大都市レベル（千代田区、名古屋市、北九州市など）に</a:t>
            </a:r>
            <a:br>
              <a:rPr lang="en-US" altLang="ja-JP" sz="2400" dirty="0"/>
            </a:br>
            <a:r>
              <a:rPr lang="ja-JP" altLang="en-US" sz="2400" dirty="0"/>
              <a:t>絞っても同様だが、公開している確率が高い。</a:t>
            </a:r>
            <a:endParaRPr lang="en-US" altLang="ja-JP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ただし、資料中にリレーショナルデータベースではない形で含まれている</a:t>
            </a:r>
            <a:br>
              <a:rPr lang="en-US" altLang="ja-JP" sz="2400" dirty="0"/>
            </a:br>
            <a:r>
              <a:rPr lang="ja-JP" altLang="en-US" sz="2400" dirty="0"/>
              <a:t>ことが多いため収集・整形に時間がかかる</a:t>
            </a:r>
            <a:endParaRPr lang="en-US" altLang="ja-JP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結論として、予測対象の地域レベルは、都道府県レベルと大都市レベル</a:t>
            </a: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ja-JP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ja-JP" altLang="en-US" sz="2400" dirty="0"/>
              <a:t>相互相関の確認はこれから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41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AB6E-F858-E0B0-B4B8-A974EAD0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23"/>
            <a:ext cx="4909457" cy="939693"/>
          </a:xfrm>
        </p:spPr>
        <p:txBody>
          <a:bodyPr/>
          <a:lstStyle/>
          <a:p>
            <a:r>
              <a:rPr kumimoji="1" lang="en-US" altLang="ja-JP" b="1" dirty="0"/>
              <a:t>Research Question</a:t>
            </a:r>
            <a:endParaRPr kumimoji="1" lang="ja-JP" altLang="en-US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7E342-4B97-FD1C-628E-E01BAB0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220B81-5F0A-04B3-CD34-0557EC3F9BD9}"/>
              </a:ext>
            </a:extLst>
          </p:cNvPr>
          <p:cNvSpPr txBox="1"/>
          <p:nvPr/>
        </p:nvSpPr>
        <p:spPr>
          <a:xfrm>
            <a:off x="838200" y="1290916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2400" dirty="0"/>
              <a:t>合計特殊</a:t>
            </a:r>
            <a:r>
              <a:rPr kumimoji="1" lang="ja-JP" altLang="en-US" sz="2400" dirty="0"/>
              <a:t>出生率の予測モデル構築による政策評価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B129129-DD8D-5781-2177-ACC42134259C}"/>
              </a:ext>
            </a:extLst>
          </p:cNvPr>
          <p:cNvSpPr txBox="1">
            <a:spLocks/>
          </p:cNvSpPr>
          <p:nvPr/>
        </p:nvSpPr>
        <p:spPr>
          <a:xfrm>
            <a:off x="838200" y="2692274"/>
            <a:ext cx="4909457" cy="93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How</a:t>
            </a:r>
            <a:endParaRPr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C5BCA2-7359-FADE-066E-F3C27AE6F90B}"/>
              </a:ext>
            </a:extLst>
          </p:cNvPr>
          <p:cNvSpPr txBox="1"/>
          <p:nvPr/>
        </p:nvSpPr>
        <p:spPr>
          <a:xfrm>
            <a:off x="838200" y="3522487"/>
            <a:ext cx="10842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重回帰モデル</a:t>
            </a:r>
            <a:endParaRPr kumimoji="1" lang="en-US" altLang="ja-JP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説明変数</a:t>
            </a:r>
            <a:endParaRPr kumimoji="1" lang="en-US" altLang="ja-JP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政策変数（複数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期間</a:t>
            </a:r>
            <a:r>
              <a:rPr lang="en-US" altLang="ja-JP" sz="2400" dirty="0"/>
              <a:t>X</a:t>
            </a:r>
            <a:r>
              <a:rPr lang="ja-JP" altLang="en-US" sz="2400" dirty="0"/>
              <a:t>における全地域共通の時系列的影響</a:t>
            </a:r>
            <a:endParaRPr lang="en-US" altLang="ja-JP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地域</a:t>
            </a:r>
            <a:r>
              <a:rPr lang="en-US" altLang="ja-JP" sz="2400" dirty="0"/>
              <a:t>Y</a:t>
            </a:r>
            <a:r>
              <a:rPr lang="ja-JP" altLang="en-US" sz="2400" dirty="0"/>
              <a:t>の固定効果</a:t>
            </a:r>
            <a:endParaRPr lang="en-US" altLang="ja-JP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地域</a:t>
            </a:r>
            <a:r>
              <a:rPr lang="en-US" altLang="ja-JP" sz="2400" dirty="0"/>
              <a:t>Y</a:t>
            </a:r>
            <a:r>
              <a:rPr lang="ja-JP" altLang="en-US" sz="2400" dirty="0"/>
              <a:t>の転入出効果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7695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F508D-B62A-CC93-BDC4-D4585406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257"/>
          </a:xfrm>
        </p:spPr>
        <p:txBody>
          <a:bodyPr/>
          <a:lstStyle/>
          <a:p>
            <a:r>
              <a:rPr kumimoji="1" lang="ja-JP" altLang="en-US" b="1" dirty="0"/>
              <a:t>地域</a:t>
            </a:r>
            <a:r>
              <a:rPr kumimoji="1" lang="en-US" altLang="ja-JP" b="1" dirty="0"/>
              <a:t>Y</a:t>
            </a:r>
            <a:r>
              <a:rPr kumimoji="1" lang="ja-JP" altLang="en-US" b="1" dirty="0"/>
              <a:t>の転入出効果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21A2A3-4D1C-C03B-BFCE-71F4A8EC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5EF52C-35BC-6100-09FC-1AFD77DBA081}"/>
              </a:ext>
            </a:extLst>
          </p:cNvPr>
          <p:cNvSpPr txBox="1"/>
          <p:nvPr/>
        </p:nvSpPr>
        <p:spPr>
          <a:xfrm>
            <a:off x="636998" y="1438382"/>
            <a:ext cx="97399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【</a:t>
            </a:r>
            <a:r>
              <a:rPr lang="ja-JP" altLang="en-US" sz="2400" dirty="0"/>
              <a:t>変数作成手順</a:t>
            </a:r>
            <a:r>
              <a:rPr lang="en-US" altLang="ja-JP" sz="2400" dirty="0"/>
              <a:t>】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ある年の地域</a:t>
            </a:r>
            <a:r>
              <a:rPr lang="en-US" altLang="ja-JP" sz="2400" dirty="0"/>
              <a:t>Y</a:t>
            </a:r>
            <a:r>
              <a:rPr lang="ja-JP" altLang="en-US" sz="2400" dirty="0"/>
              <a:t>の</a:t>
            </a:r>
            <a:r>
              <a:rPr lang="en-US" altLang="ja-JP" sz="2400" dirty="0"/>
              <a:t>25</a:t>
            </a:r>
            <a:r>
              <a:rPr lang="ja-JP" altLang="en-US" sz="2400" dirty="0"/>
              <a:t>～</a:t>
            </a:r>
            <a:r>
              <a:rPr lang="en-US" altLang="ja-JP" sz="2400" dirty="0"/>
              <a:t>39</a:t>
            </a:r>
            <a:r>
              <a:rPr lang="ja-JP" altLang="en-US" sz="2400" dirty="0"/>
              <a:t>歳女性の転入超過数と、ある年に転入出した女性がその後毎年何人出生するかを求める</a:t>
            </a:r>
            <a:br>
              <a:rPr lang="ja-JP" altLang="en-US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2010</a:t>
            </a:r>
            <a:r>
              <a:rPr lang="ja-JP" altLang="en-US" sz="2400" dirty="0"/>
              <a:t>～</a:t>
            </a:r>
            <a:r>
              <a:rPr lang="en-US" altLang="ja-JP" sz="2400" dirty="0"/>
              <a:t>2019</a:t>
            </a:r>
            <a:r>
              <a:rPr lang="ja-JP" altLang="en-US" sz="2400" dirty="0"/>
              <a:t>の都道府県レベル・大都市レベルの、</a:t>
            </a:r>
            <a:r>
              <a:rPr lang="en-US" altLang="ja-JP" sz="2400" dirty="0"/>
              <a:t>25</a:t>
            </a:r>
            <a:r>
              <a:rPr lang="ja-JP" altLang="en-US" sz="2400" dirty="0"/>
              <a:t>～</a:t>
            </a:r>
            <a:r>
              <a:rPr lang="en-US" altLang="ja-JP" sz="2400" dirty="0"/>
              <a:t>39</a:t>
            </a:r>
            <a:r>
              <a:rPr lang="ja-JP" altLang="en-US" sz="2400" dirty="0"/>
              <a:t>歳の転入超過数（総務省統計局）</a:t>
            </a:r>
            <a:br>
              <a:rPr lang="ja-JP" altLang="en-US" sz="2400" dirty="0"/>
            </a:br>
            <a:r>
              <a:rPr lang="ja-JP" altLang="en-US" sz="2400" dirty="0"/>
              <a:t>・次に、毎年の特定地域の、</a:t>
            </a:r>
            <a:r>
              <a:rPr lang="en-US" altLang="ja-JP" sz="2400" dirty="0"/>
              <a:t>25</a:t>
            </a:r>
            <a:r>
              <a:rPr lang="ja-JP" altLang="en-US" sz="2400" dirty="0"/>
              <a:t>～</a:t>
            </a:r>
            <a:r>
              <a:rPr lang="en-US" altLang="ja-JP" sz="2400" dirty="0"/>
              <a:t>39</a:t>
            </a:r>
            <a:r>
              <a:rPr lang="ja-JP" altLang="en-US" sz="2400" dirty="0"/>
              <a:t>歳女性の転入超過数と</a:t>
            </a:r>
            <a:r>
              <a:rPr lang="en-US" altLang="ja-JP" sz="2400" dirty="0"/>
              <a:t>TFR</a:t>
            </a:r>
            <a:r>
              <a:rPr lang="ja-JP" altLang="en-US" sz="2400" dirty="0"/>
              <a:t>の相互相関を計算し、転入超過の</a:t>
            </a:r>
            <a:r>
              <a:rPr lang="en-US" altLang="ja-JP" sz="2400" dirty="0"/>
              <a:t>A</a:t>
            </a:r>
            <a:r>
              <a:rPr lang="ja-JP" altLang="en-US" sz="2400" dirty="0"/>
              <a:t>年後の</a:t>
            </a:r>
            <a:r>
              <a:rPr lang="en-US" altLang="ja-JP" sz="2400" dirty="0"/>
              <a:t>TFR</a:t>
            </a:r>
            <a:r>
              <a:rPr lang="ja-JP" altLang="en-US" sz="2400" dirty="0"/>
              <a:t>への影響度を求める</a:t>
            </a:r>
            <a:br>
              <a:rPr lang="ja-JP" altLang="en-US" sz="2400" dirty="0"/>
            </a:br>
            <a:r>
              <a:rPr lang="ja-JP" altLang="en-US" sz="2400" dirty="0"/>
              <a:t>・「転入超過の</a:t>
            </a:r>
            <a:r>
              <a:rPr lang="en-US" altLang="ja-JP" sz="2400" dirty="0"/>
              <a:t>A</a:t>
            </a:r>
            <a:r>
              <a:rPr lang="ja-JP" altLang="en-US" sz="2400" dirty="0"/>
              <a:t>年後の出生率への影響度」＋「毎年の特定地域の</a:t>
            </a:r>
            <a:r>
              <a:rPr lang="en-US" altLang="ja-JP" sz="2400" dirty="0"/>
              <a:t>TFR</a:t>
            </a:r>
            <a:r>
              <a:rPr lang="ja-JP" altLang="en-US" sz="2400" dirty="0"/>
              <a:t>」から、ある年に転入出した女性がその後毎年何人出生するかを求める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すると、ある年の地域</a:t>
            </a:r>
            <a:r>
              <a:rPr lang="en-US" altLang="ja-JP" sz="2400" dirty="0"/>
              <a:t>Y</a:t>
            </a:r>
            <a:r>
              <a:rPr lang="ja-JP" altLang="en-US" sz="2400" dirty="0"/>
              <a:t>の出生率の内、何</a:t>
            </a:r>
            <a:r>
              <a:rPr lang="en-US" altLang="ja-JP" sz="2400" dirty="0"/>
              <a:t>%</a:t>
            </a:r>
            <a:r>
              <a:rPr lang="ja-JP" altLang="en-US" sz="2400" dirty="0"/>
              <a:t>が転入超過による影響かが分かる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これを基に変数の重みを作成する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48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3D40D-E9BF-36D2-CDA6-0F5BCCE7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354"/>
          </a:xfrm>
        </p:spPr>
        <p:txBody>
          <a:bodyPr/>
          <a:lstStyle/>
          <a:p>
            <a:r>
              <a:rPr kumimoji="1" lang="ja-JP" altLang="en-US" b="1" dirty="0"/>
              <a:t>次の論文提出までの計画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C37A0F-AF59-41BC-4995-18D5713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964D-6C87-4A4B-B956-829A6E9BBF80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07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441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Wingdings</vt:lpstr>
      <vt:lpstr>Office テーマ</vt:lpstr>
      <vt:lpstr>6/17 RM</vt:lpstr>
      <vt:lpstr>前回までのあらすじ</vt:lpstr>
      <vt:lpstr>議論したいこと</vt:lpstr>
      <vt:lpstr>Research Question</vt:lpstr>
      <vt:lpstr>地域Yの転入出効果</vt:lpstr>
      <vt:lpstr>次の論文提出までの計画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 takizawa</dc:creator>
  <cp:lastModifiedBy>kento takizawa</cp:lastModifiedBy>
  <cp:revision>20</cp:revision>
  <dcterms:created xsi:type="dcterms:W3CDTF">2025-04-09T11:49:48Z</dcterms:created>
  <dcterms:modified xsi:type="dcterms:W3CDTF">2025-06-17T08:08:44Z</dcterms:modified>
</cp:coreProperties>
</file>