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
  </p:notesMasterIdLst>
  <p:sldIdLst>
    <p:sldId id="862" r:id="rId2"/>
    <p:sldId id="865" r:id="rId3"/>
    <p:sldId id="863" r:id="rId4"/>
    <p:sldId id="866" r:id="rId5"/>
    <p:sldId id="864"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69B"/>
    <a:srgbClr val="0000FF"/>
    <a:srgbClr val="75A319"/>
    <a:srgbClr val="D74778"/>
    <a:srgbClr val="0A6399"/>
    <a:srgbClr val="C2416D"/>
    <a:srgbClr val="54AF88"/>
    <a:srgbClr val="DF6991"/>
    <a:srgbClr val="FF8080"/>
    <a:srgbClr val="728B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93"/>
    <p:restoredTop sz="94872"/>
  </p:normalViewPr>
  <p:slideViewPr>
    <p:cSldViewPr snapToGrid="0">
      <p:cViewPr varScale="1">
        <p:scale>
          <a:sx n="57" d="100"/>
          <a:sy n="57" d="100"/>
        </p:scale>
        <p:origin x="58"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486F5-8F78-4402-A9FD-028180E74BB7}" type="datetimeFigureOut">
              <a:rPr kumimoji="1" lang="ja-JP" altLang="en-US" smtClean="0"/>
              <a:t>2024/1/21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1B5C6-4551-4638-9C35-99156809FB41}" type="slidenum">
              <a:rPr kumimoji="1" lang="ja-JP" altLang="en-US" smtClean="0"/>
              <a:t>‹#›</a:t>
            </a:fld>
            <a:endParaRPr kumimoji="1" lang="ja-JP" altLang="en-US"/>
          </a:p>
        </p:txBody>
      </p:sp>
    </p:spTree>
    <p:extLst>
      <p:ext uri="{BB962C8B-B14F-4D97-AF65-F5344CB8AC3E}">
        <p14:creationId xmlns:p14="http://schemas.microsoft.com/office/powerpoint/2010/main" val="25145195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371B5C6-4551-4638-9C35-99156809FB41}" type="slidenum">
              <a:rPr kumimoji="1" lang="ja-JP" altLang="en-US" smtClean="0"/>
              <a:t>1</a:t>
            </a:fld>
            <a:endParaRPr kumimoji="1" lang="ja-JP" altLang="en-US"/>
          </a:p>
        </p:txBody>
      </p:sp>
    </p:spTree>
    <p:extLst>
      <p:ext uri="{BB962C8B-B14F-4D97-AF65-F5344CB8AC3E}">
        <p14:creationId xmlns:p14="http://schemas.microsoft.com/office/powerpoint/2010/main" val="149681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7CFAE-36CA-4012-ADC2-DB36E36BD24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350E06-E4EC-4EE2-9E2A-C538D28694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56806C-9B62-4853-9F44-A908CE35A84F}"/>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AF1FB8A1-AB78-406B-BB21-2C6344EE4AAD}"/>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4AEA2F99-9BB2-4148-BE07-B03B50CF6F10}"/>
              </a:ext>
            </a:extLst>
          </p:cNvPr>
          <p:cNvSpPr>
            <a:spLocks noGrp="1"/>
          </p:cNvSpPr>
          <p:nvPr>
            <p:ph type="sldNum" sz="quarter" idx="12"/>
          </p:nvPr>
        </p:nvSpPr>
        <p:spPr/>
        <p:txBody>
          <a:bodyPr/>
          <a:lstStyle/>
          <a:p>
            <a:fld id="{BDCE9FD0-D948-4B2B-B1E8-EEF05E8E69D0}" type="slidenum">
              <a:rPr lang="en-US" altLang="ja-JP" smtClean="0"/>
              <a:pPr/>
              <a:t>‹#›</a:t>
            </a:fld>
            <a:endParaRPr lang="en-US" altLang="ja-JP"/>
          </a:p>
        </p:txBody>
      </p:sp>
    </p:spTree>
    <p:extLst>
      <p:ext uri="{BB962C8B-B14F-4D97-AF65-F5344CB8AC3E}">
        <p14:creationId xmlns:p14="http://schemas.microsoft.com/office/powerpoint/2010/main" val="421549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F1A00-CFB2-4A84-8167-5A4BE2CB14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749086-7C97-4BF0-9D26-B399CF7652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B73651-0BAC-4D31-8E94-7E828890CEA0}"/>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116CF1AE-5600-446E-99BE-B8E2A4244783}"/>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36FDF080-6130-48FD-8815-351BA41782CD}"/>
              </a:ext>
            </a:extLst>
          </p:cNvPr>
          <p:cNvSpPr>
            <a:spLocks noGrp="1"/>
          </p:cNvSpPr>
          <p:nvPr>
            <p:ph type="sldNum" sz="quarter" idx="12"/>
          </p:nvPr>
        </p:nvSpPr>
        <p:spPr/>
        <p:txBody>
          <a:bodyPr/>
          <a:lstStyle/>
          <a:p>
            <a:fld id="{3C5F1ABA-12D5-4582-93EC-0F26DE778807}" type="slidenum">
              <a:rPr lang="en-US" altLang="ja-JP" smtClean="0"/>
              <a:pPr/>
              <a:t>‹#›</a:t>
            </a:fld>
            <a:endParaRPr lang="en-US" altLang="ja-JP"/>
          </a:p>
        </p:txBody>
      </p:sp>
    </p:spTree>
    <p:extLst>
      <p:ext uri="{BB962C8B-B14F-4D97-AF65-F5344CB8AC3E}">
        <p14:creationId xmlns:p14="http://schemas.microsoft.com/office/powerpoint/2010/main" val="148778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68ECC7-9170-4665-A2B6-16798EBC0B7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8D82E0-3A13-47EA-860E-CC6CE7F9CD95}"/>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270C00-5635-46CD-AF59-CF30B4AFC548}"/>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4DFF136B-57D5-4769-8140-33D85B174596}"/>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19D4DAC1-0E45-4899-BE2A-AB19FD84FD75}"/>
              </a:ext>
            </a:extLst>
          </p:cNvPr>
          <p:cNvSpPr>
            <a:spLocks noGrp="1"/>
          </p:cNvSpPr>
          <p:nvPr>
            <p:ph type="sldNum" sz="quarter" idx="12"/>
          </p:nvPr>
        </p:nvSpPr>
        <p:spPr/>
        <p:txBody>
          <a:bodyPr/>
          <a:lstStyle/>
          <a:p>
            <a:fld id="{394D6026-47E2-4589-8FF7-AC1F704837E8}" type="slidenum">
              <a:rPr lang="en-US" altLang="ja-JP" smtClean="0"/>
              <a:pPr/>
              <a:t>‹#›</a:t>
            </a:fld>
            <a:endParaRPr lang="en-US" altLang="ja-JP"/>
          </a:p>
        </p:txBody>
      </p:sp>
    </p:spTree>
    <p:extLst>
      <p:ext uri="{BB962C8B-B14F-4D97-AF65-F5344CB8AC3E}">
        <p14:creationId xmlns:p14="http://schemas.microsoft.com/office/powerpoint/2010/main" val="114917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D692F-84B7-4DC7-8867-DBECD5E472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A0E1BF-5D4D-4A09-8A8B-C2499713BA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3F2204-AB0F-4DE2-B9F5-4B65EDE72A5B}"/>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4E3CD513-0974-439B-A232-D5A06C3EFE00}"/>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4C6F2E4B-14FF-4FB0-A5A6-C7F800B955DA}"/>
              </a:ext>
            </a:extLst>
          </p:cNvPr>
          <p:cNvSpPr>
            <a:spLocks noGrp="1"/>
          </p:cNvSpPr>
          <p:nvPr>
            <p:ph type="sldNum" sz="quarter" idx="12"/>
          </p:nvPr>
        </p:nvSpPr>
        <p:spPr/>
        <p:txBody>
          <a:bodyPr/>
          <a:lstStyle/>
          <a:p>
            <a:fld id="{484966D1-AA74-4384-B63F-46C33D7C19A0}" type="slidenum">
              <a:rPr lang="en-US" altLang="ja-JP" smtClean="0"/>
              <a:pPr/>
              <a:t>‹#›</a:t>
            </a:fld>
            <a:endParaRPr lang="en-US" altLang="ja-JP"/>
          </a:p>
        </p:txBody>
      </p:sp>
    </p:spTree>
    <p:extLst>
      <p:ext uri="{BB962C8B-B14F-4D97-AF65-F5344CB8AC3E}">
        <p14:creationId xmlns:p14="http://schemas.microsoft.com/office/powerpoint/2010/main" val="373967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B4C8-F690-4DED-B1FC-58F2C957A46C}"/>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0578ED-83C5-4F93-9C6E-C5559E83D5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18132D-FEAB-429E-824F-3ACD2C0E9A24}"/>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69C7D060-2DC5-4C15-AE24-0927B1DFD097}"/>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F36B5C4A-A84C-4769-B2EE-8E45F0D46841}"/>
              </a:ext>
            </a:extLst>
          </p:cNvPr>
          <p:cNvSpPr>
            <a:spLocks noGrp="1"/>
          </p:cNvSpPr>
          <p:nvPr>
            <p:ph type="sldNum" sz="quarter" idx="12"/>
          </p:nvPr>
        </p:nvSpPr>
        <p:spPr/>
        <p:txBody>
          <a:bodyPr/>
          <a:lstStyle/>
          <a:p>
            <a:fld id="{4FF50270-DECE-4047-8F86-BC2D969FE4EB}" type="slidenum">
              <a:rPr lang="en-US" altLang="ja-JP" smtClean="0"/>
              <a:pPr/>
              <a:t>‹#›</a:t>
            </a:fld>
            <a:endParaRPr lang="en-US" altLang="ja-JP"/>
          </a:p>
        </p:txBody>
      </p:sp>
    </p:spTree>
    <p:extLst>
      <p:ext uri="{BB962C8B-B14F-4D97-AF65-F5344CB8AC3E}">
        <p14:creationId xmlns:p14="http://schemas.microsoft.com/office/powerpoint/2010/main" val="295946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E748E-EF57-4350-BBD6-AE77F79D6E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8C7867-03E8-4622-B75F-40D5F5672159}"/>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5E98063-BDEF-4118-9FEB-6FCACFE732CD}"/>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02DF1FD-8D7F-45B9-9D2B-D3BA38870CE8}"/>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CADB3D2C-F57D-4742-BC44-CA43C993CD68}"/>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239C9A38-6035-4DD6-81A4-B5E284B603CE}"/>
              </a:ext>
            </a:extLst>
          </p:cNvPr>
          <p:cNvSpPr>
            <a:spLocks noGrp="1"/>
          </p:cNvSpPr>
          <p:nvPr>
            <p:ph type="sldNum" sz="quarter" idx="12"/>
          </p:nvPr>
        </p:nvSpPr>
        <p:spPr/>
        <p:txBody>
          <a:bodyPr/>
          <a:lstStyle/>
          <a:p>
            <a:fld id="{6FF56BC7-8225-46CB-8D72-292CA94A37D4}" type="slidenum">
              <a:rPr lang="en-US" altLang="ja-JP" smtClean="0"/>
              <a:pPr/>
              <a:t>‹#›</a:t>
            </a:fld>
            <a:endParaRPr lang="en-US" altLang="ja-JP"/>
          </a:p>
        </p:txBody>
      </p:sp>
    </p:spTree>
    <p:extLst>
      <p:ext uri="{BB962C8B-B14F-4D97-AF65-F5344CB8AC3E}">
        <p14:creationId xmlns:p14="http://schemas.microsoft.com/office/powerpoint/2010/main" val="76015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F5F64-009C-4E60-9779-70D7C9DCEFCC}"/>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438573-F7A2-4D10-A489-2AE16729AAF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04E658-2484-4880-B312-EDCD152EEE1B}"/>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109BFD-124E-4A57-8ABB-7A2BF4E343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D2CFF9-E03B-46B3-8862-B2CA49E3AD8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1D9237-7A54-4A6D-A9BE-2755DDA205ED}"/>
              </a:ext>
            </a:extLst>
          </p:cNvPr>
          <p:cNvSpPr>
            <a:spLocks noGrp="1"/>
          </p:cNvSpPr>
          <p:nvPr>
            <p:ph type="dt" sz="half" idx="10"/>
          </p:nvPr>
        </p:nvSpPr>
        <p:spPr/>
        <p:txBody>
          <a:bodyPr/>
          <a:lstStyle/>
          <a:p>
            <a:pPr>
              <a:defRPr/>
            </a:pPr>
            <a:endParaRPr lang="en-US" altLang="ja-JP"/>
          </a:p>
        </p:txBody>
      </p:sp>
      <p:sp>
        <p:nvSpPr>
          <p:cNvPr id="8" name="フッター プレースホルダー 7">
            <a:extLst>
              <a:ext uri="{FF2B5EF4-FFF2-40B4-BE49-F238E27FC236}">
                <a16:creationId xmlns:a16="http://schemas.microsoft.com/office/drawing/2014/main" id="{B05ECF84-FDD0-4794-A0D5-2BAE1C7CB39F}"/>
              </a:ext>
            </a:extLst>
          </p:cNvPr>
          <p:cNvSpPr>
            <a:spLocks noGrp="1"/>
          </p:cNvSpPr>
          <p:nvPr>
            <p:ph type="ftr" sz="quarter" idx="11"/>
          </p:nvPr>
        </p:nvSpPr>
        <p:spPr/>
        <p:txBody>
          <a:bodyPr/>
          <a:lstStyle/>
          <a:p>
            <a:pPr>
              <a:defRPr/>
            </a:pPr>
            <a:endParaRPr lang="en-US" altLang="ja-JP"/>
          </a:p>
        </p:txBody>
      </p:sp>
      <p:sp>
        <p:nvSpPr>
          <p:cNvPr id="9" name="スライド番号プレースホルダー 8">
            <a:extLst>
              <a:ext uri="{FF2B5EF4-FFF2-40B4-BE49-F238E27FC236}">
                <a16:creationId xmlns:a16="http://schemas.microsoft.com/office/drawing/2014/main" id="{0D04C0F1-C6E2-4AB0-BB36-BEF3A0FE190D}"/>
              </a:ext>
            </a:extLst>
          </p:cNvPr>
          <p:cNvSpPr>
            <a:spLocks noGrp="1"/>
          </p:cNvSpPr>
          <p:nvPr>
            <p:ph type="sldNum" sz="quarter" idx="12"/>
          </p:nvPr>
        </p:nvSpPr>
        <p:spPr/>
        <p:txBody>
          <a:bodyPr/>
          <a:lstStyle/>
          <a:p>
            <a:fld id="{3729FA07-D404-4155-8EDE-0BD40F710712}" type="slidenum">
              <a:rPr lang="en-US" altLang="ja-JP" smtClean="0"/>
              <a:pPr/>
              <a:t>‹#›</a:t>
            </a:fld>
            <a:endParaRPr lang="en-US" altLang="ja-JP"/>
          </a:p>
        </p:txBody>
      </p:sp>
    </p:spTree>
    <p:extLst>
      <p:ext uri="{BB962C8B-B14F-4D97-AF65-F5344CB8AC3E}">
        <p14:creationId xmlns:p14="http://schemas.microsoft.com/office/powerpoint/2010/main" val="132184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64B8A-A044-41FA-B2F2-8AF6F3DF5EB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6F917A9-376E-4C16-AB7B-0717B98ECC5B}"/>
              </a:ext>
            </a:extLst>
          </p:cNvPr>
          <p:cNvSpPr>
            <a:spLocks noGrp="1"/>
          </p:cNvSpPr>
          <p:nvPr>
            <p:ph type="dt" sz="half" idx="10"/>
          </p:nvPr>
        </p:nvSpPr>
        <p:spPr/>
        <p:txBody>
          <a:bodyPr/>
          <a:lstStyle/>
          <a:p>
            <a:pPr>
              <a:defRPr/>
            </a:pPr>
            <a:endParaRPr lang="en-US" altLang="ja-JP"/>
          </a:p>
        </p:txBody>
      </p:sp>
      <p:sp>
        <p:nvSpPr>
          <p:cNvPr id="4" name="フッター プレースホルダー 3">
            <a:extLst>
              <a:ext uri="{FF2B5EF4-FFF2-40B4-BE49-F238E27FC236}">
                <a16:creationId xmlns:a16="http://schemas.microsoft.com/office/drawing/2014/main" id="{0DE0FBEF-F639-4F08-802F-E2C19FB11FBF}"/>
              </a:ext>
            </a:extLst>
          </p:cNvPr>
          <p:cNvSpPr>
            <a:spLocks noGrp="1"/>
          </p:cNvSpPr>
          <p:nvPr>
            <p:ph type="ftr" sz="quarter" idx="11"/>
          </p:nvPr>
        </p:nvSpPr>
        <p:spPr/>
        <p:txBody>
          <a:bodyPr/>
          <a:lstStyle/>
          <a:p>
            <a:pPr>
              <a:defRPr/>
            </a:pPr>
            <a:endParaRPr lang="en-US" altLang="ja-JP"/>
          </a:p>
        </p:txBody>
      </p:sp>
      <p:sp>
        <p:nvSpPr>
          <p:cNvPr id="5" name="スライド番号プレースホルダー 4">
            <a:extLst>
              <a:ext uri="{FF2B5EF4-FFF2-40B4-BE49-F238E27FC236}">
                <a16:creationId xmlns:a16="http://schemas.microsoft.com/office/drawing/2014/main" id="{DB1921A7-7302-48BD-916A-10B798140AA4}"/>
              </a:ext>
            </a:extLst>
          </p:cNvPr>
          <p:cNvSpPr>
            <a:spLocks noGrp="1"/>
          </p:cNvSpPr>
          <p:nvPr>
            <p:ph type="sldNum" sz="quarter" idx="12"/>
          </p:nvPr>
        </p:nvSpPr>
        <p:spPr/>
        <p:txBody>
          <a:bodyPr/>
          <a:lstStyle/>
          <a:p>
            <a:fld id="{3F123D72-43C4-4997-B986-51E0DFA0691B}" type="slidenum">
              <a:rPr lang="en-US" altLang="ja-JP" smtClean="0"/>
              <a:pPr/>
              <a:t>‹#›</a:t>
            </a:fld>
            <a:endParaRPr lang="en-US" altLang="ja-JP"/>
          </a:p>
        </p:txBody>
      </p:sp>
    </p:spTree>
    <p:extLst>
      <p:ext uri="{BB962C8B-B14F-4D97-AF65-F5344CB8AC3E}">
        <p14:creationId xmlns:p14="http://schemas.microsoft.com/office/powerpoint/2010/main" val="27825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780ADE-A626-4DC7-A768-A72988AE9365}"/>
              </a:ext>
            </a:extLst>
          </p:cNvPr>
          <p:cNvSpPr>
            <a:spLocks noGrp="1"/>
          </p:cNvSpPr>
          <p:nvPr>
            <p:ph type="dt" sz="half" idx="10"/>
          </p:nvPr>
        </p:nvSpPr>
        <p:spPr/>
        <p:txBody>
          <a:bodyPr/>
          <a:lstStyle/>
          <a:p>
            <a:pPr>
              <a:defRPr/>
            </a:pPr>
            <a:endParaRPr lang="en-US" altLang="ja-JP"/>
          </a:p>
        </p:txBody>
      </p:sp>
      <p:sp>
        <p:nvSpPr>
          <p:cNvPr id="3" name="フッター プレースホルダー 2">
            <a:extLst>
              <a:ext uri="{FF2B5EF4-FFF2-40B4-BE49-F238E27FC236}">
                <a16:creationId xmlns:a16="http://schemas.microsoft.com/office/drawing/2014/main" id="{C98C89D8-EB47-49EE-B8C8-EFB970DF01CC}"/>
              </a:ext>
            </a:extLst>
          </p:cNvPr>
          <p:cNvSpPr>
            <a:spLocks noGrp="1"/>
          </p:cNvSpPr>
          <p:nvPr>
            <p:ph type="ftr" sz="quarter" idx="11"/>
          </p:nvPr>
        </p:nvSpPr>
        <p:spPr/>
        <p:txBody>
          <a:bodyPr/>
          <a:lstStyle/>
          <a:p>
            <a:pPr>
              <a:defRPr/>
            </a:pPr>
            <a:endParaRPr lang="en-US" altLang="ja-JP"/>
          </a:p>
        </p:txBody>
      </p:sp>
      <p:sp>
        <p:nvSpPr>
          <p:cNvPr id="4" name="スライド番号プレースホルダー 3">
            <a:extLst>
              <a:ext uri="{FF2B5EF4-FFF2-40B4-BE49-F238E27FC236}">
                <a16:creationId xmlns:a16="http://schemas.microsoft.com/office/drawing/2014/main" id="{F2EF73ED-7868-41FF-A83D-74B95244D2AE}"/>
              </a:ext>
            </a:extLst>
          </p:cNvPr>
          <p:cNvSpPr>
            <a:spLocks noGrp="1"/>
          </p:cNvSpPr>
          <p:nvPr>
            <p:ph type="sldNum" sz="quarter" idx="12"/>
          </p:nvPr>
        </p:nvSpPr>
        <p:spPr/>
        <p:txBody>
          <a:bodyPr/>
          <a:lstStyle/>
          <a:p>
            <a:fld id="{638D2FAD-97C8-48A6-9D46-6BF7F88D7C1F}" type="slidenum">
              <a:rPr lang="en-US" altLang="ja-JP" smtClean="0"/>
              <a:pPr/>
              <a:t>‹#›</a:t>
            </a:fld>
            <a:endParaRPr lang="en-US" altLang="ja-JP"/>
          </a:p>
        </p:txBody>
      </p:sp>
    </p:spTree>
    <p:extLst>
      <p:ext uri="{BB962C8B-B14F-4D97-AF65-F5344CB8AC3E}">
        <p14:creationId xmlns:p14="http://schemas.microsoft.com/office/powerpoint/2010/main" val="45109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F7A67-EF46-427E-8FBF-16B649488C3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F9293-3506-4E3B-B568-5D47B3C1F5A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2A48E9-9BC0-4E2E-BD52-2467CA2813B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68297-F1FA-4308-82A3-65E65067AA6C}"/>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1CC37312-BE69-43A1-9BB1-5E011EF0D97F}"/>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EA005CE9-DFC2-4C1A-8199-AC423E51BFF0}"/>
              </a:ext>
            </a:extLst>
          </p:cNvPr>
          <p:cNvSpPr>
            <a:spLocks noGrp="1"/>
          </p:cNvSpPr>
          <p:nvPr>
            <p:ph type="sldNum" sz="quarter" idx="12"/>
          </p:nvPr>
        </p:nvSpPr>
        <p:spPr/>
        <p:txBody>
          <a:bodyPr/>
          <a:lstStyle/>
          <a:p>
            <a:fld id="{6D09772E-9D7F-4A92-BD7C-4DA25FCFE2E0}" type="slidenum">
              <a:rPr lang="en-US" altLang="ja-JP" smtClean="0"/>
              <a:pPr/>
              <a:t>‹#›</a:t>
            </a:fld>
            <a:endParaRPr lang="en-US" altLang="ja-JP"/>
          </a:p>
        </p:txBody>
      </p:sp>
    </p:spTree>
    <p:extLst>
      <p:ext uri="{BB962C8B-B14F-4D97-AF65-F5344CB8AC3E}">
        <p14:creationId xmlns:p14="http://schemas.microsoft.com/office/powerpoint/2010/main" val="163145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F2D98-B57F-4784-913B-89FCED0ED14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D38D431-7350-4742-A45E-37C64516D87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4AC40E-FF52-414E-948B-4660BB3528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91A6E6-82CC-4E79-95C1-18CC98A8688B}"/>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96DE1545-CCC3-4D35-B5AB-8D6AA38B20D7}"/>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5093B69E-E045-4AC5-956A-41D54819D46A}"/>
              </a:ext>
            </a:extLst>
          </p:cNvPr>
          <p:cNvSpPr>
            <a:spLocks noGrp="1"/>
          </p:cNvSpPr>
          <p:nvPr>
            <p:ph type="sldNum" sz="quarter" idx="12"/>
          </p:nvPr>
        </p:nvSpPr>
        <p:spPr/>
        <p:txBody>
          <a:bodyPr/>
          <a:lstStyle/>
          <a:p>
            <a:fld id="{41D7AA7F-CCDF-4C7A-9036-4EDCA9C3C6FC}" type="slidenum">
              <a:rPr lang="en-US" altLang="ja-JP" smtClean="0"/>
              <a:pPr/>
              <a:t>‹#›</a:t>
            </a:fld>
            <a:endParaRPr lang="en-US" altLang="ja-JP"/>
          </a:p>
        </p:txBody>
      </p:sp>
    </p:spTree>
    <p:extLst>
      <p:ext uri="{BB962C8B-B14F-4D97-AF65-F5344CB8AC3E}">
        <p14:creationId xmlns:p14="http://schemas.microsoft.com/office/powerpoint/2010/main" val="83238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A9032C-C784-4A9E-A507-7F7C4C94D8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A42648-3AFB-4E9A-B3FC-7448C9819A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290CB3-371A-4286-82BD-45298651459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ja-JP"/>
          </a:p>
        </p:txBody>
      </p:sp>
      <p:sp>
        <p:nvSpPr>
          <p:cNvPr id="5" name="フッター プレースホルダー 4">
            <a:extLst>
              <a:ext uri="{FF2B5EF4-FFF2-40B4-BE49-F238E27FC236}">
                <a16:creationId xmlns:a16="http://schemas.microsoft.com/office/drawing/2014/main" id="{8E75A532-FAB3-499E-BFEA-40352B7FC0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ja-JP"/>
          </a:p>
        </p:txBody>
      </p:sp>
      <p:sp>
        <p:nvSpPr>
          <p:cNvPr id="6" name="スライド番号プレースホルダー 5">
            <a:extLst>
              <a:ext uri="{FF2B5EF4-FFF2-40B4-BE49-F238E27FC236}">
                <a16:creationId xmlns:a16="http://schemas.microsoft.com/office/drawing/2014/main" id="{8CAE980D-D305-4007-AF67-A95FBC67BAAF}"/>
              </a:ext>
            </a:extLst>
          </p:cNvPr>
          <p:cNvSpPr>
            <a:spLocks noGrp="1"/>
          </p:cNvSpPr>
          <p:nvPr>
            <p:ph type="sldNum" sz="quarter" idx="4"/>
          </p:nvPr>
        </p:nvSpPr>
        <p:spPr>
          <a:xfrm>
            <a:off x="7067550" y="6565901"/>
            <a:ext cx="2057400" cy="365125"/>
          </a:xfrm>
          <a:prstGeom prst="rect">
            <a:avLst/>
          </a:prstGeom>
        </p:spPr>
        <p:txBody>
          <a:bodyPr vert="horz" lIns="91440" tIns="45720" rIns="91440" bIns="45720" rtlCol="0" anchor="ctr"/>
          <a:lstStyle>
            <a:lvl1pPr algn="r">
              <a:defRPr sz="900">
                <a:solidFill>
                  <a:schemeClr val="tx1"/>
                </a:solidFill>
              </a:defRPr>
            </a:lvl1pPr>
          </a:lstStyle>
          <a:p>
            <a:fld id="{394D6026-47E2-4589-8FF7-AC1F704837E8}" type="slidenum">
              <a:rPr lang="en-US" altLang="ja-JP" smtClean="0"/>
              <a:pPr/>
              <a:t>‹#›</a:t>
            </a:fld>
            <a:endParaRPr lang="en-US" altLang="ja-JP"/>
          </a:p>
        </p:txBody>
      </p:sp>
    </p:spTree>
    <p:extLst>
      <p:ext uri="{BB962C8B-B14F-4D97-AF65-F5344CB8AC3E}">
        <p14:creationId xmlns:p14="http://schemas.microsoft.com/office/powerpoint/2010/main" val="816782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6483929" y="473158"/>
            <a:ext cx="2535752" cy="603883"/>
          </a:xfrm>
          <a:prstGeom prst="rect">
            <a:avLst/>
          </a:prstGeom>
          <a:noFill/>
        </p:spPr>
        <p:txBody>
          <a:bodyPr wrap="square" rtlCol="0">
            <a:spAutoFit/>
          </a:bodyPr>
          <a:lstStyle/>
          <a:p>
            <a:r>
              <a:rPr lang="ja-JP" altLang="en-US" sz="1662">
                <a:latin typeface="UD Digi Kyokasho NP-R" panose="02020400000000000000" pitchFamily="18" charset="-128"/>
                <a:ea typeface="UD Digi Kyokasho NP-R" panose="02020400000000000000" pitchFamily="18" charset="-128"/>
              </a:rPr>
              <a:t>学籍番号</a:t>
            </a:r>
            <a:r>
              <a:rPr lang="en-US" altLang="ja-JP" sz="1662">
                <a:latin typeface="UD Digi Kyokasho NP-R" panose="02020400000000000000" pitchFamily="18" charset="-128"/>
                <a:ea typeface="UD Digi Kyokasho NP-R" panose="02020400000000000000" pitchFamily="18" charset="-128"/>
              </a:rPr>
              <a:t>:2022531033</a:t>
            </a:r>
            <a:endParaRPr lang="en-US" altLang="ja-JP" sz="1662" dirty="0">
              <a:latin typeface="UD Digi Kyokasho NP-R" panose="02020400000000000000" pitchFamily="18" charset="-128"/>
              <a:ea typeface="UD Digi Kyokasho NP-R" panose="02020400000000000000" pitchFamily="18" charset="-128"/>
            </a:endParaRPr>
          </a:p>
          <a:p>
            <a:r>
              <a:rPr lang="ja-JP" altLang="en-US" sz="1662" dirty="0">
                <a:latin typeface="UD Digi Kyokasho NP-R" panose="02020400000000000000" pitchFamily="18" charset="-128"/>
                <a:ea typeface="UD Digi Kyokasho NP-R" panose="02020400000000000000" pitchFamily="18" charset="-128"/>
              </a:rPr>
              <a:t>氏　　</a:t>
            </a:r>
            <a:r>
              <a:rPr lang="ja-JP" altLang="en-US" sz="1662">
                <a:latin typeface="UD Digi Kyokasho NP-R" panose="02020400000000000000" pitchFamily="18" charset="-128"/>
                <a:ea typeface="UD Digi Kyokasho NP-R" panose="02020400000000000000" pitchFamily="18" charset="-128"/>
              </a:rPr>
              <a:t>名：関川　謙人</a:t>
            </a:r>
            <a:endParaRPr lang="ja-JP" altLang="en-US" sz="1662" dirty="0">
              <a:latin typeface="UD Digi Kyokasho NP-R" panose="02020400000000000000" pitchFamily="18" charset="-128"/>
              <a:ea typeface="UD Digi Kyokasho NP-R" panose="02020400000000000000" pitchFamily="18" charset="-128"/>
            </a:endParaRPr>
          </a:p>
        </p:txBody>
      </p:sp>
      <p:sp>
        <p:nvSpPr>
          <p:cNvPr id="10" name="テキスト ボックス 9"/>
          <p:cNvSpPr txBox="1"/>
          <p:nvPr/>
        </p:nvSpPr>
        <p:spPr>
          <a:xfrm>
            <a:off x="186479" y="1198483"/>
            <a:ext cx="1250663" cy="348109"/>
          </a:xfrm>
          <a:prstGeom prst="rect">
            <a:avLst/>
          </a:prstGeom>
          <a:noFill/>
        </p:spPr>
        <p:txBody>
          <a:bodyPr wrap="none" rtlCol="0">
            <a:spAutoFit/>
          </a:bodyPr>
          <a:lstStyle/>
          <a:p>
            <a:r>
              <a:rPr lang="ja-JP" altLang="en-US" sz="1662" dirty="0">
                <a:latin typeface="UD Digi Kyokasho NP-R" panose="02020400000000000000" pitchFamily="18" charset="-128"/>
                <a:ea typeface="UD Digi Kyokasho NP-R" panose="02020400000000000000" pitchFamily="18" charset="-128"/>
              </a:rPr>
              <a:t>コンセプト</a:t>
            </a:r>
          </a:p>
        </p:txBody>
      </p:sp>
      <p:sp>
        <p:nvSpPr>
          <p:cNvPr id="11" name="テキスト ボックス 10"/>
          <p:cNvSpPr txBox="1"/>
          <p:nvPr/>
        </p:nvSpPr>
        <p:spPr>
          <a:xfrm>
            <a:off x="151140" y="1656676"/>
            <a:ext cx="1463862"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アプリの概要</a:t>
            </a:r>
            <a:endParaRPr lang="ja-JP" altLang="en-US" sz="1662" dirty="0">
              <a:latin typeface="UD Digi Kyokasho NP-R" panose="02020400000000000000" pitchFamily="18" charset="-128"/>
              <a:ea typeface="UD Digi Kyokasho NP-R" panose="02020400000000000000" pitchFamily="18" charset="-128"/>
            </a:endParaRPr>
          </a:p>
        </p:txBody>
      </p:sp>
      <p:sp>
        <p:nvSpPr>
          <p:cNvPr id="12" name="テキスト ボックス 11"/>
          <p:cNvSpPr txBox="1"/>
          <p:nvPr/>
        </p:nvSpPr>
        <p:spPr>
          <a:xfrm>
            <a:off x="6483929" y="1656676"/>
            <a:ext cx="1037463"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製作秘話</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169390"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cxnSp>
        <p:nvCxnSpPr>
          <p:cNvPr id="17" name="直線コネクタ 16"/>
          <p:cNvCxnSpPr/>
          <p:nvPr/>
        </p:nvCxnSpPr>
        <p:spPr>
          <a:xfrm>
            <a:off x="186479" y="1123318"/>
            <a:ext cx="88332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469203" y="388959"/>
            <a:ext cx="0" cy="734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80571" y="400473"/>
            <a:ext cx="0" cy="734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86479" y="1575131"/>
            <a:ext cx="88332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p:cNvCxnSpPr>
          <p:nvPr/>
        </p:nvCxnSpPr>
        <p:spPr>
          <a:xfrm>
            <a:off x="6469203" y="1575131"/>
            <a:ext cx="0" cy="4873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596697" y="548684"/>
            <a:ext cx="3873176" cy="433196"/>
          </a:xfrm>
          <a:prstGeom prst="rect">
            <a:avLst/>
          </a:prstGeom>
          <a:noFill/>
        </p:spPr>
        <p:txBody>
          <a:bodyPr wrap="none" rtlCol="0">
            <a:spAutoFit/>
          </a:bodyPr>
          <a:lstStyle/>
          <a:p>
            <a:r>
              <a:rPr lang="ja-JP" altLang="en-US" sz="2215" b="1">
                <a:solidFill>
                  <a:schemeClr val="accent6">
                    <a:lumMod val="75000"/>
                  </a:schemeClr>
                </a:solidFill>
                <a:latin typeface="UD Digi Kyokasho NP-R" panose="02020400000000000000" pitchFamily="18" charset="-128"/>
                <a:ea typeface="UD Digi Kyokasho NP-R" panose="02020400000000000000" pitchFamily="18" charset="-128"/>
              </a:rPr>
              <a:t>東○風シューティングゲーム</a:t>
            </a:r>
            <a:endParaRPr lang="ja-JP" altLang="en-US" sz="2215"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cxnSp>
        <p:nvCxnSpPr>
          <p:cNvPr id="41" name="直線コネクタ 40"/>
          <p:cNvCxnSpPr/>
          <p:nvPr/>
        </p:nvCxnSpPr>
        <p:spPr>
          <a:xfrm>
            <a:off x="6474114" y="4466225"/>
            <a:ext cx="25504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393794" y="1175370"/>
            <a:ext cx="6094938" cy="348109"/>
          </a:xfrm>
          <a:prstGeom prst="rect">
            <a:avLst/>
          </a:prstGeom>
          <a:noFill/>
        </p:spPr>
        <p:txBody>
          <a:bodyPr wrap="none" rtlCol="0">
            <a:spAutoFit/>
          </a:bodyPr>
          <a:lstStyle/>
          <a:p>
            <a:r>
              <a:rPr lang="ja-JP" altLang="en-US" sz="1662" b="1">
                <a:solidFill>
                  <a:schemeClr val="accent6">
                    <a:lumMod val="75000"/>
                  </a:schemeClr>
                </a:solidFill>
                <a:latin typeface="UD Digi Kyokasho NP-R" panose="02020400000000000000" pitchFamily="18" charset="-128"/>
                <a:ea typeface="UD Digi Kyokasho NP-R" panose="02020400000000000000" pitchFamily="18" charset="-128"/>
              </a:rPr>
              <a:t>東方リスペクト</a:t>
            </a:r>
            <a:r>
              <a:rPr lang="en-US" altLang="ja-JP" sz="1662"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662" b="1">
                <a:solidFill>
                  <a:schemeClr val="accent6">
                    <a:lumMod val="75000"/>
                  </a:schemeClr>
                </a:solidFill>
                <a:latin typeface="UD Digi Kyokasho NP-R" panose="02020400000000000000" pitchFamily="18" charset="-128"/>
                <a:ea typeface="UD Digi Kyokasho NP-R" panose="02020400000000000000" pitchFamily="18" charset="-128"/>
              </a:rPr>
              <a:t>弾幕をよけて敵をぶっ倒せ。全４ステージ。</a:t>
            </a:r>
            <a:endParaRPr lang="ja-JP" altLang="en-US" sz="1662"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4" name="テキスト ボックス 3">
            <a:extLst>
              <a:ext uri="{FF2B5EF4-FFF2-40B4-BE49-F238E27FC236}">
                <a16:creationId xmlns:a16="http://schemas.microsoft.com/office/drawing/2014/main" id="{3F5059EB-03D8-B101-09A4-C004E73DE797}"/>
              </a:ext>
            </a:extLst>
          </p:cNvPr>
          <p:cNvSpPr txBox="1"/>
          <p:nvPr/>
        </p:nvSpPr>
        <p:spPr>
          <a:xfrm>
            <a:off x="263475" y="444701"/>
            <a:ext cx="1370888" cy="660437"/>
          </a:xfrm>
          <a:prstGeom prst="rect">
            <a:avLst/>
          </a:prstGeom>
          <a:noFill/>
        </p:spPr>
        <p:txBody>
          <a:bodyPr wrap="none" rtlCol="0">
            <a:spAutoFit/>
          </a:bodyPr>
          <a:lstStyle/>
          <a:p>
            <a:r>
              <a:rPr lang="ja-JP" altLang="en-US" sz="1846" u="sng">
                <a:latin typeface="UD Digi Kyokasho NP-R" panose="02020400000000000000" pitchFamily="18" charset="-128"/>
                <a:ea typeface="UD Digi Kyokasho NP-R" panose="02020400000000000000" pitchFamily="18" charset="-128"/>
              </a:rPr>
              <a:t>改良・開発</a:t>
            </a:r>
            <a:endParaRPr lang="en-US" altLang="ja-JP" sz="1846" u="sng" dirty="0">
              <a:latin typeface="UD Digi Kyokasho NP-R" panose="02020400000000000000" pitchFamily="18" charset="-128"/>
              <a:ea typeface="UD Digi Kyokasho NP-R" panose="02020400000000000000" pitchFamily="18" charset="-128"/>
            </a:endParaRPr>
          </a:p>
          <a:p>
            <a:r>
              <a:rPr lang="ja-JP" altLang="en-US" sz="1846" u="sng">
                <a:latin typeface="UD Digi Kyokasho NP-R" panose="02020400000000000000" pitchFamily="18" charset="-128"/>
                <a:ea typeface="UD Digi Kyokasho NP-R" panose="02020400000000000000" pitchFamily="18" charset="-128"/>
              </a:rPr>
              <a:t>アプリ名</a:t>
            </a:r>
            <a:endParaRPr lang="ja-JP" altLang="en-US" sz="1846" u="sng" dirty="0">
              <a:latin typeface="UD Digi Kyokasho NP-R" panose="02020400000000000000" pitchFamily="18" charset="-128"/>
              <a:ea typeface="UD Digi Kyokasho NP-R" panose="02020400000000000000" pitchFamily="18" charset="-128"/>
            </a:endParaRPr>
          </a:p>
        </p:txBody>
      </p:sp>
      <p:sp>
        <p:nvSpPr>
          <p:cNvPr id="14" name="テキスト ボックス 13">
            <a:extLst>
              <a:ext uri="{FF2B5EF4-FFF2-40B4-BE49-F238E27FC236}">
                <a16:creationId xmlns:a16="http://schemas.microsoft.com/office/drawing/2014/main" id="{BCD8F860-A8EF-BD61-DC48-F5F9FD9AAC6A}"/>
              </a:ext>
            </a:extLst>
          </p:cNvPr>
          <p:cNvSpPr txBox="1"/>
          <p:nvPr/>
        </p:nvSpPr>
        <p:spPr>
          <a:xfrm>
            <a:off x="6474114" y="4475533"/>
            <a:ext cx="2103461"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販売価格とその根拠</a:t>
            </a:r>
            <a:endParaRPr lang="ja-JP" altLang="en-US" sz="1662" dirty="0">
              <a:latin typeface="UD Digi Kyokasho NP-R" panose="02020400000000000000" pitchFamily="18" charset="-128"/>
              <a:ea typeface="UD Digi Kyokasho NP-R" panose="02020400000000000000" pitchFamily="18" charset="-128"/>
            </a:endParaRPr>
          </a:p>
        </p:txBody>
      </p:sp>
      <p:sp>
        <p:nvSpPr>
          <p:cNvPr id="20" name="テキスト ボックス 19">
            <a:extLst>
              <a:ext uri="{FF2B5EF4-FFF2-40B4-BE49-F238E27FC236}">
                <a16:creationId xmlns:a16="http://schemas.microsoft.com/office/drawing/2014/main" id="{76739D24-A818-323D-7532-519F072D2717}"/>
              </a:ext>
            </a:extLst>
          </p:cNvPr>
          <p:cNvSpPr txBox="1"/>
          <p:nvPr/>
        </p:nvSpPr>
        <p:spPr>
          <a:xfrm>
            <a:off x="3578873" y="1708256"/>
            <a:ext cx="2501006" cy="1384995"/>
          </a:xfrm>
          <a:prstGeom prst="rect">
            <a:avLst/>
          </a:prstGeom>
          <a:noFill/>
          <a:ln>
            <a:solidFill>
              <a:schemeClr val="tx1"/>
            </a:solidFill>
          </a:ln>
        </p:spPr>
        <p:txBody>
          <a:bodyPr wrap="none" rtlCol="0">
            <a:spAutoFit/>
          </a:bodyPr>
          <a:lstStyle/>
          <a:p>
            <a:r>
              <a:rPr lang="ja-JP" altLang="en-US" sz="1200">
                <a:latin typeface="UD Digi Kyokasho NP-R" panose="02020400000000000000" pitchFamily="18" charset="-128"/>
                <a:ea typeface="UD Digi Kyokasho NP-R" panose="02020400000000000000" pitchFamily="18" charset="-128"/>
              </a:rPr>
              <a:t>操作方法</a:t>
            </a:r>
            <a:endParaRPr lang="en-US" altLang="ja-JP" sz="1200" dirty="0">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スタート、コンティニュー</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Z</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通常弾発射</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ボム</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十字キー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プレイヤー操作</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Shift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低速移動</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終了</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コンティニュー画面</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p>
        </p:txBody>
      </p:sp>
      <p:sp>
        <p:nvSpPr>
          <p:cNvPr id="29" name="テキスト ボックス 28">
            <a:extLst>
              <a:ext uri="{FF2B5EF4-FFF2-40B4-BE49-F238E27FC236}">
                <a16:creationId xmlns:a16="http://schemas.microsoft.com/office/drawing/2014/main" id="{6DF55C64-79E3-4418-F4C8-5449D7F4319C}"/>
              </a:ext>
            </a:extLst>
          </p:cNvPr>
          <p:cNvSpPr txBox="1"/>
          <p:nvPr/>
        </p:nvSpPr>
        <p:spPr>
          <a:xfrm>
            <a:off x="6507991" y="2151491"/>
            <a:ext cx="2494601" cy="1938992"/>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最初にいいアイデアが思い浮かばなかったため東方にしたのだが、意外と始めてみたらいいものが作れたので感動している。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制作もそうだが、友達と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Twitter</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スペースで会話しながら家で作業をしていたことが一番楽しかった。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ゲームを作ってみて、あれだけのゲームを一人で作って見せた</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ZUN</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氏は凄い人だと改めて思わされた。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34" name="テキスト ボックス 33">
            <a:extLst>
              <a:ext uri="{FF2B5EF4-FFF2-40B4-BE49-F238E27FC236}">
                <a16:creationId xmlns:a16="http://schemas.microsoft.com/office/drawing/2014/main" id="{D318197A-9146-A7B7-0B94-0ADCDBCC6B19}"/>
              </a:ext>
            </a:extLst>
          </p:cNvPr>
          <p:cNvSpPr txBox="1"/>
          <p:nvPr/>
        </p:nvSpPr>
        <p:spPr>
          <a:xfrm>
            <a:off x="6534748" y="5236899"/>
            <a:ext cx="2583219" cy="830997"/>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東方リスペクトであることと、艦これキャラを参考にして自機、敵機のイラストを作ったことから。商用利用はさすがにまずいので。</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36" name="テキスト ボックス 35">
            <a:extLst>
              <a:ext uri="{FF2B5EF4-FFF2-40B4-BE49-F238E27FC236}">
                <a16:creationId xmlns:a16="http://schemas.microsoft.com/office/drawing/2014/main" id="{E55A71A4-EFEA-E7F7-9FE9-9D7B705E8E61}"/>
              </a:ext>
            </a:extLst>
          </p:cNvPr>
          <p:cNvSpPr txBox="1"/>
          <p:nvPr/>
        </p:nvSpPr>
        <p:spPr>
          <a:xfrm>
            <a:off x="7422027" y="4764261"/>
            <a:ext cx="644831" cy="400110"/>
          </a:xfrm>
          <a:prstGeom prst="rect">
            <a:avLst/>
          </a:prstGeom>
          <a:noFill/>
        </p:spPr>
        <p:txBody>
          <a:bodyPr wrap="square" rtlCol="0">
            <a:spAutoFit/>
          </a:bodyPr>
          <a:lstStyle/>
          <a:p>
            <a:r>
              <a:rPr lang="en-US" altLang="ja-JP" sz="2000" b="1">
                <a:solidFill>
                  <a:schemeClr val="accent6">
                    <a:lumMod val="75000"/>
                  </a:schemeClr>
                </a:solidFill>
                <a:latin typeface="UD Digi Kyokasho NP-R" panose="02020400000000000000" pitchFamily="18" charset="-128"/>
                <a:ea typeface="UD Digi Kyokasho NP-R" panose="02020400000000000000" pitchFamily="18" charset="-128"/>
              </a:rPr>
              <a:t>0</a:t>
            </a:r>
            <a:r>
              <a:rPr lang="ja-JP" altLang="en-US" sz="2000" b="1">
                <a:solidFill>
                  <a:schemeClr val="accent6">
                    <a:lumMod val="75000"/>
                  </a:schemeClr>
                </a:solidFill>
                <a:latin typeface="UD Digi Kyokasho NP-R" panose="02020400000000000000" pitchFamily="18" charset="-128"/>
                <a:ea typeface="UD Digi Kyokasho NP-R" panose="02020400000000000000" pitchFamily="18" charset="-128"/>
              </a:rPr>
              <a:t>円</a:t>
            </a:r>
            <a:endParaRPr lang="ja-JP" altLang="en-US" sz="20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pic>
        <p:nvPicPr>
          <p:cNvPr id="9" name="図 8" descr="グラフ&#10;&#10;低い精度で">
            <a:extLst>
              <a:ext uri="{FF2B5EF4-FFF2-40B4-BE49-F238E27FC236}">
                <a16:creationId xmlns:a16="http://schemas.microsoft.com/office/drawing/2014/main" id="{00780D3F-A5FA-1E98-DE70-66C1EA290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53" y="2085870"/>
            <a:ext cx="1384994" cy="1384994"/>
          </a:xfrm>
          <a:prstGeom prst="rect">
            <a:avLst/>
          </a:prstGeom>
        </p:spPr>
      </p:pic>
      <p:pic>
        <p:nvPicPr>
          <p:cNvPr id="28" name="図 27" descr="グラフィカル ユーザー インターフェイス&#10;&#10;自動的に生成された説明">
            <a:extLst>
              <a:ext uri="{FF2B5EF4-FFF2-40B4-BE49-F238E27FC236}">
                <a16:creationId xmlns:a16="http://schemas.microsoft.com/office/drawing/2014/main" id="{65C1ECE1-DE58-A894-1783-5D4A160D7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813" y="3646934"/>
            <a:ext cx="1635935" cy="1635935"/>
          </a:xfrm>
          <a:prstGeom prst="rect">
            <a:avLst/>
          </a:prstGeom>
        </p:spPr>
      </p:pic>
      <p:sp>
        <p:nvSpPr>
          <p:cNvPr id="31" name="矢印: 折線 30">
            <a:extLst>
              <a:ext uri="{FF2B5EF4-FFF2-40B4-BE49-F238E27FC236}">
                <a16:creationId xmlns:a16="http://schemas.microsoft.com/office/drawing/2014/main" id="{5D7C980F-5E1E-EE0F-39BA-98E92CDBDF64}"/>
              </a:ext>
            </a:extLst>
          </p:cNvPr>
          <p:cNvSpPr/>
          <p:nvPr/>
        </p:nvSpPr>
        <p:spPr>
          <a:xfrm flipV="1">
            <a:off x="811810" y="3687666"/>
            <a:ext cx="997868" cy="914400"/>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吹き出し: 四角形 34">
            <a:extLst>
              <a:ext uri="{FF2B5EF4-FFF2-40B4-BE49-F238E27FC236}">
                <a16:creationId xmlns:a16="http://schemas.microsoft.com/office/drawing/2014/main" id="{57164DDE-04AD-E37A-CFDE-B3D4BC6D0B17}"/>
              </a:ext>
            </a:extLst>
          </p:cNvPr>
          <p:cNvSpPr/>
          <p:nvPr/>
        </p:nvSpPr>
        <p:spPr>
          <a:xfrm>
            <a:off x="2132988" y="2400753"/>
            <a:ext cx="1297781" cy="775736"/>
          </a:xfrm>
          <a:prstGeom prst="wedgeRectCallout">
            <a:avLst>
              <a:gd name="adj1" fmla="val -66361"/>
              <a:gd name="adj2" fmla="val -21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t>
            </a:r>
            <a:r>
              <a:rPr kumimoji="1" lang="ja-JP" altLang="en-US"/>
              <a:t>を押してスタート</a:t>
            </a:r>
          </a:p>
        </p:txBody>
      </p:sp>
      <p:sp>
        <p:nvSpPr>
          <p:cNvPr id="37" name="吹き出し: 四角形 36">
            <a:extLst>
              <a:ext uri="{FF2B5EF4-FFF2-40B4-BE49-F238E27FC236}">
                <a16:creationId xmlns:a16="http://schemas.microsoft.com/office/drawing/2014/main" id="{D146BF9F-A1F2-53CB-16E9-22880BEEFA1F}"/>
              </a:ext>
            </a:extLst>
          </p:cNvPr>
          <p:cNvSpPr/>
          <p:nvPr/>
        </p:nvSpPr>
        <p:spPr>
          <a:xfrm>
            <a:off x="426582" y="5476699"/>
            <a:ext cx="2507978" cy="914399"/>
          </a:xfrm>
          <a:prstGeom prst="wedgeRectCallout">
            <a:avLst>
              <a:gd name="adj1" fmla="val 20331"/>
              <a:gd name="adj2" fmla="val -676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第１フェーズでは</a:t>
            </a:r>
            <a:endParaRPr lang="en-US" altLang="ja-JP"/>
          </a:p>
          <a:p>
            <a:pPr algn="ctr"/>
            <a:r>
              <a:rPr lang="ja-JP" altLang="en-US"/>
              <a:t>色とりどりの四角形が落ちてくるぞ！！</a:t>
            </a:r>
            <a:endParaRPr kumimoji="1" lang="ja-JP" altLang="en-US"/>
          </a:p>
        </p:txBody>
      </p:sp>
      <p:pic>
        <p:nvPicPr>
          <p:cNvPr id="39" name="図 38" descr="背景パターン が含まれている画像&#10;&#10;自動的に生成された説明">
            <a:extLst>
              <a:ext uri="{FF2B5EF4-FFF2-40B4-BE49-F238E27FC236}">
                <a16:creationId xmlns:a16="http://schemas.microsoft.com/office/drawing/2014/main" id="{5E886629-3D23-4287-2F15-C635FB301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3390" y="3646934"/>
            <a:ext cx="1635935" cy="1635935"/>
          </a:xfrm>
          <a:prstGeom prst="rect">
            <a:avLst/>
          </a:prstGeom>
        </p:spPr>
      </p:pic>
      <p:sp>
        <p:nvSpPr>
          <p:cNvPr id="40" name="吹き出し: 四角形 39">
            <a:extLst>
              <a:ext uri="{FF2B5EF4-FFF2-40B4-BE49-F238E27FC236}">
                <a16:creationId xmlns:a16="http://schemas.microsoft.com/office/drawing/2014/main" id="{FDAD8665-607E-639B-785C-FFF197CEDB1E}"/>
              </a:ext>
            </a:extLst>
          </p:cNvPr>
          <p:cNvSpPr/>
          <p:nvPr/>
        </p:nvSpPr>
        <p:spPr>
          <a:xfrm>
            <a:off x="3563027" y="5476699"/>
            <a:ext cx="2630569" cy="914399"/>
          </a:xfrm>
          <a:prstGeom prst="wedgeRectCallout">
            <a:avLst>
              <a:gd name="adj1" fmla="val 20331"/>
              <a:gd name="adj2" fmla="val -676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第２フェーズは円状に弾が飛んでくるぞ。軌道も変わるから難しい</a:t>
            </a:r>
            <a:r>
              <a:rPr lang="en-US" altLang="ja-JP"/>
              <a:t>!!</a:t>
            </a:r>
          </a:p>
        </p:txBody>
      </p:sp>
      <p:sp>
        <p:nvSpPr>
          <p:cNvPr id="42" name="矢印: 右 41">
            <a:extLst>
              <a:ext uri="{FF2B5EF4-FFF2-40B4-BE49-F238E27FC236}">
                <a16:creationId xmlns:a16="http://schemas.microsoft.com/office/drawing/2014/main" id="{D6A99200-479B-0DB0-F76F-E835845C93C1}"/>
              </a:ext>
            </a:extLst>
          </p:cNvPr>
          <p:cNvSpPr/>
          <p:nvPr/>
        </p:nvSpPr>
        <p:spPr>
          <a:xfrm>
            <a:off x="3720017" y="4106846"/>
            <a:ext cx="412627" cy="5451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折線 42">
            <a:extLst>
              <a:ext uri="{FF2B5EF4-FFF2-40B4-BE49-F238E27FC236}">
                <a16:creationId xmlns:a16="http://schemas.microsoft.com/office/drawing/2014/main" id="{5F1C8A22-8258-0FBB-6936-A2E322E6F985}"/>
              </a:ext>
            </a:extLst>
          </p:cNvPr>
          <p:cNvSpPr/>
          <p:nvPr/>
        </p:nvSpPr>
        <p:spPr>
          <a:xfrm rot="5400000">
            <a:off x="5877104" y="4110713"/>
            <a:ext cx="591056" cy="583323"/>
          </a:xfrm>
          <a:prstGeom prst="bentArrow">
            <a:avLst>
              <a:gd name="adj1" fmla="val 29565"/>
              <a:gd name="adj2" fmla="val 38694"/>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a:extLst>
              <a:ext uri="{FF2B5EF4-FFF2-40B4-BE49-F238E27FC236}">
                <a16:creationId xmlns:a16="http://schemas.microsoft.com/office/drawing/2014/main" id="{4863CCD3-8CCB-2DA5-17C8-C48281CDCD0D}"/>
              </a:ext>
            </a:extLst>
          </p:cNvPr>
          <p:cNvSpPr/>
          <p:nvPr/>
        </p:nvSpPr>
        <p:spPr>
          <a:xfrm>
            <a:off x="5856149" y="4639277"/>
            <a:ext cx="718872" cy="923330"/>
          </a:xfrm>
          <a:prstGeom prst="rect">
            <a:avLst/>
          </a:prstGeom>
          <a:noFill/>
        </p:spPr>
        <p:txBody>
          <a:bodyPr wrap="square" lIns="91440" tIns="45720" rIns="91440" bIns="45720">
            <a:spAutoFit/>
          </a:bodyPr>
          <a:lstStyle/>
          <a:p>
            <a:pPr algn="ctr"/>
            <a:r>
              <a:rPr kumimoji="1" lang="ja-JP" alt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次</a:t>
            </a:r>
            <a:endParaRPr lang="ja-JP" alt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10001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C696F88-CB91-E5B1-C990-FA31AC8DBAA4}"/>
              </a:ext>
            </a:extLst>
          </p:cNvPr>
          <p:cNvSpPr>
            <a:spLocks noGrp="1"/>
          </p:cNvSpPr>
          <p:nvPr>
            <p:ph type="sldNum" sz="quarter" idx="12"/>
          </p:nvPr>
        </p:nvSpPr>
        <p:spPr/>
        <p:txBody>
          <a:bodyPr/>
          <a:lstStyle/>
          <a:p>
            <a:fld id="{484966D1-AA74-4384-B63F-46C33D7C19A0}" type="slidenum">
              <a:rPr lang="en-US" altLang="ja-JP" smtClean="0"/>
              <a:pPr/>
              <a:t>2</a:t>
            </a:fld>
            <a:endParaRPr lang="en-US" altLang="ja-JP"/>
          </a:p>
        </p:txBody>
      </p:sp>
      <p:sp>
        <p:nvSpPr>
          <p:cNvPr id="5" name="正方形/長方形 4">
            <a:extLst>
              <a:ext uri="{FF2B5EF4-FFF2-40B4-BE49-F238E27FC236}">
                <a16:creationId xmlns:a16="http://schemas.microsoft.com/office/drawing/2014/main" id="{6A24D8FB-BDD7-B944-3954-8C5C264D8F76}"/>
              </a:ext>
            </a:extLst>
          </p:cNvPr>
          <p:cNvSpPr/>
          <p:nvPr/>
        </p:nvSpPr>
        <p:spPr>
          <a:xfrm>
            <a:off x="206477" y="244371"/>
            <a:ext cx="8731045" cy="649072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7" name="図 6" descr="背景パターン&#10;&#10;中程度の精度で">
            <a:extLst>
              <a:ext uri="{FF2B5EF4-FFF2-40B4-BE49-F238E27FC236}">
                <a16:creationId xmlns:a16="http://schemas.microsoft.com/office/drawing/2014/main" id="{2C038E30-DBBF-60D5-BBE0-929C17BF8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80" y="411384"/>
            <a:ext cx="2229839" cy="2229839"/>
          </a:xfrm>
          <a:prstGeom prst="rect">
            <a:avLst/>
          </a:prstGeom>
        </p:spPr>
      </p:pic>
      <p:sp>
        <p:nvSpPr>
          <p:cNvPr id="8" name="吹き出し: 四角形 7">
            <a:extLst>
              <a:ext uri="{FF2B5EF4-FFF2-40B4-BE49-F238E27FC236}">
                <a16:creationId xmlns:a16="http://schemas.microsoft.com/office/drawing/2014/main" id="{C1B7FBD6-E7E1-1486-ED30-A1D3F05B37BB}"/>
              </a:ext>
            </a:extLst>
          </p:cNvPr>
          <p:cNvSpPr/>
          <p:nvPr/>
        </p:nvSpPr>
        <p:spPr>
          <a:xfrm>
            <a:off x="521961" y="2971800"/>
            <a:ext cx="2507978" cy="914399"/>
          </a:xfrm>
          <a:prstGeom prst="wedgeRectCallout">
            <a:avLst>
              <a:gd name="adj1" fmla="val -20833"/>
              <a:gd name="adj2" fmla="val -762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第３フェーズでは</a:t>
            </a:r>
            <a:endParaRPr lang="en-US" altLang="ja-JP"/>
          </a:p>
          <a:p>
            <a:pPr algn="ctr"/>
            <a:r>
              <a:rPr kumimoji="1" lang="ja-JP" altLang="en-US"/>
              <a:t>上下から</a:t>
            </a:r>
            <a:r>
              <a:rPr kumimoji="1" lang="en-US" altLang="ja-JP"/>
              <a:t>Sin,Cos</a:t>
            </a:r>
            <a:r>
              <a:rPr kumimoji="1" lang="ja-JP" altLang="en-US"/>
              <a:t>型の弾幕が出てくるぞ</a:t>
            </a:r>
            <a:r>
              <a:rPr kumimoji="1" lang="en-US" altLang="ja-JP"/>
              <a:t>!</a:t>
            </a:r>
            <a:r>
              <a:rPr lang="en-US" altLang="ja-JP"/>
              <a:t>!</a:t>
            </a:r>
            <a:endParaRPr kumimoji="1" lang="en-US" altLang="ja-JP"/>
          </a:p>
        </p:txBody>
      </p:sp>
      <p:sp>
        <p:nvSpPr>
          <p:cNvPr id="10" name="矢印: 右 9">
            <a:extLst>
              <a:ext uri="{FF2B5EF4-FFF2-40B4-BE49-F238E27FC236}">
                <a16:creationId xmlns:a16="http://schemas.microsoft.com/office/drawing/2014/main" id="{F8BDC0EB-F6C4-ACC6-6F6A-334E3CADA090}"/>
              </a:ext>
            </a:extLst>
          </p:cNvPr>
          <p:cNvSpPr/>
          <p:nvPr/>
        </p:nvSpPr>
        <p:spPr>
          <a:xfrm>
            <a:off x="3156098" y="1196922"/>
            <a:ext cx="668650" cy="65876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黒い背景に白い文字がある&#10;&#10;中程度の精度で">
            <a:extLst>
              <a:ext uri="{FF2B5EF4-FFF2-40B4-BE49-F238E27FC236}">
                <a16:creationId xmlns:a16="http://schemas.microsoft.com/office/drawing/2014/main" id="{63DA11A3-F1F6-D37D-D5CE-9325E6512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334" y="411384"/>
            <a:ext cx="2229839" cy="2229839"/>
          </a:xfrm>
          <a:prstGeom prst="rect">
            <a:avLst/>
          </a:prstGeom>
        </p:spPr>
      </p:pic>
      <p:sp>
        <p:nvSpPr>
          <p:cNvPr id="13" name="吹き出し: 四角形 12">
            <a:extLst>
              <a:ext uri="{FF2B5EF4-FFF2-40B4-BE49-F238E27FC236}">
                <a16:creationId xmlns:a16="http://schemas.microsoft.com/office/drawing/2014/main" id="{6CB35060-726C-E775-E600-448A1FA5DEEC}"/>
              </a:ext>
            </a:extLst>
          </p:cNvPr>
          <p:cNvSpPr/>
          <p:nvPr/>
        </p:nvSpPr>
        <p:spPr>
          <a:xfrm>
            <a:off x="7067550" y="411384"/>
            <a:ext cx="1758373" cy="2229839"/>
          </a:xfrm>
          <a:prstGeom prst="wedgeRectCallout">
            <a:avLst>
              <a:gd name="adj1" fmla="val -77309"/>
              <a:gd name="adj2" fmla="val -210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最終フェーズ。</a:t>
            </a:r>
            <a:endParaRPr lang="en-US" altLang="ja-JP"/>
          </a:p>
          <a:p>
            <a:pPr algn="ctr"/>
            <a:r>
              <a:rPr kumimoji="1" lang="ja-JP" altLang="en-US"/>
              <a:t>歯車がプレイヤーに向かって弾を発射してくるぞ！</a:t>
            </a:r>
            <a:endParaRPr lang="en-US" altLang="ja-JP"/>
          </a:p>
          <a:p>
            <a:pPr algn="ctr"/>
            <a:r>
              <a:rPr lang="ja-JP" altLang="en-US"/>
              <a:t>クリアできたらすごい！</a:t>
            </a:r>
            <a:endParaRPr lang="en-US" altLang="ja-JP"/>
          </a:p>
        </p:txBody>
      </p:sp>
      <p:pic>
        <p:nvPicPr>
          <p:cNvPr id="15" name="図 14" descr="概略図 が含まれている画像">
            <a:extLst>
              <a:ext uri="{FF2B5EF4-FFF2-40B4-BE49-F238E27FC236}">
                <a16:creationId xmlns:a16="http://schemas.microsoft.com/office/drawing/2014/main" id="{D4A23590-C0F3-3BD8-BB0A-4748DECF1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943" y="4114663"/>
            <a:ext cx="2507978" cy="2507978"/>
          </a:xfrm>
          <a:prstGeom prst="rect">
            <a:avLst/>
          </a:prstGeom>
        </p:spPr>
      </p:pic>
      <p:sp>
        <p:nvSpPr>
          <p:cNvPr id="16" name="吹き出し: 四角形 15">
            <a:extLst>
              <a:ext uri="{FF2B5EF4-FFF2-40B4-BE49-F238E27FC236}">
                <a16:creationId xmlns:a16="http://schemas.microsoft.com/office/drawing/2014/main" id="{D7F7F243-E6F3-E821-FE58-0BBFBEA71DE0}"/>
              </a:ext>
            </a:extLst>
          </p:cNvPr>
          <p:cNvSpPr/>
          <p:nvPr/>
        </p:nvSpPr>
        <p:spPr>
          <a:xfrm>
            <a:off x="3323543" y="4255516"/>
            <a:ext cx="1902920" cy="2358113"/>
          </a:xfrm>
          <a:prstGeom prst="wedgeRectCallout">
            <a:avLst>
              <a:gd name="adj1" fmla="val -63265"/>
              <a:gd name="adj2" fmla="val 219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X</a:t>
            </a:r>
            <a:r>
              <a:rPr kumimoji="1" lang="ja-JP" altLang="en-US"/>
              <a:t>キーを押すと超強力な必殺技が出せるぞ！敵弾が消えると同時に敵にダメージを与えよう！</a:t>
            </a:r>
          </a:p>
        </p:txBody>
      </p:sp>
      <p:pic>
        <p:nvPicPr>
          <p:cNvPr id="18" name="図 17" descr="グラフィカル ユーザー インターフェイス が含まれている画像&#10;&#10;自動的に生成された説明">
            <a:extLst>
              <a:ext uri="{FF2B5EF4-FFF2-40B4-BE49-F238E27FC236}">
                <a16:creationId xmlns:a16="http://schemas.microsoft.com/office/drawing/2014/main" id="{84B864DE-C3D0-96E0-B81D-7D0AB43D63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2854" y="2808236"/>
            <a:ext cx="1607764" cy="1607764"/>
          </a:xfrm>
          <a:prstGeom prst="rect">
            <a:avLst/>
          </a:prstGeom>
        </p:spPr>
      </p:pic>
      <p:pic>
        <p:nvPicPr>
          <p:cNvPr id="20" name="図 19" descr="グラフ が含まれている画像&#10;&#10;自動的に生成された説明">
            <a:extLst>
              <a:ext uri="{FF2B5EF4-FFF2-40B4-BE49-F238E27FC236}">
                <a16:creationId xmlns:a16="http://schemas.microsoft.com/office/drawing/2014/main" id="{64016091-D63B-9FD8-0B45-76965E9F35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632" y="4725763"/>
            <a:ext cx="1644208" cy="1644208"/>
          </a:xfrm>
          <a:prstGeom prst="rect">
            <a:avLst/>
          </a:prstGeom>
        </p:spPr>
      </p:pic>
      <p:sp>
        <p:nvSpPr>
          <p:cNvPr id="22" name="矢印: 右 21">
            <a:extLst>
              <a:ext uri="{FF2B5EF4-FFF2-40B4-BE49-F238E27FC236}">
                <a16:creationId xmlns:a16="http://schemas.microsoft.com/office/drawing/2014/main" id="{FC43FAE5-EB38-A726-DE1B-FDAB646224CF}"/>
              </a:ext>
            </a:extLst>
          </p:cNvPr>
          <p:cNvSpPr/>
          <p:nvPr/>
        </p:nvSpPr>
        <p:spPr>
          <a:xfrm>
            <a:off x="5692877" y="3509364"/>
            <a:ext cx="1365729" cy="707414"/>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折線 20">
            <a:extLst>
              <a:ext uri="{FF2B5EF4-FFF2-40B4-BE49-F238E27FC236}">
                <a16:creationId xmlns:a16="http://schemas.microsoft.com/office/drawing/2014/main" id="{6B8813FF-5A77-2F0E-499F-43A811A1DB5A}"/>
              </a:ext>
            </a:extLst>
          </p:cNvPr>
          <p:cNvSpPr/>
          <p:nvPr/>
        </p:nvSpPr>
        <p:spPr>
          <a:xfrm flipV="1">
            <a:off x="5692877" y="2900939"/>
            <a:ext cx="1374673" cy="3116403"/>
          </a:xfrm>
          <a:prstGeom prst="bentArrow">
            <a:avLst>
              <a:gd name="adj1" fmla="val 24285"/>
              <a:gd name="adj2" fmla="val 25000"/>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CCB1EF08-B012-250B-FEC1-84AEAA4663A1}"/>
              </a:ext>
            </a:extLst>
          </p:cNvPr>
          <p:cNvSpPr txBox="1"/>
          <p:nvPr/>
        </p:nvSpPr>
        <p:spPr>
          <a:xfrm>
            <a:off x="6776697" y="4398347"/>
            <a:ext cx="2340078" cy="369332"/>
          </a:xfrm>
          <a:prstGeom prst="rect">
            <a:avLst/>
          </a:prstGeom>
          <a:noFill/>
        </p:spPr>
        <p:txBody>
          <a:bodyPr wrap="square" rtlCol="0">
            <a:spAutoFit/>
          </a:bodyPr>
          <a:lstStyle/>
          <a:p>
            <a:r>
              <a:rPr kumimoji="1" lang="ja-JP" altLang="en-US"/>
              <a:t>ゲームオーバー画面</a:t>
            </a:r>
          </a:p>
        </p:txBody>
      </p:sp>
      <p:sp>
        <p:nvSpPr>
          <p:cNvPr id="24" name="テキスト ボックス 23">
            <a:extLst>
              <a:ext uri="{FF2B5EF4-FFF2-40B4-BE49-F238E27FC236}">
                <a16:creationId xmlns:a16="http://schemas.microsoft.com/office/drawing/2014/main" id="{2F7D1C3F-7DD9-0050-9FF2-3F8F41920130}"/>
              </a:ext>
            </a:extLst>
          </p:cNvPr>
          <p:cNvSpPr txBox="1"/>
          <p:nvPr/>
        </p:nvSpPr>
        <p:spPr>
          <a:xfrm>
            <a:off x="7259399" y="6381235"/>
            <a:ext cx="1374673" cy="369332"/>
          </a:xfrm>
          <a:prstGeom prst="rect">
            <a:avLst/>
          </a:prstGeom>
          <a:noFill/>
        </p:spPr>
        <p:txBody>
          <a:bodyPr wrap="square" rtlCol="0">
            <a:spAutoFit/>
          </a:bodyPr>
          <a:lstStyle/>
          <a:p>
            <a:r>
              <a:rPr lang="ja-JP" altLang="en-US"/>
              <a:t>クリア</a:t>
            </a:r>
            <a:r>
              <a:rPr kumimoji="1" lang="ja-JP" altLang="en-US"/>
              <a:t>画面</a:t>
            </a:r>
          </a:p>
        </p:txBody>
      </p:sp>
    </p:spTree>
    <p:extLst>
      <p:ext uri="{BB962C8B-B14F-4D97-AF65-F5344CB8AC3E}">
        <p14:creationId xmlns:p14="http://schemas.microsoft.com/office/powerpoint/2010/main" val="17229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151140" y="424776"/>
            <a:ext cx="1463862"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アプリの仕様</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22989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sp>
        <p:nvSpPr>
          <p:cNvPr id="6" name="テキスト ボックス 5">
            <a:extLst>
              <a:ext uri="{FF2B5EF4-FFF2-40B4-BE49-F238E27FC236}">
                <a16:creationId xmlns:a16="http://schemas.microsoft.com/office/drawing/2014/main" id="{5CB9FA59-3A39-221C-9AFF-76AD65ED8AFE}"/>
              </a:ext>
            </a:extLst>
          </p:cNvPr>
          <p:cNvSpPr txBox="1"/>
          <p:nvPr/>
        </p:nvSpPr>
        <p:spPr>
          <a:xfrm>
            <a:off x="247420" y="804242"/>
            <a:ext cx="6089806" cy="1569660"/>
          </a:xfrm>
          <a:prstGeom prst="rect">
            <a:avLst/>
          </a:prstGeom>
          <a:noFill/>
        </p:spPr>
        <p:txBody>
          <a:bodyPr wrap="square" rtlCol="0">
            <a:spAutoFit/>
          </a:bodyPr>
          <a:lstStyle/>
          <a:p>
            <a:r>
              <a:rPr lang="ja-JP" altLang="en-US" sz="1200">
                <a:latin typeface="UD Digi Kyokasho NP-R" panose="02020400000000000000" pitchFamily="18" charset="-128"/>
                <a:ea typeface="UD Digi Kyokasho NP-R" panose="02020400000000000000" pitchFamily="18" charset="-128"/>
              </a:rPr>
              <a:t>動作条件</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pPr algn="ct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・このアプリを実行するには以下のファイルをプログラムと同じフォルダに入れておく必要がある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shiratuyu_dot.png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murasame.png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shiratuyu_head.png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Murasame_head.png</a:t>
            </a:r>
          </a:p>
          <a:p>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9" name="テキスト ボックス 8">
            <a:extLst>
              <a:ext uri="{FF2B5EF4-FFF2-40B4-BE49-F238E27FC236}">
                <a16:creationId xmlns:a16="http://schemas.microsoft.com/office/drawing/2014/main" id="{B7AE2AE7-960A-C47E-62BF-E783160B3952}"/>
              </a:ext>
            </a:extLst>
          </p:cNvPr>
          <p:cNvSpPr txBox="1"/>
          <p:nvPr/>
        </p:nvSpPr>
        <p:spPr>
          <a:xfrm>
            <a:off x="151140" y="2215616"/>
            <a:ext cx="6186086" cy="1569660"/>
          </a:xfrm>
          <a:prstGeom prst="rect">
            <a:avLst/>
          </a:prstGeom>
          <a:noFill/>
        </p:spPr>
        <p:txBody>
          <a:bodyPr wrap="square" rtlCol="0">
            <a:spAutoFit/>
          </a:bodyPr>
          <a:lstStyle/>
          <a:p>
            <a:r>
              <a:rPr lang="en-US" altLang="ja-JP" sz="1200">
                <a:latin typeface="UD Digi Kyokasho NP-R" panose="02020400000000000000" pitchFamily="18" charset="-128"/>
                <a:ea typeface="UD Digi Kyokasho NP-R" panose="02020400000000000000" pitchFamily="18" charset="-128"/>
              </a:rPr>
              <a:t>Class</a:t>
            </a:r>
            <a:r>
              <a:rPr lang="ja-JP" altLang="en-US" sz="1200">
                <a:latin typeface="UD Digi Kyokasho NP-R" panose="02020400000000000000" pitchFamily="18" charset="-128"/>
                <a:ea typeface="UD Digi Kyokasho NP-R" panose="02020400000000000000" pitchFamily="18" charset="-128"/>
              </a:rPr>
              <a:t>の使い方</a:t>
            </a: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・自機、敵機、弾を定義するためにクラスを利用した。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・自機のクラスについて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float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型でプレイヤーの位置、移動スピード、</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、最大</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、最大</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：技を出すためのポイント）、</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bool</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形でプレイヤーの進行方向、動作の可否のを定義している。また、</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display</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関数でプレイヤーを表示、</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movement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関数でプレイヤーを動かしているという作りである。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・敵機のクラスについて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pic>
        <p:nvPicPr>
          <p:cNvPr id="8" name="図 7">
            <a:extLst>
              <a:ext uri="{FF2B5EF4-FFF2-40B4-BE49-F238E27FC236}">
                <a16:creationId xmlns:a16="http://schemas.microsoft.com/office/drawing/2014/main" id="{570C9E90-C9A4-3509-2E16-5316D380693F}"/>
              </a:ext>
            </a:extLst>
          </p:cNvPr>
          <p:cNvPicPr>
            <a:picLocks noChangeAspect="1"/>
          </p:cNvPicPr>
          <p:nvPr/>
        </p:nvPicPr>
        <p:blipFill>
          <a:blip r:embed="rId2"/>
          <a:stretch>
            <a:fillRect/>
          </a:stretch>
        </p:blipFill>
        <p:spPr>
          <a:xfrm>
            <a:off x="6180829" y="598830"/>
            <a:ext cx="2767873" cy="2339299"/>
          </a:xfrm>
          <a:prstGeom prst="rect">
            <a:avLst/>
          </a:prstGeom>
        </p:spPr>
      </p:pic>
      <p:sp>
        <p:nvSpPr>
          <p:cNvPr id="10" name="テキスト ボックス 9">
            <a:extLst>
              <a:ext uri="{FF2B5EF4-FFF2-40B4-BE49-F238E27FC236}">
                <a16:creationId xmlns:a16="http://schemas.microsoft.com/office/drawing/2014/main" id="{DC06E8CE-BEC0-95F9-B8EE-A3B530B281E1}"/>
              </a:ext>
            </a:extLst>
          </p:cNvPr>
          <p:cNvSpPr txBox="1"/>
          <p:nvPr/>
        </p:nvSpPr>
        <p:spPr>
          <a:xfrm>
            <a:off x="6197526" y="3065929"/>
            <a:ext cx="2751176" cy="923330"/>
          </a:xfrm>
          <a:prstGeom prst="rect">
            <a:avLst/>
          </a:prstGeom>
          <a:noFill/>
        </p:spPr>
        <p:txBody>
          <a:bodyPr wrap="square" rtlCol="0">
            <a:spAutoFit/>
          </a:bodyPr>
          <a:lstStyle/>
          <a:p>
            <a:r>
              <a:rPr kumimoji="1" lang="en-US" altLang="ja-JP"/>
              <a:t>Player</a:t>
            </a:r>
            <a:r>
              <a:rPr kumimoji="1" lang="ja-JP" altLang="en-US"/>
              <a:t>クラス定義箇所の一部。長くなるため以降は省略する。</a:t>
            </a:r>
          </a:p>
        </p:txBody>
      </p:sp>
      <p:pic>
        <p:nvPicPr>
          <p:cNvPr id="13" name="図 12">
            <a:extLst>
              <a:ext uri="{FF2B5EF4-FFF2-40B4-BE49-F238E27FC236}">
                <a16:creationId xmlns:a16="http://schemas.microsoft.com/office/drawing/2014/main" id="{7F1B079C-956B-FC7A-AC0F-2DB6921B593E}"/>
              </a:ext>
            </a:extLst>
          </p:cNvPr>
          <p:cNvPicPr>
            <a:picLocks noChangeAspect="1"/>
          </p:cNvPicPr>
          <p:nvPr/>
        </p:nvPicPr>
        <p:blipFill>
          <a:blip r:embed="rId3"/>
          <a:stretch>
            <a:fillRect/>
          </a:stretch>
        </p:blipFill>
        <p:spPr>
          <a:xfrm>
            <a:off x="423837" y="3785276"/>
            <a:ext cx="1845444" cy="2614702"/>
          </a:xfrm>
          <a:prstGeom prst="rect">
            <a:avLst/>
          </a:prstGeom>
        </p:spPr>
      </p:pic>
      <p:sp>
        <p:nvSpPr>
          <p:cNvPr id="17" name="テキスト ボックス 16">
            <a:extLst>
              <a:ext uri="{FF2B5EF4-FFF2-40B4-BE49-F238E27FC236}">
                <a16:creationId xmlns:a16="http://schemas.microsoft.com/office/drawing/2014/main" id="{E14A6945-EFCA-0EC9-6C70-175E22110201}"/>
              </a:ext>
            </a:extLst>
          </p:cNvPr>
          <p:cNvSpPr txBox="1"/>
          <p:nvPr/>
        </p:nvSpPr>
        <p:spPr>
          <a:xfrm>
            <a:off x="2391460" y="3785276"/>
            <a:ext cx="6186086" cy="1384995"/>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・敵機のクラス定義</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・左の図は</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Enemy</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クラス定義箇所の一部。</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・基本仕様はプレイヤーと似通っているが、敵がランダムに位置を変えるようにしている。ウィンドウの上に敵の</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ゲージを表示するように設定。</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gear</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変数は最終フェーズで出てくる歯車の動きを定義している。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ちなみに歯車であるが、画像を読み込んでおらず、すべて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ellipse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rect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で表現している。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回転しながら弾を発射する挙動を再現するのはなかなかに大変であった。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254807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AD15814-1E03-4DEF-A341-19449811EF2D}"/>
              </a:ext>
            </a:extLst>
          </p:cNvPr>
          <p:cNvSpPr>
            <a:spLocks noGrp="1"/>
          </p:cNvSpPr>
          <p:nvPr>
            <p:ph type="sldNum" sz="quarter" idx="12"/>
          </p:nvPr>
        </p:nvSpPr>
        <p:spPr/>
        <p:txBody>
          <a:bodyPr/>
          <a:lstStyle/>
          <a:p>
            <a:fld id="{484966D1-AA74-4384-B63F-46C33D7C19A0}" type="slidenum">
              <a:rPr lang="en-US" altLang="ja-JP" smtClean="0"/>
              <a:pPr/>
              <a:t>4</a:t>
            </a:fld>
            <a:endParaRPr lang="en-US" altLang="ja-JP"/>
          </a:p>
        </p:txBody>
      </p:sp>
      <p:sp>
        <p:nvSpPr>
          <p:cNvPr id="5" name="正方形/長方形 4">
            <a:extLst>
              <a:ext uri="{FF2B5EF4-FFF2-40B4-BE49-F238E27FC236}">
                <a16:creationId xmlns:a16="http://schemas.microsoft.com/office/drawing/2014/main" id="{D05D4560-F7C5-23E4-E1EF-055BDEF2FDD5}"/>
              </a:ext>
            </a:extLst>
          </p:cNvPr>
          <p:cNvSpPr/>
          <p:nvPr/>
        </p:nvSpPr>
        <p:spPr>
          <a:xfrm>
            <a:off x="22989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pic>
        <p:nvPicPr>
          <p:cNvPr id="7" name="図 6">
            <a:extLst>
              <a:ext uri="{FF2B5EF4-FFF2-40B4-BE49-F238E27FC236}">
                <a16:creationId xmlns:a16="http://schemas.microsoft.com/office/drawing/2014/main" id="{E50F2D3D-7EE7-157C-9060-72C1C19A171C}"/>
              </a:ext>
            </a:extLst>
          </p:cNvPr>
          <p:cNvPicPr>
            <a:picLocks noChangeAspect="1"/>
          </p:cNvPicPr>
          <p:nvPr/>
        </p:nvPicPr>
        <p:blipFill>
          <a:blip r:embed="rId2"/>
          <a:stretch>
            <a:fillRect/>
          </a:stretch>
        </p:blipFill>
        <p:spPr>
          <a:xfrm>
            <a:off x="412022" y="813578"/>
            <a:ext cx="2994920" cy="5197290"/>
          </a:xfrm>
          <a:prstGeom prst="rect">
            <a:avLst/>
          </a:prstGeom>
        </p:spPr>
      </p:pic>
      <p:sp>
        <p:nvSpPr>
          <p:cNvPr id="8" name="テキスト ボックス 7">
            <a:extLst>
              <a:ext uri="{FF2B5EF4-FFF2-40B4-BE49-F238E27FC236}">
                <a16:creationId xmlns:a16="http://schemas.microsoft.com/office/drawing/2014/main" id="{FFF31BBE-A1FD-D193-FE5D-9A2C43F1AF7B}"/>
              </a:ext>
            </a:extLst>
          </p:cNvPr>
          <p:cNvSpPr txBox="1"/>
          <p:nvPr/>
        </p:nvSpPr>
        <p:spPr>
          <a:xfrm>
            <a:off x="3589065" y="813578"/>
            <a:ext cx="5325036" cy="1384995"/>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・弾のクラス定義</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・左の図</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Weapon</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（弾）クラス定義箇所の一部。</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float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で弾の位置、スピード、消費</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、攻撃力、進行方向を定義している。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・このクラスと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ArrayList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を利用して弾の管理を行った。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movebullet()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は自機弾、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rect_fall()</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は第一フェーズでの敵弾、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cbullet()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は第二フェーズでの敵弾、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control_tetra()</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で第三フェーズでの敵弾を定義している。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16" name="テキスト ボックス 15">
            <a:extLst>
              <a:ext uri="{FF2B5EF4-FFF2-40B4-BE49-F238E27FC236}">
                <a16:creationId xmlns:a16="http://schemas.microsoft.com/office/drawing/2014/main" id="{740B154A-7540-8B0A-2A4C-9F2A42AD7F68}"/>
              </a:ext>
            </a:extLst>
          </p:cNvPr>
          <p:cNvSpPr txBox="1"/>
          <p:nvPr/>
        </p:nvSpPr>
        <p:spPr>
          <a:xfrm>
            <a:off x="3711387" y="2274838"/>
            <a:ext cx="5202714" cy="1938992"/>
          </a:xfrm>
          <a:prstGeom prst="rect">
            <a:avLst/>
          </a:prstGeom>
          <a:noFill/>
        </p:spPr>
        <p:txBody>
          <a:bodyPr wrap="square" rtlCol="0">
            <a:spAutoFit/>
          </a:bodyPr>
          <a:lstStyle/>
          <a:p>
            <a:r>
              <a:rPr lang="ja-JP" altLang="en-US" sz="1200">
                <a:latin typeface="UD Digi Kyokasho NP-R" panose="02020400000000000000" pitchFamily="18" charset="-128"/>
                <a:ea typeface="UD Digi Kyokasho NP-R" panose="02020400000000000000" pitchFamily="18" charset="-128"/>
              </a:rPr>
              <a:t>既存の製品との対応</a:t>
            </a:r>
            <a:endParaRPr lang="en-US" altLang="ja-JP" sz="1200" dirty="0">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・アイデア</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東方を参考にしているため完全オリジナルではない。</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しかし、敵の弾幕、ボムの仕様に関してはすべて自分で発想したうえで実装したため、そこは完全オリジナル。</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・開発</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本アプリはすべて１人で開発した</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開発の際に参考にしたのは</a:t>
            </a:r>
            <a:r>
              <a:rPr lang="en-US" altLang="ja-JP" sz="1200" b="1" dirty="0" err="1">
                <a:solidFill>
                  <a:schemeClr val="accent6">
                    <a:lumMod val="75000"/>
                  </a:schemeClr>
                </a:solidFill>
                <a:latin typeface="UD Digi Kyokasho NP-R" panose="02020400000000000000" pitchFamily="18" charset="-128"/>
                <a:ea typeface="UD Digi Kyokasho NP-R" panose="02020400000000000000" pitchFamily="18" charset="-128"/>
              </a:rPr>
              <a:t>Processinng</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の</a:t>
            </a:r>
            <a:r>
              <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rPr>
              <a:t>reference [</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1]</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Google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検索</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[2]</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168268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186479" y="422513"/>
            <a:ext cx="611065"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付録</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18647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sp>
        <p:nvSpPr>
          <p:cNvPr id="4" name="テキスト ボックス 3">
            <a:extLst>
              <a:ext uri="{FF2B5EF4-FFF2-40B4-BE49-F238E27FC236}">
                <a16:creationId xmlns:a16="http://schemas.microsoft.com/office/drawing/2014/main" id="{36CAF07A-6E93-9EA1-3443-CE8680EF4D59}"/>
              </a:ext>
            </a:extLst>
          </p:cNvPr>
          <p:cNvSpPr txBox="1"/>
          <p:nvPr/>
        </p:nvSpPr>
        <p:spPr>
          <a:xfrm>
            <a:off x="3848430" y="422513"/>
            <a:ext cx="5109091" cy="646331"/>
          </a:xfrm>
          <a:prstGeom prst="rect">
            <a:avLst/>
          </a:prstGeom>
          <a:noFill/>
        </p:spPr>
        <p:txBody>
          <a:bodyPr wrap="non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アプリケーションのプログラムの</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重要箇所（関数や変数の役割，アルゴリズム，複雑な条件設定など）が</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わかるような資料があると良い</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2" name="テキスト ボックス 1">
            <a:extLst>
              <a:ext uri="{FF2B5EF4-FFF2-40B4-BE49-F238E27FC236}">
                <a16:creationId xmlns:a16="http://schemas.microsoft.com/office/drawing/2014/main" id="{D42C389D-0285-6283-DB75-DD6FA189F8A7}"/>
              </a:ext>
            </a:extLst>
          </p:cNvPr>
          <p:cNvSpPr txBox="1"/>
          <p:nvPr/>
        </p:nvSpPr>
        <p:spPr>
          <a:xfrm>
            <a:off x="451670" y="1068844"/>
            <a:ext cx="8313494" cy="2308324"/>
          </a:xfrm>
          <a:prstGeom prst="rect">
            <a:avLst/>
          </a:prstGeom>
          <a:noFill/>
        </p:spPr>
        <p:txBody>
          <a:bodyPr wrap="non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・当たり判定はプレイヤー側に合わせて範囲指定を用いて実装した。</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・プレーヤーを狙う弾、あるいは円状の攻撃弾などは最初に要素を追加する際（要素名</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.add&lt;Weapon&gt;()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の際に最初から方向を指し示している。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・この開発で初めて利用した関数、キーワードは、</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dist,ArrayList,atan2,random,keycode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・また、弾の数はすべて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int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型の</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NumOf</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（弾の名前）という形の変数で管理をしている。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・弾の当たり判定やダメージなどの挙動についてはすべて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control_</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オブジェクト名</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という形でグローバル関数として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・フレーム数に応じた動作の実装のため、</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frameCount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変数を利用している。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status()</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関数で横のステータス画面を表示している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judge()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で勝敗の判定、</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judge_phase()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関数で敵の残り</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を利用したフェーズ管理を行っている。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continue_judge()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でゲーム終了画面でのキー入力を受け取り、ゲーム終了、または続行をつかさどっている。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続行の場合、初期化を行うのもこの関数である。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1871991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3419</TotalTime>
  <Words>1005</Words>
  <Application>Microsoft Office PowerPoint</Application>
  <PresentationFormat>画面に合わせる (4:3)</PresentationFormat>
  <Paragraphs>85</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UD Digi Kyokasho NP-R</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描画プログラミング</dc:title>
  <dc:creator>靖明 玉田</dc:creator>
  <cp:lastModifiedBy>関川　謙人</cp:lastModifiedBy>
  <cp:revision>256</cp:revision>
  <dcterms:created xsi:type="dcterms:W3CDTF">2020-09-24T07:26:00Z</dcterms:created>
  <dcterms:modified xsi:type="dcterms:W3CDTF">2024-01-21T16:26:57Z</dcterms:modified>
</cp:coreProperties>
</file>