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27"/>
  </p:notesMasterIdLst>
  <p:handoutMasterIdLst>
    <p:handoutMasterId r:id="rId28"/>
  </p:handoutMasterIdLst>
  <p:sldIdLst>
    <p:sldId id="467" r:id="rId2"/>
    <p:sldId id="459" r:id="rId3"/>
    <p:sldId id="525" r:id="rId4"/>
    <p:sldId id="526" r:id="rId5"/>
    <p:sldId id="524" r:id="rId6"/>
    <p:sldId id="541" r:id="rId7"/>
    <p:sldId id="542" r:id="rId8"/>
    <p:sldId id="543" r:id="rId9"/>
    <p:sldId id="544" r:id="rId10"/>
    <p:sldId id="545" r:id="rId11"/>
    <p:sldId id="548" r:id="rId12"/>
    <p:sldId id="549" r:id="rId13"/>
    <p:sldId id="550" r:id="rId14"/>
    <p:sldId id="558" r:id="rId15"/>
    <p:sldId id="556" r:id="rId16"/>
    <p:sldId id="557" r:id="rId17"/>
    <p:sldId id="546" r:id="rId18"/>
    <p:sldId id="547" r:id="rId19"/>
    <p:sldId id="551" r:id="rId20"/>
    <p:sldId id="553" r:id="rId21"/>
    <p:sldId id="552" r:id="rId22"/>
    <p:sldId id="554" r:id="rId23"/>
    <p:sldId id="555" r:id="rId24"/>
    <p:sldId id="522" r:id="rId25"/>
    <p:sldId id="493" r:id="rId26"/>
  </p:sldIdLst>
  <p:sldSz cx="9144000" cy="5143500" type="screen16x9"/>
  <p:notesSz cx="6858000" cy="9144000"/>
  <p:defaultTextStyle>
    <a:defPPr>
      <a:defRPr lang="ko-KR"/>
    </a:defPPr>
    <a:lvl1pPr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610729" indent="-202632"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1222874" indent="-406680"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835019" indent="-610729"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2447164" indent="-814777"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040484" algn="l" defTabSz="81619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448580" algn="l" defTabSz="81619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2856677" algn="l" defTabSz="81619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264774" algn="l" defTabSz="81619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7"/>
    <a:srgbClr val="FF00FF"/>
    <a:srgbClr val="00CC00"/>
    <a:srgbClr val="FFFF00"/>
    <a:srgbClr val="0000FF"/>
    <a:srgbClr val="FFEEB7"/>
    <a:srgbClr val="204D84"/>
    <a:srgbClr val="2963A9"/>
    <a:srgbClr val="80ABE0"/>
    <a:srgbClr val="5BD4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05" autoAdjust="0"/>
    <p:restoredTop sz="86384" autoAdjust="0"/>
  </p:normalViewPr>
  <p:slideViewPr>
    <p:cSldViewPr snapToGrid="0" showGuides="1">
      <p:cViewPr>
        <p:scale>
          <a:sx n="91" d="100"/>
          <a:sy n="91" d="100"/>
        </p:scale>
        <p:origin x="-1074" y="-390"/>
      </p:cViewPr>
      <p:guideLst>
        <p:guide orient="horz" pos="918"/>
        <p:guide orient="horz" pos="596"/>
        <p:guide orient="horz" pos="82"/>
        <p:guide orient="horz" pos="3060"/>
        <p:guide orient="horz" pos="2018"/>
        <p:guide pos="609"/>
        <p:guide pos="271"/>
        <p:guide pos="287"/>
        <p:guide pos="438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8261E25-081D-4C5A-8716-1DC610374E55}" type="datetimeFigureOut">
              <a:rPr lang="ko-KR" altLang="en-US"/>
              <a:pPr>
                <a:defRPr/>
              </a:pPr>
              <a:t>2014-11-20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8A0F64-6AB9-455F-9A8E-3C08DF270B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E83B-E7B2-411D-B50F-DEE588387600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ADE0C-8374-4929-84AC-1747627FA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D853D3-139D-4048-A820-681FD64858E9}" type="slidenum">
              <a:rPr lang="ko-KR" altLang="en-US" smtClean="0">
                <a:solidFill>
                  <a:srgbClr val="000000"/>
                </a:solidFill>
              </a:rPr>
              <a:pPr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  <p:sp>
        <p:nvSpPr>
          <p:cNvPr id="3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/20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/20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/20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오각형 7"/>
          <p:cNvSpPr/>
          <p:nvPr userDrawn="1"/>
        </p:nvSpPr>
        <p:spPr bwMode="auto">
          <a:xfrm>
            <a:off x="19049" y="4677"/>
            <a:ext cx="568326" cy="627621"/>
          </a:xfrm>
          <a:prstGeom prst="homePlate">
            <a:avLst>
              <a:gd name="adj" fmla="val 33702"/>
            </a:avLst>
          </a:prstGeom>
          <a:solidFill>
            <a:schemeClr val="accent5">
              <a:lumMod val="75000"/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/20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/20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66" r:id="rId2"/>
    <p:sldLayoutId id="2147484073" r:id="rId3"/>
    <p:sldLayoutId id="2147484047" r:id="rId4"/>
    <p:sldLayoutId id="2147484092" r:id="rId5"/>
    <p:sldLayoutId id="2147484090" r:id="rId6"/>
    <p:sldLayoutId id="214748409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genymotion.com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49225" y="128588"/>
            <a:ext cx="6683375" cy="36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94" tIns="36597" rIns="73194" bIns="36597">
            <a:spAutoFit/>
          </a:bodyPr>
          <a:lstStyle/>
          <a:p>
            <a:pPr algn="l" defTabSz="730250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9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HTML5&amp;CSS3[201413A109701]</a:t>
            </a:r>
            <a:endParaRPr kumimoji="0" lang="en-US" altLang="ko-KR" sz="19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6213" y="461963"/>
            <a:ext cx="8016875" cy="28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94" tIns="36597" rIns="73194" bIns="36597">
            <a:spAutoFit/>
          </a:bodyPr>
          <a:lstStyle/>
          <a:p>
            <a:pPr algn="l" defTabSz="730250" fontAlgn="auto">
              <a:spcBef>
                <a:spcPts val="0"/>
              </a:spcBef>
              <a:spcAft>
                <a:spcPts val="0"/>
              </a:spcAft>
              <a:tabLst>
                <a:tab pos="3300413" algn="l"/>
              </a:tabLst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13</a:t>
            </a:r>
            <a:r>
              <a:rPr kumimoji="0" lang="ko-KR" altLang="en-US" sz="1400" b="1" dirty="0" err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차시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강 </a:t>
            </a:r>
            <a:r>
              <a:rPr kumimoji="0" lang="ko-KR" altLang="en-US" sz="1400" b="1" dirty="0" err="1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모바일</a:t>
            </a:r>
            <a:r>
              <a:rPr kumimoji="0" lang="ko-KR" altLang="en-US" sz="1400" b="1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 웹 버전</a:t>
            </a:r>
          </a:p>
        </p:txBody>
      </p:sp>
      <p:graphicFrame>
        <p:nvGraphicFramePr>
          <p:cNvPr id="11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511145"/>
              </p:ext>
            </p:extLst>
          </p:nvPr>
        </p:nvGraphicFramePr>
        <p:xfrm>
          <a:off x="252413" y="771525"/>
          <a:ext cx="8639318" cy="4267263"/>
        </p:xfrm>
        <a:graphic>
          <a:graphicData uri="http://schemas.openxmlformats.org/drawingml/2006/table">
            <a:tbl>
              <a:tblPr/>
              <a:tblGrid>
                <a:gridCol w="761502"/>
                <a:gridCol w="550969"/>
                <a:gridCol w="1278994"/>
                <a:gridCol w="6047853"/>
              </a:tblGrid>
              <a:tr h="151007">
                <a:tc rowSpan="21"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메타</a:t>
                      </a:r>
                    </a:p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데이터</a:t>
                      </a:r>
                    </a:p>
                  </a:txBody>
                  <a:tcPr marL="76346" marR="76346" marT="34102" marB="341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과목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학과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모바일융합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과목명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HTML5&amp;CSS3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이수구분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전공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대상학년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개발년도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2014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개발학기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학기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개발유형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PPT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크로마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총차시수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26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담당교수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허광남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교수설계자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엄정윤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디자이너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이수진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프로그래머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영상제작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조경하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과목 개요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 페이지의 근본이 되는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HTML5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와 스타일을 위한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CSS3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그리고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웹앱의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엔진 역할을 하는 자바스크립트를 이해</a:t>
                      </a:r>
                    </a:p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 환경에서 사용 가능한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 페이지를 쉽게 개발하는 개발도구를 소개</a:t>
                      </a:r>
                    </a:p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 페이지로 데이터를 공유하는 게시판 애플리케이션 제작</a:t>
                      </a:r>
                    </a:p>
                  </a:txBody>
                  <a:tcPr marL="81171" marR="81171" marT="40586" marB="405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/>
                    </a:solidFill>
                  </a:tcPr>
                </a:tc>
              </a:tr>
              <a:tr h="161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과목 키워드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HTML5, CSS3, JavaScript,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 개발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웹앱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en-US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webapp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</a:t>
                      </a:r>
                    </a:p>
                  </a:txBody>
                  <a:tcPr marL="81171" marR="81171" marT="40586" marB="405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>
                        <a:alpha val="50195"/>
                      </a:srgbClr>
                    </a:solidFill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개발유형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PPT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크로마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강의명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 버전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차시수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13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 키워드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웹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서비스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웹 개발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>
                        <a:alpha val="50195"/>
                      </a:srgbClr>
                    </a:solidFill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강의시간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강의페이지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10933" y="4413954"/>
            <a:ext cx="6146271" cy="293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6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47756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개발도구 활용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32976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 개발도구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크롬 웹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인스펙터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개발 지원 기능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다양한 기기 해상도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인터넷 접속 속도 선택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위치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가속도 센서 시뮬레이션 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6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47756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개발도구 활용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32976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 개발도구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아이콘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좌측 상단의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아이콘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우측 상단의 레이아웃 아이콘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F:\tutoring2014\20140724_khcu_웹개발\khcu2014b_html_and_css3\ch1301\imgs\mobileweb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297" y="2960523"/>
            <a:ext cx="1792889" cy="912172"/>
          </a:xfrm>
          <a:prstGeom prst="rect">
            <a:avLst/>
          </a:prstGeom>
          <a:noFill/>
        </p:spPr>
      </p:pic>
      <p:pic>
        <p:nvPicPr>
          <p:cNvPr id="1027" name="Picture 3" descr="F:\tutoring2014\20140724_khcu_웹개발\khcu2014b_html_and_css3\ch1301\imgs\mobileweb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235" y="2942895"/>
            <a:ext cx="1534510" cy="11306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6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47756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개발도구 활용</a:t>
            </a:r>
          </a:p>
        </p:txBody>
      </p:sp>
      <p:pic>
        <p:nvPicPr>
          <p:cNvPr id="2050" name="Picture 2" descr="F:\tutoring2014\20140724_khcu_웹개발\khcu2014b_html_and_css3\ch1301\imgs\mobileweb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911" y="684889"/>
            <a:ext cx="6053958" cy="4344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6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47756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개발도구 활용</a:t>
            </a:r>
          </a:p>
        </p:txBody>
      </p:sp>
      <p:pic>
        <p:nvPicPr>
          <p:cNvPr id="3074" name="Picture 2" descr="F:\tutoring2014\20140724_khcu_웹개발\khcu2014b_html_and_css3\ch1301\imgs\mobileweb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491" y="690016"/>
            <a:ext cx="7258050" cy="421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6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47756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개발도구 활용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34050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 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모드 변경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323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가로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세로 모드 변경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해상도의 회전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좌측 상단 둥근 화살표 아이콘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미디어 쿼리 이용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CSS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색 변경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6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47756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개발도구 활용</a:t>
            </a:r>
          </a:p>
        </p:txBody>
      </p:sp>
      <p:pic>
        <p:nvPicPr>
          <p:cNvPr id="8194" name="Picture 2" descr="F:\tutoring2014\20140724_khcu_웹개발\khcu2014b_html_and_css3\ch1301\imgs\mobileweb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828" y="695898"/>
            <a:ext cx="5924659" cy="4099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6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47756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개발도구 활용</a:t>
            </a:r>
          </a:p>
        </p:txBody>
      </p:sp>
      <p:pic>
        <p:nvPicPr>
          <p:cNvPr id="9218" name="Picture 2" descr="F:\tutoring2014\20140724_khcu_웹개발\khcu2014b_html_and_css3\ch1301\imgs\mobileweb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783" y="693683"/>
            <a:ext cx="6041347" cy="4180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510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테스트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9354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 테스트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기기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스마트폰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태블릿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에뮬레이터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시뮬레이터 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510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테스트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9354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 테스트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473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접근 가능한 망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서버에 접근할 수 있는 네트워크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와이파이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서버가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public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ip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510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테스트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16337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제니모</a:t>
            </a: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션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빠른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에뮬레이터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에뮬레이터보다 빠름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VirtualBox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이용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개인사용자 무료 이용 가능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84053" y="2768194"/>
            <a:ext cx="4685823" cy="1103414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육각형 1"/>
          <p:cNvSpPr/>
          <p:nvPr/>
        </p:nvSpPr>
        <p:spPr>
          <a:xfrm rot="5400000">
            <a:off x="1593943" y="2913902"/>
            <a:ext cx="206787" cy="180324"/>
          </a:xfrm>
          <a:prstGeom prst="hexagon">
            <a:avLst/>
          </a:prstGeom>
          <a:solidFill>
            <a:srgbClr val="5BD4FF"/>
          </a:solidFill>
          <a:ln>
            <a:noFill/>
          </a:ln>
          <a:effectLst>
            <a:innerShdw blurRad="63500" dist="50800" dir="135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70696" y="2832718"/>
            <a:ext cx="1502334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latin typeface="나눔고딕 ExtraBold" pitchFamily="50" charset="-127"/>
                <a:ea typeface="나눔고딕 ExtraBold" pitchFamily="50" charset="-127"/>
              </a:rPr>
              <a:t>13</a:t>
            </a:r>
            <a:r>
              <a:rPr lang="ko-KR" alt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차시</a:t>
            </a:r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 1</a:t>
            </a:r>
            <a:r>
              <a:rPr lang="ko-KR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강 </a:t>
            </a:r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70695" y="3337344"/>
            <a:ext cx="6397815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200"/>
              </a:lnSpc>
            </a:pPr>
            <a:r>
              <a:rPr lang="ko-KR" altLang="en-US" sz="3000" b="1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0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나눔고딕 ExtraBold" pitchFamily="50" charset="-127"/>
                <a:ea typeface="나눔고딕 ExtraBold" pitchFamily="50" charset="-127"/>
              </a:rPr>
              <a:t> 웹 버전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513490" y="2879834"/>
            <a:ext cx="4456386" cy="420414"/>
          </a:xfrm>
          <a:prstGeom prst="roundRect">
            <a:avLst/>
          </a:prstGeom>
          <a:solidFill>
            <a:srgbClr val="FFE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510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테스트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16337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제니모</a:t>
            </a: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션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빠른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에뮬레이터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에뮬레이터보다 빠름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VirtualBox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이용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http://www.genymotion.com/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F:\tutoring2014\20140724_khcu_웹개발\khcu2014b_html_and_css3\ch1301\imgs\mobile-genymo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1864" y="3489271"/>
            <a:ext cx="742950" cy="80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510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테스트</a:t>
            </a:r>
          </a:p>
        </p:txBody>
      </p:sp>
      <p:pic>
        <p:nvPicPr>
          <p:cNvPr id="5122" name="Picture 2" descr="F:\tutoring2014\20140724_khcu_웹개발\khcu2014b_html_and_css3\ch1301\imgs\mobile-genymotio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002" y="861848"/>
            <a:ext cx="5544352" cy="39340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510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테스트</a:t>
            </a:r>
          </a:p>
        </p:txBody>
      </p:sp>
      <p:pic>
        <p:nvPicPr>
          <p:cNvPr id="6146" name="Picture 2" descr="F:\tutoring2014\20140724_khcu_웹개발\khcu2014b_html_and_css3\ch1301\imgs\mobile-genymotion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4413" y="714703"/>
            <a:ext cx="5484287" cy="4294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510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테스트</a:t>
            </a:r>
          </a:p>
        </p:txBody>
      </p:sp>
      <p:pic>
        <p:nvPicPr>
          <p:cNvPr id="7170" name="Picture 2" descr="F:\tutoring2014\20140724_khcu_웹개발\khcu2014b_html_and_css3\ch1301\imgs\mobile-genymotion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755" y="3809783"/>
            <a:ext cx="1573102" cy="789660"/>
          </a:xfrm>
          <a:prstGeom prst="rect">
            <a:avLst/>
          </a:prstGeom>
          <a:noFill/>
        </p:spPr>
      </p:pic>
      <p:pic>
        <p:nvPicPr>
          <p:cNvPr id="7171" name="Picture 3" descr="F:\tutoring2014\20140724_khcu_웹개발\khcu2014b_html_and_css3\ch1301\imgs\mobile-genymotion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9131" y="788277"/>
            <a:ext cx="2673379" cy="4030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kh\Desktop\아이콘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839" y="2054964"/>
            <a:ext cx="309692" cy="229626"/>
          </a:xfrm>
          <a:prstGeom prst="rect">
            <a:avLst/>
          </a:prstGeom>
          <a:noFill/>
        </p:spPr>
      </p:pic>
      <p:pic>
        <p:nvPicPr>
          <p:cNvPr id="17" name="Picture 3" descr="C:\Users\kh\Desktop\아이콘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839" y="2574818"/>
            <a:ext cx="309692" cy="229626"/>
          </a:xfrm>
          <a:prstGeom prst="rect">
            <a:avLst/>
          </a:prstGeom>
          <a:noFill/>
        </p:spPr>
      </p:pic>
      <p:pic>
        <p:nvPicPr>
          <p:cNvPr id="18" name="Picture 3" descr="C:\Users\kh\Desktop\아이콘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839" y="3125695"/>
            <a:ext cx="309692" cy="22962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596731" y="1936750"/>
            <a:ext cx="6280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웹 버전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6731" y="2455656"/>
            <a:ext cx="565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웹 개발도구 활용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96731" y="2973944"/>
            <a:ext cx="501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웹 테스트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7157" y="1444106"/>
            <a:ext cx="5507421" cy="444004"/>
          </a:xfrm>
          <a:prstGeom prst="roundRect">
            <a:avLst/>
          </a:prstGeom>
          <a:solidFill>
            <a:srgbClr val="008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0524" y="1000115"/>
            <a:ext cx="7023705" cy="9207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>
              <a:lnSpc>
                <a:spcPts val="2500"/>
              </a:lnSpc>
              <a:spcAft>
                <a:spcPts val="600"/>
              </a:spcAft>
            </a:pPr>
            <a:r>
              <a:rPr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다음시간에는</a:t>
            </a:r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b="1" spc="15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    </a:t>
            </a:r>
            <a:r>
              <a:rPr lang="en-US" altLang="ko-KR" sz="2800" b="1" spc="150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   </a:t>
            </a:r>
          </a:p>
          <a:p>
            <a:pPr indent="36000" algn="l">
              <a:spcAft>
                <a:spcPts val="600"/>
              </a:spcAft>
            </a:pPr>
            <a:r>
              <a:rPr lang="en-US" altLang="ko-KR" sz="28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‘HTML5 &amp; CSS3 </a:t>
            </a:r>
            <a:r>
              <a:rPr lang="ko-KR" altLang="en-US" sz="28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총정리</a:t>
            </a:r>
            <a:r>
              <a:rPr lang="en-US" altLang="ko-KR" sz="28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’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에 </a:t>
            </a:r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대해</a:t>
            </a:r>
            <a:endParaRPr lang="ko-KR" altLang="ko-KR" sz="2800" b="1" spc="150" dirty="0" smtClean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8499" y="1956206"/>
            <a:ext cx="4327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학습하겠습니다</a:t>
            </a:r>
            <a:r>
              <a:rPr lang="en-US" altLang="ko-KR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376390" y="1819028"/>
            <a:ext cx="67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웹 버전을 개발할 수 있다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6390" y="2355833"/>
            <a:ext cx="6053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웹 개발도구를 사용할 수 있다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76390" y="2850265"/>
            <a:ext cx="660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웹을 테스트할 수 있다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4" descr="C:\Users\kh\Desktop\아이콘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95924" y="1944441"/>
            <a:ext cx="277440" cy="219640"/>
          </a:xfrm>
          <a:prstGeom prst="rect">
            <a:avLst/>
          </a:prstGeom>
          <a:noFill/>
        </p:spPr>
      </p:pic>
      <p:pic>
        <p:nvPicPr>
          <p:cNvPr id="9" name="Picture 4" descr="C:\Users\kh\Desktop\아이콘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94086" y="2460402"/>
            <a:ext cx="277440" cy="219640"/>
          </a:xfrm>
          <a:prstGeom prst="rect">
            <a:avLst/>
          </a:prstGeom>
          <a:noFill/>
        </p:spPr>
      </p:pic>
      <p:pic>
        <p:nvPicPr>
          <p:cNvPr id="10" name="Picture 4" descr="C:\Users\kh\Desktop\아이콘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01246" y="2968625"/>
            <a:ext cx="277440" cy="219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370436" y="2354767"/>
            <a:ext cx="660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웹 개발도구 활용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0436" y="2873562"/>
            <a:ext cx="501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웹 테스트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Users\kh\Desktop\아이콘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18035" y="1936750"/>
            <a:ext cx="258328" cy="229626"/>
          </a:xfrm>
          <a:prstGeom prst="rect">
            <a:avLst/>
          </a:prstGeom>
          <a:noFill/>
        </p:spPr>
      </p:pic>
      <p:pic>
        <p:nvPicPr>
          <p:cNvPr id="9" name="Picture 2" descr="C:\Users\kh\Desktop\아이콘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18035" y="2457450"/>
            <a:ext cx="258328" cy="229626"/>
          </a:xfrm>
          <a:prstGeom prst="rect">
            <a:avLst/>
          </a:prstGeom>
          <a:noFill/>
        </p:spPr>
      </p:pic>
      <p:pic>
        <p:nvPicPr>
          <p:cNvPr id="13" name="Picture 2" descr="C:\Users\kh\Desktop\아이콘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18035" y="3000155"/>
            <a:ext cx="258328" cy="22962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376390" y="1819028"/>
            <a:ext cx="67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웹 버전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9642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버전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17411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848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웹의 특징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viewport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메타태그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PC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와는 다른 해상도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width=device-width,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전용 페이지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반응형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웹 페이지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9642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버전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5731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 태그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viewport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메타 태그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&lt;meta name="viewport“</a:t>
            </a:r>
            <a:b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        content="width=device-width, </a:t>
            </a:r>
            <a:b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                         initial-scale=1.0, </a:t>
            </a:r>
            <a:b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                         minimum-scale=1.0, </a:t>
            </a:r>
            <a:b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                         maximum-scale=1.0, </a:t>
            </a:r>
            <a:b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                         user-scalable=no"&gt;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9642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버전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9354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 해상도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웹 해상도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320 x 480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640 x 960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360 x 640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768 x 1024, …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가로 모드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(landscape),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세로 모드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(portrait)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9642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버전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37673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 페이지</a:t>
            </a: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전략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전용 주소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http://m.domain.com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http://www.domain.com/m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user-agent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확인으로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리다이렉팅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m.naver.com , m.daum.net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9642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웹 버전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37673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웹 페이지 전략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반응형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웹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http://www.getbootstrap.com 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미디어 쿼리 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@media screen and (max-width: 480px) {}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@media screen and (min-width: 640px) {}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10974</TotalTime>
  <Words>563</Words>
  <Application>Microsoft Office PowerPoint</Application>
  <PresentationFormat>화면 슬라이드 쇼(16:9)</PresentationFormat>
  <Paragraphs>176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1_디자인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콘텐츠디자인팀</dc:creator>
  <cp:lastModifiedBy>kenu</cp:lastModifiedBy>
  <cp:revision>1777</cp:revision>
  <dcterms:created xsi:type="dcterms:W3CDTF">2007-12-21T01:40:26Z</dcterms:created>
  <dcterms:modified xsi:type="dcterms:W3CDTF">2014-11-20T01:41:11Z</dcterms:modified>
</cp:coreProperties>
</file>