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6" r:id="rId1"/>
  </p:sldMasterIdLst>
  <p:notesMasterIdLst>
    <p:notesMasterId r:id="rId35"/>
  </p:notesMasterIdLst>
  <p:handoutMasterIdLst>
    <p:handoutMasterId r:id="rId36"/>
  </p:handoutMasterIdLst>
  <p:sldIdLst>
    <p:sldId id="467" r:id="rId2"/>
    <p:sldId id="459" r:id="rId3"/>
    <p:sldId id="445" r:id="rId4"/>
    <p:sldId id="447" r:id="rId5"/>
    <p:sldId id="525" r:id="rId6"/>
    <p:sldId id="526" r:id="rId7"/>
    <p:sldId id="524" r:id="rId8"/>
    <p:sldId id="531" r:id="rId9"/>
    <p:sldId id="527" r:id="rId10"/>
    <p:sldId id="528" r:id="rId11"/>
    <p:sldId id="529" r:id="rId12"/>
    <p:sldId id="532" r:id="rId13"/>
    <p:sldId id="530" r:id="rId14"/>
    <p:sldId id="534" r:id="rId15"/>
    <p:sldId id="533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4" r:id="rId24"/>
    <p:sldId id="547" r:id="rId25"/>
    <p:sldId id="548" r:id="rId26"/>
    <p:sldId id="546" r:id="rId27"/>
    <p:sldId id="542" r:id="rId28"/>
    <p:sldId id="545" r:id="rId29"/>
    <p:sldId id="543" r:id="rId30"/>
    <p:sldId id="549" r:id="rId31"/>
    <p:sldId id="550" r:id="rId32"/>
    <p:sldId id="522" r:id="rId33"/>
    <p:sldId id="493" r:id="rId34"/>
  </p:sldIdLst>
  <p:sldSz cx="9144000" cy="5143500" type="screen16x9"/>
  <p:notesSz cx="6858000" cy="9144000"/>
  <p:defaultTextStyle>
    <a:defPPr>
      <a:defRPr lang="ko-KR"/>
    </a:defPPr>
    <a:lvl1pPr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610729" indent="-202632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1222874" indent="-406680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835019" indent="-610729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2447164" indent="-814777" algn="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040484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448580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2856677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264774" algn="l" defTabSz="816193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00CC00"/>
    <a:srgbClr val="0000FF"/>
    <a:srgbClr val="FFEEB7"/>
    <a:srgbClr val="204D84"/>
    <a:srgbClr val="2963A9"/>
    <a:srgbClr val="80ABE0"/>
    <a:srgbClr val="FFE287"/>
    <a:srgbClr val="5BD4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178" autoAdjust="0"/>
    <p:restoredTop sz="86384" autoAdjust="0"/>
  </p:normalViewPr>
  <p:slideViewPr>
    <p:cSldViewPr snapToGrid="0" showGuides="1">
      <p:cViewPr>
        <p:scale>
          <a:sx n="91" d="100"/>
          <a:sy n="91" d="100"/>
        </p:scale>
        <p:origin x="-1020" y="-390"/>
      </p:cViewPr>
      <p:guideLst>
        <p:guide orient="horz" pos="945"/>
        <p:guide orient="horz" pos="503"/>
        <p:guide orient="horz" pos="82"/>
        <p:guide orient="horz" pos="3046"/>
        <p:guide orient="horz" pos="2018"/>
        <p:guide pos="279"/>
        <p:guide pos="2906"/>
        <p:guide pos="585"/>
        <p:guide pos="438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7" d="100"/>
          <a:sy n="87" d="100"/>
        </p:scale>
        <p:origin x="-3870" y="-90"/>
      </p:cViewPr>
      <p:guideLst>
        <p:guide orient="horz" pos="2880"/>
        <p:guide pos="2160"/>
      </p:guideLst>
    </p:cSldViewPr>
  </p:notes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8261E25-081D-4C5A-8716-1DC610374E55}" type="datetimeFigureOut">
              <a:rPr lang="ko-KR" altLang="en-US"/>
              <a:pPr>
                <a:defRPr/>
              </a:pPr>
              <a:t>2014-11-20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18A0F64-6AB9-455F-9A8E-3C08DF270B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E83B-E7B2-411D-B50F-DEE588387600}" type="datetimeFigureOut">
              <a:rPr lang="ko-KR" altLang="en-US" smtClean="0"/>
              <a:pPr/>
              <a:t>2014-11-20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ADE0C-8374-4929-84AC-1747627FA5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409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D853D3-139D-4048-A820-681FD64858E9}" type="slidenum">
              <a:rPr lang="ko-KR" altLang="en-US" smtClean="0">
                <a:solidFill>
                  <a:srgbClr val="000000"/>
                </a:solidFill>
              </a:rPr>
              <a:pPr/>
              <a:t>1</a:t>
            </a:fld>
            <a:endParaRPr lang="en-US" altLang="ko-KR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http://www.josephhawes.co.uk/moptimized/index.php/tutorials/introduction-to-viewport-meta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ADE0C-8374-4929-84AC-1747627FA5E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3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/29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/29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6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/29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오각형 7"/>
          <p:cNvSpPr/>
          <p:nvPr userDrawn="1"/>
        </p:nvSpPr>
        <p:spPr bwMode="auto">
          <a:xfrm>
            <a:off x="19049" y="4677"/>
            <a:ext cx="568326" cy="627621"/>
          </a:xfrm>
          <a:prstGeom prst="homePlate">
            <a:avLst>
              <a:gd name="adj" fmla="val 33702"/>
            </a:avLst>
          </a:prstGeom>
          <a:solidFill>
            <a:schemeClr val="accent5">
              <a:lumMod val="75000"/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  <p:sp>
        <p:nvSpPr>
          <p:cNvPr id="4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/29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 userDrawn="1"/>
        </p:nvSpPr>
        <p:spPr>
          <a:xfrm>
            <a:off x="0" y="4786395"/>
            <a:ext cx="9141883" cy="357105"/>
          </a:xfrm>
          <a:prstGeom prst="rect">
            <a:avLst/>
          </a:prstGeom>
          <a:ln/>
        </p:spPr>
        <p:txBody>
          <a:bodyPr anchor="ctr"/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610729" indent="-202632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1222874" indent="-406680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835019" indent="-610729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2447164" indent="-814777" algn="r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04048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448580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2856677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264774" algn="l" defTabSz="816193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l">
              <a:defRPr/>
            </a:pPr>
            <a:fld id="{D1C7ECF1-01E6-4CBE-BBDB-136ED36139EA}" type="slidenum">
              <a:rPr lang="en-US" altLang="ko-KR" sz="1400" b="1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pPr algn="l">
                <a:defRPr/>
              </a:pPr>
              <a:t>‹#›</a:t>
            </a:fld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</a:rPr>
              <a:t>/29</a:t>
            </a:r>
            <a:endParaRPr lang="en-US" altLang="ko-KR" sz="1400" b="1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 descr="F:\@KHCU@\[브리핑자료]\2011.12.10-입학설명회\PNG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48912" y="160110"/>
            <a:ext cx="1417240" cy="2897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66" r:id="rId2"/>
    <p:sldLayoutId id="2147484073" r:id="rId3"/>
    <p:sldLayoutId id="2147484047" r:id="rId4"/>
    <p:sldLayoutId id="2147484092" r:id="rId5"/>
    <p:sldLayoutId id="2147484090" r:id="rId6"/>
    <p:sldLayoutId id="2147484093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akejs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149225" y="128588"/>
            <a:ext cx="6683375" cy="366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4" tIns="36597" rIns="73194" bIns="36597">
            <a:spAutoFit/>
          </a:bodyPr>
          <a:lstStyle/>
          <a:p>
            <a:pPr algn="l" defTabSz="730250" fontAlgn="auto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9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HTML5&amp;CSS3[201410A209701]</a:t>
            </a:r>
            <a:endParaRPr kumimoji="0" lang="en-US" altLang="ko-KR" sz="1900" b="1" dirty="0">
              <a:solidFill>
                <a:srgbClr val="0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176213" y="461963"/>
            <a:ext cx="8016875" cy="289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3194" tIns="36597" rIns="73194" bIns="36597">
            <a:spAutoFit/>
          </a:bodyPr>
          <a:lstStyle/>
          <a:p>
            <a:pPr algn="l" defTabSz="730250" fontAlgn="auto">
              <a:spcBef>
                <a:spcPts val="0"/>
              </a:spcBef>
              <a:spcAft>
                <a:spcPts val="0"/>
              </a:spcAft>
              <a:tabLst>
                <a:tab pos="3300413" algn="l"/>
              </a:tabLst>
            </a:pPr>
            <a:r>
              <a:rPr kumimoji="0" lang="en-US" altLang="ko-KR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13</a:t>
            </a:r>
            <a:r>
              <a:rPr kumimoji="0" lang="ko-KR" altLang="en-US" sz="1400" b="1" dirty="0" err="1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차시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강 </a:t>
            </a:r>
            <a:r>
              <a:rPr kumimoji="0" lang="en-US" altLang="ko-KR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HTML5&amp;CSS3 </a:t>
            </a:r>
            <a:r>
              <a:rPr kumimoji="0" lang="ko-KR" altLang="en-US" sz="1400" b="1" dirty="0" smtClean="0">
                <a:solidFill>
                  <a:srgbClr val="000000"/>
                </a:solidFill>
                <a:latin typeface="HY헤드라인M" pitchFamily="18" charset="-127"/>
                <a:ea typeface="HY헤드라인M" pitchFamily="18" charset="-127"/>
              </a:rPr>
              <a:t>총정리</a:t>
            </a:r>
            <a:endParaRPr kumimoji="0" lang="ko-KR" altLang="en-US" sz="1400" b="1" dirty="0" smtClean="0">
              <a:solidFill>
                <a:srgbClr val="C00000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graphicFrame>
        <p:nvGraphicFramePr>
          <p:cNvPr id="11" name="Group 9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67511145"/>
              </p:ext>
            </p:extLst>
          </p:nvPr>
        </p:nvGraphicFramePr>
        <p:xfrm>
          <a:off x="252413" y="771525"/>
          <a:ext cx="8639318" cy="4267263"/>
        </p:xfrm>
        <a:graphic>
          <a:graphicData uri="http://schemas.openxmlformats.org/drawingml/2006/table">
            <a:tbl>
              <a:tblPr/>
              <a:tblGrid>
                <a:gridCol w="761502"/>
                <a:gridCol w="550969"/>
                <a:gridCol w="1278994"/>
                <a:gridCol w="6047853"/>
              </a:tblGrid>
              <a:tr h="151007">
                <a:tc rowSpan="21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메타</a:t>
                      </a:r>
                    </a:p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</a:t>
                      </a:r>
                    </a:p>
                  </a:txBody>
                  <a:tcPr marL="76346" marR="76346" marT="34102" marB="3410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rowSpan="15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학과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모바일융합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과목명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HTML5&amp;CSS3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이수구분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전공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대상학년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개발년도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2014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개발학기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학기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개발유형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PPT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크로마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총차시수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26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담당교수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허광남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교수설계자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엄정윤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디자이너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이수진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프로그래머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영상제작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조경하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18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 개요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페이지의 근본이 되는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와 스타일을 위한 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CSS3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그리고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웹앱의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엔진 역할을 하는 자바스크립트를 이해</a:t>
                      </a:r>
                    </a:p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환경에서 사용 가능한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페이지를 쉽게 개발하는 개발도구를 소개</a:t>
                      </a:r>
                    </a:p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 페이지로 데이터를 공유하는 게시판 애플리케이션 제작</a:t>
                      </a:r>
                    </a:p>
                  </a:txBody>
                  <a:tcPr marL="81171" marR="81171" marT="40586" marB="40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/>
                    </a:solidFill>
                  </a:tcPr>
                </a:tc>
              </a:tr>
              <a:tr h="1613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과목 키워드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HTML5, CSS3, JavaScript, 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 개발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웹앱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en-US" altLang="ko-KR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webapp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모바일</a:t>
                      </a: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웹</a:t>
                      </a:r>
                    </a:p>
                  </a:txBody>
                  <a:tcPr marL="81171" marR="81171" marT="40586" marB="405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개발유형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PPT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크로마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강의명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HTML5&amp;CSS3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총정리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차시수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13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 키워드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Html5, css3, </a:t>
                      </a:r>
                      <a:r>
                        <a:rPr kumimoji="1" lang="ko-KR" altLang="en-US" sz="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모바일웹</a:t>
                      </a: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, </a:t>
                      </a: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5D8">
                        <a:alpha val="50195"/>
                      </a:srgbClr>
                    </a:solidFill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작성일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10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강의시간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강의페이지</a:t>
                      </a: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1213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76346" marR="76346" marT="34102" marB="3410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810933" y="4413954"/>
            <a:ext cx="6146271" cy="293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31245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JavaScript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의 역할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이벤트 처리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동적으로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웹페이지를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조작하거나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페이지의 모든 동적인 부분을 담당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키 입력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클릭 등의 이벤트 처리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를 통해서 서버와 데이터 통신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297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HTML5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등장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4291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웹 애플리케이션 제작용 표준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CSS, JS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스펙에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포함하며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웹 애플리케이션 제작을 위하고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오프라인과 실시간 통신 지원 기능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오디오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비디오 같은 미디어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캔버스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웹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GL, SVG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같은 그래픽 기능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디바이스 센서 기능 등이 추가됨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824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5" name="Picture 2" descr="\\vmware-host\Shared Folders\Desktop\스크린샷 2014-08-08 오전 7.53.4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574" y="792163"/>
            <a:ext cx="5805143" cy="4086245"/>
          </a:xfrm>
          <a:prstGeom prst="rect">
            <a:avLst/>
          </a:prstGeom>
          <a:noFill/>
        </p:spPr>
      </p:pic>
      <p:sp>
        <p:nvSpPr>
          <p:cNvPr id="6" name="직사각형 5"/>
          <p:cNvSpPr/>
          <p:nvPr/>
        </p:nvSpPr>
        <p:spPr>
          <a:xfrm>
            <a:off x="0" y="4814179"/>
            <a:ext cx="6670713" cy="32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1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자체캡처</a:t>
            </a:r>
            <a:r>
              <a:rPr kumimoji="0" lang="ko-KR" altLang="en-US" sz="1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1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http://www.quakejs.com/</a:t>
            </a:r>
            <a:r>
              <a:rPr kumimoji="0" lang="en-US" altLang="ko-KR" sz="1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29742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HTML5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등장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모바일과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HTML5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IE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중심의 국내 시장에서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모바일은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HTML5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지원 가능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브라우저 엔진마다 차이가 있지만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표준을 위해서 개선되고 있음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특히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모바일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서비스라면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HTML5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권장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pic>
        <p:nvPicPr>
          <p:cNvPr id="1026" name="Picture 2" descr="\\vmware-host\Shared Folders\Desktop\[resize]\스크린샷 2014-08-12 오전 3.52.1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5770" y="900000"/>
            <a:ext cx="1787050" cy="3600000"/>
          </a:xfrm>
          <a:prstGeom prst="rect">
            <a:avLst/>
          </a:prstGeom>
          <a:noFill/>
        </p:spPr>
      </p:pic>
      <p:pic>
        <p:nvPicPr>
          <p:cNvPr id="1027" name="Picture 3" descr="\\vmware-host\Shared Folders\Desktop\[resize]\스크린샷 2014-08-12 오전 3.50.08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2361" y="900000"/>
            <a:ext cx="1787050" cy="3600000"/>
          </a:xfrm>
          <a:prstGeom prst="rect">
            <a:avLst/>
          </a:prstGeom>
          <a:noFill/>
        </p:spPr>
      </p:pic>
      <p:pic>
        <p:nvPicPr>
          <p:cNvPr id="1028" name="Picture 4" descr="\\vmware-host\Shared Folders\Desktop\[resize]\스크린샷 2014-08-12 오전 3.48.24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860" y="900000"/>
            <a:ext cx="1787050" cy="3600000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2389890" y="4414187"/>
            <a:ext cx="2117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1" kern="0" dirty="0" smtClean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 initial-scale=1.0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84473" y="4390318"/>
            <a:ext cx="17299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1" kern="0" dirty="0" smtClean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 initial-scale=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13459" y="4390317"/>
            <a:ext cx="21178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ko-KR" sz="2000" b="1" kern="0" dirty="0" smtClean="0">
                <a:solidFill>
                  <a:srgbClr val="FFC000"/>
                </a:solidFill>
                <a:latin typeface="나눔고딕" pitchFamily="50" charset="-127"/>
                <a:ea typeface="나눔고딕" pitchFamily="50" charset="-127"/>
              </a:rPr>
              <a:t> initial-scale=2.0</a:t>
            </a:r>
            <a:endParaRPr lang="ko-KR" altLang="en-US" sz="2000" dirty="0">
              <a:solidFill>
                <a:srgbClr val="FFC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390853" y="642372"/>
            <a:ext cx="2113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ko-KR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viewport </a:t>
            </a:r>
            <a:r>
              <a:rPr lang="ko-KR" altLang="en-US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메타 태그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6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21727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CSS3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27150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셀렉</a:t>
            </a: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터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HTML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요소 선택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type, #id, .class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유사 클래스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(a:hover,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li:first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-child)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유사 요소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(p::first-letter)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콤비네이션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육각형 19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7142" y="810280"/>
            <a:ext cx="28889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CSS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스타일 종류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91" y="-16985"/>
            <a:ext cx="1944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63637" y="1732246"/>
            <a:ext cx="6352957" cy="2961911"/>
          </a:xfrm>
          <a:prstGeom prst="roundRect">
            <a:avLst>
              <a:gd name="adj" fmla="val 9669"/>
            </a:avLst>
          </a:prstGeom>
          <a:solidFill>
            <a:schemeClr val="accent3">
              <a:lumMod val="50000"/>
            </a:schemeClr>
          </a:solidFill>
          <a:ln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231018" y="1859065"/>
            <a:ext cx="1834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백그라운드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텍스트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폰트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링크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리스트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테이블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경계선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6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1914" y="1608675"/>
            <a:ext cx="669837" cy="55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977087" y="1867773"/>
            <a:ext cx="1834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여백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패딩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영역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디스플레이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포지션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플로팅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정렬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736218" y="1876482"/>
            <a:ext cx="18341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콤비네이터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유사 클래스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유사 요소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투명도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스프라이트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미디어 타입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marL="0" lvl="1" indent="0" algn="l" defTabSz="914169" fontAlgn="auto" latinLnBrk="0"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defRPr/>
            </a:pPr>
            <a:r>
              <a:rPr kumimoji="0" lang="ko-KR" altLang="en-US" sz="2400" b="1" kern="0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속성 </a:t>
            </a:r>
            <a:r>
              <a:rPr kumimoji="0" lang="ko-KR" altLang="en-US" sz="2400" b="1" kern="0" dirty="0" err="1" smtClean="0">
                <a:solidFill>
                  <a:schemeClr val="accent3">
                    <a:lumMod val="40000"/>
                    <a:lumOff val="60000"/>
                  </a:schemeClr>
                </a:solidFill>
                <a:latin typeface="나눔고딕" pitchFamily="50" charset="-127"/>
                <a:ea typeface="나눔고딕" pitchFamily="50" charset="-127"/>
              </a:rPr>
              <a:t>셀렉터</a:t>
            </a:r>
            <a:endParaRPr kumimoji="0" lang="en-US" altLang="ko-KR" sz="2400" b="1" kern="0" dirty="0" smtClean="0">
              <a:solidFill>
                <a:schemeClr val="accent3">
                  <a:lumMod val="40000"/>
                  <a:lumOff val="6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x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81655" y="1649824"/>
            <a:ext cx="3294446" cy="275215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육각형 3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87142" y="810280"/>
            <a:ext cx="17411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박스 모델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1291" y="-16985"/>
            <a:ext cx="1944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452438" y="1500188"/>
            <a:ext cx="6464300" cy="3124364"/>
          </a:xfrm>
          <a:prstGeom prst="rect">
            <a:avLst/>
          </a:prstGeom>
          <a:solidFill>
            <a:schemeClr val="accent5">
              <a:lumMod val="50000"/>
              <a:alpha val="67000"/>
            </a:schemeClr>
          </a:solidFill>
          <a:ln>
            <a:solidFill>
              <a:schemeClr val="accent5">
                <a:lumMod val="75000"/>
              </a:schemeClr>
            </a:solidFill>
            <a:prstDash val="sysDot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육각형 19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87142" y="810280"/>
            <a:ext cx="192713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CSS3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특징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54321" y="1695269"/>
            <a:ext cx="3517630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애니메이션과 </a:t>
            </a: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트랜지션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en-US" altLang="ko-KR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calc() </a:t>
            </a: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함수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고급 </a:t>
            </a: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셀렉터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생성과 카운터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그레디언트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웹폰트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1291" y="-16985"/>
            <a:ext cx="1944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262501" y="1681804"/>
            <a:ext cx="2652008" cy="27515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박스 </a:t>
            </a: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사이징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이미지 경계선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미디어 쿼리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멀티 백그라운드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en-US" altLang="ko-KR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CSS </a:t>
            </a:r>
            <a:r>
              <a:rPr kumimoji="0" lang="ko-KR" altLang="en-US" sz="2400" b="1" kern="0" dirty="0" err="1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컬럼</a:t>
            </a:r>
            <a:endParaRPr kumimoji="0" lang="en-US" altLang="ko-KR" sz="2400" b="1" kern="0" dirty="0" smtClean="0">
              <a:solidFill>
                <a:schemeClr val="accent5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  <a:p>
            <a:pPr marL="357188" indent="-357188"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en-US" altLang="ko-KR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CSS 3D </a:t>
            </a:r>
            <a:r>
              <a:rPr kumimoji="0" lang="ko-KR" altLang="en-US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변환</a:t>
            </a:r>
            <a:r>
              <a:rPr kumimoji="0" lang="en-US" altLang="ko-KR" sz="2400" b="1" kern="0" dirty="0" smtClean="0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4130566" y="1629104"/>
            <a:ext cx="0" cy="2890344"/>
          </a:xfrm>
          <a:prstGeom prst="line">
            <a:avLst/>
          </a:prstGeom>
          <a:ln w="127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405148" y="1463407"/>
            <a:ext cx="6554452" cy="320318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oli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12" descr="C:\Documents and Settings\Hyuna\바탕 화면\2010년2학기과목\인사관리\image\vlv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29935" y="1332022"/>
            <a:ext cx="850426" cy="906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19447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CSS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1034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고급 </a:t>
            </a: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셀렉터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9345" y="1501335"/>
            <a:ext cx="3657600" cy="2190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995" y="1501335"/>
            <a:ext cx="436245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284053" y="2768194"/>
            <a:ext cx="6209823" cy="1103414"/>
          </a:xfrm>
          <a:prstGeom prst="roundRect">
            <a:avLst/>
          </a:prstGeom>
          <a:solidFill>
            <a:schemeClr val="bg1">
              <a:lumMod val="9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육각형 1"/>
          <p:cNvSpPr/>
          <p:nvPr/>
        </p:nvSpPr>
        <p:spPr>
          <a:xfrm rot="5400000">
            <a:off x="1593943" y="2913902"/>
            <a:ext cx="206787" cy="180324"/>
          </a:xfrm>
          <a:prstGeom prst="hexagon">
            <a:avLst/>
          </a:prstGeom>
          <a:solidFill>
            <a:srgbClr val="5BD4FF"/>
          </a:solidFill>
          <a:ln>
            <a:noFill/>
          </a:ln>
          <a:effectLst>
            <a:innerShdw blurRad="63500" dist="50800" dir="13500000">
              <a:prstClr val="black">
                <a:alpha val="1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70696" y="2832718"/>
            <a:ext cx="1502334" cy="374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13</a:t>
            </a:r>
            <a:r>
              <a:rPr lang="ko-KR" altLang="en-US" b="1" spc="50" dirty="0" err="1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차시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2</a:t>
            </a:r>
            <a:r>
              <a:rPr lang="ko-KR" alt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/>
                <a:latin typeface="나눔고딕 ExtraBold" pitchFamily="50" charset="-127"/>
                <a:ea typeface="나눔고딕 ExtraBold" pitchFamily="50" charset="-127"/>
              </a:rPr>
              <a:t>강 </a:t>
            </a:r>
            <a:r>
              <a:rPr lang="en-US" altLang="ko-KR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rgbClr val="5BD4FF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 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870695" y="3337344"/>
            <a:ext cx="6397815" cy="396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ts val="2200"/>
              </a:lnSpc>
            </a:pPr>
            <a:r>
              <a:rPr lang="en-US" altLang="ko-KR" sz="30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HTML5&amp;CSS3 </a:t>
            </a:r>
            <a:r>
              <a:rPr lang="ko-KR" altLang="en-US" sz="3000" b="1" spc="50" dirty="0" smtClean="0">
                <a:ln w="13500">
                  <a:solidFill>
                    <a:srgbClr val="4F81BD">
                      <a:shade val="2500"/>
                      <a:alpha val="6500"/>
                    </a:srgb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  <a:reflection blurRad="6350" stA="55000" endA="300" endPos="45500" dir="5400000" sy="-100000" algn="bl" rotWithShape="0"/>
                </a:effectLst>
                <a:latin typeface="나눔고딕 ExtraBold" pitchFamily="50" charset="-127"/>
                <a:ea typeface="나눔고딕 ExtraBold" pitchFamily="50" charset="-127"/>
              </a:rPr>
              <a:t>총정리</a:t>
            </a:r>
            <a:endParaRPr lang="ko-KR" altLang="en-US" sz="3000" b="1" spc="50" dirty="0" smtClean="0">
              <a:ln w="13500">
                <a:solidFill>
                  <a:srgbClr val="4F81BD">
                    <a:shade val="2500"/>
                    <a:alpha val="6500"/>
                  </a:srgbClr>
                </a:solidFill>
                <a:prstDash val="solid"/>
              </a:ln>
              <a:solidFill>
                <a:schemeClr val="bg1"/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  <a:reflection blurRad="6350" stA="55000" endA="300" endPos="45500" dir="5400000" sy="-100000" algn="bl" rotWithShape="0"/>
              </a:effectLst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93033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JavaScript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3871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언어적인 특징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대소문자 구분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문장은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세미콜론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(;)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으로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구분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변수는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로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선언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var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없이 선언된 변수는 글로벌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변수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1160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JSON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43316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JavaScript Object Notation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객체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{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key: value, key2: value}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중괄호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{}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key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: value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쌍을 쉼표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(, comma)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로 연결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11601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JSON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13292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Array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28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배열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[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value, value]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대괄호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[]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value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를 쉼표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(, comma)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로 연결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육각형 6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87142" y="810280"/>
            <a:ext cx="496161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마우스 드래그 앤 </a:t>
            </a:r>
            <a:r>
              <a:rPr kumimoji="0" lang="ko-KR" altLang="en-US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드롭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이벤트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547319"/>
            <a:ext cx="1721494" cy="2682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0494" y="1540588"/>
            <a:ext cx="1714321" cy="2661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52356" y="1535822"/>
            <a:ext cx="1714321" cy="2668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6100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Ajax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jQuery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1202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Ajax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JS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엔진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XHR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XmlHttpRequest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이용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XML, JSON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데이터 통신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61001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Ajax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와 </a:t>
            </a:r>
            <a:r>
              <a:rPr kumimoji="0" lang="en-US" altLang="ko-KR" sz="3000" b="1" kern="0" dirty="0" err="1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jQuery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1503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en-US" altLang="ko-KR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jQuery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가장 많이 쓰는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JS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라이브러리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셀렉터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이용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write less, do more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$.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ajax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({}).done(fn).fail(fn).always(fn);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10" y="-21020"/>
            <a:ext cx="4602765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8301" y="0"/>
            <a:ext cx="4483738" cy="2543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4766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node.js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38298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서버사이드 자바스크립트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서버로 사용 가능한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JS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을 통해서 확장 가능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install socket.io</a:t>
            </a: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npm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install jquery@1.11.1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174118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간단</a:t>
            </a: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서버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304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server.js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파일 구조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876" y="2049518"/>
            <a:ext cx="7625827" cy="17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291" y="-16985"/>
            <a:ext cx="36182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JS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와 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node.js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8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3858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개발도구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1034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웹 개발도구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크롬 웹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인스펙터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요소 검사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Ctrl+Shift+i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F12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로 시작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라이브 편집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CSS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편집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네트워크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,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웹소켓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콘솔에서 자바스크립트 편집 및 실행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1376390" y="1819028"/>
            <a:ext cx="67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HTML5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를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설명할 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6390" y="2355833"/>
            <a:ext cx="605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CSS3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코드를 이해할 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6390" y="2892305"/>
            <a:ext cx="660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서버를 만들고 서비스할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4" descr="C:\Users\kh\Desktop\아이콘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5924" y="1944441"/>
            <a:ext cx="277440" cy="219640"/>
          </a:xfrm>
          <a:prstGeom prst="rect">
            <a:avLst/>
          </a:prstGeom>
          <a:noFill/>
        </p:spPr>
      </p:pic>
      <p:pic>
        <p:nvPicPr>
          <p:cNvPr id="9" name="Picture 4" descr="C:\Users\kh\Desktop\아이콘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4086" y="2460402"/>
            <a:ext cx="277440" cy="219640"/>
          </a:xfrm>
          <a:prstGeom prst="rect">
            <a:avLst/>
          </a:prstGeom>
          <a:noFill/>
        </p:spPr>
      </p:pic>
      <p:pic>
        <p:nvPicPr>
          <p:cNvPr id="10" name="Picture 4" descr="C:\Users\kh\Desktop\아이콘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01246" y="3010665"/>
            <a:ext cx="277440" cy="219640"/>
          </a:xfrm>
          <a:prstGeom prst="rect">
            <a:avLst/>
          </a:prstGeom>
          <a:noFill/>
        </p:spPr>
      </p:pic>
      <p:sp>
        <p:nvSpPr>
          <p:cNvPr id="11" name="직사각형 10"/>
          <p:cNvSpPr/>
          <p:nvPr/>
        </p:nvSpPr>
        <p:spPr>
          <a:xfrm>
            <a:off x="1372107" y="3423086"/>
            <a:ext cx="6604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 개발도구를 사용할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수 있다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2" name="Picture 4" descr="C:\Users\kh\Desktop\아이콘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96963" y="3541446"/>
            <a:ext cx="277440" cy="219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8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33858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개발도구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10346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웹 개발도구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1082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2</a:t>
            </a: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) Brackets.io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웹 편집기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실시간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미리보기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QuickEdit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다양한 플러그인</a:t>
            </a:r>
            <a:endParaRPr kumimoji="0" lang="ko-KR" altLang="en-US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827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" name="그룹 8"/>
          <p:cNvGrpSpPr/>
          <p:nvPr/>
        </p:nvGrpSpPr>
        <p:grpSpPr>
          <a:xfrm>
            <a:off x="1133839" y="2081196"/>
            <a:ext cx="5349966" cy="888426"/>
            <a:chOff x="2330994" y="-1389199"/>
            <a:chExt cx="1246188" cy="349250"/>
          </a:xfrm>
          <a:effectLst>
            <a:reflection blurRad="6350" stA="52000" endA="300" endPos="35000" dir="5400000" sy="-100000" algn="bl" rotWithShape="0"/>
          </a:effectLst>
        </p:grpSpPr>
        <p:sp>
          <p:nvSpPr>
            <p:cNvPr id="10" name="AutoShape 53"/>
            <p:cNvSpPr>
              <a:spLocks noChangeArrowheads="1"/>
            </p:cNvSpPr>
            <p:nvPr/>
          </p:nvSpPr>
          <p:spPr bwMode="auto">
            <a:xfrm>
              <a:off x="2330994" y="-1389199"/>
              <a:ext cx="1246188" cy="349250"/>
            </a:xfrm>
            <a:prstGeom prst="roundRect">
              <a:avLst>
                <a:gd name="adj" fmla="val 50000"/>
              </a:avLst>
            </a:prstGeom>
            <a:solidFill>
              <a:srgbClr val="D0E894"/>
            </a:solidFill>
            <a:ln w="9525" algn="ctr">
              <a:solidFill>
                <a:srgbClr val="D0E894"/>
              </a:solidFill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AutoShape 54"/>
            <p:cNvSpPr>
              <a:spLocks noChangeArrowheads="1"/>
            </p:cNvSpPr>
            <p:nvPr/>
          </p:nvSpPr>
          <p:spPr bwMode="auto">
            <a:xfrm>
              <a:off x="2392907" y="-1368561"/>
              <a:ext cx="1131887" cy="185737"/>
            </a:xfrm>
            <a:prstGeom prst="roundRect">
              <a:avLst>
                <a:gd name="adj" fmla="val 47486"/>
              </a:avLst>
            </a:prstGeom>
            <a:gradFill rotWithShape="1">
              <a:gsLst>
                <a:gs pos="0">
                  <a:schemeClr val="bg1">
                    <a:alpha val="79999"/>
                  </a:schemeClr>
                </a:gs>
                <a:gs pos="100000">
                  <a:srgbClr val="4E7510">
                    <a:alpha val="0"/>
                  </a:srgb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826170" y="2234523"/>
            <a:ext cx="387477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000" b="1" kern="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게시판 </a:t>
            </a:r>
            <a:r>
              <a:rPr kumimoji="0" lang="ko-KR" altLang="en-US" sz="3000" b="1" kern="0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예제 최종 시연</a:t>
            </a:r>
            <a:endParaRPr kumimoji="0" lang="ko-KR" altLang="en-US" sz="3000" b="1" kern="0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3" name="그림 5" descr="사람아이콘막대2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567" y="1979852"/>
            <a:ext cx="611188" cy="883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1291" y="-16985"/>
            <a:ext cx="338586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웹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개발도구</a:t>
            </a:r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2054964"/>
            <a:ext cx="309692" cy="229626"/>
          </a:xfrm>
          <a:prstGeom prst="rect">
            <a:avLst/>
          </a:prstGeom>
          <a:noFill/>
        </p:spPr>
      </p:pic>
      <p:pic>
        <p:nvPicPr>
          <p:cNvPr id="17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2574818"/>
            <a:ext cx="309692" cy="229626"/>
          </a:xfrm>
          <a:prstGeom prst="rect">
            <a:avLst/>
          </a:prstGeom>
          <a:noFill/>
        </p:spPr>
      </p:pic>
      <p:pic>
        <p:nvPicPr>
          <p:cNvPr id="18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3083655"/>
            <a:ext cx="309692" cy="229626"/>
          </a:xfrm>
          <a:prstGeom prst="rect">
            <a:avLst/>
          </a:prstGeom>
          <a:noFill/>
        </p:spPr>
      </p:pic>
      <p:pic>
        <p:nvPicPr>
          <p:cNvPr id="19" name="Picture 3" descr="C:\Users\kh\Desktop\아이콘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9839" y="3573771"/>
            <a:ext cx="309692" cy="229626"/>
          </a:xfrm>
          <a:prstGeom prst="rect">
            <a:avLst/>
          </a:prstGeom>
          <a:noFill/>
        </p:spPr>
      </p:pic>
      <p:sp>
        <p:nvSpPr>
          <p:cNvPr id="23" name="직사각형 22"/>
          <p:cNvSpPr/>
          <p:nvPr/>
        </p:nvSpPr>
        <p:spPr>
          <a:xfrm>
            <a:off x="1592603" y="3425606"/>
            <a:ext cx="5909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개발도구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96731" y="1936750"/>
            <a:ext cx="62801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HTML5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596731" y="2455656"/>
            <a:ext cx="56523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CSS3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596731" y="2931904"/>
            <a:ext cx="501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node.js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639613" y="1000115"/>
            <a:ext cx="6424615" cy="418961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>
              <a:lnSpc>
                <a:spcPts val="2500"/>
              </a:lnSpc>
              <a:spcAft>
                <a:spcPts val="600"/>
              </a:spcAft>
            </a:pPr>
            <a:r>
              <a:rPr lang="ko-KR" altLang="en-US" sz="2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한 학기 동안 수고하셨습니다</a:t>
            </a:r>
            <a:r>
              <a:rPr lang="en-US" altLang="ko-KR" sz="2800" b="1" spc="150" dirty="0" smtClean="0">
                <a:ln w="11430"/>
                <a:solidFill>
                  <a:schemeClr val="bg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나눔고딕 ExtraBold" pitchFamily="50" charset="-127"/>
                <a:ea typeface="나눔고딕 ExtraBold" pitchFamily="50" charset="-127"/>
              </a:rPr>
              <a:t>.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219649" y="1956206"/>
            <a:ext cx="43279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좋은 서비스 만드세요</a:t>
            </a:r>
            <a:r>
              <a:rPr lang="en-US" altLang="ko-KR" sz="2800" dirty="0" smtClean="0">
                <a:solidFill>
                  <a:prstClr val="white"/>
                </a:solidFill>
                <a:latin typeface="나눔고딕 ExtraBold" pitchFamily="50" charset="-127"/>
                <a:ea typeface="나눔고딕 ExtraBold" pitchFamily="50" charset="-127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370436" y="2354767"/>
            <a:ext cx="66022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CSS3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0436" y="2884072"/>
            <a:ext cx="501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JS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와 </a:t>
            </a: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node.js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8" name="Picture 2" descr="C:\Users\kh\Desktop\아이콘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18035" y="1936750"/>
            <a:ext cx="258328" cy="229626"/>
          </a:xfrm>
          <a:prstGeom prst="rect">
            <a:avLst/>
          </a:prstGeom>
          <a:noFill/>
        </p:spPr>
      </p:pic>
      <p:pic>
        <p:nvPicPr>
          <p:cNvPr id="9" name="Picture 2" descr="C:\Users\kh\Desktop\아이콘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18035" y="2457450"/>
            <a:ext cx="258328" cy="229626"/>
          </a:xfrm>
          <a:prstGeom prst="rect">
            <a:avLst/>
          </a:prstGeom>
          <a:noFill/>
        </p:spPr>
      </p:pic>
      <p:pic>
        <p:nvPicPr>
          <p:cNvPr id="13" name="Picture 2" descr="C:\Users\kh\Desktop\아이콘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18035" y="3010665"/>
            <a:ext cx="258328" cy="229626"/>
          </a:xfrm>
          <a:prstGeom prst="rect">
            <a:avLst/>
          </a:prstGeom>
          <a:noFill/>
        </p:spPr>
      </p:pic>
      <p:sp>
        <p:nvSpPr>
          <p:cNvPr id="10" name="직사각형 9"/>
          <p:cNvSpPr/>
          <p:nvPr/>
        </p:nvSpPr>
        <p:spPr>
          <a:xfrm>
            <a:off x="1373974" y="3408627"/>
            <a:ext cx="5014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웹 개발도구 정리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pic>
        <p:nvPicPr>
          <p:cNvPr id="11" name="Picture 2" descr="C:\Users\kh\Desktop\아이콘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121573" y="3535220"/>
            <a:ext cx="258328" cy="229626"/>
          </a:xfrm>
          <a:prstGeom prst="rect">
            <a:avLst/>
          </a:prstGeom>
          <a:noFill/>
        </p:spPr>
      </p:pic>
      <p:sp>
        <p:nvSpPr>
          <p:cNvPr id="12" name="직사각형 11"/>
          <p:cNvSpPr/>
          <p:nvPr/>
        </p:nvSpPr>
        <p:spPr>
          <a:xfrm>
            <a:off x="1376390" y="1819028"/>
            <a:ext cx="6753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82563" algn="l" latinLnBrk="0">
              <a:spcBef>
                <a:spcPts val="800"/>
              </a:spcBef>
              <a:buClr>
                <a:schemeClr val="bg1"/>
              </a:buClr>
            </a:pPr>
            <a:r>
              <a:rPr lang="en-US" altLang="ko-KR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HTML5 </a:t>
            </a:r>
            <a:r>
              <a:rPr lang="ko-KR" altLang="en-US" sz="2400" b="1" dirty="0" smtClean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정리</a:t>
            </a:r>
            <a:endParaRPr lang="en-US" altLang="ko-KR" sz="2400" b="1" dirty="0" smtClean="0">
              <a:solidFill>
                <a:schemeClr val="bg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609" y="8283"/>
            <a:ext cx="18710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강의일정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0497191"/>
              </p:ext>
            </p:extLst>
          </p:nvPr>
        </p:nvGraphicFramePr>
        <p:xfrm>
          <a:off x="395291" y="893761"/>
          <a:ext cx="6337299" cy="3901440"/>
        </p:xfrm>
        <a:graphic>
          <a:graphicData uri="http://schemas.openxmlformats.org/drawingml/2006/table">
            <a:tbl>
              <a:tblPr firstRow="1" bandRow="1"/>
              <a:tblGrid>
                <a:gridCol w="936352"/>
                <a:gridCol w="5400947"/>
              </a:tblGrid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6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차시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6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강 의 명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80000"/>
                      </a:scheme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강의 개요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웹과 무선 인터넷 환경의 이해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CE3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HTML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의 기본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HTML5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특징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3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웹페이지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만들기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모바일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</a:t>
                      </a: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웹페이지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기본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4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웹 페이지 꾸미는 방법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CSS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핵심 요소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5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CSS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스타일링과 레이아웃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6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CSS3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특징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셀렉터의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이해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7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웹페이지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이벤트 처리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자바스크립트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6609" y="8283"/>
            <a:ext cx="187102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강의일정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0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10497191"/>
              </p:ext>
            </p:extLst>
          </p:nvPr>
        </p:nvGraphicFramePr>
        <p:xfrm>
          <a:off x="395291" y="893761"/>
          <a:ext cx="6337299" cy="3413760"/>
        </p:xfrm>
        <a:graphic>
          <a:graphicData uri="http://schemas.openxmlformats.org/drawingml/2006/table">
            <a:tbl>
              <a:tblPr firstRow="1" bandRow="1"/>
              <a:tblGrid>
                <a:gridCol w="936352"/>
                <a:gridCol w="5400947"/>
              </a:tblGrid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600" b="1" dirty="0" err="1" smtClean="0"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차시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b="1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2600" b="1" dirty="0" smtClean="0">
                          <a:solidFill>
                            <a:schemeClr val="bg1"/>
                          </a:solidFill>
                          <a:effectLst>
                            <a:outerShdw blurRad="50800" dist="38100" dir="5400000" algn="t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나눔고딕" pitchFamily="50" charset="-127"/>
                          <a:ea typeface="나눔고딕" pitchFamily="50" charset="-127"/>
                        </a:rPr>
                        <a:t>강 의 명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effectLst>
                          <a:outerShdw blurRad="50800" dist="38100" dir="5400000" algn="t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80000"/>
                      </a:scheme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8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서버와 데이터 전달 방법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DCE3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9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부분데이터 전송 방법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Ajax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10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모바일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웹 서비스 기획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설계하기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11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게시판 기본 기능 제작</a:t>
                      </a:r>
                      <a:endParaRPr lang="ko-KR" altLang="en-US" sz="2400" b="1" kern="0" spc="0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12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게시판 스타일링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  <a:tr h="22775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2600" b="1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13</a:t>
                      </a:r>
                      <a:endParaRPr lang="ko-KR" altLang="en-US" sz="2600" b="1" dirty="0">
                        <a:solidFill>
                          <a:schemeClr val="bg1"/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585E"/>
                    </a:solidFill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1pPr>
                      <a:lvl2pPr marL="61208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2pPr>
                      <a:lvl3pPr marL="1224179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3pPr>
                      <a:lvl4pPr marL="1836270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4pPr>
                      <a:lvl5pPr marL="244836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5pPr>
                      <a:lvl6pPr marL="306045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6pPr>
                      <a:lvl7pPr marL="3672543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7pPr>
                      <a:lvl8pPr marL="428463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8pPr>
                      <a:lvl9pPr marL="4896722" algn="l" defTabSz="1224179" rtl="0" eaLnBrk="1" latinLnBrk="1" hangingPunct="1">
                        <a:defRPr sz="24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</a:defRPr>
                      </a:lvl9pPr>
                    </a:lstStyle>
                    <a:p>
                      <a:pPr marL="0" marR="0" indent="0" algn="l" defTabSz="122417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b="1" kern="0" spc="0" dirty="0" err="1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모바일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 웹 버전</a:t>
                      </a:r>
                      <a:r>
                        <a:rPr lang="en-US" altLang="ko-KR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, HTML5 </a:t>
                      </a:r>
                      <a:r>
                        <a:rPr lang="ko-KR" altLang="en-US" sz="2400" b="1" kern="0" spc="0" dirty="0" smtClean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기능 추가하기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08892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 bwMode="auto">
          <a:xfrm>
            <a:off x="2743200" y="4517459"/>
            <a:ext cx="4000500" cy="495633"/>
          </a:xfrm>
          <a:prstGeom prst="roundRect">
            <a:avLst/>
          </a:prstGeom>
          <a:solidFill>
            <a:schemeClr val="bg1">
              <a:lumMod val="5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1417" tIns="45708" rIns="91417" bIns="45708"/>
          <a:lstStyle/>
          <a:p>
            <a:pPr defTabSz="609445">
              <a:defRPr/>
            </a:pPr>
            <a:endParaRPr lang="ko-KR" altLang="en-US" sz="1200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4265" y="4581854"/>
            <a:ext cx="3318491" cy="369308"/>
          </a:xfrm>
          <a:prstGeom prst="rect">
            <a:avLst/>
          </a:prstGeom>
          <a:noFill/>
        </p:spPr>
        <p:txBody>
          <a:bodyPr wrap="none" lIns="91417" tIns="45708" rIns="91417" bIns="45708">
            <a:spAutoFit/>
          </a:bodyPr>
          <a:lstStyle/>
          <a:p>
            <a:pPr>
              <a:defRPr/>
            </a:pPr>
            <a:r>
              <a:rPr lang="ko-KR" altLang="en-US" b="1" dirty="0">
                <a:solidFill>
                  <a:srgbClr val="FFEAA7"/>
                </a:solidFill>
                <a:effectLst>
                  <a:reflection blurRad="6350" stA="60000" endA="900" endPos="58000" dir="5400000" sy="-100000" algn="bl" rotWithShape="0"/>
                </a:effectLst>
                <a:latin typeface="나눔고딕" pitchFamily="50" charset="-127"/>
                <a:ea typeface="나눔고딕" pitchFamily="50" charset="-127"/>
              </a:rPr>
              <a:t>일부 강의 주제가 변경될 수 있음</a:t>
            </a:r>
          </a:p>
        </p:txBody>
      </p:sp>
      <p:pic>
        <p:nvPicPr>
          <p:cNvPr id="8" name="그림 7" descr="t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700000">
            <a:off x="2857488" y="4393634"/>
            <a:ext cx="537214" cy="5715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42726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HTML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의 역할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098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전달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HTTP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프로토콜을 통해서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서버에서 브라우저로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태그로 감싼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전달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824"/>
          <a:stretch>
            <a:fillRect/>
          </a:stretch>
        </p:blipFill>
        <p:spPr bwMode="auto">
          <a:xfrm>
            <a:off x="0" y="705080"/>
            <a:ext cx="9144000" cy="4152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직사각형 2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825" y="3719"/>
            <a:ext cx="457176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1291" y="-16985"/>
            <a:ext cx="265008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HTML5 </a:t>
            </a:r>
            <a:r>
              <a:rPr lang="ko-KR" altLang="en-US" sz="3500" dirty="0" smtClean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rPr>
              <a:t>정리</a:t>
            </a:r>
            <a:endParaRPr lang="ko-KR" altLang="en-US" sz="3500" dirty="0" smtClean="0">
              <a:solidFill>
                <a:schemeClr val="bg1"/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4" name="직사각형 3"/>
          <p:cNvSpPr/>
          <p:nvPr/>
        </p:nvSpPr>
        <p:spPr bwMode="auto">
          <a:xfrm>
            <a:off x="530225" y="858838"/>
            <a:ext cx="6346825" cy="479425"/>
          </a:xfrm>
          <a:prstGeom prst="rect">
            <a:avLst/>
          </a:prstGeom>
          <a:solidFill>
            <a:srgbClr val="18221E">
              <a:alpha val="58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6096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육각형 4"/>
          <p:cNvSpPr/>
          <p:nvPr/>
        </p:nvSpPr>
        <p:spPr bwMode="auto">
          <a:xfrm>
            <a:off x="467544" y="882946"/>
            <a:ext cx="467694" cy="426742"/>
          </a:xfrm>
          <a:prstGeom prst="hexagon">
            <a:avLst/>
          </a:prstGeom>
          <a:solidFill>
            <a:srgbClr val="FFFF00"/>
          </a:solidFill>
          <a:ln w="57150" cap="flat" cmpd="sng" algn="ctr">
            <a:solidFill>
              <a:srgbClr val="D9D40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609600"/>
            <a:r>
              <a:rPr lang="en-US" altLang="ko-KR" sz="3000" b="1" dirty="0" smtClean="0">
                <a:solidFill>
                  <a:schemeClr val="bg2">
                    <a:lumMod val="1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ko-KR" altLang="en-US" sz="3000" b="1" dirty="0" smtClean="0">
              <a:solidFill>
                <a:schemeClr val="bg2">
                  <a:lumMod val="1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87142" y="810280"/>
            <a:ext cx="205697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CSS</a:t>
            </a:r>
            <a:r>
              <a:rPr kumimoji="0" lang="ko-KR" altLang="en-US" sz="3000" b="1" kern="0" dirty="0" smtClean="0">
                <a:solidFill>
                  <a:srgbClr val="F5E04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itchFamily="50" charset="-127"/>
                <a:ea typeface="나눔고딕" pitchFamily="50" charset="-127"/>
              </a:rPr>
              <a:t>의 역할</a:t>
            </a:r>
            <a:endParaRPr kumimoji="0" lang="en-US" altLang="ko-KR" sz="3000" b="1" kern="0" dirty="0" smtClean="0">
              <a:solidFill>
                <a:srgbClr val="F5E04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7584" y="1453530"/>
            <a:ext cx="2675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l" defTabSz="914169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1) </a:t>
            </a:r>
            <a:r>
              <a:rPr kumimoji="0" lang="ko-KR" altLang="en-US" sz="2400" b="1" kern="0" dirty="0" err="1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콘텐츠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스타일</a:t>
            </a:r>
            <a:r>
              <a:rPr kumimoji="0" lang="ko-KR" altLang="en-US" sz="2400" b="1" kern="0" dirty="0" smtClean="0">
                <a:solidFill>
                  <a:srgbClr val="FBF2AF"/>
                </a:solidFill>
                <a:latin typeface="나눔고딕" pitchFamily="50" charset="-127"/>
                <a:ea typeface="나눔고딕" pitchFamily="50" charset="-127"/>
              </a:rPr>
              <a:t>링</a:t>
            </a:r>
            <a:endParaRPr kumimoji="0" lang="en-US" altLang="ko-KR" sz="2400" b="1" kern="0" dirty="0" smtClean="0">
              <a:solidFill>
                <a:srgbClr val="FBF2AF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40840" y="1932682"/>
            <a:ext cx="664585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HTML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요소를 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err="1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선택자</a:t>
            </a: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(selector)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를 통해 선택하고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스타일을 적용하는 역할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  <a:p>
            <a:pPr algn="l" defTabSz="914169" fontAlgn="auto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BF2AF"/>
              </a:buClr>
              <a:buFont typeface="Wingdings" pitchFamily="2" charset="2"/>
              <a:buChar char="§"/>
              <a:defRPr/>
            </a:pPr>
            <a:r>
              <a:rPr kumimoji="0" lang="en-US" altLang="ko-KR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kumimoji="0" lang="ko-KR" altLang="en-US" sz="2400" b="1" kern="0" dirty="0" smtClean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페이지의 레이아웃에도 관여</a:t>
            </a:r>
            <a:endParaRPr kumimoji="0" lang="en-US" altLang="ko-KR" sz="2400" b="1" kern="0" dirty="0" smtClean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11191</TotalTime>
  <Words>877</Words>
  <Application>Microsoft Office PowerPoint</Application>
  <PresentationFormat>화면 슬라이드 쇼(16:9)</PresentationFormat>
  <Paragraphs>300</Paragraphs>
  <Slides>33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1_디자인 사용자 지정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</vt:vector>
  </TitlesOfParts>
  <Company>Samsung Electronics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콘텐츠디자인팀</dc:creator>
  <cp:lastModifiedBy>kenu</cp:lastModifiedBy>
  <cp:revision>1797</cp:revision>
  <dcterms:created xsi:type="dcterms:W3CDTF">2007-12-21T01:40:26Z</dcterms:created>
  <dcterms:modified xsi:type="dcterms:W3CDTF">2014-11-20T04:41:49Z</dcterms:modified>
</cp:coreProperties>
</file>