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sldIdLst>
    <p:sldId id="267" r:id="rId2"/>
    <p:sldId id="291" r:id="rId3"/>
    <p:sldId id="290" r:id="rId4"/>
    <p:sldId id="285" r:id="rId5"/>
    <p:sldId id="281" r:id="rId6"/>
    <p:sldId id="880" r:id="rId7"/>
    <p:sldId id="286" r:id="rId8"/>
    <p:sldId id="288" r:id="rId9"/>
    <p:sldId id="287" r:id="rId1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7B"/>
    <a:srgbClr val="F5F687"/>
    <a:srgbClr val="FFE786"/>
    <a:srgbClr val="FFC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4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18FD-D4CC-4163-B221-261AEA246121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7F3B-EBF1-45E8-ACC2-8D303F6E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29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0410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619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025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186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740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9360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952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38112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02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97713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5676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9447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946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7504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680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787931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04073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120771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4752553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58802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8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2516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16616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27034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2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36469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5043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837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66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595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2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3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1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3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888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0124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cba-allocation.cisco.com/allocation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martsheet.com/sheets/vMWf8q5CPR24P52rCpxMx6H5gcv3Hx4Q3mF82pG1?view=grid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ED2230-8FB4-B642-865E-AA5933AA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95" y="2162832"/>
            <a:ext cx="10589693" cy="1429030"/>
          </a:xfrm>
        </p:spPr>
        <p:txBody>
          <a:bodyPr/>
          <a:lstStyle/>
          <a:p>
            <a:pPr algn="r"/>
            <a:r>
              <a:rPr lang="en-US" altLang="zh-CN" sz="4400" dirty="0"/>
              <a:t>PCBA Allocation </a:t>
            </a:r>
            <a:br>
              <a:rPr lang="en-US" altLang="zh-CN" sz="4400" dirty="0"/>
            </a:br>
            <a:r>
              <a:rPr lang="en-US" altLang="zh-CN" sz="2400" dirty="0"/>
              <a:t>Ranking Logic and Allocation Procedures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CB7123-960A-AA44-B0D0-C6DB350B3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503" y="5057598"/>
            <a:ext cx="10668387" cy="384175"/>
          </a:xfrm>
        </p:spPr>
        <p:txBody>
          <a:bodyPr/>
          <a:lstStyle/>
          <a:p>
            <a:r>
              <a:rPr lang="en-CN" dirty="0"/>
              <a:t>Ken Wang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1F646D-19E1-3B45-B59D-491A85506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503" y="5377594"/>
            <a:ext cx="10668387" cy="384175"/>
          </a:xfrm>
        </p:spPr>
        <p:txBody>
          <a:bodyPr/>
          <a:lstStyle/>
          <a:p>
            <a:r>
              <a:rPr lang="en-CN" dirty="0"/>
              <a:t>Dec, 2020</a:t>
            </a:r>
          </a:p>
        </p:txBody>
      </p:sp>
    </p:spTree>
    <p:extLst>
      <p:ext uri="{BB962C8B-B14F-4D97-AF65-F5344CB8AC3E}">
        <p14:creationId xmlns:p14="http://schemas.microsoft.com/office/powerpoint/2010/main" val="13527769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16977-921E-A547-85CD-8D61C76E6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2735" y="1815553"/>
            <a:ext cx="10813542" cy="3226894"/>
          </a:xfrm>
        </p:spPr>
        <p:txBody>
          <a:bodyPr/>
          <a:lstStyle/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Productivity: </a:t>
            </a:r>
            <a:r>
              <a:rPr lang="en-CN" sz="2400" dirty="0"/>
              <a:t>reduce the weekly x hours manual efforts for each BU to a few minutes total effort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Consistency: </a:t>
            </a:r>
            <a:r>
              <a:rPr lang="en-CN" sz="2400" dirty="0"/>
              <a:t>ensure an agreed allocation logic based on priority and urgency for all BU which aligns with central guidance and DF operations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Fairness: </a:t>
            </a:r>
            <a:r>
              <a:rPr lang="en-CN" sz="2400" dirty="0"/>
              <a:t>consider transit time for remote DF in allocation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endParaRPr lang="en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C8973-0D28-0F41-BBB9-99A9B11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Key Objectives for Allocation Tool</a:t>
            </a:r>
          </a:p>
        </p:txBody>
      </p:sp>
    </p:spTree>
    <p:extLst>
      <p:ext uri="{BB962C8B-B14F-4D97-AF65-F5344CB8AC3E}">
        <p14:creationId xmlns:p14="http://schemas.microsoft.com/office/powerpoint/2010/main" val="103107875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16977-921E-A547-85CD-8D61C76E6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8488" y="2595837"/>
            <a:ext cx="10073801" cy="1429625"/>
          </a:xfrm>
        </p:spPr>
        <p:txBody>
          <a:bodyPr/>
          <a:lstStyle/>
          <a:p>
            <a:r>
              <a:rPr lang="en-CN" sz="3200" b="1" dirty="0"/>
              <a:t>First</a:t>
            </a:r>
            <a:r>
              <a:rPr lang="en-CN" sz="3200" dirty="0"/>
              <a:t>, rank orders globally</a:t>
            </a:r>
          </a:p>
          <a:p>
            <a:r>
              <a:rPr lang="en-CN" sz="3200" b="1" dirty="0"/>
              <a:t>Then</a:t>
            </a:r>
            <a:r>
              <a:rPr lang="en-CN" sz="3200" dirty="0"/>
              <a:t>, </a:t>
            </a:r>
            <a:r>
              <a:rPr lang="en-US" sz="3200" dirty="0"/>
              <a:t>a</a:t>
            </a:r>
            <a:r>
              <a:rPr lang="en-CN" sz="3200" dirty="0"/>
              <a:t>llocate supply to each order per the ranking.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C8973-0D28-0F41-BBB9-99A9B11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Core Allocation Concept</a:t>
            </a:r>
          </a:p>
        </p:txBody>
      </p:sp>
    </p:spTree>
    <p:extLst>
      <p:ext uri="{BB962C8B-B14F-4D97-AF65-F5344CB8AC3E}">
        <p14:creationId xmlns:p14="http://schemas.microsoft.com/office/powerpoint/2010/main" val="19591693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3F05ACD7-DD48-6740-B25F-3B54D9E9C072}"/>
              </a:ext>
            </a:extLst>
          </p:cNvPr>
          <p:cNvSpPr/>
          <p:nvPr/>
        </p:nvSpPr>
        <p:spPr>
          <a:xfrm>
            <a:off x="1589361" y="1681239"/>
            <a:ext cx="1350765" cy="62835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Top priority orders </a:t>
            </a:r>
          </a:p>
          <a:p>
            <a:pPr algn="ctr"/>
            <a:r>
              <a:rPr lang="en-CN" sz="1050" b="1" dirty="0">
                <a:solidFill>
                  <a:schemeClr val="tx1"/>
                </a:solidFill>
              </a:rPr>
              <a:t>(PR1/2/3, Top100, L4, BUP)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B2A9436C-26E6-FF49-87DA-5AB04F671D9D}"/>
              </a:ext>
            </a:extLst>
          </p:cNvPr>
          <p:cNvSpPr/>
          <p:nvPr/>
        </p:nvSpPr>
        <p:spPr>
          <a:xfrm>
            <a:off x="8543323" y="1691164"/>
            <a:ext cx="1222259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 qty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706F-00EC-E749-B9C0-51384C650EA0}"/>
              </a:ext>
            </a:extLst>
          </p:cNvPr>
          <p:cNvSpPr txBox="1"/>
          <p:nvPr/>
        </p:nvSpPr>
        <p:spPr>
          <a:xfrm>
            <a:off x="1570475" y="4182656"/>
            <a:ext cx="81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Additional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CN" sz="1400" dirty="0"/>
              <a:t>eprioritize MFG hold orders – put behind all other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DPAS: some under PR7/8 instead of PR1/2/3, recategozied as PR1</a:t>
            </a:r>
            <a:endParaRPr lang="en-C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A020-D561-B648-AE70-6E667593347E}"/>
              </a:ext>
            </a:extLst>
          </p:cNvPr>
          <p:cNvSpPr txBox="1"/>
          <p:nvPr/>
        </p:nvSpPr>
        <p:spPr>
          <a:xfrm>
            <a:off x="3261237" y="2335987"/>
            <a:ext cx="149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Aged and recommited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3341E37-5679-154A-BDE3-805DBB290D37}"/>
              </a:ext>
            </a:extLst>
          </p:cNvPr>
          <p:cNvSpPr/>
          <p:nvPr/>
        </p:nvSpPr>
        <p:spPr>
          <a:xfrm>
            <a:off x="3385055" y="1701438"/>
            <a:ext cx="1222259" cy="59334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OSSD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7E74267-F278-E743-B7DF-DDC61A85D499}"/>
              </a:ext>
            </a:extLst>
          </p:cNvPr>
          <p:cNvSpPr/>
          <p:nvPr/>
        </p:nvSpPr>
        <p:spPr>
          <a:xfrm>
            <a:off x="5108831" y="1691164"/>
            <a:ext cx="1222259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Current FCD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F90D0-B60C-D84D-80FB-5093CE8C2291}"/>
              </a:ext>
            </a:extLst>
          </p:cNvPr>
          <p:cNvSpPr txBox="1"/>
          <p:nvPr/>
        </p:nvSpPr>
        <p:spPr>
          <a:xfrm>
            <a:off x="4980586" y="2335973"/>
            <a:ext cx="149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earlier FCD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78D64-412D-D44E-8ED4-9096215E7FCF}"/>
              </a:ext>
            </a:extLst>
          </p:cNvPr>
          <p:cNvSpPr txBox="1"/>
          <p:nvPr/>
        </p:nvSpPr>
        <p:spPr>
          <a:xfrm>
            <a:off x="10211617" y="2335973"/>
            <a:ext cx="134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rev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0F245-353C-8141-9177-DD3E68C46ACB}"/>
              </a:ext>
            </a:extLst>
          </p:cNvPr>
          <p:cNvSpPr txBox="1"/>
          <p:nvPr/>
        </p:nvSpPr>
        <p:spPr>
          <a:xfrm>
            <a:off x="1539621" y="2362929"/>
            <a:ext cx="140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Priority number: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PR1: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PR2: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PR3: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Top100: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L4: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BUP: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27850-9911-F345-99CB-25887B94A6B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40126" y="1995417"/>
            <a:ext cx="4449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6FC7-CA6D-8F47-AE7E-5F478D65C5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607314" y="1998112"/>
            <a:ext cx="501517" cy="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DB8E9-C6FF-ED45-A5BC-2D5608131054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 flipV="1">
            <a:off x="6331090" y="1997679"/>
            <a:ext cx="504401" cy="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>
            <a:extLst>
              <a:ext uri="{FF2B5EF4-FFF2-40B4-BE49-F238E27FC236}">
                <a16:creationId xmlns:a16="http://schemas.microsoft.com/office/drawing/2014/main" id="{83B557F9-72D0-B74F-8B6C-CC70362ACA73}"/>
              </a:ext>
            </a:extLst>
          </p:cNvPr>
          <p:cNvSpPr/>
          <p:nvPr/>
        </p:nvSpPr>
        <p:spPr>
          <a:xfrm>
            <a:off x="10272089" y="1691164"/>
            <a:ext cx="1222259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Rev/non-rev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7487-4D4B-E649-8643-28C2685770E8}"/>
              </a:ext>
            </a:extLst>
          </p:cNvPr>
          <p:cNvSpPr txBox="1"/>
          <p:nvPr/>
        </p:nvSpPr>
        <p:spPr>
          <a:xfrm>
            <a:off x="8512501" y="2324834"/>
            <a:ext cx="122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smaller qty order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01A9-C166-744A-8AC4-D78B27B6A9B6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9765582" y="1998589"/>
            <a:ext cx="506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6BEF5-7520-8640-AE8B-22D6C75462C2}"/>
              </a:ext>
            </a:extLst>
          </p:cNvPr>
          <p:cNvSpPr txBox="1"/>
          <p:nvPr/>
        </p:nvSpPr>
        <p:spPr>
          <a:xfrm>
            <a:off x="3531602" y="1337155"/>
            <a:ext cx="3440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(date offset by PCBA to DF transit time)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B904B13-F251-4942-A358-17F47640986B}"/>
              </a:ext>
            </a:extLst>
          </p:cNvPr>
          <p:cNvSpPr/>
          <p:nvPr/>
        </p:nvSpPr>
        <p:spPr>
          <a:xfrm>
            <a:off x="3189090" y="2873680"/>
            <a:ext cx="1554923" cy="593347"/>
          </a:xfrm>
          <a:prstGeom prst="flowChartProcess">
            <a:avLst/>
          </a:prstGeom>
          <a:noFill/>
          <a:ln>
            <a:solidFill>
              <a:srgbClr val="FFC08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>
                <a:solidFill>
                  <a:srgbClr val="FFC000"/>
                </a:solidFill>
              </a:rPr>
              <a:t>Manual </a:t>
            </a:r>
            <a:r>
              <a:rPr lang="en-CN" sz="1000" b="1" dirty="0">
                <a:solidFill>
                  <a:srgbClr val="FFC000"/>
                </a:solidFill>
              </a:rPr>
              <a:t>exceptional</a:t>
            </a:r>
            <a:r>
              <a:rPr lang="en-CN" sz="1000" dirty="0">
                <a:solidFill>
                  <a:srgbClr val="FFC000"/>
                </a:solidFill>
              </a:rPr>
              <a:t> priority injection by PSP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0F6E11C-96E1-B24E-AB12-562588E92669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806262" y="2325236"/>
            <a:ext cx="382828" cy="845118"/>
          </a:xfrm>
          <a:prstGeom prst="bentConnector2">
            <a:avLst/>
          </a:prstGeom>
          <a:ln>
            <a:solidFill>
              <a:srgbClr val="FFC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cess 32">
            <a:extLst>
              <a:ext uri="{FF2B5EF4-FFF2-40B4-BE49-F238E27FC236}">
                <a16:creationId xmlns:a16="http://schemas.microsoft.com/office/drawing/2014/main" id="{07E1F75E-E08A-0146-B157-4DE582F39405}"/>
              </a:ext>
            </a:extLst>
          </p:cNvPr>
          <p:cNvSpPr/>
          <p:nvPr/>
        </p:nvSpPr>
        <p:spPr>
          <a:xfrm>
            <a:off x="6835491" y="1690254"/>
            <a:ext cx="1222259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YE order</a:t>
            </a:r>
            <a:endParaRPr lang="en-CN" sz="105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CF47ED-531D-4F4E-B18A-80CD3EC9D487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>
            <a:off x="8057750" y="1997679"/>
            <a:ext cx="485573" cy="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7D9C057-ABE3-6744-A0CA-AB0841C2A5ED}"/>
              </a:ext>
            </a:extLst>
          </p:cNvPr>
          <p:cNvSpPr txBox="1"/>
          <p:nvPr/>
        </p:nvSpPr>
        <p:spPr>
          <a:xfrm>
            <a:off x="6877113" y="2343760"/>
            <a:ext cx="122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YE orders</a:t>
            </a:r>
          </a:p>
        </p:txBody>
      </p:sp>
    </p:spTree>
    <p:extLst>
      <p:ext uri="{BB962C8B-B14F-4D97-AF65-F5344CB8AC3E}">
        <p14:creationId xmlns:p14="http://schemas.microsoft.com/office/powerpoint/2010/main" val="138629090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457-2373-6845-A8D2-43FBA95B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CN" dirty="0"/>
              <a:t>PCBA Allocation – Input</a:t>
            </a:r>
            <a:r>
              <a:rPr lang="zh-CN" altLang="en-US"/>
              <a:t> </a:t>
            </a:r>
            <a:r>
              <a:rPr lang="en-US" altLang="zh-CN"/>
              <a:t>Data</a:t>
            </a:r>
            <a:r>
              <a:rPr lang="en-CN"/>
              <a:t> </a:t>
            </a:r>
            <a:r>
              <a:rPr lang="en-CN" dirty="0"/>
              <a:t>and Porcedures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E98461-2F8C-064D-A5B6-7ED64B586E4F}"/>
              </a:ext>
            </a:extLst>
          </p:cNvPr>
          <p:cNvSpPr/>
          <p:nvPr/>
        </p:nvSpPr>
        <p:spPr>
          <a:xfrm>
            <a:off x="998482" y="1891869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GLO 3A4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BF7C8-A55A-8C4B-B71E-244FCD98588E}"/>
              </a:ext>
            </a:extLst>
          </p:cNvPr>
          <p:cNvSpPr/>
          <p:nvPr/>
        </p:nvSpPr>
        <p:spPr>
          <a:xfrm>
            <a:off x="1004569" y="4929055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8D710B-2C39-6044-9665-ED07A6EA5926}"/>
              </a:ext>
            </a:extLst>
          </p:cNvPr>
          <p:cNvSpPr/>
          <p:nvPr/>
        </p:nvSpPr>
        <p:spPr>
          <a:xfrm>
            <a:off x="998469" y="3721954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OH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A99DFE-E6E5-1248-9DBB-B782ABBC5096}"/>
              </a:ext>
            </a:extLst>
          </p:cNvPr>
          <p:cNvSpPr/>
          <p:nvPr/>
        </p:nvSpPr>
        <p:spPr>
          <a:xfrm>
            <a:off x="1004569" y="4319350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Intransit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D920B9-6414-F443-B7A2-E9EACF03B0A1}"/>
              </a:ext>
            </a:extLst>
          </p:cNvPr>
          <p:cNvSpPr/>
          <p:nvPr/>
        </p:nvSpPr>
        <p:spPr>
          <a:xfrm>
            <a:off x="3963037" y="1891868"/>
            <a:ext cx="1053881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Ranking GLO 3A4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2AE9-A8FA-424B-9E8E-142BB27456C0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2165137" y="2138851"/>
            <a:ext cx="465049" cy="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A56797-FEA9-F546-AD4F-4659FFB8CD26}"/>
              </a:ext>
            </a:extLst>
          </p:cNvPr>
          <p:cNvSpPr/>
          <p:nvPr/>
        </p:nvSpPr>
        <p:spPr>
          <a:xfrm>
            <a:off x="6605430" y="1891868"/>
            <a:ext cx="1053881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OH allocate to Site 3A4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D703EEE-FC95-214D-96CF-DDBA52859C7E}"/>
              </a:ext>
            </a:extLst>
          </p:cNvPr>
          <p:cNvSpPr/>
          <p:nvPr/>
        </p:nvSpPr>
        <p:spPr>
          <a:xfrm>
            <a:off x="7972903" y="1891629"/>
            <a:ext cx="1053881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Intransit allocate to Site 3A4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ADD7F8-E121-8A46-8600-DCF4C69170DA}"/>
              </a:ext>
            </a:extLst>
          </p:cNvPr>
          <p:cNvSpPr/>
          <p:nvPr/>
        </p:nvSpPr>
        <p:spPr>
          <a:xfrm>
            <a:off x="9327975" y="1891628"/>
            <a:ext cx="1053881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allocate to GLO 3A4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8FF3CB-1279-D14B-B658-2714CD4F4F78}"/>
              </a:ext>
            </a:extLst>
          </p:cNvPr>
          <p:cNvSpPr/>
          <p:nvPr/>
        </p:nvSpPr>
        <p:spPr>
          <a:xfrm>
            <a:off x="10729750" y="1891627"/>
            <a:ext cx="1053881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Aggregate allocation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3B62F-7336-C948-AA61-0504C8AF3376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6322703" y="2143874"/>
            <a:ext cx="282727" cy="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D453D-4FCC-FC40-94BC-C394E95CE7B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659311" y="2143876"/>
            <a:ext cx="313592" cy="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8225D7-505E-CD41-9E7D-4FF1EF1BE47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026784" y="2143875"/>
            <a:ext cx="3011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219E-2567-DB43-BC1D-BFA38AAC4E8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381856" y="2143874"/>
            <a:ext cx="3478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9B13681-FFD4-4446-9F21-8A5D3DF1195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165124" y="2396361"/>
            <a:ext cx="4967247" cy="1577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C501C9-A628-7E45-8745-05D5B70ECC7D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171224" y="2396122"/>
            <a:ext cx="6328620" cy="2175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976E01-77F1-3946-BC3E-7D01125D2D9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171224" y="2396121"/>
            <a:ext cx="7683692" cy="2785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1BC01-8536-9843-83C5-4203CE02E3D4}"/>
              </a:ext>
            </a:extLst>
          </p:cNvPr>
          <p:cNvSpPr txBox="1"/>
          <p:nvPr/>
        </p:nvSpPr>
        <p:spPr>
          <a:xfrm>
            <a:off x="995419" y="1450418"/>
            <a:ext cx="1169711" cy="3385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CN" dirty="0"/>
              <a:t>Input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E3C74-BB0B-8844-85D9-F7E605F32D6A}"/>
              </a:ext>
            </a:extLst>
          </p:cNvPr>
          <p:cNvSpPr txBox="1"/>
          <p:nvPr/>
        </p:nvSpPr>
        <p:spPr>
          <a:xfrm>
            <a:off x="2640700" y="1450418"/>
            <a:ext cx="9142931" cy="3385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sz="1600" dirty="0">
                <a:solidFill>
                  <a:schemeClr val="bg1">
                    <a:lumMod val="85000"/>
                  </a:schemeClr>
                </a:solidFill>
              </a:rPr>
              <a:t>Main procedures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4BF35-46EE-E147-A71B-5DC2B2B64E3E}"/>
              </a:ext>
            </a:extLst>
          </p:cNvPr>
          <p:cNvSpPr/>
          <p:nvPr/>
        </p:nvSpPr>
        <p:spPr>
          <a:xfrm>
            <a:off x="995427" y="2496445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Transit time</a:t>
            </a:r>
            <a:endParaRPr lang="en-CN" sz="11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DA7311-AD24-154D-9628-D7D83B413514}"/>
              </a:ext>
            </a:extLst>
          </p:cNvPr>
          <p:cNvCxnSpPr>
            <a:cxnSpLocks/>
            <a:stCxn id="28" idx="3"/>
            <a:endCxn id="42" idx="2"/>
          </p:cNvCxnSpPr>
          <p:nvPr/>
        </p:nvCxnSpPr>
        <p:spPr>
          <a:xfrm flipV="1">
            <a:off x="2162082" y="2391097"/>
            <a:ext cx="995045" cy="357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58DB9B5-DB86-E747-8B78-67938A7CEF49}"/>
              </a:ext>
            </a:extLst>
          </p:cNvPr>
          <p:cNvSpPr txBox="1"/>
          <p:nvPr/>
        </p:nvSpPr>
        <p:spPr>
          <a:xfrm>
            <a:off x="2410971" y="4530241"/>
            <a:ext cx="4891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ETA&lt;=15days considered as OH; ETA&gt;15days can backward fulfill -10 days OSSD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293DE8-F633-9444-B73D-1490ACEB9EFD}"/>
              </a:ext>
            </a:extLst>
          </p:cNvPr>
          <p:cNvSpPr/>
          <p:nvPr/>
        </p:nvSpPr>
        <p:spPr>
          <a:xfrm>
            <a:off x="2630186" y="1886604"/>
            <a:ext cx="1053881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Offsset 3A4 OSSD, FCD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1995B6-7B71-8947-A65E-9C365866AD54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3684067" y="2138851"/>
            <a:ext cx="278970" cy="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595A90E-5155-434A-A99C-386522CB19AD}"/>
              </a:ext>
            </a:extLst>
          </p:cNvPr>
          <p:cNvSpPr/>
          <p:nvPr/>
        </p:nvSpPr>
        <p:spPr>
          <a:xfrm>
            <a:off x="1017285" y="5541497"/>
            <a:ext cx="2691685" cy="93120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Other exceptional data considered: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100" dirty="0"/>
              <a:t>Exceptional priority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100" dirty="0"/>
              <a:t>cross-CM intransit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100" dirty="0"/>
              <a:t>TAN grouping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A460631-1F02-D04A-A29E-3E4E628C02A5}"/>
              </a:ext>
            </a:extLst>
          </p:cNvPr>
          <p:cNvSpPr/>
          <p:nvPr/>
        </p:nvSpPr>
        <p:spPr>
          <a:xfrm>
            <a:off x="995419" y="3108887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Sourcing rules</a:t>
            </a:r>
            <a:endParaRPr lang="en-CN" sz="11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7E01774-03A2-044E-B23C-BB9112D96240}"/>
              </a:ext>
            </a:extLst>
          </p:cNvPr>
          <p:cNvSpPr/>
          <p:nvPr/>
        </p:nvSpPr>
        <p:spPr>
          <a:xfrm>
            <a:off x="5268822" y="1891627"/>
            <a:ext cx="1053881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Limit Tan per sourcing rule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6F895F-4951-A841-A560-8611772FBA95}"/>
              </a:ext>
            </a:extLst>
          </p:cNvPr>
          <p:cNvCxnSpPr>
            <a:cxnSpLocks/>
            <a:stCxn id="9" idx="3"/>
            <a:endCxn id="37" idx="1"/>
          </p:cNvCxnSpPr>
          <p:nvPr/>
        </p:nvCxnSpPr>
        <p:spPr>
          <a:xfrm flipV="1">
            <a:off x="5016918" y="2143874"/>
            <a:ext cx="251904" cy="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6892A84-8F2A-BC4F-A537-D29344B2A524}"/>
              </a:ext>
            </a:extLst>
          </p:cNvPr>
          <p:cNvCxnSpPr>
            <a:cxnSpLocks/>
            <a:stCxn id="31" idx="3"/>
            <a:endCxn id="37" idx="2"/>
          </p:cNvCxnSpPr>
          <p:nvPr/>
        </p:nvCxnSpPr>
        <p:spPr>
          <a:xfrm flipV="1">
            <a:off x="2162074" y="2396120"/>
            <a:ext cx="3633689" cy="965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230593E-27CD-1F4E-858C-16061EF70310}"/>
              </a:ext>
            </a:extLst>
          </p:cNvPr>
          <p:cNvSpPr/>
          <p:nvPr/>
        </p:nvSpPr>
        <p:spPr>
          <a:xfrm>
            <a:off x="6346066" y="5541497"/>
            <a:ext cx="5364939" cy="93120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sz="1600" b="1" dirty="0">
                <a:solidFill>
                  <a:schemeClr val="tx1"/>
                </a:solidFill>
              </a:rPr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600" dirty="0">
                <a:solidFill>
                  <a:schemeClr val="tx1"/>
                </a:solidFill>
              </a:rPr>
              <a:t>Versions: different versions considered as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600" dirty="0">
                <a:solidFill>
                  <a:schemeClr val="tx1"/>
                </a:solidFill>
              </a:rPr>
              <a:t>Sourcing: each DF site source from Single PCBA site</a:t>
            </a:r>
          </a:p>
        </p:txBody>
      </p:sp>
    </p:spTree>
    <p:extLst>
      <p:ext uri="{BB962C8B-B14F-4D97-AF65-F5344CB8AC3E}">
        <p14:creationId xmlns:p14="http://schemas.microsoft.com/office/powerpoint/2010/main" val="102155818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673C21-3A77-0946-B0E4-81D3F984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Diagram</a:t>
            </a:r>
          </a:p>
        </p:txBody>
      </p:sp>
      <p:pic>
        <p:nvPicPr>
          <p:cNvPr id="45" name="Graphic 44" descr="Users">
            <a:extLst>
              <a:ext uri="{FF2B5EF4-FFF2-40B4-BE49-F238E27FC236}">
                <a16:creationId xmlns:a16="http://schemas.microsoft.com/office/drawing/2014/main" id="{456CAB76-B364-C940-B240-191B9FB53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532" y="2459047"/>
            <a:ext cx="914400" cy="914400"/>
          </a:xfrm>
          <a:prstGeom prst="rect">
            <a:avLst/>
          </a:prstGeom>
        </p:spPr>
      </p:pic>
      <p:pic>
        <p:nvPicPr>
          <p:cNvPr id="50" name="Graphic 49" descr="Database">
            <a:extLst>
              <a:ext uri="{FF2B5EF4-FFF2-40B4-BE49-F238E27FC236}">
                <a16:creationId xmlns:a16="http://schemas.microsoft.com/office/drawing/2014/main" id="{3E8103E0-359E-F54C-A7F1-59C1D8612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4425" y="4194156"/>
            <a:ext cx="588988" cy="588988"/>
          </a:xfrm>
          <a:prstGeom prst="rect">
            <a:avLst/>
          </a:prstGeom>
        </p:spPr>
      </p:pic>
      <p:pic>
        <p:nvPicPr>
          <p:cNvPr id="51" name="Graphic 50" descr="Database">
            <a:extLst>
              <a:ext uri="{FF2B5EF4-FFF2-40B4-BE49-F238E27FC236}">
                <a16:creationId xmlns:a16="http://schemas.microsoft.com/office/drawing/2014/main" id="{4AD1EC9A-A39A-2349-8B37-82663506F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901" y="3643970"/>
            <a:ext cx="588988" cy="58898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DFA64B5-3D06-A940-B522-0EFA64FD8AFA}"/>
              </a:ext>
            </a:extLst>
          </p:cNvPr>
          <p:cNvSpPr txBox="1"/>
          <p:nvPr/>
        </p:nvSpPr>
        <p:spPr>
          <a:xfrm>
            <a:off x="8147364" y="4267542"/>
            <a:ext cx="393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Smartsheet</a:t>
            </a:r>
          </a:p>
          <a:p>
            <a:r>
              <a:rPr lang="en-CN" sz="1200" dirty="0"/>
              <a:t>(Exceptional priority, TAN grouping, Cross CM intransit)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407352F-CBB7-B94F-B05E-9EB0E3F002E6}"/>
              </a:ext>
            </a:extLst>
          </p:cNvPr>
          <p:cNvGrpSpPr/>
          <p:nvPr/>
        </p:nvGrpSpPr>
        <p:grpSpPr>
          <a:xfrm>
            <a:off x="2901871" y="1404260"/>
            <a:ext cx="3911038" cy="4998655"/>
            <a:chOff x="2355999" y="1888540"/>
            <a:chExt cx="2241759" cy="3997105"/>
          </a:xfrm>
          <a:solidFill>
            <a:schemeClr val="bg1">
              <a:lumMod val="85000"/>
            </a:schemeClr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3E281BC-B3BB-8243-AC6C-F11EB550199C}"/>
                </a:ext>
              </a:extLst>
            </p:cNvPr>
            <p:cNvSpPr/>
            <p:nvPr/>
          </p:nvSpPr>
          <p:spPr>
            <a:xfrm>
              <a:off x="2355999" y="1888540"/>
              <a:ext cx="2241759" cy="399710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CBD5CD-0973-D84C-B5C6-1A634709C1BE}"/>
                </a:ext>
              </a:extLst>
            </p:cNvPr>
            <p:cNvSpPr txBox="1"/>
            <p:nvPr/>
          </p:nvSpPr>
          <p:spPr>
            <a:xfrm>
              <a:off x="2806510" y="2111060"/>
              <a:ext cx="1340745" cy="46760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600" dirty="0"/>
                <a:t>RunOn: Cisco IT Cloud</a:t>
              </a:r>
            </a:p>
            <a:p>
              <a:pPr algn="ctr"/>
              <a:r>
                <a:rPr lang="en-CN" sz="1600" dirty="0"/>
                <a:t>(Cisco internal network)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7E051800-6F51-9742-AA94-59D983BC5071}"/>
                </a:ext>
              </a:extLst>
            </p:cNvPr>
            <p:cNvSpPr/>
            <p:nvPr/>
          </p:nvSpPr>
          <p:spPr>
            <a:xfrm>
              <a:off x="2781224" y="2780640"/>
              <a:ext cx="140113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Web UI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https://pcba-allocation.cisco.com/allocation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A4ED6D35-C417-E047-8A67-6432100040B4}"/>
                </a:ext>
              </a:extLst>
            </p:cNvPr>
            <p:cNvSpPr/>
            <p:nvPr/>
          </p:nvSpPr>
          <p:spPr>
            <a:xfrm>
              <a:off x="2781224" y="3798929"/>
              <a:ext cx="140917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Allocation App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C86E382-59C3-2046-A2C8-C02FE84F101F}"/>
                </a:ext>
              </a:extLst>
            </p:cNvPr>
            <p:cNvSpPr/>
            <p:nvPr/>
          </p:nvSpPr>
          <p:spPr>
            <a:xfrm>
              <a:off x="2774704" y="4819649"/>
              <a:ext cx="140917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File storage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CE2B798-860F-A749-B2F5-A420BEE9548F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>
            <a:off x="2488932" y="2916247"/>
            <a:ext cx="1154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3AF8B6-1C7A-2843-A21E-0DEA2D217C50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4865963" y="3312603"/>
            <a:ext cx="7014" cy="48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66DE87-E036-3249-AD50-C3435F266CDE}"/>
              </a:ext>
            </a:extLst>
          </p:cNvPr>
          <p:cNvSpPr txBox="1"/>
          <p:nvPr/>
        </p:nvSpPr>
        <p:spPr>
          <a:xfrm>
            <a:off x="8176538" y="3764221"/>
            <a:ext cx="297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MongoDB:  ims-mngdb-rtp-d-06:37600</a:t>
            </a:r>
          </a:p>
          <a:p>
            <a:r>
              <a:rPr lang="en-US" sz="1200" dirty="0"/>
              <a:t>(SCR, OH, In-transit, Sourcing rules))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175E23-E26D-FA4D-963E-1841F4C48B7C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4872977" y="4586044"/>
            <a:ext cx="0" cy="48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5E6204-8023-C64B-87FA-448C27669150}"/>
              </a:ext>
            </a:extLst>
          </p:cNvPr>
          <p:cNvSpPr txBox="1"/>
          <p:nvPr/>
        </p:nvSpPr>
        <p:spPr>
          <a:xfrm>
            <a:off x="1430451" y="3141024"/>
            <a:ext cx="139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Cisco internal users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E76AF7-EEB7-8F49-8D69-C6E53A9DCF7C}"/>
              </a:ext>
            </a:extLst>
          </p:cNvPr>
          <p:cNvCxnSpPr/>
          <p:nvPr/>
        </p:nvCxnSpPr>
        <p:spPr>
          <a:xfrm>
            <a:off x="6513816" y="4403003"/>
            <a:ext cx="109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F58BE-B597-8E44-94DD-E34D959FF04E}"/>
              </a:ext>
            </a:extLst>
          </p:cNvPr>
          <p:cNvCxnSpPr/>
          <p:nvPr/>
        </p:nvCxnSpPr>
        <p:spPr>
          <a:xfrm>
            <a:off x="6513816" y="3984785"/>
            <a:ext cx="109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8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Transit Time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5E95AA-DD99-5145-9DFE-5211D3DCB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16294"/>
              </p:ext>
            </p:extLst>
          </p:nvPr>
        </p:nvGraphicFramePr>
        <p:xfrm>
          <a:off x="1568450" y="1861316"/>
          <a:ext cx="2959101" cy="3220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01">
                  <a:extLst>
                    <a:ext uri="{9D8B030D-6E8A-4147-A177-3AD203B41FA5}">
                      <a16:colId xmlns:a16="http://schemas.microsoft.com/office/drawing/2014/main" val="2247764834"/>
                    </a:ext>
                  </a:extLst>
                </a:gridCol>
                <a:gridCol w="826901">
                  <a:extLst>
                    <a:ext uri="{9D8B030D-6E8A-4147-A177-3AD203B41FA5}">
                      <a16:colId xmlns:a16="http://schemas.microsoft.com/office/drawing/2014/main" val="1155189765"/>
                    </a:ext>
                  </a:extLst>
                </a:gridCol>
                <a:gridCol w="1305299">
                  <a:extLst>
                    <a:ext uri="{9D8B030D-6E8A-4147-A177-3AD203B41FA5}">
                      <a16:colId xmlns:a16="http://schemas.microsoft.com/office/drawing/2014/main" val="229281668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PCBA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Transit Time (days)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2883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320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FCZ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342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334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049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JMX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449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FGU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069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768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52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FSJ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6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6580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808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208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9803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45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 dirty="0">
                          <a:effectLst/>
                        </a:rPr>
                        <a:t>7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07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992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Manual SS Priority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2FE06-CED1-D644-B97C-097605F4FFF5}"/>
              </a:ext>
            </a:extLst>
          </p:cNvPr>
          <p:cNvSpPr txBox="1"/>
          <p:nvPr/>
        </p:nvSpPr>
        <p:spPr>
          <a:xfrm>
            <a:off x="693683" y="1681656"/>
            <a:ext cx="1064698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User can flag and give a new priority rank for any SS when need to (for existing priority orders will replace with new ranking# provided) – </a:t>
            </a:r>
            <a:r>
              <a:rPr lang="en-CN" b="1" dirty="0"/>
              <a:t>we should only use this very exceptionally so as not to deviate too much from the normal priority process.</a:t>
            </a:r>
          </a:p>
          <a:p>
            <a:endParaRPr lang="en-CN" dirty="0"/>
          </a:p>
          <a:p>
            <a:r>
              <a:rPr lang="en-CN" dirty="0"/>
              <a:t>How: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Add the SS into smartsheet via: </a:t>
            </a:r>
            <a:r>
              <a:rPr lang="en-US" sz="1400" dirty="0">
                <a:hlinkClick r:id="rId2"/>
              </a:rPr>
              <a:t>https://app.smartsheet.com/sheets/vMWf8q5CPR24P52rCpxMx6H5gcv3Hx4Q3mF82pG1?view=grid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a specific ranking# to the SS. Example: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make the order same priority as PR1;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1.5 - make the order lower than PR1 but higher than PR2;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any number &gt;6 - make the order lower than BUP, but higher than any other order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1842694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00B5E-103E-0349-86B0-5D42B0DF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389C7-C52E-4B4F-ACB1-628B5A0A13DF}"/>
              </a:ext>
            </a:extLst>
          </p:cNvPr>
          <p:cNvSpPr txBox="1"/>
          <p:nvPr/>
        </p:nvSpPr>
        <p:spPr>
          <a:xfrm>
            <a:off x="945931" y="1744716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Current design applies to orgs have different name between PCBA and DF.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If for same org code case, e.g. FDO, need to have a way to distinguish OH for DF vs PCBA; also currently pcba_site is removed from OH data</a:t>
            </a:r>
            <a:r>
              <a:rPr lang="en-US" dirty="0"/>
              <a:t> so DF OH will also get removed, thus this need to be modified.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4091732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26064</TotalTime>
  <Words>586</Words>
  <Application>Microsoft Macintosh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Ciscolight</vt:lpstr>
      <vt:lpstr>Arial</vt:lpstr>
      <vt:lpstr>Calibri</vt:lpstr>
      <vt:lpstr>CiscoSans</vt:lpstr>
      <vt:lpstr>CiscoSans ExtraLight</vt:lpstr>
      <vt:lpstr>Blue theme 2016 16x9</vt:lpstr>
      <vt:lpstr>PCBA Allocation  Ranking Logic and Allocation Procedures</vt:lpstr>
      <vt:lpstr>Key Objectives for Allocation Tool</vt:lpstr>
      <vt:lpstr>Core Allocation Concept</vt:lpstr>
      <vt:lpstr>Order Ranking Logic</vt:lpstr>
      <vt:lpstr>PCBA Allocation – Input Data and Porcedures</vt:lpstr>
      <vt:lpstr>Solution Diagram</vt:lpstr>
      <vt:lpstr>Transit Time</vt:lpstr>
      <vt:lpstr>Manual SS Priority Injection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using full PCBA SCR  Supply/capacity – DF CTB – Material impact</dc:title>
  <dc:creator>kwziyi@gmail.com</dc:creator>
  <cp:lastModifiedBy>kwziyi@gmail.com</cp:lastModifiedBy>
  <cp:revision>183</cp:revision>
  <dcterms:created xsi:type="dcterms:W3CDTF">2020-06-19T01:19:26Z</dcterms:created>
  <dcterms:modified xsi:type="dcterms:W3CDTF">2020-12-08T07:35:44Z</dcterms:modified>
</cp:coreProperties>
</file>