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67" r:id="rId2"/>
    <p:sldId id="281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80"/>
    <a:srgbClr val="FFE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162832"/>
            <a:ext cx="10589693" cy="1429030"/>
          </a:xfrm>
        </p:spPr>
        <p:txBody>
          <a:bodyPr/>
          <a:lstStyle/>
          <a:p>
            <a:pPr algn="r"/>
            <a:r>
              <a:rPr lang="en-US" altLang="zh-CN" sz="4400" dirty="0"/>
              <a:t>PCBA Allocation </a:t>
            </a:r>
            <a:br>
              <a:rPr lang="en-US" altLang="zh-CN" sz="4400" dirty="0"/>
            </a:br>
            <a:r>
              <a:rPr lang="en-US" altLang="zh-CN" sz="2400" dirty="0"/>
              <a:t>Ranking Logic and Allocation Procedures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B7123-960A-AA44-B0D0-C6DB350B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Ken Wang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1F646D-19E1-3B45-B59D-491A85506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Oct, 2020</a:t>
            </a:r>
          </a:p>
        </p:txBody>
      </p:sp>
    </p:spTree>
    <p:extLst>
      <p:ext uri="{BB962C8B-B14F-4D97-AF65-F5344CB8AC3E}">
        <p14:creationId xmlns:p14="http://schemas.microsoft.com/office/powerpoint/2010/main" val="1352776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7457-2373-6845-A8D2-43FBA95B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CN" dirty="0"/>
              <a:t>PCBA Allocation – Input and Porcedures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E98461-2F8C-064D-A5B6-7ED64B586E4F}"/>
              </a:ext>
            </a:extLst>
          </p:cNvPr>
          <p:cNvSpPr/>
          <p:nvPr/>
        </p:nvSpPr>
        <p:spPr>
          <a:xfrm>
            <a:off x="998482" y="1891869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GLO 3A4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BF7C8-A55A-8C4B-B71E-244FCD98588E}"/>
              </a:ext>
            </a:extLst>
          </p:cNvPr>
          <p:cNvSpPr/>
          <p:nvPr/>
        </p:nvSpPr>
        <p:spPr>
          <a:xfrm>
            <a:off x="1004569" y="5340140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(incl. OH)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8D710B-2C39-6044-9665-ED07A6EA5926}"/>
              </a:ext>
            </a:extLst>
          </p:cNvPr>
          <p:cNvSpPr/>
          <p:nvPr/>
        </p:nvSpPr>
        <p:spPr>
          <a:xfrm>
            <a:off x="998476" y="328010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OH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A99DFE-E6E5-1248-9DBB-B782ABBC5096}"/>
              </a:ext>
            </a:extLst>
          </p:cNvPr>
          <p:cNvSpPr/>
          <p:nvPr/>
        </p:nvSpPr>
        <p:spPr>
          <a:xfrm>
            <a:off x="998475" y="3984301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DF Site Intransit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D920B9-6414-F443-B7A2-E9EACF03B0A1}"/>
              </a:ext>
            </a:extLst>
          </p:cNvPr>
          <p:cNvSpPr/>
          <p:nvPr/>
        </p:nvSpPr>
        <p:spPr>
          <a:xfrm>
            <a:off x="4230401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Ranking GLO 3A4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2AE9-A8FA-424B-9E8E-142BB27456C0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 flipV="1">
            <a:off x="2165137" y="2138851"/>
            <a:ext cx="475563" cy="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A56797-FEA9-F546-AD4F-4659FFB8CD26}"/>
              </a:ext>
            </a:extLst>
          </p:cNvPr>
          <p:cNvSpPr/>
          <p:nvPr/>
        </p:nvSpPr>
        <p:spPr>
          <a:xfrm>
            <a:off x="5917312" y="1891868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OH allocate to Site 3A4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703EEE-FC95-214D-96CF-DDBA52859C7E}"/>
              </a:ext>
            </a:extLst>
          </p:cNvPr>
          <p:cNvSpPr/>
          <p:nvPr/>
        </p:nvSpPr>
        <p:spPr>
          <a:xfrm>
            <a:off x="7562183" y="1881355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Intransit allocate to Site 3A4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ADD7F8-E121-8A46-8600-DCF4C69170DA}"/>
              </a:ext>
            </a:extLst>
          </p:cNvPr>
          <p:cNvSpPr/>
          <p:nvPr/>
        </p:nvSpPr>
        <p:spPr>
          <a:xfrm>
            <a:off x="9112461" y="188135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allocate to GLO 3A4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8FF3CB-1279-D14B-B658-2714CD4F4F78}"/>
              </a:ext>
            </a:extLst>
          </p:cNvPr>
          <p:cNvSpPr/>
          <p:nvPr/>
        </p:nvSpPr>
        <p:spPr>
          <a:xfrm>
            <a:off x="10575880" y="1881353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SCR allocation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33B62F-7336-C948-AA61-0504C8AF337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397056" y="2144115"/>
            <a:ext cx="520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D453D-4FCC-FC40-94BC-C394E95CE7B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083967" y="2133602"/>
            <a:ext cx="478216" cy="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8225D7-505E-CD41-9E7D-4FF1EF1BE47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8728838" y="2133601"/>
            <a:ext cx="3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9219E-2567-DB43-BC1D-BFA38AAC4E8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279116" y="2133600"/>
            <a:ext cx="296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9B13681-FFD4-4446-9F21-8A5D3DF11955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165131" y="2396361"/>
            <a:ext cx="4335509" cy="1135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C501C9-A628-7E45-8745-05D5B70ECC7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165130" y="2385848"/>
            <a:ext cx="5980381" cy="1850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976E01-77F1-3946-BC3E-7D01125D2D99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171224" y="2385847"/>
            <a:ext cx="7524565" cy="3206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D1BC01-8536-9843-83C5-4203CE02E3D4}"/>
              </a:ext>
            </a:extLst>
          </p:cNvPr>
          <p:cNvSpPr txBox="1"/>
          <p:nvPr/>
        </p:nvSpPr>
        <p:spPr>
          <a:xfrm>
            <a:off x="1036099" y="1450418"/>
            <a:ext cx="112903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CN" sz="1600" dirty="0"/>
              <a:t>Input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E3C74-BB0B-8844-85D9-F7E605F32D6A}"/>
              </a:ext>
            </a:extLst>
          </p:cNvPr>
          <p:cNvSpPr txBox="1"/>
          <p:nvPr/>
        </p:nvSpPr>
        <p:spPr>
          <a:xfrm>
            <a:off x="2640700" y="1450418"/>
            <a:ext cx="907030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Procedures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4BF35-46EE-E147-A71B-5DC2B2B64E3E}"/>
              </a:ext>
            </a:extLst>
          </p:cNvPr>
          <p:cNvSpPr/>
          <p:nvPr/>
        </p:nvSpPr>
        <p:spPr>
          <a:xfrm>
            <a:off x="998476" y="2568332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Transit time</a:t>
            </a:r>
            <a:endParaRPr lang="en-CN" sz="11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DA7311-AD24-154D-9628-D7D83B413514}"/>
              </a:ext>
            </a:extLst>
          </p:cNvPr>
          <p:cNvCxnSpPr>
            <a:cxnSpLocks/>
            <a:stCxn id="28" idx="3"/>
            <a:endCxn id="42" idx="2"/>
          </p:cNvCxnSpPr>
          <p:nvPr/>
        </p:nvCxnSpPr>
        <p:spPr>
          <a:xfrm flipV="1">
            <a:off x="2165131" y="2391097"/>
            <a:ext cx="1058897" cy="429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843030-455F-4044-B55E-4E3250FB9312}"/>
              </a:ext>
            </a:extLst>
          </p:cNvPr>
          <p:cNvSpPr txBox="1"/>
          <p:nvPr/>
        </p:nvSpPr>
        <p:spPr>
          <a:xfrm>
            <a:off x="4170477" y="5803528"/>
            <a:ext cx="582698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sz="1400" dirty="0"/>
              <a:t>Versions: different versions considered as same</a:t>
            </a:r>
          </a:p>
          <a:p>
            <a:r>
              <a:rPr lang="en-CN" sz="1400" dirty="0"/>
              <a:t>Sourcing rules: each DF only source same TAN from one PCBA site</a:t>
            </a:r>
          </a:p>
          <a:p>
            <a:r>
              <a:rPr lang="en-CN" sz="1400" dirty="0"/>
              <a:t>Transit time: air transit time – backlog gap should be covered by air ship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0F9E5-5FD3-4645-B4CF-E93EE130EDEE}"/>
              </a:ext>
            </a:extLst>
          </p:cNvPr>
          <p:cNvSpPr/>
          <p:nvPr/>
        </p:nvSpPr>
        <p:spPr>
          <a:xfrm>
            <a:off x="998475" y="466076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SB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0044E46-EAB1-8345-9ABA-4E42D7512F21}"/>
              </a:ext>
            </a:extLst>
          </p:cNvPr>
          <p:cNvCxnSpPr>
            <a:cxnSpLocks/>
            <a:stCxn id="27" idx="3"/>
            <a:endCxn id="14" idx="2"/>
          </p:cNvCxnSpPr>
          <p:nvPr/>
        </p:nvCxnSpPr>
        <p:spPr>
          <a:xfrm flipV="1">
            <a:off x="2165130" y="2385848"/>
            <a:ext cx="5980381" cy="2527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712387-A6FC-074B-A331-7DF4715D4021}"/>
              </a:ext>
            </a:extLst>
          </p:cNvPr>
          <p:cNvSpPr txBox="1"/>
          <p:nvPr/>
        </p:nvSpPr>
        <p:spPr>
          <a:xfrm>
            <a:off x="2593421" y="5754557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N" dirty="0"/>
              <a:t>Assumptions: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73AE47-D6B4-6F42-BBF1-A5883D416888}"/>
              </a:ext>
            </a:extLst>
          </p:cNvPr>
          <p:cNvSpPr txBox="1"/>
          <p:nvPr/>
        </p:nvSpPr>
        <p:spPr>
          <a:xfrm>
            <a:off x="2430519" y="4694408"/>
            <a:ext cx="2795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To be considered if we have good data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DB9B5-DB86-E747-8B78-67938A7CEF49}"/>
              </a:ext>
            </a:extLst>
          </p:cNvPr>
          <p:cNvSpPr txBox="1"/>
          <p:nvPr/>
        </p:nvSpPr>
        <p:spPr>
          <a:xfrm>
            <a:off x="2420006" y="4025542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ETA&lt;=15days considered as OH; ETA&gt;15days can backward fulfill -10 days OSSD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0293DE8-F633-9444-B73D-1490ACEB9EFD}"/>
              </a:ext>
            </a:extLst>
          </p:cNvPr>
          <p:cNvSpPr/>
          <p:nvPr/>
        </p:nvSpPr>
        <p:spPr>
          <a:xfrm>
            <a:off x="2640700" y="1886604"/>
            <a:ext cx="1166655" cy="504493"/>
          </a:xfrm>
          <a:prstGeom prst="roundRect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100" dirty="0"/>
              <a:t>Offsset 3A4 OSSD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1995B6-7B71-8947-A65E-9C365866AD54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3807355" y="2138851"/>
            <a:ext cx="423046" cy="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5818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98497C-EAEA-9648-9D7B-2E8DF126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Order Ranking Logic</a:t>
            </a:r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3F05ACD7-DD48-6740-B25F-3B54D9E9C072}"/>
              </a:ext>
            </a:extLst>
          </p:cNvPr>
          <p:cNvSpPr/>
          <p:nvPr/>
        </p:nvSpPr>
        <p:spPr>
          <a:xfrm>
            <a:off x="1539621" y="1681239"/>
            <a:ext cx="1400505" cy="62835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Top priority orders </a:t>
            </a:r>
          </a:p>
          <a:p>
            <a:pPr algn="ctr"/>
            <a:r>
              <a:rPr lang="en-CN" sz="1050" b="1" dirty="0">
                <a:solidFill>
                  <a:schemeClr val="tx1"/>
                </a:solidFill>
              </a:rPr>
              <a:t>(PR1/2/3, Top100, L4, BUP)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B2A9436C-26E6-FF49-87DA-5AB04F671D9D}"/>
              </a:ext>
            </a:extLst>
          </p:cNvPr>
          <p:cNvSpPr/>
          <p:nvPr/>
        </p:nvSpPr>
        <p:spPr>
          <a:xfrm>
            <a:off x="7234923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Rev/non-rev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706F-00EC-E749-B9C0-51384C650EA0}"/>
              </a:ext>
            </a:extLst>
          </p:cNvPr>
          <p:cNvSpPr txBox="1"/>
          <p:nvPr/>
        </p:nvSpPr>
        <p:spPr>
          <a:xfrm>
            <a:off x="1344716" y="4114073"/>
            <a:ext cx="8164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/>
              <a:t>Additional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</a:t>
            </a:r>
            <a:r>
              <a:rPr lang="en-CN" sz="1400" dirty="0"/>
              <a:t>eprioritize MFG hold orders – put behind all other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400" dirty="0"/>
              <a:t>DPAS: some under PR7/8 instead of PR1/2/3, recategozied as PR1</a:t>
            </a:r>
            <a:endParaRPr lang="en-CN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BA020-D561-B648-AE70-6E667593347E}"/>
              </a:ext>
            </a:extLst>
          </p:cNvPr>
          <p:cNvSpPr txBox="1"/>
          <p:nvPr/>
        </p:nvSpPr>
        <p:spPr>
          <a:xfrm>
            <a:off x="3390945" y="2335987"/>
            <a:ext cx="155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Aged and recommited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3341E37-5679-154A-BDE3-805DBB290D37}"/>
              </a:ext>
            </a:extLst>
          </p:cNvPr>
          <p:cNvSpPr/>
          <p:nvPr/>
        </p:nvSpPr>
        <p:spPr>
          <a:xfrm>
            <a:off x="3438055" y="1701438"/>
            <a:ext cx="1400505" cy="59334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OSSD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7E74267-F278-E743-B7DF-DDC61A85D499}"/>
              </a:ext>
            </a:extLst>
          </p:cNvPr>
          <p:cNvSpPr/>
          <p:nvPr/>
        </p:nvSpPr>
        <p:spPr>
          <a:xfrm>
            <a:off x="5336489" y="1701438"/>
            <a:ext cx="1400506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b="1" dirty="0">
                <a:solidFill>
                  <a:schemeClr val="tx1"/>
                </a:solidFill>
              </a:rPr>
              <a:t>Current FCD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F90D0-B60C-D84D-80FB-5093CE8C2291}"/>
              </a:ext>
            </a:extLst>
          </p:cNvPr>
          <p:cNvSpPr txBox="1"/>
          <p:nvPr/>
        </p:nvSpPr>
        <p:spPr>
          <a:xfrm>
            <a:off x="5233584" y="2335973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earlier FCD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78D64-412D-D44E-8ED4-9096215E7FCF}"/>
              </a:ext>
            </a:extLst>
          </p:cNvPr>
          <p:cNvSpPr txBox="1"/>
          <p:nvPr/>
        </p:nvSpPr>
        <p:spPr>
          <a:xfrm>
            <a:off x="7262839" y="2371144"/>
            <a:ext cx="15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rev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0F245-353C-8141-9177-DD3E68C46ACB}"/>
              </a:ext>
            </a:extLst>
          </p:cNvPr>
          <p:cNvSpPr txBox="1"/>
          <p:nvPr/>
        </p:nvSpPr>
        <p:spPr>
          <a:xfrm>
            <a:off x="1539621" y="2362929"/>
            <a:ext cx="1400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Priority number: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PR1: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PR2: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PR3: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Top100: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L4: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N" sz="1200" dirty="0"/>
              <a:t>BUP: 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27850-9911-F345-99CB-25887B94A6B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40126" y="1995417"/>
            <a:ext cx="497929" cy="2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6FC7-CA6D-8F47-AE7E-5F478D65C51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8560" y="1998112"/>
            <a:ext cx="497929" cy="1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DB8E9-C6FF-ED45-A5BC-2D560813105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736995" y="2008863"/>
            <a:ext cx="49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cess 17">
            <a:extLst>
              <a:ext uri="{FF2B5EF4-FFF2-40B4-BE49-F238E27FC236}">
                <a16:creationId xmlns:a16="http://schemas.microsoft.com/office/drawing/2014/main" id="{83B557F9-72D0-B74F-8B6C-CC70362ACA73}"/>
              </a:ext>
            </a:extLst>
          </p:cNvPr>
          <p:cNvSpPr/>
          <p:nvPr/>
        </p:nvSpPr>
        <p:spPr>
          <a:xfrm>
            <a:off x="9128076" y="1701438"/>
            <a:ext cx="1400505" cy="614849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 qty</a:t>
            </a:r>
            <a:endParaRPr lang="en-CN" sz="105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37487-4D4B-E649-8643-28C2685770E8}"/>
              </a:ext>
            </a:extLst>
          </p:cNvPr>
          <p:cNvSpPr txBox="1"/>
          <p:nvPr/>
        </p:nvSpPr>
        <p:spPr>
          <a:xfrm>
            <a:off x="9105478" y="2371144"/>
            <a:ext cx="14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Prioritize smaller qty order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6E01A9-C166-744A-8AC4-D78B27B6A9B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35428" y="2003487"/>
            <a:ext cx="492648" cy="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6BEF5-7520-8640-AE8B-22D6C75462C2}"/>
              </a:ext>
            </a:extLst>
          </p:cNvPr>
          <p:cNvSpPr txBox="1"/>
          <p:nvPr/>
        </p:nvSpPr>
        <p:spPr>
          <a:xfrm>
            <a:off x="3445748" y="1399349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(date offset by PCBA to DF transit time)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1C6AC-07E7-834E-BDAC-006E77878B95}"/>
              </a:ext>
            </a:extLst>
          </p:cNvPr>
          <p:cNvSpPr txBox="1"/>
          <p:nvPr/>
        </p:nvSpPr>
        <p:spPr>
          <a:xfrm>
            <a:off x="1408386" y="5339255"/>
            <a:ext cx="908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Logic shared and aligned with DF managers: BP, Paco, Max, Seth, </a:t>
            </a:r>
            <a:r>
              <a:rPr lang="en-CN" dirty="0">
                <a:highlight>
                  <a:srgbClr val="FFFF00"/>
                </a:highlight>
              </a:rPr>
              <a:t>Ann</a:t>
            </a:r>
            <a:r>
              <a:rPr lang="en-CN" dirty="0"/>
              <a:t> (Ann is shared)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64C36445-2FBB-1841-A5AC-74A47F9C4300}"/>
              </a:ext>
            </a:extLst>
          </p:cNvPr>
          <p:cNvSpPr/>
          <p:nvPr/>
        </p:nvSpPr>
        <p:spPr>
          <a:xfrm>
            <a:off x="3092707" y="2988390"/>
            <a:ext cx="1554923" cy="614849"/>
          </a:xfrm>
          <a:prstGeom prst="flowChartProcess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>
                <a:solidFill>
                  <a:schemeClr val="tx1"/>
                </a:solidFill>
              </a:rPr>
              <a:t>Manual priority injection by PPF via smartsheet portal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EE62B35-6228-7743-AFAB-D84FF5CAC21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774123" y="2307175"/>
            <a:ext cx="318585" cy="988641"/>
          </a:xfrm>
          <a:prstGeom prst="bentConnector2">
            <a:avLst/>
          </a:prstGeom>
          <a:ln w="19050"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9090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5556D-850B-6F4B-AF16-9AB95FAF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Transit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E95AA-DD99-5145-9DFE-5211D3DCB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75608"/>
              </p:ext>
            </p:extLst>
          </p:nvPr>
        </p:nvGraphicFramePr>
        <p:xfrm>
          <a:off x="1568450" y="1861316"/>
          <a:ext cx="2959101" cy="2813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901">
                  <a:extLst>
                    <a:ext uri="{9D8B030D-6E8A-4147-A177-3AD203B41FA5}">
                      <a16:colId xmlns:a16="http://schemas.microsoft.com/office/drawing/2014/main" val="2247764834"/>
                    </a:ext>
                  </a:extLst>
                </a:gridCol>
                <a:gridCol w="826901">
                  <a:extLst>
                    <a:ext uri="{9D8B030D-6E8A-4147-A177-3AD203B41FA5}">
                      <a16:colId xmlns:a16="http://schemas.microsoft.com/office/drawing/2014/main" val="1155189765"/>
                    </a:ext>
                  </a:extLst>
                </a:gridCol>
                <a:gridCol w="1305299">
                  <a:extLst>
                    <a:ext uri="{9D8B030D-6E8A-4147-A177-3AD203B41FA5}">
                      <a16:colId xmlns:a16="http://schemas.microsoft.com/office/drawing/2014/main" val="22928166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PCBA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Site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Transit Time (days)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883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7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20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FCZ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342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348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10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049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JMX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44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FGU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069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4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76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5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652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6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6580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>
                          <a:effectLst/>
                        </a:rPr>
                        <a:t>9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08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45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u="none" strike="noStrike" dirty="0">
                          <a:effectLst/>
                        </a:rPr>
                        <a:t>7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07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992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00B5E-103E-0349-86B0-5D42B0DF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389C7-C52E-4B4F-ACB1-628B5A0A13DF}"/>
              </a:ext>
            </a:extLst>
          </p:cNvPr>
          <p:cNvSpPr txBox="1"/>
          <p:nvPr/>
        </p:nvSpPr>
        <p:spPr>
          <a:xfrm>
            <a:off x="945931" y="1744716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Current design applies to orgs have different name between PCBA and DF as pcba_site is removed from OH data. this is a problem for FDO-FDO case; anything related to pcba_site may be a gating that need to be reviewed.</a:t>
            </a:r>
          </a:p>
        </p:txBody>
      </p:sp>
    </p:spTree>
    <p:extLst>
      <p:ext uri="{BB962C8B-B14F-4D97-AF65-F5344CB8AC3E}">
        <p14:creationId xmlns:p14="http://schemas.microsoft.com/office/powerpoint/2010/main" val="154091732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12673</TotalTime>
  <Words>333</Words>
  <Application>Microsoft Macintosh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Ciscolight</vt:lpstr>
      <vt:lpstr>Arial</vt:lpstr>
      <vt:lpstr>Calibri</vt:lpstr>
      <vt:lpstr>CiscoSans</vt:lpstr>
      <vt:lpstr>CiscoSans ExtraLight</vt:lpstr>
      <vt:lpstr>Blue theme 2016 16x9</vt:lpstr>
      <vt:lpstr>PCBA Allocation  Ranking Logic and Allocation Procedures</vt:lpstr>
      <vt:lpstr>PCBA Allocation – Input and Porcedures</vt:lpstr>
      <vt:lpstr>Order Ranking Logic</vt:lpstr>
      <vt:lpstr>Transit Time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using full PCBA SCR  Supply/capacity – DF CTB – Material impact</dc:title>
  <dc:creator>kwziyi@gmail.com</dc:creator>
  <cp:lastModifiedBy>kwziyi@gmail.com</cp:lastModifiedBy>
  <cp:revision>93</cp:revision>
  <dcterms:created xsi:type="dcterms:W3CDTF">2020-06-19T01:19:26Z</dcterms:created>
  <dcterms:modified xsi:type="dcterms:W3CDTF">2020-10-15T01:09:37Z</dcterms:modified>
</cp:coreProperties>
</file>