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1"/>
  </p:notesMasterIdLst>
  <p:sldIdLst>
    <p:sldId id="267" r:id="rId2"/>
    <p:sldId id="291" r:id="rId3"/>
    <p:sldId id="290" r:id="rId4"/>
    <p:sldId id="285" r:id="rId5"/>
    <p:sldId id="281" r:id="rId6"/>
    <p:sldId id="879" r:id="rId7"/>
    <p:sldId id="286" r:id="rId8"/>
    <p:sldId id="288" r:id="rId9"/>
    <p:sldId id="287" r:id="rId1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87"/>
    <a:srgbClr val="FFE786"/>
    <a:srgbClr val="FFC080"/>
    <a:srgbClr val="FFE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4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18FD-D4CC-4163-B221-261AEA246121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7F3B-EBF1-45E8-ACC2-8D303F6E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431800"/>
            <a:ext cx="1255184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295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7258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04104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619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5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9025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186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7"/>
            <a:ext cx="4950884" cy="41359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7402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29360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952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38112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80239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97713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5676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94479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946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113185" y="2163234"/>
            <a:ext cx="3092449" cy="309033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63533" y="2163234"/>
            <a:ext cx="3092451" cy="30903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118" y="2163234"/>
            <a:ext cx="3092449" cy="309033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375045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0329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635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117417" y="2163234"/>
            <a:ext cx="3073400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20680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1" y="1900269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388917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77782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787931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040732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6120771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4752553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9" name="Oval 3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588027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gradFill rotWithShape="0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8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25166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166161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4635530"/>
            <a:ext cx="10852149" cy="6942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27034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92015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36469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6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8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666751" y="4622131"/>
            <a:ext cx="10852149" cy="69534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230394" indent="-239994">
              <a:lnSpc>
                <a:spcPts val="4907"/>
              </a:lnSpc>
              <a:spcBef>
                <a:spcPts val="0"/>
              </a:spcBef>
              <a:buNone/>
              <a:defRPr sz="4267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5043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8379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/>
          <a:lstStyle>
            <a:lvl1pPr>
              <a:defRPr sz="2667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134"/>
            <a:ext cx="4840816" cy="51604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3559" y="728980"/>
            <a:ext cx="5799891" cy="1085313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66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1595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93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20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 rotWithShape="1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1" y="2194985"/>
            <a:ext cx="2654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3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416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38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0888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01248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4200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</p:sldLayoutIdLst>
  <p:transition spd="slow">
    <p:wipe/>
  </p:transition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martsheet.com/sheets/vMWf8q5CPR24P52rCpxMx6H5gcv3Hx4Q3mF82pG1?view=grid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ED2230-8FB4-B642-865E-AA5933AA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95" y="2162832"/>
            <a:ext cx="10589693" cy="1429030"/>
          </a:xfrm>
        </p:spPr>
        <p:txBody>
          <a:bodyPr/>
          <a:lstStyle/>
          <a:p>
            <a:pPr algn="r"/>
            <a:r>
              <a:rPr lang="en-US" altLang="zh-CN" sz="4400" dirty="0"/>
              <a:t>PCBA Allocation </a:t>
            </a:r>
            <a:br>
              <a:rPr lang="en-US" altLang="zh-CN" sz="4400" dirty="0"/>
            </a:br>
            <a:r>
              <a:rPr lang="en-US" altLang="zh-CN" sz="2400" dirty="0"/>
              <a:t>Ranking Logic and Allocation Procedures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CB7123-960A-AA44-B0D0-C6DB350B3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503" y="5057598"/>
            <a:ext cx="10668387" cy="384175"/>
          </a:xfrm>
        </p:spPr>
        <p:txBody>
          <a:bodyPr/>
          <a:lstStyle/>
          <a:p>
            <a:r>
              <a:rPr lang="en-CN" dirty="0"/>
              <a:t>Ken Wang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1F646D-19E1-3B45-B59D-491A85506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503" y="5377594"/>
            <a:ext cx="10668387" cy="384175"/>
          </a:xfrm>
        </p:spPr>
        <p:txBody>
          <a:bodyPr/>
          <a:lstStyle/>
          <a:p>
            <a:r>
              <a:rPr lang="en-CN" dirty="0"/>
              <a:t>Nov, 2020</a:t>
            </a:r>
          </a:p>
        </p:txBody>
      </p:sp>
    </p:spTree>
    <p:extLst>
      <p:ext uri="{BB962C8B-B14F-4D97-AF65-F5344CB8AC3E}">
        <p14:creationId xmlns:p14="http://schemas.microsoft.com/office/powerpoint/2010/main" val="13527769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16977-921E-A547-85CD-8D61C76E6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2735" y="1815553"/>
            <a:ext cx="10813542" cy="3226894"/>
          </a:xfrm>
        </p:spPr>
        <p:txBody>
          <a:bodyPr/>
          <a:lstStyle/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Productivity: </a:t>
            </a:r>
            <a:r>
              <a:rPr lang="en-CN" sz="2400" dirty="0"/>
              <a:t>reduce the weekly x hours manual efforts for each BU to a few minutes total effort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Consistency: </a:t>
            </a:r>
            <a:r>
              <a:rPr lang="en-CN" sz="2400" dirty="0"/>
              <a:t>ensure an agreed allocation logic based on priority and urgency for all BU which aligns with central guidance and DF operations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Fairness: </a:t>
            </a:r>
            <a:r>
              <a:rPr lang="en-CN" sz="2400" dirty="0"/>
              <a:t>consider transit time for remote DF in allocation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endParaRPr lang="en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C8973-0D28-0F41-BBB9-99A9B11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Key Objectives for Allocation Tool</a:t>
            </a:r>
          </a:p>
        </p:txBody>
      </p:sp>
    </p:spTree>
    <p:extLst>
      <p:ext uri="{BB962C8B-B14F-4D97-AF65-F5344CB8AC3E}">
        <p14:creationId xmlns:p14="http://schemas.microsoft.com/office/powerpoint/2010/main" val="103107875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16977-921E-A547-85CD-8D61C76E6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8488" y="2595837"/>
            <a:ext cx="10073801" cy="1429625"/>
          </a:xfrm>
        </p:spPr>
        <p:txBody>
          <a:bodyPr/>
          <a:lstStyle/>
          <a:p>
            <a:r>
              <a:rPr lang="en-CN" sz="3200" b="1" dirty="0"/>
              <a:t>First</a:t>
            </a:r>
            <a:r>
              <a:rPr lang="en-CN" sz="3200" dirty="0"/>
              <a:t>, rank orders globally</a:t>
            </a:r>
          </a:p>
          <a:p>
            <a:r>
              <a:rPr lang="en-CN" sz="3200" b="1" dirty="0"/>
              <a:t>Then</a:t>
            </a:r>
            <a:r>
              <a:rPr lang="en-CN" sz="3200" dirty="0"/>
              <a:t>, </a:t>
            </a:r>
            <a:r>
              <a:rPr lang="en-US" sz="3200" dirty="0"/>
              <a:t>a</a:t>
            </a:r>
            <a:r>
              <a:rPr lang="en-CN" sz="3200" dirty="0"/>
              <a:t>llocate supply to each order per the ranking.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C8973-0D28-0F41-BBB9-99A9B11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Core Allocation Concept</a:t>
            </a:r>
          </a:p>
        </p:txBody>
      </p:sp>
    </p:spTree>
    <p:extLst>
      <p:ext uri="{BB962C8B-B14F-4D97-AF65-F5344CB8AC3E}">
        <p14:creationId xmlns:p14="http://schemas.microsoft.com/office/powerpoint/2010/main" val="19591693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497C-EAEA-9648-9D7B-2E8DF126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 Ranking Logic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3F05ACD7-DD48-6740-B25F-3B54D9E9C072}"/>
              </a:ext>
            </a:extLst>
          </p:cNvPr>
          <p:cNvSpPr/>
          <p:nvPr/>
        </p:nvSpPr>
        <p:spPr>
          <a:xfrm>
            <a:off x="1539621" y="1681239"/>
            <a:ext cx="1400505" cy="628355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Top priority orders </a:t>
            </a:r>
          </a:p>
          <a:p>
            <a:pPr algn="ctr"/>
            <a:r>
              <a:rPr lang="en-CN" sz="1050" b="1" dirty="0">
                <a:solidFill>
                  <a:schemeClr val="tx1"/>
                </a:solidFill>
              </a:rPr>
              <a:t>(PR1/2/3, Top100, L4, BUP)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B2A9436C-26E6-FF49-87DA-5AB04F671D9D}"/>
              </a:ext>
            </a:extLst>
          </p:cNvPr>
          <p:cNvSpPr/>
          <p:nvPr/>
        </p:nvSpPr>
        <p:spPr>
          <a:xfrm>
            <a:off x="7234923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 qty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706F-00EC-E749-B9C0-51384C650EA0}"/>
              </a:ext>
            </a:extLst>
          </p:cNvPr>
          <p:cNvSpPr txBox="1"/>
          <p:nvPr/>
        </p:nvSpPr>
        <p:spPr>
          <a:xfrm>
            <a:off x="1344716" y="4114073"/>
            <a:ext cx="816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Additional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CN" sz="1400" dirty="0"/>
              <a:t>eprioritize MFG hold orders – put behind all other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DPAS: some under PR7/8 instead of PR1/2/3, recategozied as PR1</a:t>
            </a:r>
            <a:endParaRPr lang="en-C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BA020-D561-B648-AE70-6E667593347E}"/>
              </a:ext>
            </a:extLst>
          </p:cNvPr>
          <p:cNvSpPr txBox="1"/>
          <p:nvPr/>
        </p:nvSpPr>
        <p:spPr>
          <a:xfrm>
            <a:off x="3390945" y="2335987"/>
            <a:ext cx="155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Aged and recommited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93341E37-5679-154A-BDE3-805DBB290D37}"/>
              </a:ext>
            </a:extLst>
          </p:cNvPr>
          <p:cNvSpPr/>
          <p:nvPr/>
        </p:nvSpPr>
        <p:spPr>
          <a:xfrm>
            <a:off x="3438055" y="1701438"/>
            <a:ext cx="1400505" cy="59334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OSSD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7E74267-F278-E743-B7DF-DDC61A85D499}"/>
              </a:ext>
            </a:extLst>
          </p:cNvPr>
          <p:cNvSpPr/>
          <p:nvPr/>
        </p:nvSpPr>
        <p:spPr>
          <a:xfrm>
            <a:off x="5336489" y="1701438"/>
            <a:ext cx="1400506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Current FCD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F90D0-B60C-D84D-80FB-5093CE8C2291}"/>
              </a:ext>
            </a:extLst>
          </p:cNvPr>
          <p:cNvSpPr txBox="1"/>
          <p:nvPr/>
        </p:nvSpPr>
        <p:spPr>
          <a:xfrm>
            <a:off x="5233584" y="2335973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earlier FCD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78D64-412D-D44E-8ED4-9096215E7FCF}"/>
              </a:ext>
            </a:extLst>
          </p:cNvPr>
          <p:cNvSpPr txBox="1"/>
          <p:nvPr/>
        </p:nvSpPr>
        <p:spPr>
          <a:xfrm>
            <a:off x="9050866" y="2368159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rev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0F245-353C-8141-9177-DD3E68C46ACB}"/>
              </a:ext>
            </a:extLst>
          </p:cNvPr>
          <p:cNvSpPr txBox="1"/>
          <p:nvPr/>
        </p:nvSpPr>
        <p:spPr>
          <a:xfrm>
            <a:off x="1539621" y="2362929"/>
            <a:ext cx="1400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Priority number: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PR1: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PR2: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PR3: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Top100: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L4: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BUP: 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27850-9911-F345-99CB-25887B94A6B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40126" y="1995417"/>
            <a:ext cx="497929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C6FC7-CA6D-8F47-AE7E-5F478D65C51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38560" y="1998112"/>
            <a:ext cx="497929" cy="1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DB8E9-C6FF-ED45-A5BC-2D560813105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736995" y="2008863"/>
            <a:ext cx="49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cess 17">
            <a:extLst>
              <a:ext uri="{FF2B5EF4-FFF2-40B4-BE49-F238E27FC236}">
                <a16:creationId xmlns:a16="http://schemas.microsoft.com/office/drawing/2014/main" id="{83B557F9-72D0-B74F-8B6C-CC70362ACA73}"/>
              </a:ext>
            </a:extLst>
          </p:cNvPr>
          <p:cNvSpPr/>
          <p:nvPr/>
        </p:nvSpPr>
        <p:spPr>
          <a:xfrm>
            <a:off x="9128076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Rev/non-rev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37487-4D4B-E649-8643-28C2685770E8}"/>
              </a:ext>
            </a:extLst>
          </p:cNvPr>
          <p:cNvSpPr txBox="1"/>
          <p:nvPr/>
        </p:nvSpPr>
        <p:spPr>
          <a:xfrm>
            <a:off x="7297850" y="2362929"/>
            <a:ext cx="14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smaller qty order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6E01A9-C166-744A-8AC4-D78B27B6A9B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635428" y="2003487"/>
            <a:ext cx="492648" cy="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B6BEF5-7520-8640-AE8B-22D6C75462C2}"/>
              </a:ext>
            </a:extLst>
          </p:cNvPr>
          <p:cNvSpPr txBox="1"/>
          <p:nvPr/>
        </p:nvSpPr>
        <p:spPr>
          <a:xfrm>
            <a:off x="3445748" y="1399349"/>
            <a:ext cx="3316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(date offset by PCBA to DF transit time)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1C6AC-07E7-834E-BDAC-006E77878B95}"/>
              </a:ext>
            </a:extLst>
          </p:cNvPr>
          <p:cNvSpPr txBox="1"/>
          <p:nvPr/>
        </p:nvSpPr>
        <p:spPr>
          <a:xfrm>
            <a:off x="1344716" y="4983107"/>
            <a:ext cx="981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accent6">
                    <a:lumMod val="75000"/>
                  </a:schemeClr>
                </a:solidFill>
              </a:rPr>
              <a:t>Logic discussed and aligned with all DF managers; PPF team alignment in progress.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B904B13-F251-4942-A358-17F47640986B}"/>
              </a:ext>
            </a:extLst>
          </p:cNvPr>
          <p:cNvSpPr/>
          <p:nvPr/>
        </p:nvSpPr>
        <p:spPr>
          <a:xfrm>
            <a:off x="3189090" y="2873680"/>
            <a:ext cx="1554923" cy="593347"/>
          </a:xfrm>
          <a:prstGeom prst="flowChartProcess">
            <a:avLst/>
          </a:prstGeom>
          <a:noFill/>
          <a:ln>
            <a:solidFill>
              <a:srgbClr val="FFC08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>
                <a:solidFill>
                  <a:srgbClr val="FFC000"/>
                </a:solidFill>
              </a:rPr>
              <a:t>Manual </a:t>
            </a:r>
            <a:r>
              <a:rPr lang="en-CN" sz="1000" b="1" dirty="0">
                <a:solidFill>
                  <a:srgbClr val="FFC000"/>
                </a:solidFill>
              </a:rPr>
              <a:t>exceptional</a:t>
            </a:r>
            <a:r>
              <a:rPr lang="en-CN" sz="1000" dirty="0">
                <a:solidFill>
                  <a:srgbClr val="FFC000"/>
                </a:solidFill>
              </a:rPr>
              <a:t> priority injection by PSP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0F6E11C-96E1-B24E-AB12-562588E92669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806262" y="2325236"/>
            <a:ext cx="382828" cy="845118"/>
          </a:xfrm>
          <a:prstGeom prst="bentConnector2">
            <a:avLst/>
          </a:prstGeom>
          <a:ln>
            <a:solidFill>
              <a:srgbClr val="FFC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76017D-9B15-1A42-BDFB-3D7E0E9D2516}"/>
              </a:ext>
            </a:extLst>
          </p:cNvPr>
          <p:cNvSpPr txBox="1"/>
          <p:nvPr/>
        </p:nvSpPr>
        <p:spPr>
          <a:xfrm>
            <a:off x="1361538" y="5676730"/>
            <a:ext cx="1034946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N" sz="1600" dirty="0"/>
              <a:t>Note: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400" dirty="0"/>
              <a:t>Minor change on the logic to put order qty ahead of rev/non-rev compare with initial version reviewed with DF managers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400" dirty="0"/>
              <a:t>We will continue to review if different logic should be put in for different situation (e.g. qend, or even different BU if we should)</a:t>
            </a:r>
          </a:p>
        </p:txBody>
      </p:sp>
    </p:spTree>
    <p:extLst>
      <p:ext uri="{BB962C8B-B14F-4D97-AF65-F5344CB8AC3E}">
        <p14:creationId xmlns:p14="http://schemas.microsoft.com/office/powerpoint/2010/main" val="138629090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7457-2373-6845-A8D2-43FBA95B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CN" dirty="0"/>
              <a:t>PCBA Allocation – Input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en-CN" dirty="0"/>
              <a:t> and Porcedures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E98461-2F8C-064D-A5B6-7ED64B586E4F}"/>
              </a:ext>
            </a:extLst>
          </p:cNvPr>
          <p:cNvSpPr/>
          <p:nvPr/>
        </p:nvSpPr>
        <p:spPr>
          <a:xfrm>
            <a:off x="998482" y="189186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GLO 3A4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2BF7C8-A55A-8C4B-B71E-244FCD98588E}"/>
              </a:ext>
            </a:extLst>
          </p:cNvPr>
          <p:cNvSpPr/>
          <p:nvPr/>
        </p:nvSpPr>
        <p:spPr>
          <a:xfrm>
            <a:off x="1004569" y="549412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(incl. OH)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8D710B-2C39-6044-9665-ED07A6EA5926}"/>
              </a:ext>
            </a:extLst>
          </p:cNvPr>
          <p:cNvSpPr/>
          <p:nvPr/>
        </p:nvSpPr>
        <p:spPr>
          <a:xfrm>
            <a:off x="998469" y="3701403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OH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A99DFE-E6E5-1248-9DBB-B782ABBC5096}"/>
              </a:ext>
            </a:extLst>
          </p:cNvPr>
          <p:cNvSpPr/>
          <p:nvPr/>
        </p:nvSpPr>
        <p:spPr>
          <a:xfrm>
            <a:off x="1004569" y="429879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Intransit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D920B9-6414-F443-B7A2-E9EACF03B0A1}"/>
              </a:ext>
            </a:extLst>
          </p:cNvPr>
          <p:cNvSpPr/>
          <p:nvPr/>
        </p:nvSpPr>
        <p:spPr>
          <a:xfrm>
            <a:off x="4230401" y="1891868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Ranking GLO 3A4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82AE9-A8FA-424B-9E8E-142BB27456C0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2165137" y="2138851"/>
            <a:ext cx="475563" cy="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A56797-FEA9-F546-AD4F-4659FFB8CD26}"/>
              </a:ext>
            </a:extLst>
          </p:cNvPr>
          <p:cNvSpPr/>
          <p:nvPr/>
        </p:nvSpPr>
        <p:spPr>
          <a:xfrm>
            <a:off x="5917312" y="1891868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OH allocate to Site 3A4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D703EEE-FC95-214D-96CF-DDBA52859C7E}"/>
              </a:ext>
            </a:extLst>
          </p:cNvPr>
          <p:cNvSpPr/>
          <p:nvPr/>
        </p:nvSpPr>
        <p:spPr>
          <a:xfrm>
            <a:off x="7562183" y="188135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Intransit allocate to Site 3A4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ADD7F8-E121-8A46-8600-DCF4C69170DA}"/>
              </a:ext>
            </a:extLst>
          </p:cNvPr>
          <p:cNvSpPr/>
          <p:nvPr/>
        </p:nvSpPr>
        <p:spPr>
          <a:xfrm>
            <a:off x="9112461" y="188135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allocate to GLO 3A4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8FF3CB-1279-D14B-B658-2714CD4F4F78}"/>
              </a:ext>
            </a:extLst>
          </p:cNvPr>
          <p:cNvSpPr/>
          <p:nvPr/>
        </p:nvSpPr>
        <p:spPr>
          <a:xfrm>
            <a:off x="10575880" y="1881353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allocation result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3B62F-7336-C948-AA61-0504C8AF337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397056" y="2144115"/>
            <a:ext cx="5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D453D-4FCC-FC40-94BC-C394E95CE7B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083967" y="2133602"/>
            <a:ext cx="478216" cy="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8225D7-505E-CD41-9E7D-4FF1EF1BE47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8728838" y="2133601"/>
            <a:ext cx="38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9219E-2567-DB43-BC1D-BFA38AAC4E8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279116" y="2133600"/>
            <a:ext cx="296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9B13681-FFD4-4446-9F21-8A5D3DF1195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165124" y="2396361"/>
            <a:ext cx="4335516" cy="1557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C501C9-A628-7E45-8745-05D5B70ECC7D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171224" y="2385848"/>
            <a:ext cx="5974287" cy="2165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B976E01-77F1-3946-BC3E-7D01125D2D99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2171224" y="2385847"/>
            <a:ext cx="7524565" cy="3360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D1BC01-8536-9843-83C5-4203CE02E3D4}"/>
              </a:ext>
            </a:extLst>
          </p:cNvPr>
          <p:cNvSpPr txBox="1"/>
          <p:nvPr/>
        </p:nvSpPr>
        <p:spPr>
          <a:xfrm>
            <a:off x="1036099" y="1450418"/>
            <a:ext cx="112903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CN" sz="1600" dirty="0"/>
              <a:t>Input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E3C74-BB0B-8844-85D9-F7E605F32D6A}"/>
              </a:ext>
            </a:extLst>
          </p:cNvPr>
          <p:cNvSpPr txBox="1"/>
          <p:nvPr/>
        </p:nvSpPr>
        <p:spPr>
          <a:xfrm>
            <a:off x="2640700" y="1450418"/>
            <a:ext cx="907030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sz="1600" dirty="0"/>
              <a:t>Procedures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E24BF35-46EE-E147-A71B-5DC2B2B64E3E}"/>
              </a:ext>
            </a:extLst>
          </p:cNvPr>
          <p:cNvSpPr/>
          <p:nvPr/>
        </p:nvSpPr>
        <p:spPr>
          <a:xfrm>
            <a:off x="995427" y="249644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Transit time</a:t>
            </a:r>
            <a:endParaRPr lang="en-CN" sz="11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DA7311-AD24-154D-9628-D7D83B413514}"/>
              </a:ext>
            </a:extLst>
          </p:cNvPr>
          <p:cNvCxnSpPr>
            <a:cxnSpLocks/>
            <a:stCxn id="28" idx="3"/>
            <a:endCxn id="42" idx="2"/>
          </p:cNvCxnSpPr>
          <p:nvPr/>
        </p:nvCxnSpPr>
        <p:spPr>
          <a:xfrm flipV="1">
            <a:off x="2162082" y="2391097"/>
            <a:ext cx="1061946" cy="357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8843030-455F-4044-B55E-4E3250FB9312}"/>
              </a:ext>
            </a:extLst>
          </p:cNvPr>
          <p:cNvSpPr txBox="1"/>
          <p:nvPr/>
        </p:nvSpPr>
        <p:spPr>
          <a:xfrm>
            <a:off x="4170477" y="5898119"/>
            <a:ext cx="5826980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sz="1400" dirty="0"/>
              <a:t>Versions: different versions considered as same</a:t>
            </a:r>
          </a:p>
          <a:p>
            <a:r>
              <a:rPr lang="en-CN" sz="1400" dirty="0"/>
              <a:t>Sourcing rules: each DF only source same TAN from one PCBA site</a:t>
            </a:r>
          </a:p>
          <a:p>
            <a:r>
              <a:rPr lang="en-CN" sz="1400" dirty="0"/>
              <a:t>Transit time: air transit time – backlog gap should be covered by air ship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D40F9E5-5FD3-4645-B4CF-E93EE130EDEE}"/>
              </a:ext>
            </a:extLst>
          </p:cNvPr>
          <p:cNvSpPr/>
          <p:nvPr/>
        </p:nvSpPr>
        <p:spPr>
          <a:xfrm>
            <a:off x="1004569" y="489619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SB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50044E46-EAB1-8345-9ABA-4E42D7512F21}"/>
              </a:ext>
            </a:extLst>
          </p:cNvPr>
          <p:cNvCxnSpPr>
            <a:cxnSpLocks/>
            <a:stCxn id="27" idx="3"/>
            <a:endCxn id="14" idx="2"/>
          </p:cNvCxnSpPr>
          <p:nvPr/>
        </p:nvCxnSpPr>
        <p:spPr>
          <a:xfrm flipV="1">
            <a:off x="2171224" y="2385848"/>
            <a:ext cx="5974287" cy="2762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712387-A6FC-074B-A331-7DF4715D4021}"/>
              </a:ext>
            </a:extLst>
          </p:cNvPr>
          <p:cNvSpPr txBox="1"/>
          <p:nvPr/>
        </p:nvSpPr>
        <p:spPr>
          <a:xfrm>
            <a:off x="2593421" y="584914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Assumptions: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73AE47-D6B4-6F42-BBF1-A5883D416888}"/>
              </a:ext>
            </a:extLst>
          </p:cNvPr>
          <p:cNvSpPr txBox="1"/>
          <p:nvPr/>
        </p:nvSpPr>
        <p:spPr>
          <a:xfrm>
            <a:off x="2420006" y="4892154"/>
            <a:ext cx="27959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To be considered if we have good data 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DB9B5-DB86-E747-8B78-67938A7CEF49}"/>
              </a:ext>
            </a:extLst>
          </p:cNvPr>
          <p:cNvSpPr txBox="1"/>
          <p:nvPr/>
        </p:nvSpPr>
        <p:spPr>
          <a:xfrm>
            <a:off x="2410971" y="4335032"/>
            <a:ext cx="4891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ETA&lt;=15days considered as OH; ETA&gt;15days can backward fulfill -10 days OSSD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293DE8-F633-9444-B73D-1490ACEB9EFD}"/>
              </a:ext>
            </a:extLst>
          </p:cNvPr>
          <p:cNvSpPr/>
          <p:nvPr/>
        </p:nvSpPr>
        <p:spPr>
          <a:xfrm>
            <a:off x="2640700" y="188660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Offsset 3A4 OSSD, FCD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1995B6-7B71-8947-A65E-9C365866AD54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3807355" y="2138851"/>
            <a:ext cx="423046" cy="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B63C6B8-498B-9944-9A86-062129BF2EBB}"/>
              </a:ext>
            </a:extLst>
          </p:cNvPr>
          <p:cNvSpPr/>
          <p:nvPr/>
        </p:nvSpPr>
        <p:spPr>
          <a:xfrm>
            <a:off x="995427" y="310078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Exception order priority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605DB4C-393F-C944-A178-59D73102A370}"/>
              </a:ext>
            </a:extLst>
          </p:cNvPr>
          <p:cNvCxnSpPr>
            <a:cxnSpLocks/>
            <a:stCxn id="34" idx="3"/>
            <a:endCxn id="9" idx="2"/>
          </p:cNvCxnSpPr>
          <p:nvPr/>
        </p:nvCxnSpPr>
        <p:spPr>
          <a:xfrm flipV="1">
            <a:off x="2162082" y="2396361"/>
            <a:ext cx="2651647" cy="956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96070C-1FDF-B947-927F-8114FDC309C8}"/>
              </a:ext>
            </a:extLst>
          </p:cNvPr>
          <p:cNvSpPr txBox="1"/>
          <p:nvPr/>
        </p:nvSpPr>
        <p:spPr>
          <a:xfrm>
            <a:off x="2410780" y="3131733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solidFill>
                  <a:srgbClr val="FF0000"/>
                </a:solidFill>
              </a:rPr>
              <a:t>(only use exceptionally)</a:t>
            </a:r>
          </a:p>
        </p:txBody>
      </p:sp>
    </p:spTree>
    <p:extLst>
      <p:ext uri="{BB962C8B-B14F-4D97-AF65-F5344CB8AC3E}">
        <p14:creationId xmlns:p14="http://schemas.microsoft.com/office/powerpoint/2010/main" val="102155818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673C21-3A77-0946-B0E4-81D3F984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Diagram</a:t>
            </a:r>
          </a:p>
        </p:txBody>
      </p:sp>
      <p:pic>
        <p:nvPicPr>
          <p:cNvPr id="45" name="Graphic 44" descr="Users">
            <a:extLst>
              <a:ext uri="{FF2B5EF4-FFF2-40B4-BE49-F238E27FC236}">
                <a16:creationId xmlns:a16="http://schemas.microsoft.com/office/drawing/2014/main" id="{456CAB76-B364-C940-B240-191B9FB53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532" y="245904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6B0F94-56A5-424D-ADA7-B5E82157A4D1}"/>
              </a:ext>
            </a:extLst>
          </p:cNvPr>
          <p:cNvSpPr txBox="1"/>
          <p:nvPr/>
        </p:nvSpPr>
        <p:spPr>
          <a:xfrm>
            <a:off x="8150827" y="2399234"/>
            <a:ext cx="966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3A4 Backlog</a:t>
            </a:r>
          </a:p>
          <a:p>
            <a:pPr algn="ctr"/>
            <a:r>
              <a:rPr lang="en-US" sz="1000" dirty="0"/>
              <a:t>(UOV)</a:t>
            </a:r>
          </a:p>
        </p:txBody>
      </p:sp>
      <p:pic>
        <p:nvPicPr>
          <p:cNvPr id="48" name="Graphic 47" descr="Document">
            <a:extLst>
              <a:ext uri="{FF2B5EF4-FFF2-40B4-BE49-F238E27FC236}">
                <a16:creationId xmlns:a16="http://schemas.microsoft.com/office/drawing/2014/main" id="{8E8C036F-3A2A-594E-9229-DAD2FA402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2522" y="2218422"/>
            <a:ext cx="668426" cy="668426"/>
          </a:xfrm>
          <a:prstGeom prst="rect">
            <a:avLst/>
          </a:prstGeom>
        </p:spPr>
      </p:pic>
      <p:pic>
        <p:nvPicPr>
          <p:cNvPr id="50" name="Graphic 49" descr="Database">
            <a:extLst>
              <a:ext uri="{FF2B5EF4-FFF2-40B4-BE49-F238E27FC236}">
                <a16:creationId xmlns:a16="http://schemas.microsoft.com/office/drawing/2014/main" id="{3E8103E0-359E-F54C-A7F1-59C1D8612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4425" y="3618809"/>
            <a:ext cx="588988" cy="588988"/>
          </a:xfrm>
          <a:prstGeom prst="rect">
            <a:avLst/>
          </a:prstGeom>
        </p:spPr>
      </p:pic>
      <p:pic>
        <p:nvPicPr>
          <p:cNvPr id="51" name="Graphic 50" descr="Database">
            <a:extLst>
              <a:ext uri="{FF2B5EF4-FFF2-40B4-BE49-F238E27FC236}">
                <a16:creationId xmlns:a16="http://schemas.microsoft.com/office/drawing/2014/main" id="{4AD1EC9A-A39A-2349-8B37-82663506F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2241" y="4187958"/>
            <a:ext cx="588988" cy="58898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DFA64B5-3D06-A940-B522-0EFA64FD8AFA}"/>
              </a:ext>
            </a:extLst>
          </p:cNvPr>
          <p:cNvSpPr txBox="1"/>
          <p:nvPr/>
        </p:nvSpPr>
        <p:spPr>
          <a:xfrm>
            <a:off x="8147364" y="3794936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Smartsheet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313FD7-F24C-2740-A16F-4DC20F162B7A}"/>
              </a:ext>
            </a:extLst>
          </p:cNvPr>
          <p:cNvSpPr txBox="1"/>
          <p:nvPr/>
        </p:nvSpPr>
        <p:spPr>
          <a:xfrm>
            <a:off x="8147364" y="4383924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MongoDB: SCDx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407352F-CBB7-B94F-B05E-9EB0E3F002E6}"/>
              </a:ext>
            </a:extLst>
          </p:cNvPr>
          <p:cNvGrpSpPr/>
          <p:nvPr/>
        </p:nvGrpSpPr>
        <p:grpSpPr>
          <a:xfrm>
            <a:off x="3376651" y="1404260"/>
            <a:ext cx="3436257" cy="4998655"/>
            <a:chOff x="2355999" y="1888540"/>
            <a:chExt cx="2241759" cy="3997105"/>
          </a:xfrm>
          <a:solidFill>
            <a:schemeClr val="bg1">
              <a:lumMod val="85000"/>
            </a:schemeClr>
          </a:solidFill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3E281BC-B3BB-8243-AC6C-F11EB550199C}"/>
                </a:ext>
              </a:extLst>
            </p:cNvPr>
            <p:cNvSpPr/>
            <p:nvPr/>
          </p:nvSpPr>
          <p:spPr>
            <a:xfrm>
              <a:off x="2355999" y="1888540"/>
              <a:ext cx="2241759" cy="399710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ACBD5CD-0973-D84C-B5C6-1A634709C1BE}"/>
                </a:ext>
              </a:extLst>
            </p:cNvPr>
            <p:cNvSpPr txBox="1"/>
            <p:nvPr/>
          </p:nvSpPr>
          <p:spPr>
            <a:xfrm>
              <a:off x="2518122" y="2111060"/>
              <a:ext cx="1917513" cy="44627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600" dirty="0"/>
                <a:t>Cisco IT Cloud</a:t>
              </a:r>
            </a:p>
            <a:p>
              <a:pPr algn="ctr"/>
              <a:r>
                <a:rPr lang="en-CN" sz="700" dirty="0"/>
                <a:t>(</a:t>
              </a:r>
              <a:r>
                <a:rPr lang="en-US" sz="700" dirty="0"/>
                <a:t>http://10.123.219.22:5000/</a:t>
              </a:r>
              <a:r>
                <a:rPr lang="en-US" sz="700" dirty="0" err="1"/>
                <a:t>pcba_allocation</a:t>
              </a:r>
              <a:r>
                <a:rPr lang="en-CN" sz="700" dirty="0"/>
                <a:t>)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7E051800-6F51-9742-AA94-59D983BC5071}"/>
                </a:ext>
              </a:extLst>
            </p:cNvPr>
            <p:cNvSpPr/>
            <p:nvPr/>
          </p:nvSpPr>
          <p:spPr>
            <a:xfrm>
              <a:off x="2781224" y="2780640"/>
              <a:ext cx="1401137" cy="6338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Web UI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A4ED6D35-C417-E047-8A67-6432100040B4}"/>
                </a:ext>
              </a:extLst>
            </p:cNvPr>
            <p:cNvSpPr/>
            <p:nvPr/>
          </p:nvSpPr>
          <p:spPr>
            <a:xfrm>
              <a:off x="2768004" y="3798929"/>
              <a:ext cx="1409177" cy="6338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Allocation App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C86E382-59C3-2046-A2C8-C02FE84F101F}"/>
                </a:ext>
              </a:extLst>
            </p:cNvPr>
            <p:cNvSpPr/>
            <p:nvPr/>
          </p:nvSpPr>
          <p:spPr>
            <a:xfrm>
              <a:off x="2768004" y="4819649"/>
              <a:ext cx="1409177" cy="6338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Storage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CE2B798-860F-A749-B2F5-A420BEE9548F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>
            <a:off x="2488932" y="2916247"/>
            <a:ext cx="15395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BDF781E-593B-8244-86BE-AA158C5B7761}"/>
              </a:ext>
            </a:extLst>
          </p:cNvPr>
          <p:cNvCxnSpPr>
            <a:cxnSpLocks/>
          </p:cNvCxnSpPr>
          <p:nvPr/>
        </p:nvCxnSpPr>
        <p:spPr>
          <a:xfrm flipH="1" flipV="1">
            <a:off x="6368591" y="2624883"/>
            <a:ext cx="1150932" cy="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3AF8B6-1C7A-2843-A21E-0DEA2D217C50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5088209" y="3312310"/>
            <a:ext cx="1" cy="48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6545FC-97B6-CF42-A117-E7B6ECF1011C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5088210" y="4586044"/>
            <a:ext cx="0" cy="48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83B2AB-7099-0F4E-B3BE-49C3C9D1401D}"/>
              </a:ext>
            </a:extLst>
          </p:cNvPr>
          <p:cNvCxnSpPr>
            <a:cxnSpLocks/>
          </p:cNvCxnSpPr>
          <p:nvPr/>
        </p:nvCxnSpPr>
        <p:spPr>
          <a:xfrm flipH="1" flipV="1">
            <a:off x="6416318" y="3963501"/>
            <a:ext cx="1150932" cy="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69CF5F9-DEA6-EB4F-827B-B43EE72154DD}"/>
              </a:ext>
            </a:extLst>
          </p:cNvPr>
          <p:cNvSpPr txBox="1"/>
          <p:nvPr/>
        </p:nvSpPr>
        <p:spPr>
          <a:xfrm>
            <a:off x="6601533" y="412154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</a:t>
            </a:r>
            <a:r>
              <a:rPr lang="en-CN" sz="1100" dirty="0"/>
              <a:t>ort:37600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F24371-E72E-9741-BBF3-C917CA24EB99}"/>
              </a:ext>
            </a:extLst>
          </p:cNvPr>
          <p:cNvCxnSpPr>
            <a:cxnSpLocks/>
          </p:cNvCxnSpPr>
          <p:nvPr/>
        </p:nvCxnSpPr>
        <p:spPr>
          <a:xfrm flipH="1" flipV="1">
            <a:off x="6427165" y="4349510"/>
            <a:ext cx="1150932" cy="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Document">
            <a:extLst>
              <a:ext uri="{FF2B5EF4-FFF2-40B4-BE49-F238E27FC236}">
                <a16:creationId xmlns:a16="http://schemas.microsoft.com/office/drawing/2014/main" id="{988D0D40-C777-9447-A3FA-68CBE6875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0627" y="2862320"/>
            <a:ext cx="668426" cy="668426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3F51FF-9E72-124C-99AF-DBDFF46462DD}"/>
              </a:ext>
            </a:extLst>
          </p:cNvPr>
          <p:cNvCxnSpPr>
            <a:cxnSpLocks/>
          </p:cNvCxnSpPr>
          <p:nvPr/>
        </p:nvCxnSpPr>
        <p:spPr>
          <a:xfrm flipH="1" flipV="1">
            <a:off x="6380420" y="3180197"/>
            <a:ext cx="1150932" cy="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466DE87-E036-3249-AD50-C3435F266CDE}"/>
              </a:ext>
            </a:extLst>
          </p:cNvPr>
          <p:cNvSpPr txBox="1"/>
          <p:nvPr/>
        </p:nvSpPr>
        <p:spPr>
          <a:xfrm>
            <a:off x="8176539" y="3014210"/>
            <a:ext cx="966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OH, in-transit, SCR</a:t>
            </a:r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SCDx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116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Transit Time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5E95AA-DD99-5145-9DFE-5211D3DCB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16294"/>
              </p:ext>
            </p:extLst>
          </p:nvPr>
        </p:nvGraphicFramePr>
        <p:xfrm>
          <a:off x="1568450" y="1861316"/>
          <a:ext cx="2959101" cy="3220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01">
                  <a:extLst>
                    <a:ext uri="{9D8B030D-6E8A-4147-A177-3AD203B41FA5}">
                      <a16:colId xmlns:a16="http://schemas.microsoft.com/office/drawing/2014/main" val="2247764834"/>
                    </a:ext>
                  </a:extLst>
                </a:gridCol>
                <a:gridCol w="826901">
                  <a:extLst>
                    <a:ext uri="{9D8B030D-6E8A-4147-A177-3AD203B41FA5}">
                      <a16:colId xmlns:a16="http://schemas.microsoft.com/office/drawing/2014/main" val="1155189765"/>
                    </a:ext>
                  </a:extLst>
                </a:gridCol>
                <a:gridCol w="1305299">
                  <a:extLst>
                    <a:ext uri="{9D8B030D-6E8A-4147-A177-3AD203B41FA5}">
                      <a16:colId xmlns:a16="http://schemas.microsoft.com/office/drawing/2014/main" val="229281668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PCBA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Transit Time (days)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2883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7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320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FCZ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03424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334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0497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JMX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449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FGU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069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4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768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52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FSJ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6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6580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808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2087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9803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45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 dirty="0">
                          <a:effectLst/>
                        </a:rPr>
                        <a:t>7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07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992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Manual SS Priority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2FE06-CED1-D644-B97C-097605F4FFF5}"/>
              </a:ext>
            </a:extLst>
          </p:cNvPr>
          <p:cNvSpPr txBox="1"/>
          <p:nvPr/>
        </p:nvSpPr>
        <p:spPr>
          <a:xfrm>
            <a:off x="693683" y="1681656"/>
            <a:ext cx="1064698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User can flag and give a new priority rank for any SS when need to (for existing priority orders will replace with new ranking# provided) – </a:t>
            </a:r>
            <a:r>
              <a:rPr lang="en-CN" b="1" dirty="0"/>
              <a:t>we should only use this very exceptionally so as not to deviate too much from the normal priority process.</a:t>
            </a:r>
          </a:p>
          <a:p>
            <a:endParaRPr lang="en-CN" dirty="0"/>
          </a:p>
          <a:p>
            <a:r>
              <a:rPr lang="en-CN" dirty="0"/>
              <a:t>How: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Add the SS into smartsheet via: </a:t>
            </a:r>
            <a:r>
              <a:rPr lang="en-US" sz="1400" dirty="0">
                <a:hlinkClick r:id="rId2"/>
              </a:rPr>
              <a:t>https://app.smartsheet.com/sheets/vMWf8q5CPR24P52rCpxMx6H5gcv3Hx4Q3mF82pG1?view=grid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a specific ranking# to the SS. Example: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make the order same priority as PR1;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1.5 - make the order lower than PR1 but higher than PR2;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any number &gt;6 - make the order lower than BUP, but higher than any other order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1842694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100B5E-103E-0349-86B0-5D42B0DF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389C7-C52E-4B4F-ACB1-628B5A0A13DF}"/>
              </a:ext>
            </a:extLst>
          </p:cNvPr>
          <p:cNvSpPr txBox="1"/>
          <p:nvPr/>
        </p:nvSpPr>
        <p:spPr>
          <a:xfrm>
            <a:off x="945931" y="1744716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Current design applies to orgs have different name between PCBA and DF.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If for same org code case, e.g. FDO, need to have a way to distinguish OH for DF vs PCBA; also currently pcba_site is removed from OH data</a:t>
            </a:r>
            <a:r>
              <a:rPr lang="en-US" dirty="0"/>
              <a:t> so DF OH will also get removed, thus this need to be modified.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4091732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6 16x9">
  <a:themeElements>
    <a:clrScheme name="Blue Theme 2016 Colors">
      <a:dk1>
        <a:srgbClr val="58585B"/>
      </a:dk1>
      <a:lt1>
        <a:srgbClr val="FFFFFF"/>
      </a:lt1>
      <a:dk2>
        <a:srgbClr val="58585B"/>
      </a:dk2>
      <a:lt2>
        <a:srgbClr val="049FD9"/>
      </a:lt2>
      <a:accent1>
        <a:srgbClr val="004BAF"/>
      </a:accent1>
      <a:accent2>
        <a:srgbClr val="64BBE3"/>
      </a:accent2>
      <a:accent3>
        <a:srgbClr val="E8EBF1"/>
      </a:accent3>
      <a:accent4>
        <a:srgbClr val="9E9EA2"/>
      </a:accent4>
      <a:accent5>
        <a:srgbClr val="049FD9"/>
      </a:accent5>
      <a:accent6>
        <a:srgbClr val="ABC233"/>
      </a:accent6>
      <a:hlink>
        <a:srgbClr val="049FD9"/>
      </a:hlink>
      <a:folHlink>
        <a:srgbClr val="004B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16227</TotalTime>
  <Words>657</Words>
  <Application>Microsoft Macintosh PowerPoint</Application>
  <PresentationFormat>Widescreen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Ciscolight</vt:lpstr>
      <vt:lpstr>Arial</vt:lpstr>
      <vt:lpstr>Calibri</vt:lpstr>
      <vt:lpstr>CiscoSans</vt:lpstr>
      <vt:lpstr>CiscoSans ExtraLight</vt:lpstr>
      <vt:lpstr>Blue theme 2016 16x9</vt:lpstr>
      <vt:lpstr>PCBA Allocation  Ranking Logic and Allocation Procedures</vt:lpstr>
      <vt:lpstr>Key Objectives for Allocation Tool</vt:lpstr>
      <vt:lpstr>Core Allocation Concept</vt:lpstr>
      <vt:lpstr>Order Ranking Logic</vt:lpstr>
      <vt:lpstr>PCBA Allocation – Input Data and Porcedures</vt:lpstr>
      <vt:lpstr>Solution Diagram</vt:lpstr>
      <vt:lpstr>Transit Time</vt:lpstr>
      <vt:lpstr>Manual SS Priority Injection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Experimentation using full PCBA SCR  Supply/capacity – DF CTB – Material impact</dc:title>
  <dc:creator>kwziyi@gmail.com</dc:creator>
  <cp:lastModifiedBy>kwziyi@gmail.com</cp:lastModifiedBy>
  <cp:revision>156</cp:revision>
  <dcterms:created xsi:type="dcterms:W3CDTF">2020-06-19T01:19:26Z</dcterms:created>
  <dcterms:modified xsi:type="dcterms:W3CDTF">2020-11-20T01:08:33Z</dcterms:modified>
</cp:coreProperties>
</file>