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3"/>
  </p:notesMasterIdLst>
  <p:sldIdLst>
    <p:sldId id="267" r:id="rId2"/>
    <p:sldId id="291" r:id="rId3"/>
    <p:sldId id="290" r:id="rId4"/>
    <p:sldId id="881" r:id="rId5"/>
    <p:sldId id="281" r:id="rId6"/>
    <p:sldId id="880" r:id="rId7"/>
    <p:sldId id="286" r:id="rId8"/>
    <p:sldId id="288" r:id="rId9"/>
    <p:sldId id="287" r:id="rId10"/>
    <p:sldId id="882" r:id="rId11"/>
    <p:sldId id="285" r:id="rId12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80"/>
    <a:srgbClr val="FFE07B"/>
    <a:srgbClr val="F5F687"/>
    <a:srgbClr val="FFE7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48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D18FD-D4CC-4163-B221-261AEA246121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07F3B-EBF1-45E8-ACC2-8D303F6E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7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67" y="431800"/>
            <a:ext cx="1255184" cy="78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25995" y="5057598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67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625995" y="5377594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625995" y="569759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723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aseline="0">
                <a:solidFill>
                  <a:srgbClr val="FFFFFE"/>
                </a:solidFill>
                <a:latin typeface="+mj-l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567687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933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3295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04852" y="1168479"/>
            <a:ext cx="11013016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3193" indent="-523187">
              <a:lnSpc>
                <a:spcPts val="592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Arial"/>
              <a:buChar char="•"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7258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6401" y="1797051"/>
            <a:ext cx="1103645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041048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86392" y="1797051"/>
            <a:ext cx="5624613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3619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875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05" y="403341"/>
            <a:ext cx="4954660" cy="1101929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9142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267" b="0" i="0" kern="1200" spc="-100" baseline="0" dirty="0" smtClean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541286" y="403341"/>
            <a:ext cx="4954660" cy="110192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267" b="0" i="0" kern="1200" spc="-100" baseline="0" dirty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905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541286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90252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40936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49684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615952" y="30442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4503638" y="30378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473085" y="293972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951" y="1601459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4503637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8473083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91869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760634" y="1773767"/>
            <a:ext cx="4950884" cy="413596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864941" y="1975668"/>
            <a:ext cx="4501216" cy="221202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14288" indent="-114288" algn="l" defTabSz="91427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6864942" y="4736592"/>
            <a:ext cx="4674993" cy="3383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174021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293601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6133" b="0" i="1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89521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146800" y="812801"/>
            <a:ext cx="0" cy="5312833"/>
          </a:xfrm>
          <a:prstGeom prst="line">
            <a:avLst/>
          </a:prstGeom>
          <a:ln w="38100" cap="flat" cmpd="sng">
            <a:solidFill>
              <a:srgbClr val="004B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8351" y="1918747"/>
            <a:ext cx="5093797" cy="3020519"/>
          </a:xfrm>
        </p:spPr>
        <p:txBody>
          <a:bodyPr lIns="61715" tIns="34288" rIns="61715" bIns="34288" rtlCol="0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63360" y="872691"/>
            <a:ext cx="5154507" cy="512064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2133" baseline="0">
                <a:solidFill>
                  <a:schemeClr val="tx2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5381121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83688" y="1797051"/>
            <a:ext cx="11127317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80239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554" y="4279401"/>
            <a:ext cx="6246489" cy="384175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701" y="3282703"/>
            <a:ext cx="6283409" cy="1022351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933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7387175" y="1917701"/>
            <a:ext cx="3568700" cy="2889251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1977130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83688" y="1799167"/>
            <a:ext cx="11127317" cy="354753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856762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83689" y="1799275"/>
            <a:ext cx="5342668" cy="4054364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6279877" y="1799166"/>
            <a:ext cx="5431128" cy="4052529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944792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83689" y="1799139"/>
            <a:ext cx="5338660" cy="405450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277480" y="1799167"/>
            <a:ext cx="5433525" cy="4054944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399468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8113185" y="2163234"/>
            <a:ext cx="3092449" cy="3090333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563533" y="2163234"/>
            <a:ext cx="3092451" cy="30903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8118" y="2163234"/>
            <a:ext cx="3092449" cy="309033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1036647" y="3733524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4581926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131107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027767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603827" y="287041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9122480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7375045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1032934" y="2163234"/>
            <a:ext cx="3075517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4563534" y="2163234"/>
            <a:ext cx="3075517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8117417" y="2163234"/>
            <a:ext cx="3073400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033287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56398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811667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051730" y="5164185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458242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813511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0206807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noFill/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rgbClr val="049FD9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1" y="1900269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388917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77782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17879317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403401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68187"/>
            <a:ext cx="931499" cy="924508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767480" y="1902998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5040732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56120771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14752553"/>
      </p:ext>
    </p:extLst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0" name="Oval 19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3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39" name="Oval 3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8588027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gradFill rotWithShape="0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509F5890-BE05-4D5D-AADF-DD6FDB4C472B}" type="slidenum">
              <a:rPr lang="en-US" sz="8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</a:t>
            </a:r>
            <a:r>
              <a:rPr lang="en-US" sz="8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</a:t>
            </a: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Cisco and/or its affiliates. All rights reserved.   Cisco Confidential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525166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chemeClr val="bg2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22166161"/>
      </p:ext>
    </p:extLst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4635530"/>
            <a:ext cx="10852149" cy="69420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30394" indent="0">
              <a:lnSpc>
                <a:spcPts val="4907"/>
              </a:lnSpc>
              <a:spcBef>
                <a:spcPts val="0"/>
              </a:spcBef>
              <a:buNone/>
              <a:defRPr sz="3200" i="1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6270342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4" y="401383"/>
            <a:ext cx="11417563" cy="3389567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7920155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0364695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0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62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E6ADCC75-5E05-4D7E-970D-6B4505B4F777}" type="slidenum">
              <a:rPr lang="en-US" sz="8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FFFFFF">
                  <a:alpha val="60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666751" y="4622131"/>
            <a:ext cx="10852149" cy="69534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108000" tIns="0" rIns="91440" bIns="45720" numCol="1" anchor="b" anchorCtr="0" compatLnSpc="1">
            <a:prstTxWarp prst="textNoShape">
              <a:avLst/>
            </a:prstTxWarp>
            <a:spAutoFit/>
          </a:bodyPr>
          <a:lstStyle>
            <a:lvl1pPr marL="230394" indent="-239994">
              <a:lnSpc>
                <a:spcPts val="4907"/>
              </a:lnSpc>
              <a:spcBef>
                <a:spcPts val="0"/>
              </a:spcBef>
              <a:buNone/>
              <a:defRPr sz="4267" i="1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350439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008379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3067" y="795867"/>
            <a:ext cx="7131051" cy="40047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3067" y="4794251"/>
            <a:ext cx="7128933" cy="996949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3651" y="795528"/>
            <a:ext cx="7105651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4495" y="4873439"/>
            <a:ext cx="6765427" cy="838200"/>
          </a:xfrm>
        </p:spPr>
        <p:txBody>
          <a:bodyPr/>
          <a:lstStyle>
            <a:lvl1pPr>
              <a:defRPr sz="2667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92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2367" y="311151"/>
            <a:ext cx="4364567" cy="24595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733321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914346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74581" y="3307591"/>
            <a:ext cx="8973153" cy="2152559"/>
          </a:xfrm>
        </p:spPr>
        <p:txBody>
          <a:bodyPr>
            <a:noAutofit/>
          </a:bodyPr>
          <a:lstStyle>
            <a:lvl1pPr marL="0" marR="0" indent="0" algn="l" defTabSz="914346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17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56917" y="728134"/>
            <a:ext cx="4840816" cy="51604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6832" y="728979"/>
            <a:ext cx="4840224" cy="515975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83559" y="728980"/>
            <a:ext cx="5799891" cy="1085313"/>
          </a:xfrm>
        </p:spPr>
        <p:txBody>
          <a:bodyPr wrap="none" anchor="t">
            <a:noAutofit/>
          </a:bodyPr>
          <a:lstStyle>
            <a:lvl1pPr>
              <a:lnSpc>
                <a:spcPct val="90000"/>
              </a:lnSpc>
              <a:defRPr sz="3333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42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91617" y="311152"/>
            <a:ext cx="43582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617" y="311152"/>
            <a:ext cx="43836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06985" y="311151"/>
            <a:ext cx="2451100" cy="1308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618" y="3028952"/>
            <a:ext cx="3363383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1967" y="3028952"/>
            <a:ext cx="5367867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06985" y="1682751"/>
            <a:ext cx="2451100" cy="344381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06985" y="5183717"/>
            <a:ext cx="2451100" cy="13038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891994" y="311151"/>
            <a:ext cx="43571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27771" y="311151"/>
            <a:ext cx="440266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427765" y="3028958"/>
            <a:ext cx="3383227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3877779" y="3028958"/>
            <a:ext cx="537135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9306444" y="1676401"/>
            <a:ext cx="2451640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06444" y="5182964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1662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gue">
    <p:bg>
      <p:bgPr>
        <a:solidFill>
          <a:srgbClr val="393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715952"/>
      </p:ext>
    </p:extLst>
  </p:cSld>
  <p:clrMapOvr>
    <a:masterClrMapping/>
  </p:clrMapOvr>
  <p:transition spd="slow"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936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704851" y="777240"/>
            <a:ext cx="10886575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02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905785" y="778669"/>
            <a:ext cx="5899416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1202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gradFill rotWithShape="1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1" y="2194985"/>
            <a:ext cx="26543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00838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4165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2"/>
                </a:solidFill>
                <a:latin typeface="+mn-lt"/>
                <a:cs typeface="CiscoSans ExtraLight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59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11385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0888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9547" y="1194135"/>
            <a:ext cx="1119831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501248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4200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60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</p:sldLayoutIdLst>
  <p:transition spd="slow">
    <p:wipe/>
  </p:transition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4267" kern="1200" dirty="0">
          <a:solidFill>
            <a:schemeClr val="tx2"/>
          </a:solidFill>
          <a:latin typeface="+mj-lt"/>
          <a:ea typeface="ＭＳ Ｐゴシック" charset="0"/>
          <a:cs typeface="CiscoSans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cba-allocation.cisco.com/allocation" TargetMode="Externa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martsheet.com/sheets/vMWf8q5CPR24P52rCpxMx6H5gcv3Hx4Q3mF82pG1?view=grid" TargetMode="Externa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ED2230-8FB4-B642-865E-AA5933AAD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995" y="2162832"/>
            <a:ext cx="10589693" cy="1429030"/>
          </a:xfrm>
        </p:spPr>
        <p:txBody>
          <a:bodyPr/>
          <a:lstStyle/>
          <a:p>
            <a:pPr algn="r"/>
            <a:r>
              <a:rPr lang="en-US" altLang="zh-CN" sz="4400" dirty="0"/>
              <a:t>PCBA Allocation </a:t>
            </a:r>
            <a:br>
              <a:rPr lang="en-US" altLang="zh-CN" sz="4400" dirty="0"/>
            </a:br>
            <a:r>
              <a:rPr lang="en-US" altLang="zh-CN" sz="2400" dirty="0"/>
              <a:t>Ranking Logic and Allocation Procedures</a:t>
            </a:r>
            <a:endParaRPr lang="en-US" sz="3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3CB7123-960A-AA44-B0D0-C6DB350B3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503" y="5057598"/>
            <a:ext cx="10668387" cy="384175"/>
          </a:xfrm>
        </p:spPr>
        <p:txBody>
          <a:bodyPr/>
          <a:lstStyle/>
          <a:p>
            <a:r>
              <a:rPr lang="en-CN" dirty="0"/>
              <a:t>Ken Wang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1F646D-19E1-3B45-B59D-491A85506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9503" y="5377594"/>
            <a:ext cx="10668387" cy="384175"/>
          </a:xfrm>
        </p:spPr>
        <p:txBody>
          <a:bodyPr/>
          <a:lstStyle/>
          <a:p>
            <a:r>
              <a:rPr lang="en-CN" dirty="0"/>
              <a:t>Dec 11, 2020</a:t>
            </a:r>
          </a:p>
        </p:txBody>
      </p:sp>
    </p:spTree>
    <p:extLst>
      <p:ext uri="{BB962C8B-B14F-4D97-AF65-F5344CB8AC3E}">
        <p14:creationId xmlns:p14="http://schemas.microsoft.com/office/powerpoint/2010/main" val="135277693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60B0D9-9A4A-464F-BC2D-DC2F79DB9AF9}"/>
              </a:ext>
            </a:extLst>
          </p:cNvPr>
          <p:cNvSpPr txBox="1"/>
          <p:nvPr/>
        </p:nvSpPr>
        <p:spPr>
          <a:xfrm>
            <a:off x="4898236" y="2650732"/>
            <a:ext cx="2433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4000" dirty="0"/>
              <a:t>BACK UP</a:t>
            </a:r>
          </a:p>
        </p:txBody>
      </p:sp>
    </p:spTree>
    <p:extLst>
      <p:ext uri="{BB962C8B-B14F-4D97-AF65-F5344CB8AC3E}">
        <p14:creationId xmlns:p14="http://schemas.microsoft.com/office/powerpoint/2010/main" val="232321268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98497C-EAEA-9648-9D7B-2E8DF126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Order Ranking Logic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3F05ACD7-DD48-6740-B25F-3B54D9E9C072}"/>
              </a:ext>
            </a:extLst>
          </p:cNvPr>
          <p:cNvSpPr/>
          <p:nvPr/>
        </p:nvSpPr>
        <p:spPr>
          <a:xfrm>
            <a:off x="1589361" y="1681239"/>
            <a:ext cx="1350765" cy="628355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Top priority orders </a:t>
            </a:r>
          </a:p>
          <a:p>
            <a:pPr algn="ctr"/>
            <a:r>
              <a:rPr lang="en-CN" sz="1050" b="1" dirty="0">
                <a:solidFill>
                  <a:schemeClr val="tx1"/>
                </a:solidFill>
              </a:rPr>
              <a:t>(PR1/2/3, Top100, L4, BUP)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B2A9436C-26E6-FF49-87DA-5AB04F671D9D}"/>
              </a:ext>
            </a:extLst>
          </p:cNvPr>
          <p:cNvSpPr/>
          <p:nvPr/>
        </p:nvSpPr>
        <p:spPr>
          <a:xfrm>
            <a:off x="8543323" y="1691164"/>
            <a:ext cx="1222259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 qty</a:t>
            </a:r>
            <a:endParaRPr lang="en-CN" sz="105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C706F-00EC-E749-B9C0-51384C650EA0}"/>
              </a:ext>
            </a:extLst>
          </p:cNvPr>
          <p:cNvSpPr txBox="1"/>
          <p:nvPr/>
        </p:nvSpPr>
        <p:spPr>
          <a:xfrm>
            <a:off x="1570475" y="4182656"/>
            <a:ext cx="8164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dirty="0"/>
              <a:t>Additional 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</a:t>
            </a:r>
            <a:r>
              <a:rPr lang="en-CN" sz="1400" dirty="0"/>
              <a:t>eprioritize MFG hold orders – put behind all other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400" dirty="0"/>
              <a:t>DPAS: some under PR7/8 instead of PR1/2/3, recategozied as PR1</a:t>
            </a:r>
            <a:endParaRPr lang="en-CN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4BA020-D561-B648-AE70-6E667593347E}"/>
              </a:ext>
            </a:extLst>
          </p:cNvPr>
          <p:cNvSpPr txBox="1"/>
          <p:nvPr/>
        </p:nvSpPr>
        <p:spPr>
          <a:xfrm>
            <a:off x="3261237" y="2335987"/>
            <a:ext cx="1499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Aged and recommited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93341E37-5679-154A-BDE3-805DBB290D37}"/>
              </a:ext>
            </a:extLst>
          </p:cNvPr>
          <p:cNvSpPr/>
          <p:nvPr/>
        </p:nvSpPr>
        <p:spPr>
          <a:xfrm>
            <a:off x="3385055" y="1701438"/>
            <a:ext cx="1222259" cy="59334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OSSD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37E74267-F278-E743-B7DF-DDC61A85D499}"/>
              </a:ext>
            </a:extLst>
          </p:cNvPr>
          <p:cNvSpPr/>
          <p:nvPr/>
        </p:nvSpPr>
        <p:spPr>
          <a:xfrm>
            <a:off x="5108831" y="1691164"/>
            <a:ext cx="1222259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Current FCD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F90D0-B60C-D84D-80FB-5093CE8C2291}"/>
              </a:ext>
            </a:extLst>
          </p:cNvPr>
          <p:cNvSpPr txBox="1"/>
          <p:nvPr/>
        </p:nvSpPr>
        <p:spPr>
          <a:xfrm>
            <a:off x="4980586" y="2335973"/>
            <a:ext cx="1499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earlier FCD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78D64-412D-D44E-8ED4-9096215E7FCF}"/>
              </a:ext>
            </a:extLst>
          </p:cNvPr>
          <p:cNvSpPr txBox="1"/>
          <p:nvPr/>
        </p:nvSpPr>
        <p:spPr>
          <a:xfrm>
            <a:off x="10211617" y="2335973"/>
            <a:ext cx="1343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rev order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80F245-353C-8141-9177-DD3E68C46ACB}"/>
              </a:ext>
            </a:extLst>
          </p:cNvPr>
          <p:cNvSpPr txBox="1"/>
          <p:nvPr/>
        </p:nvSpPr>
        <p:spPr>
          <a:xfrm>
            <a:off x="1539621" y="2362929"/>
            <a:ext cx="1400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Priority number: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PR1: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PR2: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PR3: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Top100: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L4: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BUP: 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927850-9911-F345-99CB-25887B94A6BD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940126" y="1995417"/>
            <a:ext cx="444929" cy="2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BC6FC7-CA6D-8F47-AE7E-5F478D65C51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607314" y="1998112"/>
            <a:ext cx="501517" cy="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9DB8E9-C6FF-ED45-A5BC-2D5608131054}"/>
              </a:ext>
            </a:extLst>
          </p:cNvPr>
          <p:cNvCxnSpPr>
            <a:cxnSpLocks/>
            <a:stCxn id="11" idx="3"/>
            <a:endCxn id="33" idx="1"/>
          </p:cNvCxnSpPr>
          <p:nvPr/>
        </p:nvCxnSpPr>
        <p:spPr>
          <a:xfrm flipV="1">
            <a:off x="6331090" y="1997679"/>
            <a:ext cx="504401" cy="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ocess 17">
            <a:extLst>
              <a:ext uri="{FF2B5EF4-FFF2-40B4-BE49-F238E27FC236}">
                <a16:creationId xmlns:a16="http://schemas.microsoft.com/office/drawing/2014/main" id="{83B557F9-72D0-B74F-8B6C-CC70362ACA73}"/>
              </a:ext>
            </a:extLst>
          </p:cNvPr>
          <p:cNvSpPr/>
          <p:nvPr/>
        </p:nvSpPr>
        <p:spPr>
          <a:xfrm>
            <a:off x="10272089" y="1691164"/>
            <a:ext cx="1222259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Rev/non-rev</a:t>
            </a:r>
            <a:endParaRPr lang="en-CN" sz="105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737487-4D4B-E649-8643-28C2685770E8}"/>
              </a:ext>
            </a:extLst>
          </p:cNvPr>
          <p:cNvSpPr txBox="1"/>
          <p:nvPr/>
        </p:nvSpPr>
        <p:spPr>
          <a:xfrm>
            <a:off x="8512501" y="2324834"/>
            <a:ext cx="122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smaller qty order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6E01A9-C166-744A-8AC4-D78B27B6A9B6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9765582" y="1998589"/>
            <a:ext cx="506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B6BEF5-7520-8640-AE8B-22D6C75462C2}"/>
              </a:ext>
            </a:extLst>
          </p:cNvPr>
          <p:cNvSpPr txBox="1"/>
          <p:nvPr/>
        </p:nvSpPr>
        <p:spPr>
          <a:xfrm>
            <a:off x="3531602" y="1337155"/>
            <a:ext cx="3440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/>
              <a:t>(date offset by PCBA to DF transit time)</a:t>
            </a:r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B904B13-F251-4942-A358-17F47640986B}"/>
              </a:ext>
            </a:extLst>
          </p:cNvPr>
          <p:cNvSpPr/>
          <p:nvPr/>
        </p:nvSpPr>
        <p:spPr>
          <a:xfrm>
            <a:off x="3189090" y="2873680"/>
            <a:ext cx="1554923" cy="593347"/>
          </a:xfrm>
          <a:prstGeom prst="flowChartProcess">
            <a:avLst/>
          </a:prstGeom>
          <a:noFill/>
          <a:ln>
            <a:solidFill>
              <a:srgbClr val="FFC08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00" dirty="0">
                <a:solidFill>
                  <a:srgbClr val="FFC000"/>
                </a:solidFill>
              </a:rPr>
              <a:t>Manual </a:t>
            </a:r>
            <a:r>
              <a:rPr lang="en-CN" sz="1000" b="1" dirty="0">
                <a:solidFill>
                  <a:srgbClr val="FFC000"/>
                </a:solidFill>
              </a:rPr>
              <a:t>exceptional</a:t>
            </a:r>
            <a:r>
              <a:rPr lang="en-CN" sz="1000" dirty="0">
                <a:solidFill>
                  <a:srgbClr val="FFC000"/>
                </a:solidFill>
              </a:rPr>
              <a:t> priority injection by PSP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F0F6E11C-96E1-B24E-AB12-562588E92669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2806262" y="2325236"/>
            <a:ext cx="382828" cy="845118"/>
          </a:xfrm>
          <a:prstGeom prst="bentConnector2">
            <a:avLst/>
          </a:prstGeom>
          <a:ln>
            <a:solidFill>
              <a:srgbClr val="FFC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rocess 32">
            <a:extLst>
              <a:ext uri="{FF2B5EF4-FFF2-40B4-BE49-F238E27FC236}">
                <a16:creationId xmlns:a16="http://schemas.microsoft.com/office/drawing/2014/main" id="{07E1F75E-E08A-0146-B157-4DE582F39405}"/>
              </a:ext>
            </a:extLst>
          </p:cNvPr>
          <p:cNvSpPr/>
          <p:nvPr/>
        </p:nvSpPr>
        <p:spPr>
          <a:xfrm>
            <a:off x="6835491" y="1690254"/>
            <a:ext cx="1222259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YE order</a:t>
            </a:r>
            <a:endParaRPr lang="en-CN" sz="105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CF47ED-531D-4F4E-B18A-80CD3EC9D487}"/>
              </a:ext>
            </a:extLst>
          </p:cNvPr>
          <p:cNvCxnSpPr>
            <a:cxnSpLocks/>
            <a:stCxn id="33" idx="3"/>
            <a:endCxn id="6" idx="1"/>
          </p:cNvCxnSpPr>
          <p:nvPr/>
        </p:nvCxnSpPr>
        <p:spPr>
          <a:xfrm>
            <a:off x="8057750" y="1997679"/>
            <a:ext cx="485573" cy="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7D9C057-ABE3-6744-A0CA-AB0841C2A5ED}"/>
              </a:ext>
            </a:extLst>
          </p:cNvPr>
          <p:cNvSpPr txBox="1"/>
          <p:nvPr/>
        </p:nvSpPr>
        <p:spPr>
          <a:xfrm>
            <a:off x="6877113" y="2343760"/>
            <a:ext cx="1222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YE orders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B7665-B621-554C-8A13-D28A06C69A03}"/>
              </a:ext>
            </a:extLst>
          </p:cNvPr>
          <p:cNvSpPr txBox="1"/>
          <p:nvPr/>
        </p:nvSpPr>
        <p:spPr>
          <a:xfrm>
            <a:off x="1458930" y="5256144"/>
            <a:ext cx="10479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Logic discussed and aligned with all DF managers, some PSP and Daisy Lun. (</a:t>
            </a:r>
            <a:r>
              <a:rPr lang="en-CN" b="1" dirty="0">
                <a:solidFill>
                  <a:schemeClr val="bg2">
                    <a:lumMod val="75000"/>
                  </a:schemeClr>
                </a:solidFill>
              </a:rPr>
              <a:t>Note</a:t>
            </a:r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: new logic following latest guideline from Daisy used instead)</a:t>
            </a:r>
          </a:p>
        </p:txBody>
      </p:sp>
    </p:spTree>
    <p:extLst>
      <p:ext uri="{BB962C8B-B14F-4D97-AF65-F5344CB8AC3E}">
        <p14:creationId xmlns:p14="http://schemas.microsoft.com/office/powerpoint/2010/main" val="1386290906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16977-921E-A547-85CD-8D61C76E68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2735" y="1815553"/>
            <a:ext cx="10813542" cy="3226894"/>
          </a:xfrm>
        </p:spPr>
        <p:txBody>
          <a:bodyPr/>
          <a:lstStyle/>
          <a:p>
            <a:pPr marL="533379" indent="-457200">
              <a:buFont typeface="Arial" panose="020B0604020202020204" pitchFamily="34" charset="0"/>
              <a:buChar char="•"/>
            </a:pPr>
            <a:r>
              <a:rPr lang="en-CN" sz="2400" b="1" dirty="0"/>
              <a:t>Productivity: </a:t>
            </a:r>
            <a:r>
              <a:rPr lang="en-CN" sz="2400" dirty="0"/>
              <a:t>reduce the weekly x hours manual efforts for each BU to a few minutes total effort</a:t>
            </a:r>
          </a:p>
          <a:p>
            <a:pPr marL="533379" indent="-457200">
              <a:buFont typeface="Arial" panose="020B0604020202020204" pitchFamily="34" charset="0"/>
              <a:buChar char="•"/>
            </a:pPr>
            <a:r>
              <a:rPr lang="en-CN" sz="2400" b="1" dirty="0"/>
              <a:t>Consistency: </a:t>
            </a:r>
            <a:r>
              <a:rPr lang="en-CN" sz="2400" dirty="0"/>
              <a:t>ensure an agreed allocation logic based on priority and urgency for all BU which aligns with central guidance and DF operations</a:t>
            </a:r>
          </a:p>
          <a:p>
            <a:pPr marL="533379" indent="-457200">
              <a:buFont typeface="Arial" panose="020B0604020202020204" pitchFamily="34" charset="0"/>
              <a:buChar char="•"/>
            </a:pPr>
            <a:r>
              <a:rPr lang="en-CN" sz="2400" b="1" dirty="0"/>
              <a:t>Fairness: </a:t>
            </a:r>
            <a:r>
              <a:rPr lang="en-CN" sz="2400" dirty="0"/>
              <a:t>consider transit time for remote DF in allocation</a:t>
            </a:r>
          </a:p>
          <a:p>
            <a:pPr marL="533379" indent="-457200">
              <a:buFont typeface="Arial" panose="020B0604020202020204" pitchFamily="34" charset="0"/>
              <a:buChar char="•"/>
            </a:pPr>
            <a:endParaRPr lang="en-C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1C8973-0D28-0F41-BBB9-99A9B11F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Key Objectives for Allocation Tool</a:t>
            </a:r>
          </a:p>
        </p:txBody>
      </p:sp>
    </p:spTree>
    <p:extLst>
      <p:ext uri="{BB962C8B-B14F-4D97-AF65-F5344CB8AC3E}">
        <p14:creationId xmlns:p14="http://schemas.microsoft.com/office/powerpoint/2010/main" val="103107875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16977-921E-A547-85CD-8D61C76E68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8488" y="2595837"/>
            <a:ext cx="10073801" cy="1429625"/>
          </a:xfrm>
        </p:spPr>
        <p:txBody>
          <a:bodyPr/>
          <a:lstStyle/>
          <a:p>
            <a:r>
              <a:rPr lang="en-CN" sz="3200" b="1" dirty="0"/>
              <a:t>First</a:t>
            </a:r>
            <a:r>
              <a:rPr lang="en-CN" sz="3200" dirty="0"/>
              <a:t>, rank orders globally</a:t>
            </a:r>
          </a:p>
          <a:p>
            <a:r>
              <a:rPr lang="en-CN" sz="3200" b="1" dirty="0"/>
              <a:t>Then</a:t>
            </a:r>
            <a:r>
              <a:rPr lang="en-CN" sz="3200" dirty="0"/>
              <a:t>, </a:t>
            </a:r>
            <a:r>
              <a:rPr lang="en-US" sz="3200" dirty="0"/>
              <a:t>a</a:t>
            </a:r>
            <a:r>
              <a:rPr lang="en-CN" sz="3200" dirty="0"/>
              <a:t>llocate supply to each order per the ranking.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1C8973-0D28-0F41-BBB9-99A9B11F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Core Allocation Concept</a:t>
            </a:r>
          </a:p>
        </p:txBody>
      </p:sp>
    </p:spTree>
    <p:extLst>
      <p:ext uri="{BB962C8B-B14F-4D97-AF65-F5344CB8AC3E}">
        <p14:creationId xmlns:p14="http://schemas.microsoft.com/office/powerpoint/2010/main" val="19591693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98497C-EAEA-9648-9D7B-2E8DF126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Order Ranking Logic (new logic)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9B00FA-BA4F-A74F-A799-5580580D4B5E}"/>
              </a:ext>
            </a:extLst>
          </p:cNvPr>
          <p:cNvSpPr txBox="1"/>
          <p:nvPr/>
        </p:nvSpPr>
        <p:spPr>
          <a:xfrm>
            <a:off x="1130161" y="4407610"/>
            <a:ext cx="104693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b="1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600" dirty="0"/>
              <a:t>We try to align the ranking logic with the central priority guidelines and DF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600" dirty="0"/>
              <a:t>To give higher rank for L4/BUP (or other orders), we have two ways: 1) site pull in FCD; 2) PSP input exceptional priority through smartsheet.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600" dirty="0"/>
              <a:t>Orders with MFG_HOLD have lowest priorities among all  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76DFAF-3E80-6440-BBDC-8CE9AED5198B}"/>
              </a:ext>
            </a:extLst>
          </p:cNvPr>
          <p:cNvGrpSpPr/>
          <p:nvPr/>
        </p:nvGrpSpPr>
        <p:grpSpPr>
          <a:xfrm>
            <a:off x="1428108" y="1938088"/>
            <a:ext cx="8574150" cy="1500872"/>
            <a:chOff x="1428108" y="1938088"/>
            <a:chExt cx="8574150" cy="150087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1766F90-CD49-A243-9E43-188393AE1B0E}"/>
                </a:ext>
              </a:extLst>
            </p:cNvPr>
            <p:cNvGrpSpPr/>
            <p:nvPr/>
          </p:nvGrpSpPr>
          <p:grpSpPr>
            <a:xfrm>
              <a:off x="1428108" y="1938088"/>
              <a:ext cx="8574150" cy="1289926"/>
              <a:chOff x="955497" y="1968913"/>
              <a:chExt cx="8574150" cy="1289926"/>
            </a:xfrm>
          </p:grpSpPr>
          <p:sp>
            <p:nvSpPr>
              <p:cNvPr id="4" name="Process 3">
                <a:extLst>
                  <a:ext uri="{FF2B5EF4-FFF2-40B4-BE49-F238E27FC236}">
                    <a16:creationId xmlns:a16="http://schemas.microsoft.com/office/drawing/2014/main" id="{3F05ACD7-DD48-6740-B25F-3B54D9E9C072}"/>
                  </a:ext>
                </a:extLst>
              </p:cNvPr>
              <p:cNvSpPr/>
              <p:nvPr/>
            </p:nvSpPr>
            <p:spPr>
              <a:xfrm>
                <a:off x="1137305" y="1968913"/>
                <a:ext cx="1080944" cy="628355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050" b="1" dirty="0">
                    <a:solidFill>
                      <a:schemeClr val="tx1"/>
                    </a:solidFill>
                  </a:rPr>
                  <a:t>PR1/2/3</a:t>
                </a:r>
              </a:p>
              <a:p>
                <a:pPr algn="ctr"/>
                <a:r>
                  <a:rPr lang="en-CN" sz="1050" b="1" dirty="0">
                    <a:solidFill>
                      <a:schemeClr val="tx1"/>
                    </a:solidFill>
                  </a:rPr>
                  <a:t>(Rank# 1/2/3)</a:t>
                </a:r>
              </a:p>
            </p:txBody>
          </p:sp>
          <p:sp>
            <p:nvSpPr>
              <p:cNvPr id="6" name="Process 5">
                <a:extLst>
                  <a:ext uri="{FF2B5EF4-FFF2-40B4-BE49-F238E27FC236}">
                    <a16:creationId xmlns:a16="http://schemas.microsoft.com/office/drawing/2014/main" id="{B2A9436C-26E6-FF49-87DA-5AB04F671D9D}"/>
                  </a:ext>
                </a:extLst>
              </p:cNvPr>
              <p:cNvSpPr/>
              <p:nvPr/>
            </p:nvSpPr>
            <p:spPr>
              <a:xfrm>
                <a:off x="7022765" y="1978838"/>
                <a:ext cx="978108" cy="614849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Order qty</a:t>
                </a:r>
                <a:endParaRPr lang="en-CN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Process 9">
                <a:extLst>
                  <a:ext uri="{FF2B5EF4-FFF2-40B4-BE49-F238E27FC236}">
                    <a16:creationId xmlns:a16="http://schemas.microsoft.com/office/drawing/2014/main" id="{93341E37-5679-154A-BDE3-805DBB290D37}"/>
                  </a:ext>
                </a:extLst>
              </p:cNvPr>
              <p:cNvSpPr/>
              <p:nvPr/>
            </p:nvSpPr>
            <p:spPr>
              <a:xfrm>
                <a:off x="2655599" y="1989112"/>
                <a:ext cx="978108" cy="593347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050" b="1" dirty="0">
                    <a:solidFill>
                      <a:schemeClr val="tx1"/>
                    </a:solidFill>
                  </a:rPr>
                  <a:t>Current FCD</a:t>
                </a:r>
              </a:p>
              <a:p>
                <a:pPr algn="ctr"/>
                <a:r>
                  <a:rPr lang="en-CN" sz="900" b="1" dirty="0">
                    <a:solidFill>
                      <a:schemeClr val="tx1"/>
                    </a:solidFill>
                  </a:rPr>
                  <a:t>(offset transit)</a:t>
                </a:r>
              </a:p>
            </p:txBody>
          </p:sp>
          <p:sp>
            <p:nvSpPr>
              <p:cNvPr id="11" name="Process 10">
                <a:extLst>
                  <a:ext uri="{FF2B5EF4-FFF2-40B4-BE49-F238E27FC236}">
                    <a16:creationId xmlns:a16="http://schemas.microsoft.com/office/drawing/2014/main" id="{37E74267-F278-E743-B7DF-DDC61A85D499}"/>
                  </a:ext>
                </a:extLst>
              </p:cNvPr>
              <p:cNvSpPr/>
              <p:nvPr/>
            </p:nvSpPr>
            <p:spPr>
              <a:xfrm>
                <a:off x="4071153" y="1978838"/>
                <a:ext cx="1080944" cy="614849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05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CN" sz="1050" b="1" dirty="0">
                    <a:solidFill>
                      <a:schemeClr val="tx1"/>
                    </a:solidFill>
                  </a:rPr>
                  <a:t>L4/BUP/YE</a:t>
                </a:r>
              </a:p>
              <a:p>
                <a:pPr algn="ctr"/>
                <a:r>
                  <a:rPr lang="en-CN" sz="1050" b="1" dirty="0">
                    <a:solidFill>
                      <a:schemeClr val="tx1"/>
                    </a:solidFill>
                  </a:rPr>
                  <a:t>(Rank# 4/5/6)</a:t>
                </a:r>
              </a:p>
              <a:p>
                <a:pPr algn="ctr"/>
                <a:endParaRPr lang="en-CN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778D64-412D-D44E-8ED4-9096215E7FCF}"/>
                  </a:ext>
                </a:extLst>
              </p:cNvPr>
              <p:cNvSpPr txBox="1"/>
              <p:nvPr/>
            </p:nvSpPr>
            <p:spPr>
              <a:xfrm>
                <a:off x="8454755" y="2623647"/>
                <a:ext cx="10748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1200" dirty="0"/>
                  <a:t>Prioritize rev order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9927850-9911-F345-99CB-25887B94A6BD}"/>
                  </a:ext>
                </a:extLst>
              </p:cNvPr>
              <p:cNvCxnSpPr>
                <a:cxnSpLocks/>
                <a:stCxn id="4" idx="3"/>
                <a:endCxn id="10" idx="1"/>
              </p:cNvCxnSpPr>
              <p:nvPr/>
            </p:nvCxnSpPr>
            <p:spPr>
              <a:xfrm>
                <a:off x="2218249" y="2283091"/>
                <a:ext cx="437350" cy="2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0BC6FC7-CA6D-8F47-AE7E-5F478D65C51C}"/>
                  </a:ext>
                </a:extLst>
              </p:cNvPr>
              <p:cNvCxnSpPr>
                <a:cxnSpLocks/>
                <a:stCxn id="10" idx="3"/>
                <a:endCxn id="11" idx="1"/>
              </p:cNvCxnSpPr>
              <p:nvPr/>
            </p:nvCxnSpPr>
            <p:spPr>
              <a:xfrm>
                <a:off x="3633707" y="2285786"/>
                <a:ext cx="437446" cy="4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69DB8E9-C6FF-ED45-A5BC-2D5608131054}"/>
                  </a:ext>
                </a:extLst>
              </p:cNvPr>
              <p:cNvCxnSpPr>
                <a:cxnSpLocks/>
                <a:stCxn id="11" idx="3"/>
                <a:endCxn id="33" idx="1"/>
              </p:cNvCxnSpPr>
              <p:nvPr/>
            </p:nvCxnSpPr>
            <p:spPr>
              <a:xfrm flipV="1">
                <a:off x="5152097" y="2285353"/>
                <a:ext cx="399138" cy="9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Process 17">
                <a:extLst>
                  <a:ext uri="{FF2B5EF4-FFF2-40B4-BE49-F238E27FC236}">
                    <a16:creationId xmlns:a16="http://schemas.microsoft.com/office/drawing/2014/main" id="{83B557F9-72D0-B74F-8B6C-CC70362ACA73}"/>
                  </a:ext>
                </a:extLst>
              </p:cNvPr>
              <p:cNvSpPr/>
              <p:nvPr/>
            </p:nvSpPr>
            <p:spPr>
              <a:xfrm>
                <a:off x="8515228" y="1978838"/>
                <a:ext cx="978108" cy="614849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Rev/non-rev</a:t>
                </a:r>
                <a:endParaRPr lang="en-CN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737487-4D4B-E649-8643-28C2685770E8}"/>
                  </a:ext>
                </a:extLst>
              </p:cNvPr>
              <p:cNvSpPr txBox="1"/>
              <p:nvPr/>
            </p:nvSpPr>
            <p:spPr>
              <a:xfrm>
                <a:off x="6991943" y="2612508"/>
                <a:ext cx="9781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1200" dirty="0"/>
                  <a:t>Prioritize smaller qty order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136E01A9-C166-744A-8AC4-D78B27B6A9B6}"/>
                  </a:ext>
                </a:extLst>
              </p:cNvPr>
              <p:cNvCxnSpPr>
                <a:cxnSpLocks/>
                <a:stCxn id="6" idx="3"/>
                <a:endCxn id="18" idx="1"/>
              </p:cNvCxnSpPr>
              <p:nvPr/>
            </p:nvCxnSpPr>
            <p:spPr>
              <a:xfrm>
                <a:off x="8000873" y="2286263"/>
                <a:ext cx="5143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Process 32">
                <a:extLst>
                  <a:ext uri="{FF2B5EF4-FFF2-40B4-BE49-F238E27FC236}">
                    <a16:creationId xmlns:a16="http://schemas.microsoft.com/office/drawing/2014/main" id="{07E1F75E-E08A-0146-B157-4DE582F39405}"/>
                  </a:ext>
                </a:extLst>
              </p:cNvPr>
              <p:cNvSpPr/>
              <p:nvPr/>
            </p:nvSpPr>
            <p:spPr>
              <a:xfrm>
                <a:off x="5551235" y="1977928"/>
                <a:ext cx="1080943" cy="614849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OSSD</a:t>
                </a:r>
              </a:p>
              <a:p>
                <a:pPr algn="ctr"/>
                <a:r>
                  <a:rPr lang="en-CN" sz="1050" b="1" dirty="0">
                    <a:solidFill>
                      <a:schemeClr val="tx1"/>
                    </a:solidFill>
                  </a:rPr>
                  <a:t>(offset transit)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8CF47ED-531D-4F4E-B18A-80CD3EC9D487}"/>
                  </a:ext>
                </a:extLst>
              </p:cNvPr>
              <p:cNvCxnSpPr>
                <a:cxnSpLocks/>
                <a:stCxn id="33" idx="3"/>
                <a:endCxn id="6" idx="1"/>
              </p:cNvCxnSpPr>
              <p:nvPr/>
            </p:nvCxnSpPr>
            <p:spPr>
              <a:xfrm>
                <a:off x="6632178" y="2285353"/>
                <a:ext cx="390587" cy="9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1A03DA4-9A1C-1846-AC11-D81665D8DD64}"/>
                  </a:ext>
                </a:extLst>
              </p:cNvPr>
              <p:cNvSpPr txBox="1"/>
              <p:nvPr/>
            </p:nvSpPr>
            <p:spPr>
              <a:xfrm>
                <a:off x="955497" y="2617778"/>
                <a:ext cx="8928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1200" dirty="0"/>
                  <a:t>Including DPAS</a:t>
                </a:r>
              </a:p>
            </p:txBody>
          </p:sp>
        </p:grpSp>
        <p:sp>
          <p:nvSpPr>
            <p:cNvPr id="32" name="Process 31">
              <a:extLst>
                <a:ext uri="{FF2B5EF4-FFF2-40B4-BE49-F238E27FC236}">
                  <a16:creationId xmlns:a16="http://schemas.microsoft.com/office/drawing/2014/main" id="{8F88918F-EBE9-5E43-AB53-643959BDDB7D}"/>
                </a:ext>
              </a:extLst>
            </p:cNvPr>
            <p:cNvSpPr/>
            <p:nvPr/>
          </p:nvSpPr>
          <p:spPr>
            <a:xfrm>
              <a:off x="2805695" y="2845613"/>
              <a:ext cx="1554923" cy="593347"/>
            </a:xfrm>
            <a:prstGeom prst="flowChartProcess">
              <a:avLst/>
            </a:prstGeom>
            <a:noFill/>
            <a:ln>
              <a:solidFill>
                <a:srgbClr val="FFC08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000" dirty="0">
                  <a:solidFill>
                    <a:schemeClr val="tx1">
                      <a:lumMod val="50000"/>
                    </a:schemeClr>
                  </a:solidFill>
                </a:rPr>
                <a:t>Manual </a:t>
              </a:r>
              <a:r>
                <a:rPr lang="en-CN" sz="1000" b="1" dirty="0">
                  <a:solidFill>
                    <a:schemeClr val="tx1">
                      <a:lumMod val="50000"/>
                    </a:schemeClr>
                  </a:solidFill>
                </a:rPr>
                <a:t>exceptional</a:t>
              </a:r>
              <a:r>
                <a:rPr lang="en-CN" sz="1000" dirty="0">
                  <a:solidFill>
                    <a:schemeClr val="tx1">
                      <a:lumMod val="50000"/>
                    </a:schemeClr>
                  </a:solidFill>
                </a:rPr>
                <a:t> priority injection by PSP</a:t>
              </a:r>
            </a:p>
          </p:txBody>
        </p: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2F576C72-445E-E642-8F8D-11853E838462}"/>
                </a:ext>
              </a:extLst>
            </p:cNvPr>
            <p:cNvCxnSpPr>
              <a:cxnSpLocks/>
              <a:stCxn id="32" idx="1"/>
              <a:endCxn id="4" idx="2"/>
            </p:cNvCxnSpPr>
            <p:nvPr/>
          </p:nvCxnSpPr>
          <p:spPr>
            <a:xfrm rot="10800000">
              <a:off x="2150389" y="2566443"/>
              <a:ext cx="655307" cy="575844"/>
            </a:xfrm>
            <a:prstGeom prst="bentConnector2">
              <a:avLst/>
            </a:prstGeom>
            <a:ln>
              <a:solidFill>
                <a:srgbClr val="FFC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2FCD18FE-A314-D042-8E8A-2D71A10FB418}"/>
                </a:ext>
              </a:extLst>
            </p:cNvPr>
            <p:cNvCxnSpPr>
              <a:cxnSpLocks/>
              <a:stCxn id="32" idx="3"/>
              <a:endCxn id="11" idx="2"/>
            </p:cNvCxnSpPr>
            <p:nvPr/>
          </p:nvCxnSpPr>
          <p:spPr>
            <a:xfrm flipV="1">
              <a:off x="4360618" y="2562862"/>
              <a:ext cx="723618" cy="579425"/>
            </a:xfrm>
            <a:prstGeom prst="bentConnector2">
              <a:avLst/>
            </a:prstGeom>
            <a:ln>
              <a:solidFill>
                <a:srgbClr val="FFC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70987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7457-2373-6845-A8D2-43FBA95B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8" y="455085"/>
            <a:ext cx="11127317" cy="975783"/>
          </a:xfrm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CN" dirty="0"/>
              <a:t>PCBA Allocation – Input</a:t>
            </a:r>
            <a:r>
              <a:rPr lang="zh-CN" altLang="en-US"/>
              <a:t> </a:t>
            </a:r>
            <a:r>
              <a:rPr lang="en-US" altLang="zh-CN"/>
              <a:t>Data</a:t>
            </a:r>
            <a:r>
              <a:rPr lang="en-CN"/>
              <a:t> </a:t>
            </a:r>
            <a:r>
              <a:rPr lang="en-CN" dirty="0"/>
              <a:t>and Porcedures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3E98461-2F8C-064D-A5B6-7ED64B586E4F}"/>
              </a:ext>
            </a:extLst>
          </p:cNvPr>
          <p:cNvSpPr/>
          <p:nvPr/>
        </p:nvSpPr>
        <p:spPr>
          <a:xfrm>
            <a:off x="998482" y="1891869"/>
            <a:ext cx="1166655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GLO 3A4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32BF7C8-A55A-8C4B-B71E-244FCD98588E}"/>
              </a:ext>
            </a:extLst>
          </p:cNvPr>
          <p:cNvSpPr/>
          <p:nvPr/>
        </p:nvSpPr>
        <p:spPr>
          <a:xfrm>
            <a:off x="1004569" y="4929055"/>
            <a:ext cx="1166655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98D710B-2C39-6044-9665-ED07A6EA5926}"/>
              </a:ext>
            </a:extLst>
          </p:cNvPr>
          <p:cNvSpPr/>
          <p:nvPr/>
        </p:nvSpPr>
        <p:spPr>
          <a:xfrm>
            <a:off x="998469" y="3721954"/>
            <a:ext cx="1166655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DF Site OH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2A99DFE-E6E5-1248-9DBB-B782ABBC5096}"/>
              </a:ext>
            </a:extLst>
          </p:cNvPr>
          <p:cNvSpPr/>
          <p:nvPr/>
        </p:nvSpPr>
        <p:spPr>
          <a:xfrm>
            <a:off x="1004569" y="4319350"/>
            <a:ext cx="1166655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DF Site Intransit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5D920B9-6414-F443-B7A2-E9EACF03B0A1}"/>
              </a:ext>
            </a:extLst>
          </p:cNvPr>
          <p:cNvSpPr/>
          <p:nvPr/>
        </p:nvSpPr>
        <p:spPr>
          <a:xfrm>
            <a:off x="3963037" y="1891868"/>
            <a:ext cx="1053881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Ranking GLO 3A4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882AE9-A8FA-424B-9E8E-142BB27456C0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 flipV="1">
            <a:off x="2165137" y="2138851"/>
            <a:ext cx="465049" cy="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8A56797-FEA9-F546-AD4F-4659FFB8CD26}"/>
              </a:ext>
            </a:extLst>
          </p:cNvPr>
          <p:cNvSpPr/>
          <p:nvPr/>
        </p:nvSpPr>
        <p:spPr>
          <a:xfrm>
            <a:off x="6605430" y="1891868"/>
            <a:ext cx="1053881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OH allocate to Site 3A4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D703EEE-FC95-214D-96CF-DDBA52859C7E}"/>
              </a:ext>
            </a:extLst>
          </p:cNvPr>
          <p:cNvSpPr/>
          <p:nvPr/>
        </p:nvSpPr>
        <p:spPr>
          <a:xfrm>
            <a:off x="7972903" y="1891629"/>
            <a:ext cx="1053881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Intransit allocate to Site 3A4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ADD7F8-E121-8A46-8600-DCF4C69170DA}"/>
              </a:ext>
            </a:extLst>
          </p:cNvPr>
          <p:cNvSpPr/>
          <p:nvPr/>
        </p:nvSpPr>
        <p:spPr>
          <a:xfrm>
            <a:off x="9327975" y="1891628"/>
            <a:ext cx="1053881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allocate to GLO 3A4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D8FF3CB-1279-D14B-B658-2714CD4F4F78}"/>
              </a:ext>
            </a:extLst>
          </p:cNvPr>
          <p:cNvSpPr/>
          <p:nvPr/>
        </p:nvSpPr>
        <p:spPr>
          <a:xfrm>
            <a:off x="10729750" y="1891627"/>
            <a:ext cx="1053881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Aggregate allocation result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33B62F-7336-C948-AA61-0504C8AF3376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>
            <a:off x="6322703" y="2143874"/>
            <a:ext cx="282727" cy="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1D453D-4FCC-FC40-94BC-C394E95CE7B0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659311" y="2143876"/>
            <a:ext cx="313592" cy="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8225D7-505E-CD41-9E7D-4FF1EF1BE47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9026784" y="2143875"/>
            <a:ext cx="3011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09219E-2567-DB43-BC1D-BFA38AAC4E8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0381856" y="2143874"/>
            <a:ext cx="3478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9B13681-FFD4-4446-9F21-8A5D3DF11955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2165124" y="2396361"/>
            <a:ext cx="4967247" cy="15778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7C501C9-A628-7E45-8745-05D5B70ECC7D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flipV="1">
            <a:off x="2171224" y="2396122"/>
            <a:ext cx="6328620" cy="2175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9B976E01-77F1-3946-BC3E-7D01125D2D99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 flipV="1">
            <a:off x="2171224" y="2396121"/>
            <a:ext cx="7683692" cy="2785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6D1BC01-8536-9843-83C5-4203CE02E3D4}"/>
              </a:ext>
            </a:extLst>
          </p:cNvPr>
          <p:cNvSpPr txBox="1"/>
          <p:nvPr/>
        </p:nvSpPr>
        <p:spPr>
          <a:xfrm>
            <a:off x="995419" y="1450418"/>
            <a:ext cx="1169711" cy="33855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CN" dirty="0"/>
              <a:t>Input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3E3C74-BB0B-8844-85D9-F7E605F32D6A}"/>
              </a:ext>
            </a:extLst>
          </p:cNvPr>
          <p:cNvSpPr txBox="1"/>
          <p:nvPr/>
        </p:nvSpPr>
        <p:spPr>
          <a:xfrm>
            <a:off x="2640700" y="1450418"/>
            <a:ext cx="9142931" cy="33855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N" sz="1600" dirty="0">
                <a:solidFill>
                  <a:schemeClr val="bg1">
                    <a:lumMod val="85000"/>
                  </a:schemeClr>
                </a:solidFill>
              </a:rPr>
              <a:t>Main procedures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E24BF35-46EE-E147-A71B-5DC2B2B64E3E}"/>
              </a:ext>
            </a:extLst>
          </p:cNvPr>
          <p:cNvSpPr/>
          <p:nvPr/>
        </p:nvSpPr>
        <p:spPr>
          <a:xfrm>
            <a:off x="995427" y="2496445"/>
            <a:ext cx="1166655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Transit time</a:t>
            </a:r>
            <a:endParaRPr lang="en-CN" sz="11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DA7311-AD24-154D-9628-D7D83B413514}"/>
              </a:ext>
            </a:extLst>
          </p:cNvPr>
          <p:cNvCxnSpPr>
            <a:cxnSpLocks/>
            <a:stCxn id="28" idx="3"/>
            <a:endCxn id="42" idx="2"/>
          </p:cNvCxnSpPr>
          <p:nvPr/>
        </p:nvCxnSpPr>
        <p:spPr>
          <a:xfrm flipV="1">
            <a:off x="2162082" y="2391097"/>
            <a:ext cx="995045" cy="357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58DB9B5-DB86-E747-8B78-67938A7CEF49}"/>
              </a:ext>
            </a:extLst>
          </p:cNvPr>
          <p:cNvSpPr txBox="1"/>
          <p:nvPr/>
        </p:nvSpPr>
        <p:spPr>
          <a:xfrm>
            <a:off x="2410971" y="4365857"/>
            <a:ext cx="48910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/>
              <a:t>ETA&lt;=15days considered as OH; ETA&gt;15days can backward fulfill -10 days OSSD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0293DE8-F633-9444-B73D-1490ACEB9EFD}"/>
              </a:ext>
            </a:extLst>
          </p:cNvPr>
          <p:cNvSpPr/>
          <p:nvPr/>
        </p:nvSpPr>
        <p:spPr>
          <a:xfrm>
            <a:off x="2630186" y="1886604"/>
            <a:ext cx="1053881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Offsset 3A4 OSSD, FCD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61995B6-7B71-8947-A65E-9C365866AD54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3684067" y="2138851"/>
            <a:ext cx="278970" cy="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595A90E-5155-434A-A99C-386522CB19AD}"/>
              </a:ext>
            </a:extLst>
          </p:cNvPr>
          <p:cNvSpPr/>
          <p:nvPr/>
        </p:nvSpPr>
        <p:spPr>
          <a:xfrm>
            <a:off x="1017285" y="5541497"/>
            <a:ext cx="2691685" cy="93120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Other exceptional data considered: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100" dirty="0"/>
              <a:t>Exceptional priority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100" dirty="0"/>
              <a:t>cross-CM intransit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100" dirty="0"/>
              <a:t>TAN grouping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A460631-1F02-D04A-A29E-3E4E628C02A5}"/>
              </a:ext>
            </a:extLst>
          </p:cNvPr>
          <p:cNvSpPr/>
          <p:nvPr/>
        </p:nvSpPr>
        <p:spPr>
          <a:xfrm>
            <a:off x="995419" y="3108887"/>
            <a:ext cx="1166655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Sourcing rules</a:t>
            </a:r>
            <a:endParaRPr lang="en-CN" sz="1100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7E01774-03A2-044E-B23C-BB9112D96240}"/>
              </a:ext>
            </a:extLst>
          </p:cNvPr>
          <p:cNvSpPr/>
          <p:nvPr/>
        </p:nvSpPr>
        <p:spPr>
          <a:xfrm>
            <a:off x="5268822" y="1891627"/>
            <a:ext cx="1053881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Limit Tan per sourcing rule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6F895F-4951-A841-A560-8611772FBA95}"/>
              </a:ext>
            </a:extLst>
          </p:cNvPr>
          <p:cNvCxnSpPr>
            <a:cxnSpLocks/>
            <a:stCxn id="9" idx="3"/>
            <a:endCxn id="37" idx="1"/>
          </p:cNvCxnSpPr>
          <p:nvPr/>
        </p:nvCxnSpPr>
        <p:spPr>
          <a:xfrm flipV="1">
            <a:off x="5016918" y="2143874"/>
            <a:ext cx="251904" cy="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A6892A84-8F2A-BC4F-A537-D29344B2A524}"/>
              </a:ext>
            </a:extLst>
          </p:cNvPr>
          <p:cNvCxnSpPr>
            <a:cxnSpLocks/>
            <a:stCxn id="31" idx="3"/>
            <a:endCxn id="37" idx="2"/>
          </p:cNvCxnSpPr>
          <p:nvPr/>
        </p:nvCxnSpPr>
        <p:spPr>
          <a:xfrm flipV="1">
            <a:off x="2162074" y="2396120"/>
            <a:ext cx="3633689" cy="9650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230593E-27CD-1F4E-858C-16061EF70310}"/>
              </a:ext>
            </a:extLst>
          </p:cNvPr>
          <p:cNvSpPr/>
          <p:nvPr/>
        </p:nvSpPr>
        <p:spPr>
          <a:xfrm>
            <a:off x="6346066" y="5541497"/>
            <a:ext cx="5364939" cy="93120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N" sz="1600" b="1" dirty="0">
                <a:solidFill>
                  <a:schemeClr val="tx1"/>
                </a:solidFill>
              </a:rPr>
              <a:t>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600" dirty="0">
                <a:solidFill>
                  <a:schemeClr val="tx1"/>
                </a:solidFill>
              </a:rPr>
              <a:t>Versions: different versions considered as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600" dirty="0">
                <a:solidFill>
                  <a:schemeClr val="tx1"/>
                </a:solidFill>
              </a:rPr>
              <a:t>Sourcing: each DF site source from Single PCBA site</a:t>
            </a:r>
          </a:p>
        </p:txBody>
      </p:sp>
    </p:spTree>
    <p:extLst>
      <p:ext uri="{BB962C8B-B14F-4D97-AF65-F5344CB8AC3E}">
        <p14:creationId xmlns:p14="http://schemas.microsoft.com/office/powerpoint/2010/main" val="102155818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673C21-3A77-0946-B0E4-81D3F984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Diagram</a:t>
            </a:r>
          </a:p>
        </p:txBody>
      </p:sp>
      <p:pic>
        <p:nvPicPr>
          <p:cNvPr id="45" name="Graphic 44" descr="Users">
            <a:extLst>
              <a:ext uri="{FF2B5EF4-FFF2-40B4-BE49-F238E27FC236}">
                <a16:creationId xmlns:a16="http://schemas.microsoft.com/office/drawing/2014/main" id="{456CAB76-B364-C940-B240-191B9FB53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532" y="2459047"/>
            <a:ext cx="914400" cy="914400"/>
          </a:xfrm>
          <a:prstGeom prst="rect">
            <a:avLst/>
          </a:prstGeom>
        </p:spPr>
      </p:pic>
      <p:pic>
        <p:nvPicPr>
          <p:cNvPr id="50" name="Graphic 49" descr="Database">
            <a:extLst>
              <a:ext uri="{FF2B5EF4-FFF2-40B4-BE49-F238E27FC236}">
                <a16:creationId xmlns:a16="http://schemas.microsoft.com/office/drawing/2014/main" id="{3E8103E0-359E-F54C-A7F1-59C1D86128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4425" y="4194156"/>
            <a:ext cx="588988" cy="588988"/>
          </a:xfrm>
          <a:prstGeom prst="rect">
            <a:avLst/>
          </a:prstGeom>
        </p:spPr>
      </p:pic>
      <p:pic>
        <p:nvPicPr>
          <p:cNvPr id="51" name="Graphic 50" descr="Database">
            <a:extLst>
              <a:ext uri="{FF2B5EF4-FFF2-40B4-BE49-F238E27FC236}">
                <a16:creationId xmlns:a16="http://schemas.microsoft.com/office/drawing/2014/main" id="{4AD1EC9A-A39A-2349-8B37-82663506F3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0901" y="3643970"/>
            <a:ext cx="588988" cy="58898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DFA64B5-3D06-A940-B522-0EFA64FD8AFA}"/>
              </a:ext>
            </a:extLst>
          </p:cNvPr>
          <p:cNvSpPr txBox="1"/>
          <p:nvPr/>
        </p:nvSpPr>
        <p:spPr>
          <a:xfrm>
            <a:off x="8147364" y="4267542"/>
            <a:ext cx="3938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Smartsheet</a:t>
            </a:r>
          </a:p>
          <a:p>
            <a:r>
              <a:rPr lang="en-CN" sz="1200" dirty="0"/>
              <a:t>(Exceptional priority, TAN grouping, Cross CM intransit)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407352F-CBB7-B94F-B05E-9EB0E3F002E6}"/>
              </a:ext>
            </a:extLst>
          </p:cNvPr>
          <p:cNvGrpSpPr/>
          <p:nvPr/>
        </p:nvGrpSpPr>
        <p:grpSpPr>
          <a:xfrm>
            <a:off x="2901871" y="1404260"/>
            <a:ext cx="3911038" cy="4998655"/>
            <a:chOff x="2355999" y="1888540"/>
            <a:chExt cx="2241759" cy="3997105"/>
          </a:xfrm>
          <a:solidFill>
            <a:schemeClr val="bg1">
              <a:lumMod val="85000"/>
            </a:schemeClr>
          </a:solidFill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3E281BC-B3BB-8243-AC6C-F11EB550199C}"/>
                </a:ext>
              </a:extLst>
            </p:cNvPr>
            <p:cNvSpPr/>
            <p:nvPr/>
          </p:nvSpPr>
          <p:spPr>
            <a:xfrm>
              <a:off x="2355999" y="1888540"/>
              <a:ext cx="2241759" cy="399710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ACBD5CD-0973-D84C-B5C6-1A634709C1BE}"/>
                </a:ext>
              </a:extLst>
            </p:cNvPr>
            <p:cNvSpPr txBox="1"/>
            <p:nvPr/>
          </p:nvSpPr>
          <p:spPr>
            <a:xfrm>
              <a:off x="2806510" y="2111060"/>
              <a:ext cx="1340745" cy="46760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1600" dirty="0"/>
                <a:t>RunOn: Cisco IT Cloud</a:t>
              </a:r>
            </a:p>
            <a:p>
              <a:pPr algn="ctr"/>
              <a:r>
                <a:rPr lang="en-CN" sz="1600" dirty="0"/>
                <a:t>(Cisco internal network)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7E051800-6F51-9742-AA94-59D983BC5071}"/>
                </a:ext>
              </a:extLst>
            </p:cNvPr>
            <p:cNvSpPr/>
            <p:nvPr/>
          </p:nvSpPr>
          <p:spPr>
            <a:xfrm>
              <a:off x="2781224" y="2780640"/>
              <a:ext cx="1401137" cy="63388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Web UI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https://pcba-allocation.cisco.com/allocation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A4ED6D35-C417-E047-8A67-6432100040B4}"/>
                </a:ext>
              </a:extLst>
            </p:cNvPr>
            <p:cNvSpPr/>
            <p:nvPr/>
          </p:nvSpPr>
          <p:spPr>
            <a:xfrm>
              <a:off x="2781224" y="3798929"/>
              <a:ext cx="1409177" cy="63388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Allocation App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DC86E382-59C3-2046-A2C8-C02FE84F101F}"/>
                </a:ext>
              </a:extLst>
            </p:cNvPr>
            <p:cNvSpPr/>
            <p:nvPr/>
          </p:nvSpPr>
          <p:spPr>
            <a:xfrm>
              <a:off x="2774704" y="4819649"/>
              <a:ext cx="1409177" cy="63388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File storage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CE2B798-860F-A749-B2F5-A420BEE9548F}"/>
              </a:ext>
            </a:extLst>
          </p:cNvPr>
          <p:cNvCxnSpPr>
            <a:cxnSpLocks/>
            <a:stCxn id="45" idx="3"/>
            <a:endCxn id="55" idx="1"/>
          </p:cNvCxnSpPr>
          <p:nvPr/>
        </p:nvCxnSpPr>
        <p:spPr>
          <a:xfrm>
            <a:off x="2488932" y="2916247"/>
            <a:ext cx="11547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23AF8B6-1C7A-2843-A21E-0DEA2D217C50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4865963" y="3312603"/>
            <a:ext cx="7014" cy="48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466DE87-E036-3249-AD50-C3435F266CDE}"/>
              </a:ext>
            </a:extLst>
          </p:cNvPr>
          <p:cNvSpPr txBox="1"/>
          <p:nvPr/>
        </p:nvSpPr>
        <p:spPr>
          <a:xfrm>
            <a:off x="8176538" y="3764221"/>
            <a:ext cx="297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MongoDB:  ims-mngdb-rtp-d-06:37600</a:t>
            </a:r>
          </a:p>
          <a:p>
            <a:r>
              <a:rPr lang="en-US" sz="1200" dirty="0"/>
              <a:t>(SCR, OH, In-transit, Sourcing rules))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175E23-E26D-FA4D-963E-1841F4C48B7C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4872977" y="4586044"/>
            <a:ext cx="0" cy="48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05E6204-8023-C64B-87FA-448C27669150}"/>
              </a:ext>
            </a:extLst>
          </p:cNvPr>
          <p:cNvSpPr txBox="1"/>
          <p:nvPr/>
        </p:nvSpPr>
        <p:spPr>
          <a:xfrm>
            <a:off x="1430451" y="3141024"/>
            <a:ext cx="1394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Cisco internal users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E76AF7-EEB7-8F49-8D69-C6E53A9DCF7C}"/>
              </a:ext>
            </a:extLst>
          </p:cNvPr>
          <p:cNvCxnSpPr/>
          <p:nvPr/>
        </p:nvCxnSpPr>
        <p:spPr>
          <a:xfrm>
            <a:off x="6513816" y="4403003"/>
            <a:ext cx="1099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5F58BE-B597-8E44-94DD-E34D959FF04E}"/>
              </a:ext>
            </a:extLst>
          </p:cNvPr>
          <p:cNvCxnSpPr/>
          <p:nvPr/>
        </p:nvCxnSpPr>
        <p:spPr>
          <a:xfrm>
            <a:off x="6513816" y="3984785"/>
            <a:ext cx="1099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18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5556D-850B-6F4B-AF16-9AB95FAF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Transit Time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5E95AA-DD99-5145-9DFE-5211D3DCB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16294"/>
              </p:ext>
            </p:extLst>
          </p:nvPr>
        </p:nvGraphicFramePr>
        <p:xfrm>
          <a:off x="1568450" y="1861316"/>
          <a:ext cx="2959101" cy="3220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901">
                  <a:extLst>
                    <a:ext uri="{9D8B030D-6E8A-4147-A177-3AD203B41FA5}">
                      <a16:colId xmlns:a16="http://schemas.microsoft.com/office/drawing/2014/main" val="2247764834"/>
                    </a:ext>
                  </a:extLst>
                </a:gridCol>
                <a:gridCol w="826901">
                  <a:extLst>
                    <a:ext uri="{9D8B030D-6E8A-4147-A177-3AD203B41FA5}">
                      <a16:colId xmlns:a16="http://schemas.microsoft.com/office/drawing/2014/main" val="1155189765"/>
                    </a:ext>
                  </a:extLst>
                </a:gridCol>
                <a:gridCol w="1305299">
                  <a:extLst>
                    <a:ext uri="{9D8B030D-6E8A-4147-A177-3AD203B41FA5}">
                      <a16:colId xmlns:a16="http://schemas.microsoft.com/office/drawing/2014/main" val="229281668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PCBA Site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DF Site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Transit Time (days)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2883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7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63201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FCZ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03424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FJZ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10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13348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SJZ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10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20497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JMX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9449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FGU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069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4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7768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JPI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5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6527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FSJ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6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66580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88086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2087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FDO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09803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345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Other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 dirty="0">
                          <a:effectLst/>
                        </a:rPr>
                        <a:t>7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1071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89922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5556D-850B-6F4B-AF16-9AB95FAF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Manual SS Priority Injection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2FE06-CED1-D644-B97C-097605F4FFF5}"/>
              </a:ext>
            </a:extLst>
          </p:cNvPr>
          <p:cNvSpPr txBox="1"/>
          <p:nvPr/>
        </p:nvSpPr>
        <p:spPr>
          <a:xfrm>
            <a:off x="693683" y="1681656"/>
            <a:ext cx="1064698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User can flag and give a new priority rank for any SS when need to (for existing priority orders will replace with new ranking# provided) – </a:t>
            </a:r>
            <a:r>
              <a:rPr lang="en-CN" b="1" dirty="0"/>
              <a:t>we should only use this very exceptionally so as not to deviate too much from the normal priority process.</a:t>
            </a:r>
          </a:p>
          <a:p>
            <a:endParaRPr lang="en-CN" dirty="0"/>
          </a:p>
          <a:p>
            <a:r>
              <a:rPr lang="en-CN" dirty="0"/>
              <a:t>How: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Add the SS into smartsheet via: </a:t>
            </a:r>
            <a:r>
              <a:rPr lang="en-US" sz="1400" dirty="0">
                <a:hlinkClick r:id="rId2"/>
              </a:rPr>
              <a:t>https://app.smartsheet.com/sheets/vMWf8q5CPR24P52rCpxMx6H5gcv3Hx4Q3mF82pG1?view=grid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a specific ranking# to the SS. Example: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– make the order same priority as PR1;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1.5 - make the order lower than PR1 but higher than PR2;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 any number &gt;6 - make the order lower than BUP, but higher than any other order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41842694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100B5E-103E-0349-86B0-5D42B0DF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Note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389C7-C52E-4B4F-ACB1-628B5A0A13DF}"/>
              </a:ext>
            </a:extLst>
          </p:cNvPr>
          <p:cNvSpPr txBox="1"/>
          <p:nvPr/>
        </p:nvSpPr>
        <p:spPr>
          <a:xfrm>
            <a:off x="945931" y="1744716"/>
            <a:ext cx="1036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Current design applies to orgs have different name between PCBA and DF.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If for same org code case, e.g. FDO, need to have a way to distinguish OH for DF vs PCBA; also currently pcba_site is removed from OH data</a:t>
            </a:r>
            <a:r>
              <a:rPr lang="en-US" dirty="0"/>
              <a:t> so DF OH will also get removed, thus this need to be modified.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4091732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lue theme 2016 16x9">
  <a:themeElements>
    <a:clrScheme name="Blue Theme 2016 Colors">
      <a:dk1>
        <a:srgbClr val="58585B"/>
      </a:dk1>
      <a:lt1>
        <a:srgbClr val="FFFFFF"/>
      </a:lt1>
      <a:dk2>
        <a:srgbClr val="58585B"/>
      </a:dk2>
      <a:lt2>
        <a:srgbClr val="049FD9"/>
      </a:lt2>
      <a:accent1>
        <a:srgbClr val="004BAF"/>
      </a:accent1>
      <a:accent2>
        <a:srgbClr val="64BBE3"/>
      </a:accent2>
      <a:accent3>
        <a:srgbClr val="E8EBF1"/>
      </a:accent3>
      <a:accent4>
        <a:srgbClr val="9E9EA2"/>
      </a:accent4>
      <a:accent5>
        <a:srgbClr val="049FD9"/>
      </a:accent5>
      <a:accent6>
        <a:srgbClr val="ABC233"/>
      </a:accent6>
      <a:hlink>
        <a:srgbClr val="049FD9"/>
      </a:hlink>
      <a:folHlink>
        <a:srgbClr val="004B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DC503DE1-91F3-4E06-9D47-79C2309E909B}" vid="{C266BCD2-BF24-49DE-B4C0-2E591CE229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28210</TotalTime>
  <Words>732</Words>
  <Application>Microsoft Macintosh PowerPoint</Application>
  <PresentationFormat>Widescreen</PresentationFormat>
  <Paragraphs>138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Ciscolight</vt:lpstr>
      <vt:lpstr>Arial</vt:lpstr>
      <vt:lpstr>Calibri</vt:lpstr>
      <vt:lpstr>CiscoSans</vt:lpstr>
      <vt:lpstr>CiscoSans ExtraLight</vt:lpstr>
      <vt:lpstr>Blue theme 2016 16x9</vt:lpstr>
      <vt:lpstr>PCBA Allocation  Ranking Logic and Allocation Procedures</vt:lpstr>
      <vt:lpstr>Key Objectives for Allocation Tool</vt:lpstr>
      <vt:lpstr>Core Allocation Concept</vt:lpstr>
      <vt:lpstr>Order Ranking Logic (new logic)</vt:lpstr>
      <vt:lpstr>PCBA Allocation – Input Data and Porcedures</vt:lpstr>
      <vt:lpstr>Solution Diagram</vt:lpstr>
      <vt:lpstr>Transit Time</vt:lpstr>
      <vt:lpstr>Manual SS Priority Injection</vt:lpstr>
      <vt:lpstr>Note</vt:lpstr>
      <vt:lpstr>PowerPoint Presentation</vt:lpstr>
      <vt:lpstr>Order Ranking Logic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Experimentation using full PCBA SCR  Supply/capacity – DF CTB – Material impact</dc:title>
  <dc:creator>kwziyi@gmail.com</dc:creator>
  <cp:lastModifiedBy>kwziyi@gmail.com</cp:lastModifiedBy>
  <cp:revision>205</cp:revision>
  <dcterms:created xsi:type="dcterms:W3CDTF">2020-06-19T01:19:26Z</dcterms:created>
  <dcterms:modified xsi:type="dcterms:W3CDTF">2020-12-16T04:34:58Z</dcterms:modified>
</cp:coreProperties>
</file>