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5"/>
  </p:notesMasterIdLst>
  <p:sldIdLst>
    <p:sldId id="267" r:id="rId2"/>
    <p:sldId id="285" r:id="rId3"/>
    <p:sldId id="281" r:id="rId4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80"/>
    <a:srgbClr val="FFE0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9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9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D18FD-D4CC-4163-B221-261AEA246121}" type="datetimeFigureOut">
              <a:rPr lang="en-US" smtClean="0"/>
              <a:t>10/9/20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07F3B-EBF1-45E8-ACC2-8D303F6E3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71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67" y="431800"/>
            <a:ext cx="1255184" cy="78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25995" y="5057598"/>
            <a:ext cx="11061895" cy="384175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67" b="0" i="0">
                <a:solidFill>
                  <a:srgbClr val="FFFFFE"/>
                </a:solidFill>
                <a:latin typeface="+mn-lt"/>
                <a:cs typeface="CiscoSans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625995" y="5377594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67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625995" y="5697590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67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723" y="4281951"/>
            <a:ext cx="11070167" cy="398668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933" baseline="0">
                <a:solidFill>
                  <a:srgbClr val="FFFFFE"/>
                </a:solidFill>
                <a:latin typeface="+mj-l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567687" y="3519969"/>
            <a:ext cx="11120203" cy="85964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933" b="0" i="0" spc="0" baseline="0">
                <a:solidFill>
                  <a:srgbClr val="FFFFFE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932955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04852" y="1168479"/>
            <a:ext cx="11013016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3193" indent="-523187">
              <a:lnSpc>
                <a:spcPts val="592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Arial"/>
              <a:buChar char="•"/>
              <a:defRPr sz="49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77176" indent="-287799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996719" indent="-228548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72586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16401" y="1797051"/>
            <a:ext cx="11036459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74561" indent="-29838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77176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996719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214683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443231" indent="-224314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5041048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3689" y="1797051"/>
            <a:ext cx="5201497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86392" y="1797051"/>
            <a:ext cx="5624613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63619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087533" y="812801"/>
            <a:ext cx="0" cy="5312833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905" y="403341"/>
            <a:ext cx="4954660" cy="1101929"/>
          </a:xfrm>
          <a:prstGeom prst="rect">
            <a:avLst/>
          </a:prstGeom>
        </p:spPr>
        <p:txBody>
          <a:bodyPr lIns="61712" tIns="34286" rIns="61712" bIns="34286" rtlCol="0">
            <a:noAutofit/>
          </a:bodyPr>
          <a:lstStyle>
            <a:lvl1pPr algn="l" defTabSz="91427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4267" b="0" i="0" kern="1200" spc="-100" baseline="0" dirty="0" smtClean="0">
                <a:solidFill>
                  <a:schemeClr val="tx2"/>
                </a:soli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541286" y="403341"/>
            <a:ext cx="4954660" cy="110192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267" b="0" i="0" kern="1200" spc="-100" baseline="0" dirty="0">
                <a:solidFill>
                  <a:schemeClr val="tx2"/>
                </a:solidFill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3905" y="1797051"/>
            <a:ext cx="4954660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541286" y="1797051"/>
            <a:ext cx="4954660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290252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4093633" y="812801"/>
            <a:ext cx="0" cy="5312833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049684" y="812801"/>
            <a:ext cx="0" cy="5312833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615952" y="304425"/>
            <a:ext cx="3116145" cy="102728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33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2"/>
          </p:nvPr>
        </p:nvSpPr>
        <p:spPr>
          <a:xfrm>
            <a:off x="4503638" y="303785"/>
            <a:ext cx="3116145" cy="102728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33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473085" y="293972"/>
            <a:ext cx="3116145" cy="102728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33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5951" y="1601459"/>
            <a:ext cx="3116147" cy="441987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11080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133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575866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4503637" y="1600428"/>
            <a:ext cx="3116147" cy="441987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11080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133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575866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8473083" y="1600428"/>
            <a:ext cx="3116147" cy="441987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11080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133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575866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591869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760634" y="1773767"/>
            <a:ext cx="4950884" cy="4135967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864941" y="1975668"/>
            <a:ext cx="4501216" cy="221202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14288" indent="-114288" algn="l" defTabSz="91427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2000" kern="1200" baseline="0" dirty="0" smtClean="0">
                <a:solidFill>
                  <a:schemeClr val="tx2"/>
                </a:solidFill>
                <a:latin typeface="+mn-lt"/>
                <a:ea typeface="+mn-ea"/>
                <a:cs typeface="CiscoSans ExtraLight"/>
              </a:defRPr>
            </a:lvl1pPr>
            <a:lvl2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6864942" y="4736592"/>
            <a:ext cx="4674993" cy="3383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>
              <a:buClr>
                <a:schemeClr val="tx2"/>
              </a:buClr>
              <a:buFontTx/>
              <a:buNone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3689" y="1797051"/>
            <a:ext cx="5201497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9174021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7293601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933" b="0" i="0">
                <a:solidFill>
                  <a:schemeClr val="tx2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897" y="2054069"/>
            <a:ext cx="10629664" cy="3038449"/>
          </a:xfrm>
          <a:prstGeom prst="rect">
            <a:avLst/>
          </a:prstGeom>
        </p:spPr>
        <p:txBody>
          <a:bodyPr>
            <a:noAutofit/>
          </a:bodyPr>
          <a:lstStyle>
            <a:lvl1pPr marL="244794" indent="-533277" algn="l">
              <a:lnSpc>
                <a:spcPct val="90000"/>
              </a:lnSpc>
              <a:defRPr sz="6133" b="0" i="1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189521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146800" y="812801"/>
            <a:ext cx="0" cy="5312833"/>
          </a:xfrm>
          <a:prstGeom prst="line">
            <a:avLst/>
          </a:prstGeom>
          <a:ln w="38100" cap="flat" cmpd="sng">
            <a:solidFill>
              <a:srgbClr val="004B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18351" y="1918747"/>
            <a:ext cx="5093797" cy="3020519"/>
          </a:xfrm>
        </p:spPr>
        <p:txBody>
          <a:bodyPr lIns="61715" tIns="34288" rIns="61715" bIns="34288" rtlCol="0">
            <a:noAutofit/>
          </a:bodyPr>
          <a:lstStyle>
            <a:lvl1pPr marL="0" indent="0" algn="l" defTabSz="91430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63360" y="872691"/>
            <a:ext cx="5154507" cy="5120640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FontTx/>
              <a:buNone/>
              <a:defRPr sz="2133" baseline="0">
                <a:solidFill>
                  <a:schemeClr val="tx2"/>
                </a:solidFill>
                <a:latin typeface="+mn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5381121"/>
      </p:ext>
    </p:extLst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83688" y="1797051"/>
            <a:ext cx="11127317" cy="3544971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667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2133" b="0" i="0">
                <a:solidFill>
                  <a:schemeClr val="tx2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1802399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6554" y="4279401"/>
            <a:ext cx="6246489" cy="384175"/>
          </a:xfrm>
          <a:prstGeom prst="rect">
            <a:avLst/>
          </a:prstGeom>
        </p:spPr>
        <p:txBody>
          <a:bodyPr vert="horz" lIns="68574" tIns="34288" rIns="68574" bIns="34288" rtlCol="0">
            <a:noAutofit/>
          </a:bodyPr>
          <a:lstStyle>
            <a:lvl1pPr marL="0" indent="0" algn="l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701" y="3282703"/>
            <a:ext cx="6283409" cy="1022351"/>
          </a:xfrm>
        </p:spPr>
        <p:txBody>
          <a:bodyPr lIns="61715" tIns="34288" rIns="61715" bIns="34288" rtlCol="0" anchor="b">
            <a:noAutofit/>
          </a:bodyPr>
          <a:lstStyle>
            <a:lvl1pPr marL="0" indent="0" algn="l" defTabSz="91430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933" b="0" kern="1200" spc="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/>
          </p:nvPr>
        </p:nvSpPr>
        <p:spPr>
          <a:xfrm>
            <a:off x="7387175" y="1917701"/>
            <a:ext cx="3568700" cy="2889251"/>
          </a:xfrm>
          <a:prstGeom prst="rect">
            <a:avLst/>
          </a:prstGeom>
        </p:spPr>
        <p:txBody>
          <a:bodyPr lIns="91420" tIns="45710" rIns="91420" bIns="45710" anchor="ctr" anchorCtr="1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1977130"/>
      </p:ext>
    </p:extLst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83688" y="1799167"/>
            <a:ext cx="11127317" cy="3547533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2133" b="0" i="0">
                <a:solidFill>
                  <a:schemeClr val="tx2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8856762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_Chart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583689" y="1799275"/>
            <a:ext cx="5342668" cy="4054364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/>
          </p:nvPr>
        </p:nvSpPr>
        <p:spPr>
          <a:xfrm>
            <a:off x="6279877" y="1799166"/>
            <a:ext cx="5431128" cy="4052529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7944792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583689" y="1799139"/>
            <a:ext cx="5338660" cy="4054500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277480" y="1799167"/>
            <a:ext cx="5433525" cy="4054944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3399468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8113185" y="2163234"/>
            <a:ext cx="3092449" cy="3090333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cs typeface="Arial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563533" y="2163234"/>
            <a:ext cx="3092451" cy="30903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cs typeface="Arial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018118" y="2163234"/>
            <a:ext cx="3092449" cy="309033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1036647" y="3733524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4581926" y="3730928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131107" y="3730928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2027767" y="2857372"/>
            <a:ext cx="1051984" cy="105198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5603827" y="2870412"/>
            <a:ext cx="1051984" cy="105198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9122480" y="2857372"/>
            <a:ext cx="1051984" cy="105198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7375045"/>
      </p:ext>
    </p:extLst>
  </p:cSld>
  <p:clrMapOvr>
    <a:masterClrMapping/>
  </p:clrMapOvr>
  <p:transition spd="slow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1032934" y="2163234"/>
            <a:ext cx="3075517" cy="3075517"/>
          </a:xfrm>
          <a:prstGeom prst="ellipse">
            <a:avLst/>
          </a:prstGeom>
          <a:solidFill>
            <a:srgbClr val="000000">
              <a:alpha val="30196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defTabSz="1219170" eaLnBrk="1" hangingPunct="1"/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4563534" y="2163234"/>
            <a:ext cx="3075517" cy="3075517"/>
          </a:xfrm>
          <a:prstGeom prst="ellipse">
            <a:avLst/>
          </a:prstGeom>
          <a:solidFill>
            <a:srgbClr val="000000">
              <a:alpha val="30196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defTabSz="1219170" eaLnBrk="1" hangingPunct="1"/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4" name="Oval 8"/>
          <p:cNvSpPr>
            <a:spLocks noChangeArrowheads="1"/>
          </p:cNvSpPr>
          <p:nvPr/>
        </p:nvSpPr>
        <p:spPr bwMode="auto">
          <a:xfrm>
            <a:off x="8117417" y="2163234"/>
            <a:ext cx="3073400" cy="3075517"/>
          </a:xfrm>
          <a:prstGeom prst="ellipse">
            <a:avLst/>
          </a:prstGeom>
          <a:solidFill>
            <a:srgbClr val="000000">
              <a:alpha val="30196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defTabSz="1219170" eaLnBrk="1" hangingPunct="1"/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5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1033287" y="2163193"/>
            <a:ext cx="3074624" cy="3074624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733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7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4563981" y="2163193"/>
            <a:ext cx="3074624" cy="3074624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733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9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8116671" y="2163193"/>
            <a:ext cx="3074624" cy="3074624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733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051730" y="5164185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4582424" y="5161589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8135114" y="5161589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0206807"/>
      </p:ext>
    </p:extLst>
  </p:cSld>
  <p:clrMapOvr>
    <a:masterClrMapping/>
  </p:clrMapOvr>
  <p:transition spd="slow"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67480" y="3403400"/>
            <a:ext cx="931499" cy="931499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0" y="1902143"/>
            <a:ext cx="931499" cy="931499"/>
          </a:xfrm>
          <a:prstGeom prst="ellipse">
            <a:avLst/>
          </a:prstGeom>
          <a:noFill/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rgbClr val="049FD9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0" y="4870791"/>
            <a:ext cx="931499" cy="931499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820333" y="1910030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820333" y="3410391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820333" y="4870791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1" y="1900269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0" y="3388917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1" y="4877782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17879317"/>
      </p:ext>
    </p:extLst>
  </p:cSld>
  <p:clrMapOvr>
    <a:masterClrMapping/>
  </p:clrMapOvr>
  <p:transition spd="slow"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767480" y="3403400"/>
            <a:ext cx="931499" cy="931499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0" y="1902143"/>
            <a:ext cx="931499" cy="931499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0" y="4870791"/>
            <a:ext cx="931499" cy="931499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820333" y="1910030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820333" y="3410391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820333" y="4870791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0" y="3403401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1" y="4868187"/>
            <a:ext cx="931499" cy="924508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767480" y="1902998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5040732"/>
      </p:ext>
    </p:extLst>
  </p:cSld>
  <p:clrMapOvr>
    <a:masterClrMapping/>
  </p:clrMapOvr>
  <p:transition spd="slow"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67482" y="2639092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1" y="1771904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2" y="3503262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63179" y="1779790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563180" y="2646082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563180" y="3503262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2" y="1770029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2" y="2639091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4" y="3500658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767484" y="4366109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563181" y="4366109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767485" y="4363505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767485" y="5228956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563183" y="5228955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767486" y="5226351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56120771"/>
      </p:ext>
    </p:extLst>
  </p:cSld>
  <p:clrMapOvr>
    <a:masterClrMapping/>
  </p:clrMapOvr>
  <p:transition spd="slow">
    <p:wip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767482" y="2639092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1" y="1771904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2" y="3503262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63179" y="1779790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563180" y="2646082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563180" y="3503262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2" y="1770029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2" y="2639091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4" y="3500658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767484" y="4366109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563181" y="4366109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767485" y="4363505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767485" y="5228956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563183" y="5228955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767486" y="5226351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14752553"/>
      </p:ext>
    </p:extLst>
  </p:cSld>
  <p:clrMapOvr>
    <a:masterClrMapping/>
  </p:clrMapOvr>
  <p:transition spd="slow">
    <p:wip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767482" y="2639092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1" y="1771904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2" y="3503262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63179" y="1779790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563180" y="2646082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563180" y="3503262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2" y="1770029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2" y="2639091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4" y="3500658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767484" y="4366109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563182" y="4366109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767485" y="4363505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767485" y="5228956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563183" y="5228955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767486" y="5226351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20" name="Oval 19"/>
          <p:cNvSpPr/>
          <p:nvPr/>
        </p:nvSpPr>
        <p:spPr>
          <a:xfrm>
            <a:off x="5886102" y="2644113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886101" y="1776925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886102" y="3508284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3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681799" y="1784811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6681800" y="2651103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6681800" y="3508283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5886102" y="1775050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3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5886102" y="2644113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3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5886104" y="3505679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36" name="Oval 35"/>
          <p:cNvSpPr/>
          <p:nvPr/>
        </p:nvSpPr>
        <p:spPr>
          <a:xfrm>
            <a:off x="5886104" y="4371130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3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6681801" y="4371130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5886105" y="4368526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39" name="Oval 38"/>
          <p:cNvSpPr/>
          <p:nvPr/>
        </p:nvSpPr>
        <p:spPr>
          <a:xfrm>
            <a:off x="5886105" y="5233977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6681803" y="5233977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5886106" y="5231373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985880275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gradFill rotWithShape="0">
          <a:gsLst>
            <a:gs pos="0">
              <a:schemeClr val="bg2"/>
            </a:gs>
            <a:gs pos="100000">
              <a:schemeClr val="accent1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/>
        </p:nvSpPr>
        <p:spPr bwMode="ltGray">
          <a:xfrm>
            <a:off x="11354627" y="6323876"/>
            <a:ext cx="290868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r" defTabSz="814305" fontAlgn="auto">
              <a:spcBef>
                <a:spcPts val="0"/>
              </a:spcBef>
              <a:spcAft>
                <a:spcPts val="0"/>
              </a:spcAft>
              <a:defRPr/>
            </a:pPr>
            <a:fld id="{509F5890-BE05-4D5D-AADF-DD6FDB4C472B}" type="slidenum">
              <a:rPr lang="en-US" sz="8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pPr algn="r" defTabSz="81430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chemeClr val="bg1">
                  <a:alpha val="6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ltGray">
          <a:xfrm>
            <a:off x="7823344" y="6322205"/>
            <a:ext cx="3544024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© 2016</a:t>
            </a:r>
            <a:r>
              <a:rPr lang="en-US" sz="800" baseline="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 </a:t>
            </a:r>
            <a:r>
              <a:rPr lang="en-US" sz="8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 Cisco and/or its affiliates. All rights reserved.   Cisco Confidential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alphaModFix amt="60000"/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05" y="6167967"/>
            <a:ext cx="565573" cy="3534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4525166"/>
      </p:ext>
    </p:extLst>
  </p:cSld>
  <p:clrMapOvr>
    <a:masterClrMapping/>
  </p:clrMapOvr>
  <p:transition spd="slow">
    <p:wip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" name="Oval 41"/>
          <p:cNvSpPr/>
          <p:nvPr/>
        </p:nvSpPr>
        <p:spPr>
          <a:xfrm>
            <a:off x="767482" y="2639092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767481" y="1771904"/>
            <a:ext cx="619753" cy="619753"/>
          </a:xfrm>
          <a:prstGeom prst="ellipse">
            <a:avLst/>
          </a:prstGeom>
          <a:solidFill>
            <a:schemeClr val="bg2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767482" y="3503262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63179" y="1779790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563180" y="2646082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563180" y="3503262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2" y="1770029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2" y="2639091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4" y="3500658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767484" y="4366109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563182" y="4366109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767485" y="4363505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767485" y="5228956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563183" y="5228955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767486" y="5226351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5886102" y="2644113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5886101" y="1776925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5886102" y="3508284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681799" y="1784811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6681800" y="2651103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6681800" y="3508283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5886102" y="1775050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5886102" y="2644113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5886104" y="3505679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5886104" y="4371130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6681801" y="4371130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5886105" y="4368526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5886105" y="5233977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6681803" y="5233977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5886106" y="5231373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822166161"/>
      </p:ext>
    </p:extLst>
  </p:cSld>
  <p:clrMapOvr>
    <a:masterClrMapping/>
  </p:clrMapOvr>
  <p:transition spd="slow">
    <p:wip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85" y="6172201"/>
            <a:ext cx="977900" cy="48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666751" y="4635530"/>
            <a:ext cx="10852149" cy="69420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lIns="10800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30394" indent="0">
              <a:lnSpc>
                <a:spcPts val="4907"/>
              </a:lnSpc>
              <a:spcBef>
                <a:spcPts val="0"/>
              </a:spcBef>
              <a:buNone/>
              <a:defRPr sz="3200" i="1">
                <a:solidFill>
                  <a:srgbClr val="58585B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6270342"/>
      </p:ext>
    </p:extLst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4" y="401383"/>
            <a:ext cx="11417563" cy="3389567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98380" y="4072691"/>
            <a:ext cx="11152315" cy="716158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4267" baseline="0">
                <a:solidFill>
                  <a:srgbClr val="58585B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7920155"/>
      </p:ext>
    </p:extLst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85" y="6172201"/>
            <a:ext cx="977900" cy="48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6464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0364695"/>
      </p:ext>
    </p:extLst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0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62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11354627" y="6323876"/>
            <a:ext cx="290868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r" defTabSz="814305" fontAlgn="auto">
              <a:spcBef>
                <a:spcPts val="0"/>
              </a:spcBef>
              <a:spcAft>
                <a:spcPts val="0"/>
              </a:spcAft>
              <a:defRPr/>
            </a:pPr>
            <a:fld id="{E6ADCC75-5E05-4D7E-970D-6B4505B4F777}" type="slidenum">
              <a:rPr lang="en-US" sz="800">
                <a:solidFill>
                  <a:srgbClr val="FFFFFF">
                    <a:alpha val="60000"/>
                  </a:srgbClr>
                </a:solidFill>
                <a:latin typeface="+mn-lt"/>
                <a:ea typeface="+mn-ea"/>
                <a:cs typeface="CiscoSans Thin"/>
              </a:rPr>
              <a:pPr algn="r" defTabSz="81430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rgbClr val="FFFFFF">
                  <a:alpha val="60000"/>
                </a:srgb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7823344" y="6322205"/>
            <a:ext cx="3544024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FFFFFF">
                    <a:alpha val="60000"/>
                  </a:srgb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666751" y="4622131"/>
            <a:ext cx="10852149" cy="69534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lIns="108000" tIns="0" rIns="91440" bIns="45720" numCol="1" anchor="b" anchorCtr="0" compatLnSpc="1">
            <a:prstTxWarp prst="textNoShape">
              <a:avLst/>
            </a:prstTxWarp>
            <a:spAutoFit/>
          </a:bodyPr>
          <a:lstStyle>
            <a:lvl1pPr marL="230394" indent="-239994">
              <a:lnSpc>
                <a:spcPts val="4907"/>
              </a:lnSpc>
              <a:spcBef>
                <a:spcPts val="0"/>
              </a:spcBef>
              <a:buNone/>
              <a:defRPr sz="4267" i="1">
                <a:solidFill>
                  <a:srgbClr val="58585B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05" y="6167967"/>
            <a:ext cx="565573" cy="3534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9350439"/>
      </p:ext>
    </p:extLst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3" y="320842"/>
            <a:ext cx="11307184" cy="5688861"/>
          </a:xfrm>
          <a:prstGeom prst="rect">
            <a:avLst/>
          </a:prstGeom>
        </p:spPr>
        <p:txBody>
          <a:bodyPr vert="horz" lIns="91424" tIns="45712" rIns="91424" bIns="45712"/>
          <a:lstStyle>
            <a:lvl1pPr marL="0" indent="0" algn="ctr">
              <a:buNone/>
              <a:defRPr sz="200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008379"/>
      </p:ext>
    </p:extLst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photo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23067" y="795867"/>
            <a:ext cx="7131051" cy="40047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23067" y="4794251"/>
            <a:ext cx="7128933" cy="996949"/>
          </a:xfrm>
          <a:prstGeom prst="rect">
            <a:avLst/>
          </a:prstGeom>
          <a:noFill/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2533651" y="795528"/>
            <a:ext cx="7105651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54495" y="4873439"/>
            <a:ext cx="6765427" cy="838200"/>
          </a:xfrm>
        </p:spPr>
        <p:txBody>
          <a:bodyPr/>
          <a:lstStyle>
            <a:lvl1pPr>
              <a:defRPr sz="2667">
                <a:solidFill>
                  <a:srgbClr val="58585B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492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photo_top lef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2367" y="311151"/>
            <a:ext cx="4364567" cy="245956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733321" y="310896"/>
            <a:ext cx="4364736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vert="horz" lIns="68577" tIns="34289" rIns="68577" bIns="34289" rtlCol="0" anchor="ctr" anchorCtr="0">
            <a:normAutofit/>
          </a:bodyPr>
          <a:lstStyle>
            <a:lvl1pPr marL="0" indent="0" algn="ctr" defTabSz="914346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74581" y="3307591"/>
            <a:ext cx="8973153" cy="2152559"/>
          </a:xfrm>
        </p:spPr>
        <p:txBody>
          <a:bodyPr>
            <a:noAutofit/>
          </a:bodyPr>
          <a:lstStyle>
            <a:lvl1pPr marL="0" marR="0" indent="0" algn="l" defTabSz="914346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rgbClr val="58585B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817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rait photo_right s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56917" y="728134"/>
            <a:ext cx="4840816" cy="51604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6656832" y="728979"/>
            <a:ext cx="4840224" cy="515975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2968AF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83559" y="728980"/>
            <a:ext cx="5799891" cy="1085313"/>
          </a:xfrm>
        </p:spPr>
        <p:txBody>
          <a:bodyPr wrap="none" anchor="t">
            <a:noAutofit/>
          </a:bodyPr>
          <a:lstStyle>
            <a:lvl1pPr>
              <a:lnSpc>
                <a:spcPct val="90000"/>
              </a:lnSpc>
              <a:defRPr sz="3333">
                <a:solidFill>
                  <a:srgbClr val="58585B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942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891617" y="311152"/>
            <a:ext cx="4358216" cy="266064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6617" y="311152"/>
            <a:ext cx="4383616" cy="266064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306985" y="311151"/>
            <a:ext cx="2451100" cy="1308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6618" y="3028952"/>
            <a:ext cx="3363383" cy="34586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81967" y="3028952"/>
            <a:ext cx="5367867" cy="34586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306985" y="1682751"/>
            <a:ext cx="2451100" cy="344381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306985" y="5183717"/>
            <a:ext cx="2451100" cy="130386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4891994" y="311151"/>
            <a:ext cx="4357148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baseline="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27771" y="311151"/>
            <a:ext cx="4402668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9306444" y="311151"/>
            <a:ext cx="2451640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/>
          </p:nvPr>
        </p:nvSpPr>
        <p:spPr>
          <a:xfrm>
            <a:off x="427765" y="3028958"/>
            <a:ext cx="3383227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3877779" y="3028958"/>
            <a:ext cx="5371355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9306444" y="1676401"/>
            <a:ext cx="2451640" cy="344941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/>
          </p:nvPr>
        </p:nvSpPr>
        <p:spPr>
          <a:xfrm>
            <a:off x="9306444" y="5182964"/>
            <a:ext cx="2451640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1662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gue">
    <p:bg>
      <p:bgPr>
        <a:solidFill>
          <a:srgbClr val="3939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354627" y="6323876"/>
            <a:ext cx="290868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r" defTabSz="814305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8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pPr algn="r" defTabSz="81430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chemeClr val="bg1">
                  <a:alpha val="6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7823344" y="6322205"/>
            <a:ext cx="3544024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alphaModFix amt="60000"/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05" y="6167967"/>
            <a:ext cx="565573" cy="3534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6715952"/>
      </p:ext>
    </p:extLst>
  </p:cSld>
  <p:clrMapOvr>
    <a:masterClrMapping/>
  </p:clrMapOvr>
  <p:transition spd="slow">
    <p:wip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9936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de screen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edia Placeholder 39"/>
          <p:cNvSpPr>
            <a:spLocks noGrp="1"/>
          </p:cNvSpPr>
          <p:nvPr>
            <p:ph type="media" sz="quarter" idx="11"/>
          </p:nvPr>
        </p:nvSpPr>
        <p:spPr>
          <a:xfrm>
            <a:off x="704851" y="777240"/>
            <a:ext cx="10886575" cy="44256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67" kern="1200" baseline="0" smtClean="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02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dia Placeholder 20"/>
          <p:cNvSpPr>
            <a:spLocks noGrp="1"/>
          </p:cNvSpPr>
          <p:nvPr>
            <p:ph type="media" sz="quarter" idx="10"/>
          </p:nvPr>
        </p:nvSpPr>
        <p:spPr>
          <a:xfrm>
            <a:off x="2905785" y="778669"/>
            <a:ext cx="5899416" cy="44256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67" kern="120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1202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gradFill rotWithShape="1">
          <a:gsLst>
            <a:gs pos="0">
              <a:schemeClr val="bg2"/>
            </a:gs>
            <a:gs pos="100000">
              <a:schemeClr val="accent1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851" y="2194985"/>
            <a:ext cx="26543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2008380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241656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2883" y="1797051"/>
            <a:ext cx="11040076" cy="409859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80910" marR="0" indent="-380910" algn="ctr" defTabSz="60945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459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3688" y="1797051"/>
            <a:ext cx="11127317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74561" indent="-29838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49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77176" indent="-287799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996719" indent="-228548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3113856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3688" y="1797051"/>
            <a:ext cx="11127317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76179" indent="0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None/>
              <a:defRPr sz="49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389377" indent="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None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68171" indent="0">
              <a:buClr>
                <a:schemeClr val="tx1"/>
              </a:buClr>
              <a:buSzPct val="80000"/>
              <a:buFont typeface="Arial"/>
              <a:buNone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86135" indent="0">
              <a:buClr>
                <a:schemeClr val="tx1"/>
              </a:buClr>
              <a:buSzPct val="80000"/>
              <a:buFont typeface="Arial"/>
              <a:buNone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218916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3088885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19547" y="1194135"/>
            <a:ext cx="11198319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76179" indent="0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None/>
              <a:defRPr sz="49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389377" indent="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None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68171" indent="0">
              <a:buClr>
                <a:schemeClr val="tx1"/>
              </a:buClr>
              <a:buSzPct val="80000"/>
              <a:buFont typeface="Arial"/>
              <a:buNone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86135" indent="0">
              <a:buClr>
                <a:schemeClr val="tx1"/>
              </a:buClr>
              <a:buSzPct val="80000"/>
              <a:buFont typeface="Arial"/>
              <a:buNone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218916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5012483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584200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11354627" y="6323876"/>
            <a:ext cx="290868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r" defTabSz="814305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80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pPr algn="r" defTabSz="81430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rgbClr val="000000">
                  <a:alpha val="25000"/>
                </a:srgb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7823344" y="6322205"/>
            <a:ext cx="3544024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pic>
        <p:nvPicPr>
          <p:cNvPr id="1029" name="Picture 2"/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05" y="6167967"/>
            <a:ext cx="565573" cy="353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860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6" r:id="rId34"/>
    <p:sldLayoutId id="2147483697" r:id="rId35"/>
    <p:sldLayoutId id="2147483698" r:id="rId36"/>
    <p:sldLayoutId id="2147483699" r:id="rId37"/>
    <p:sldLayoutId id="2147483700" r:id="rId38"/>
    <p:sldLayoutId id="2147483701" r:id="rId39"/>
    <p:sldLayoutId id="2147483702" r:id="rId40"/>
    <p:sldLayoutId id="2147483703" r:id="rId41"/>
    <p:sldLayoutId id="2147483704" r:id="rId42"/>
    <p:sldLayoutId id="2147483705" r:id="rId43"/>
  </p:sldLayoutIdLst>
  <p:transition spd="slow">
    <p:wipe/>
  </p:transition>
  <p:txStyles>
    <p:titleStyle>
      <a:lvl1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4267" kern="1200" dirty="0">
          <a:solidFill>
            <a:schemeClr val="tx2"/>
          </a:solidFill>
          <a:latin typeface="+mj-lt"/>
          <a:ea typeface="ＭＳ Ｐゴシック" charset="0"/>
          <a:cs typeface="CiscoSans"/>
        </a:defRPr>
      </a:lvl1pPr>
      <a:lvl2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609585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70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54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339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6478" indent="-226478" algn="l" defTabSz="912261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78355" indent="-287859" algn="l" defTabSz="912261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8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575719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967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214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779" indent="-228588" algn="l" defTabSz="914346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61" indent="-228557" algn="l" defTabSz="914346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13" indent="0" algn="l" defTabSz="91434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4" indent="-228588" algn="l" defTabSz="9143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CED2230-8FB4-B642-865E-AA5933AAD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995" y="2162832"/>
            <a:ext cx="11426745" cy="1429030"/>
          </a:xfrm>
        </p:spPr>
        <p:txBody>
          <a:bodyPr/>
          <a:lstStyle/>
          <a:p>
            <a:pPr algn="r"/>
            <a:r>
              <a:rPr lang="en-US" altLang="zh-CN" sz="4400" dirty="0"/>
              <a:t>PCBA Allocation </a:t>
            </a:r>
            <a:br>
              <a:rPr lang="en-US" altLang="zh-CN" sz="4400" dirty="0"/>
            </a:br>
            <a:r>
              <a:rPr lang="en-US" altLang="zh-CN" sz="2400" dirty="0"/>
              <a:t>Ranking Logic and Procedure</a:t>
            </a:r>
            <a:endParaRPr lang="en-US" sz="32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3CB7123-960A-AA44-B0D0-C6DB350B3E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N" dirty="0"/>
              <a:t>Ken Wang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C1F646D-19E1-3B45-B59D-491A85506A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N" dirty="0"/>
              <a:t>Sep 29, 2020</a:t>
            </a:r>
          </a:p>
        </p:txBody>
      </p:sp>
    </p:spTree>
    <p:extLst>
      <p:ext uri="{BB962C8B-B14F-4D97-AF65-F5344CB8AC3E}">
        <p14:creationId xmlns:p14="http://schemas.microsoft.com/office/powerpoint/2010/main" val="135277693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98497C-EAEA-9648-9D7B-2E8DF126F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Order Ranking Logic</a:t>
            </a:r>
          </a:p>
        </p:txBody>
      </p:sp>
      <p:sp>
        <p:nvSpPr>
          <p:cNvPr id="4" name="Process 3">
            <a:extLst>
              <a:ext uri="{FF2B5EF4-FFF2-40B4-BE49-F238E27FC236}">
                <a16:creationId xmlns:a16="http://schemas.microsoft.com/office/drawing/2014/main" id="{3F05ACD7-DD48-6740-B25F-3B54D9E9C072}"/>
              </a:ext>
            </a:extLst>
          </p:cNvPr>
          <p:cNvSpPr/>
          <p:nvPr/>
        </p:nvSpPr>
        <p:spPr>
          <a:xfrm>
            <a:off x="1539621" y="1681239"/>
            <a:ext cx="1400505" cy="628355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50" b="1" dirty="0">
                <a:solidFill>
                  <a:schemeClr val="tx1"/>
                </a:solidFill>
              </a:rPr>
              <a:t>Top priority orders </a:t>
            </a:r>
          </a:p>
          <a:p>
            <a:pPr algn="ctr"/>
            <a:r>
              <a:rPr lang="en-CN" sz="1050" b="1" dirty="0">
                <a:solidFill>
                  <a:schemeClr val="tx1"/>
                </a:solidFill>
              </a:rPr>
              <a:t>(PR1/2/3, Top100, L4, BUP)</a:t>
            </a:r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B2A9436C-26E6-FF49-87DA-5AB04F671D9D}"/>
              </a:ext>
            </a:extLst>
          </p:cNvPr>
          <p:cNvSpPr/>
          <p:nvPr/>
        </p:nvSpPr>
        <p:spPr>
          <a:xfrm>
            <a:off x="7234923" y="1701438"/>
            <a:ext cx="1400505" cy="614849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Rev/non-rev</a:t>
            </a:r>
            <a:endParaRPr lang="en-CN" sz="105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9C706F-00EC-E749-B9C0-51384C650EA0}"/>
              </a:ext>
            </a:extLst>
          </p:cNvPr>
          <p:cNvSpPr txBox="1"/>
          <p:nvPr/>
        </p:nvSpPr>
        <p:spPr>
          <a:xfrm>
            <a:off x="1344716" y="4114073"/>
            <a:ext cx="81642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b="1" dirty="0"/>
              <a:t>Additional considerations: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</a:t>
            </a:r>
            <a:r>
              <a:rPr lang="en-CN" sz="1400" dirty="0"/>
              <a:t>eprioritize MFG hold orders – put behind all other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sz="1400" dirty="0"/>
              <a:t>DPAS: some under PR7/8 instead of PR1/2/3, recategozied as PR1</a:t>
            </a:r>
            <a:endParaRPr lang="en-CN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4BA020-D561-B648-AE70-6E667593347E}"/>
              </a:ext>
            </a:extLst>
          </p:cNvPr>
          <p:cNvSpPr txBox="1"/>
          <p:nvPr/>
        </p:nvSpPr>
        <p:spPr>
          <a:xfrm>
            <a:off x="3390945" y="2335987"/>
            <a:ext cx="1554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dirty="0"/>
              <a:t>Prioritize Aged and recommited</a:t>
            </a:r>
          </a:p>
        </p:txBody>
      </p:sp>
      <p:sp>
        <p:nvSpPr>
          <p:cNvPr id="10" name="Process 9">
            <a:extLst>
              <a:ext uri="{FF2B5EF4-FFF2-40B4-BE49-F238E27FC236}">
                <a16:creationId xmlns:a16="http://schemas.microsoft.com/office/drawing/2014/main" id="{93341E37-5679-154A-BDE3-805DBB290D37}"/>
              </a:ext>
            </a:extLst>
          </p:cNvPr>
          <p:cNvSpPr/>
          <p:nvPr/>
        </p:nvSpPr>
        <p:spPr>
          <a:xfrm>
            <a:off x="3438055" y="1701438"/>
            <a:ext cx="1400505" cy="593347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50" b="1" dirty="0">
                <a:solidFill>
                  <a:schemeClr val="tx1"/>
                </a:solidFill>
              </a:rPr>
              <a:t>OSSD</a:t>
            </a:r>
          </a:p>
        </p:txBody>
      </p:sp>
      <p:sp>
        <p:nvSpPr>
          <p:cNvPr id="11" name="Process 10">
            <a:extLst>
              <a:ext uri="{FF2B5EF4-FFF2-40B4-BE49-F238E27FC236}">
                <a16:creationId xmlns:a16="http://schemas.microsoft.com/office/drawing/2014/main" id="{37E74267-F278-E743-B7DF-DDC61A85D499}"/>
              </a:ext>
            </a:extLst>
          </p:cNvPr>
          <p:cNvSpPr/>
          <p:nvPr/>
        </p:nvSpPr>
        <p:spPr>
          <a:xfrm>
            <a:off x="5336489" y="1701438"/>
            <a:ext cx="1400506" cy="614849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50" b="1" dirty="0">
                <a:solidFill>
                  <a:schemeClr val="tx1"/>
                </a:solidFill>
              </a:rPr>
              <a:t>Current FCD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DF90D0-B60C-D84D-80FB-5093CE8C2291}"/>
              </a:ext>
            </a:extLst>
          </p:cNvPr>
          <p:cNvSpPr txBox="1"/>
          <p:nvPr/>
        </p:nvSpPr>
        <p:spPr>
          <a:xfrm>
            <a:off x="5233584" y="2335973"/>
            <a:ext cx="1554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dirty="0"/>
              <a:t>Prioritize earlier FCD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778D64-412D-D44E-8ED4-9096215E7FCF}"/>
              </a:ext>
            </a:extLst>
          </p:cNvPr>
          <p:cNvSpPr txBox="1"/>
          <p:nvPr/>
        </p:nvSpPr>
        <p:spPr>
          <a:xfrm>
            <a:off x="7262839" y="2371144"/>
            <a:ext cx="1554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dirty="0"/>
              <a:t>Prioritize rev order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80F245-353C-8141-9177-DD3E68C46ACB}"/>
              </a:ext>
            </a:extLst>
          </p:cNvPr>
          <p:cNvSpPr txBox="1"/>
          <p:nvPr/>
        </p:nvSpPr>
        <p:spPr>
          <a:xfrm>
            <a:off x="1539621" y="2362929"/>
            <a:ext cx="14005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dirty="0"/>
              <a:t>Priority number: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PR1: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PR2: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PR3: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Top100: 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L4: 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BUP: 6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927850-9911-F345-99CB-25887B94A6BD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2940126" y="1995417"/>
            <a:ext cx="497929" cy="2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BC6FC7-CA6D-8F47-AE7E-5F478D65C51C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4838560" y="1998112"/>
            <a:ext cx="497929" cy="10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9DB8E9-C6FF-ED45-A5BC-2D5608131054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>
            <a:off x="6736995" y="2008863"/>
            <a:ext cx="497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rocess 17">
            <a:extLst>
              <a:ext uri="{FF2B5EF4-FFF2-40B4-BE49-F238E27FC236}">
                <a16:creationId xmlns:a16="http://schemas.microsoft.com/office/drawing/2014/main" id="{83B557F9-72D0-B74F-8B6C-CC70362ACA73}"/>
              </a:ext>
            </a:extLst>
          </p:cNvPr>
          <p:cNvSpPr/>
          <p:nvPr/>
        </p:nvSpPr>
        <p:spPr>
          <a:xfrm>
            <a:off x="9128076" y="1701438"/>
            <a:ext cx="1400505" cy="614849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 qty</a:t>
            </a:r>
            <a:endParaRPr lang="en-CN" sz="105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737487-4D4B-E649-8643-28C2685770E8}"/>
              </a:ext>
            </a:extLst>
          </p:cNvPr>
          <p:cNvSpPr txBox="1"/>
          <p:nvPr/>
        </p:nvSpPr>
        <p:spPr>
          <a:xfrm>
            <a:off x="9105478" y="2371144"/>
            <a:ext cx="14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dirty="0"/>
              <a:t>Prioritize smaller qty order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6E01A9-C166-744A-8AC4-D78B27B6A9B6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8635428" y="2003487"/>
            <a:ext cx="492648" cy="5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7B6BEF5-7520-8640-AE8B-22D6C75462C2}"/>
              </a:ext>
            </a:extLst>
          </p:cNvPr>
          <p:cNvSpPr txBox="1"/>
          <p:nvPr/>
        </p:nvSpPr>
        <p:spPr>
          <a:xfrm>
            <a:off x="3729525" y="1399349"/>
            <a:ext cx="2985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dirty="0"/>
              <a:t>(PCBA LT to DF will be considered)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B1C6AC-07E7-834E-BDAC-006E77878B95}"/>
              </a:ext>
            </a:extLst>
          </p:cNvPr>
          <p:cNvSpPr txBox="1"/>
          <p:nvPr/>
        </p:nvSpPr>
        <p:spPr>
          <a:xfrm>
            <a:off x="1408386" y="5339255"/>
            <a:ext cx="9080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Logic shared and aligned with DF managers: BP, Paco, Max, Seth, </a:t>
            </a:r>
            <a:r>
              <a:rPr lang="en-CN" dirty="0">
                <a:highlight>
                  <a:srgbClr val="FFFF00"/>
                </a:highlight>
              </a:rPr>
              <a:t>Ann</a:t>
            </a:r>
            <a:r>
              <a:rPr lang="en-CN" dirty="0"/>
              <a:t> (further confirm)</a:t>
            </a:r>
          </a:p>
        </p:txBody>
      </p:sp>
    </p:spTree>
    <p:extLst>
      <p:ext uri="{BB962C8B-B14F-4D97-AF65-F5344CB8AC3E}">
        <p14:creationId xmlns:p14="http://schemas.microsoft.com/office/powerpoint/2010/main" val="1386290906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C7457-2373-6845-A8D2-43FBA95BB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688" y="455085"/>
            <a:ext cx="11127317" cy="975783"/>
          </a:xfrm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CN" dirty="0"/>
              <a:t>PCBA Allocation – Input and Porcedures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3E98461-2F8C-064D-A5B6-7ED64B586E4F}"/>
              </a:ext>
            </a:extLst>
          </p:cNvPr>
          <p:cNvSpPr/>
          <p:nvPr/>
        </p:nvSpPr>
        <p:spPr>
          <a:xfrm>
            <a:off x="998482" y="2217684"/>
            <a:ext cx="1324303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GLO 3A4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32BF7C8-A55A-8C4B-B71E-244FCD98588E}"/>
              </a:ext>
            </a:extLst>
          </p:cNvPr>
          <p:cNvSpPr/>
          <p:nvPr/>
        </p:nvSpPr>
        <p:spPr>
          <a:xfrm>
            <a:off x="1036099" y="5665955"/>
            <a:ext cx="1324303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SCR (incl. SM)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98D710B-2C39-6044-9665-ED07A6EA5926}"/>
              </a:ext>
            </a:extLst>
          </p:cNvPr>
          <p:cNvSpPr/>
          <p:nvPr/>
        </p:nvSpPr>
        <p:spPr>
          <a:xfrm>
            <a:off x="998476" y="3605920"/>
            <a:ext cx="1324303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DF Site OH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2A99DFE-E6E5-1248-9DBB-B782ABBC5096}"/>
              </a:ext>
            </a:extLst>
          </p:cNvPr>
          <p:cNvSpPr/>
          <p:nvPr/>
        </p:nvSpPr>
        <p:spPr>
          <a:xfrm>
            <a:off x="998475" y="4310116"/>
            <a:ext cx="1324303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DF Site Intransit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5D920B9-6414-F443-B7A2-E9EACF03B0A1}"/>
              </a:ext>
            </a:extLst>
          </p:cNvPr>
          <p:cNvSpPr/>
          <p:nvPr/>
        </p:nvSpPr>
        <p:spPr>
          <a:xfrm>
            <a:off x="2874580" y="2217683"/>
            <a:ext cx="1324303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Ranking GLO 3A4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882AE9-A8FA-424B-9E8E-142BB27456C0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2322785" y="2469930"/>
            <a:ext cx="5517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8A56797-FEA9-F546-AD4F-4659FFB8CD26}"/>
              </a:ext>
            </a:extLst>
          </p:cNvPr>
          <p:cNvSpPr/>
          <p:nvPr/>
        </p:nvSpPr>
        <p:spPr>
          <a:xfrm>
            <a:off x="4729656" y="2217683"/>
            <a:ext cx="1324303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OH allocate to Site 3A4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D703EEE-FC95-214D-96CF-DDBA52859C7E}"/>
              </a:ext>
            </a:extLst>
          </p:cNvPr>
          <p:cNvSpPr/>
          <p:nvPr/>
        </p:nvSpPr>
        <p:spPr>
          <a:xfrm>
            <a:off x="6584732" y="2207170"/>
            <a:ext cx="1324303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Intransit allocate to Site 3A4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DADD7F8-E121-8A46-8600-DCF4C69170DA}"/>
              </a:ext>
            </a:extLst>
          </p:cNvPr>
          <p:cNvSpPr/>
          <p:nvPr/>
        </p:nvSpPr>
        <p:spPr>
          <a:xfrm>
            <a:off x="8439808" y="2207169"/>
            <a:ext cx="1324303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SCR allocate to GLO 3A4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D8FF3CB-1279-D14B-B658-2714CD4F4F78}"/>
              </a:ext>
            </a:extLst>
          </p:cNvPr>
          <p:cNvSpPr/>
          <p:nvPr/>
        </p:nvSpPr>
        <p:spPr>
          <a:xfrm>
            <a:off x="10386702" y="2207168"/>
            <a:ext cx="1324303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Summarize SCR allocation to DF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33B62F-7336-C948-AA61-0504C8AF3376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4198883" y="2469930"/>
            <a:ext cx="530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91D453D-4FCC-FC40-94BC-C394E95CE7B0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6053959" y="2459417"/>
            <a:ext cx="530773" cy="10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78225D7-505E-CD41-9E7D-4FF1EF1BE470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7909035" y="2459416"/>
            <a:ext cx="5307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F09219E-2567-DB43-BC1D-BFA38AAC4E8C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9764111" y="2459415"/>
            <a:ext cx="6225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E9B13681-FFD4-4446-9F21-8A5D3DF11955}"/>
              </a:ext>
            </a:extLst>
          </p:cNvPr>
          <p:cNvCxnSpPr>
            <a:cxnSpLocks/>
            <a:stCxn id="7" idx="3"/>
            <a:endCxn id="13" idx="2"/>
          </p:cNvCxnSpPr>
          <p:nvPr/>
        </p:nvCxnSpPr>
        <p:spPr>
          <a:xfrm flipV="1">
            <a:off x="2322779" y="2722176"/>
            <a:ext cx="3069029" cy="11359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D7C501C9-A628-7E45-8745-05D5B70ECC7D}"/>
              </a:ext>
            </a:extLst>
          </p:cNvPr>
          <p:cNvCxnSpPr>
            <a:cxnSpLocks/>
            <a:stCxn id="8" idx="3"/>
            <a:endCxn id="14" idx="2"/>
          </p:cNvCxnSpPr>
          <p:nvPr/>
        </p:nvCxnSpPr>
        <p:spPr>
          <a:xfrm flipV="1">
            <a:off x="2322778" y="2711663"/>
            <a:ext cx="4924106" cy="18507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9B976E01-77F1-3946-BC3E-7D01125D2D99}"/>
              </a:ext>
            </a:extLst>
          </p:cNvPr>
          <p:cNvCxnSpPr>
            <a:cxnSpLocks/>
            <a:stCxn id="6" idx="3"/>
            <a:endCxn id="16" idx="2"/>
          </p:cNvCxnSpPr>
          <p:nvPr/>
        </p:nvCxnSpPr>
        <p:spPr>
          <a:xfrm flipV="1">
            <a:off x="2360402" y="2711662"/>
            <a:ext cx="6741558" cy="32065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6D1BC01-8536-9843-83C5-4203CE02E3D4}"/>
              </a:ext>
            </a:extLst>
          </p:cNvPr>
          <p:cNvSpPr txBox="1"/>
          <p:nvPr/>
        </p:nvSpPr>
        <p:spPr>
          <a:xfrm>
            <a:off x="1036099" y="1450418"/>
            <a:ext cx="1249060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CN" dirty="0"/>
              <a:t>Input Data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3E3C74-BB0B-8844-85D9-F7E605F32D6A}"/>
              </a:ext>
            </a:extLst>
          </p:cNvPr>
          <p:cNvSpPr txBox="1"/>
          <p:nvPr/>
        </p:nvSpPr>
        <p:spPr>
          <a:xfrm>
            <a:off x="2874580" y="1450418"/>
            <a:ext cx="883642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N" dirty="0"/>
              <a:t>Procedures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E24BF35-46EE-E147-A71B-5DC2B2B64E3E}"/>
              </a:ext>
            </a:extLst>
          </p:cNvPr>
          <p:cNvSpPr/>
          <p:nvPr/>
        </p:nvSpPr>
        <p:spPr>
          <a:xfrm>
            <a:off x="998476" y="2894147"/>
            <a:ext cx="1324303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Transit time</a:t>
            </a:r>
            <a:endParaRPr lang="en-CN" sz="1100" dirty="0"/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6DA7311-AD24-154D-9628-D7D83B413514}"/>
              </a:ext>
            </a:extLst>
          </p:cNvPr>
          <p:cNvCxnSpPr>
            <a:cxnSpLocks/>
            <a:stCxn id="28" idx="3"/>
            <a:endCxn id="9" idx="2"/>
          </p:cNvCxnSpPr>
          <p:nvPr/>
        </p:nvCxnSpPr>
        <p:spPr>
          <a:xfrm flipV="1">
            <a:off x="2322779" y="2722176"/>
            <a:ext cx="1213953" cy="4242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8843030-455F-4044-B55E-4E3250FB9312}"/>
              </a:ext>
            </a:extLst>
          </p:cNvPr>
          <p:cNvSpPr txBox="1"/>
          <p:nvPr/>
        </p:nvSpPr>
        <p:spPr>
          <a:xfrm>
            <a:off x="4694501" y="6033583"/>
            <a:ext cx="5563511" cy="73866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N" sz="1400" dirty="0"/>
              <a:t>Versions: no need to separate different versions</a:t>
            </a:r>
          </a:p>
          <a:p>
            <a:r>
              <a:rPr lang="en-CN" sz="1400" dirty="0"/>
              <a:t>Sourcing rules: each DF only source same TAN from one PCBA site</a:t>
            </a:r>
          </a:p>
          <a:p>
            <a:r>
              <a:rPr lang="en-CN" sz="1400" dirty="0"/>
              <a:t>Backlog gap:  use air ship from PCBA site to cover 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D40F9E5-5FD3-4645-B4CF-E93EE130EDEE}"/>
              </a:ext>
            </a:extLst>
          </p:cNvPr>
          <p:cNvSpPr/>
          <p:nvPr/>
        </p:nvSpPr>
        <p:spPr>
          <a:xfrm>
            <a:off x="998475" y="4986579"/>
            <a:ext cx="1324303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>
                <a:highlight>
                  <a:srgbClr val="FFC080"/>
                </a:highlight>
              </a:rPr>
              <a:t>SB</a:t>
            </a: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50044E46-EAB1-8345-9ABA-4E42D7512F21}"/>
              </a:ext>
            </a:extLst>
          </p:cNvPr>
          <p:cNvCxnSpPr>
            <a:cxnSpLocks/>
            <a:stCxn id="27" idx="3"/>
            <a:endCxn id="14" idx="2"/>
          </p:cNvCxnSpPr>
          <p:nvPr/>
        </p:nvCxnSpPr>
        <p:spPr>
          <a:xfrm flipV="1">
            <a:off x="2322778" y="2711663"/>
            <a:ext cx="4924106" cy="25271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5712387-A6FC-074B-A331-7DF4715D4021}"/>
              </a:ext>
            </a:extLst>
          </p:cNvPr>
          <p:cNvSpPr txBox="1"/>
          <p:nvPr/>
        </p:nvSpPr>
        <p:spPr>
          <a:xfrm>
            <a:off x="3058501" y="5993156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Assummptions: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110377-6477-EE45-9EC3-5915185D1520}"/>
              </a:ext>
            </a:extLst>
          </p:cNvPr>
          <p:cNvSpPr txBox="1"/>
          <p:nvPr/>
        </p:nvSpPr>
        <p:spPr>
          <a:xfrm>
            <a:off x="9249104" y="3128866"/>
            <a:ext cx="25435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dirty="0"/>
              <a:t>Questions: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sz="1400" dirty="0"/>
              <a:t>OH sheet, transit is from where to where?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sz="1400" dirty="0"/>
              <a:t>SB datasource?</a:t>
            </a:r>
          </a:p>
        </p:txBody>
      </p:sp>
    </p:spTree>
    <p:extLst>
      <p:ext uri="{BB962C8B-B14F-4D97-AF65-F5344CB8AC3E}">
        <p14:creationId xmlns:p14="http://schemas.microsoft.com/office/powerpoint/2010/main" val="1021558180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Blue theme 2016 16x9">
  <a:themeElements>
    <a:clrScheme name="Blue Theme 2016 Colors">
      <a:dk1>
        <a:srgbClr val="58585B"/>
      </a:dk1>
      <a:lt1>
        <a:srgbClr val="FFFFFF"/>
      </a:lt1>
      <a:dk2>
        <a:srgbClr val="58585B"/>
      </a:dk2>
      <a:lt2>
        <a:srgbClr val="049FD9"/>
      </a:lt2>
      <a:accent1>
        <a:srgbClr val="004BAF"/>
      </a:accent1>
      <a:accent2>
        <a:srgbClr val="64BBE3"/>
      </a:accent2>
      <a:accent3>
        <a:srgbClr val="E8EBF1"/>
      </a:accent3>
      <a:accent4>
        <a:srgbClr val="9E9EA2"/>
      </a:accent4>
      <a:accent5>
        <a:srgbClr val="049FD9"/>
      </a:accent5>
      <a:accent6>
        <a:srgbClr val="ABC233"/>
      </a:accent6>
      <a:hlink>
        <a:srgbClr val="049FD9"/>
      </a:hlink>
      <a:folHlink>
        <a:srgbClr val="004BA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DC503DE1-91F3-4E06-9D47-79C2309E909B}" vid="{C266BCD2-BF24-49DE-B4C0-2E591CE229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11787</TotalTime>
  <Words>225</Words>
  <Application>Microsoft Macintosh PowerPoint</Application>
  <PresentationFormat>Widescreen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Ciscolight</vt:lpstr>
      <vt:lpstr>Arial</vt:lpstr>
      <vt:lpstr>Calibri</vt:lpstr>
      <vt:lpstr>CiscoSans</vt:lpstr>
      <vt:lpstr>CiscoSans ExtraLight</vt:lpstr>
      <vt:lpstr>Blue theme 2016 16x9</vt:lpstr>
      <vt:lpstr>PCBA Allocation  Ranking Logic and Procedure</vt:lpstr>
      <vt:lpstr>Order Ranking Logic</vt:lpstr>
      <vt:lpstr>PCBA Allocation – Input and Porcedures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Experimentation using full PCBA SCR  Supply/capacity – DF CTB – Material impact</dc:title>
  <dc:creator>kwziyi@gmail.com</dc:creator>
  <cp:lastModifiedBy>kwziyi@gmail.com</cp:lastModifiedBy>
  <cp:revision>71</cp:revision>
  <dcterms:created xsi:type="dcterms:W3CDTF">2020-06-19T01:19:26Z</dcterms:created>
  <dcterms:modified xsi:type="dcterms:W3CDTF">2020-10-09T02:48:12Z</dcterms:modified>
</cp:coreProperties>
</file>