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sldIdLst>
    <p:sldId id="267" r:id="rId2"/>
    <p:sldId id="291" r:id="rId3"/>
    <p:sldId id="290" r:id="rId4"/>
    <p:sldId id="285" r:id="rId5"/>
    <p:sldId id="281" r:id="rId6"/>
    <p:sldId id="879" r:id="rId7"/>
    <p:sldId id="286" r:id="rId8"/>
    <p:sldId id="288" r:id="rId9"/>
    <p:sldId id="287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87"/>
    <a:srgbClr val="FFE786"/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cba-allocation.cisco.com/allocation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martsheet.com/sheets/vMWf8q5CPR24P52rCpxMx6H5gcv3Hx4Q3mF82pG1?view=gri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503" y="5057598"/>
            <a:ext cx="10668387" cy="384175"/>
          </a:xfrm>
        </p:spPr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9503" y="5377594"/>
            <a:ext cx="10668387" cy="384175"/>
          </a:xfrm>
        </p:spPr>
        <p:txBody>
          <a:bodyPr/>
          <a:lstStyle/>
          <a:p>
            <a:r>
              <a:rPr lang="en-CN" dirty="0"/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2735" y="1815553"/>
            <a:ext cx="10813542" cy="3226894"/>
          </a:xfrm>
        </p:spPr>
        <p:txBody>
          <a:bodyPr/>
          <a:lstStyle/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Productivity: </a:t>
            </a:r>
            <a:r>
              <a:rPr lang="en-CN" sz="2400" dirty="0"/>
              <a:t>reduce the weekly x hours manual efforts for each BU to a few minutes total effort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Consistency: </a:t>
            </a:r>
            <a:r>
              <a:rPr lang="en-CN" sz="2400" dirty="0"/>
              <a:t>ensure an agreed allocation logic based on priority and urgency for all BU which aligns with central guidance and DF operations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r>
              <a:rPr lang="en-CN" sz="2400" b="1" dirty="0"/>
              <a:t>Fairness: </a:t>
            </a:r>
            <a:r>
              <a:rPr lang="en-CN" sz="2400" dirty="0"/>
              <a:t>consider transit time for remote DF in allocation</a:t>
            </a:r>
          </a:p>
          <a:p>
            <a:pPr marL="533379" indent="-45720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Key Objectives for Allocation Tool</a:t>
            </a:r>
          </a:p>
        </p:txBody>
      </p:sp>
    </p:spTree>
    <p:extLst>
      <p:ext uri="{BB962C8B-B14F-4D97-AF65-F5344CB8AC3E}">
        <p14:creationId xmlns:p14="http://schemas.microsoft.com/office/powerpoint/2010/main" val="1031078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16977-921E-A547-85CD-8D61C76E6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8488" y="2595837"/>
            <a:ext cx="10073801" cy="1429625"/>
          </a:xfrm>
        </p:spPr>
        <p:txBody>
          <a:bodyPr/>
          <a:lstStyle/>
          <a:p>
            <a:r>
              <a:rPr lang="en-CN" sz="3200" b="1" dirty="0"/>
              <a:t>First</a:t>
            </a:r>
            <a:r>
              <a:rPr lang="en-CN" sz="3200" dirty="0"/>
              <a:t>, rank orders globally</a:t>
            </a:r>
          </a:p>
          <a:p>
            <a:r>
              <a:rPr lang="en-CN" sz="3200" b="1" dirty="0"/>
              <a:t>Then</a:t>
            </a:r>
            <a:r>
              <a:rPr lang="en-CN" sz="3200" dirty="0"/>
              <a:t>, </a:t>
            </a:r>
            <a:r>
              <a:rPr lang="en-US" sz="3200" dirty="0"/>
              <a:t>a</a:t>
            </a:r>
            <a:r>
              <a:rPr lang="en-CN" sz="3200" dirty="0"/>
              <a:t>llocate supply to each order per the ranking.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C8973-0D28-0F41-BBB9-99A9B11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Core Allocation Concept</a:t>
            </a:r>
          </a:p>
        </p:txBody>
      </p:sp>
    </p:spTree>
    <p:extLst>
      <p:ext uri="{BB962C8B-B14F-4D97-AF65-F5344CB8AC3E}">
        <p14:creationId xmlns:p14="http://schemas.microsoft.com/office/powerpoint/2010/main" val="195916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9050866" y="2368159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7297850" y="2362929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344716" y="5367737"/>
            <a:ext cx="98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accent6">
                    <a:lumMod val="75000"/>
                  </a:schemeClr>
                </a:solidFill>
              </a:rPr>
              <a:t>Logic discussed and aligned with all DF managers; PPF team alignment in progress.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B904B13-F251-4942-A358-17F47640986B}"/>
              </a:ext>
            </a:extLst>
          </p:cNvPr>
          <p:cNvSpPr/>
          <p:nvPr/>
        </p:nvSpPr>
        <p:spPr>
          <a:xfrm>
            <a:off x="3189090" y="2873680"/>
            <a:ext cx="1554923" cy="593347"/>
          </a:xfrm>
          <a:prstGeom prst="flowChartProcess">
            <a:avLst/>
          </a:prstGeom>
          <a:noFill/>
          <a:ln>
            <a:solidFill>
              <a:srgbClr val="FFC08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>
                <a:solidFill>
                  <a:srgbClr val="FFC000"/>
                </a:solidFill>
              </a:rPr>
              <a:t>Manual </a:t>
            </a:r>
            <a:r>
              <a:rPr lang="en-CN" sz="1000" b="1" dirty="0">
                <a:solidFill>
                  <a:srgbClr val="FFC000"/>
                </a:solidFill>
              </a:rPr>
              <a:t>exceptional</a:t>
            </a:r>
            <a:r>
              <a:rPr lang="en-CN" sz="1000" dirty="0">
                <a:solidFill>
                  <a:srgbClr val="FFC000"/>
                </a:solidFill>
              </a:rPr>
              <a:t> priority injection by PSP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0F6E11C-96E1-B24E-AB12-562588E92669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806262" y="2325236"/>
            <a:ext cx="382828" cy="845118"/>
          </a:xfrm>
          <a:prstGeom prst="bentConnector2">
            <a:avLst/>
          </a:prstGeom>
          <a:ln>
            <a:solidFill>
              <a:srgbClr val="FFC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cess 26">
            <a:extLst>
              <a:ext uri="{FF2B5EF4-FFF2-40B4-BE49-F238E27FC236}">
                <a16:creationId xmlns:a16="http://schemas.microsoft.com/office/drawing/2014/main" id="{83D4A87F-DF2B-3F4B-B34B-C2A48CED4765}"/>
              </a:ext>
            </a:extLst>
          </p:cNvPr>
          <p:cNvSpPr/>
          <p:nvPr/>
        </p:nvSpPr>
        <p:spPr>
          <a:xfrm>
            <a:off x="6277818" y="3191801"/>
            <a:ext cx="1400505" cy="614849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YE order</a:t>
            </a:r>
            <a:endParaRPr lang="en-CN" sz="105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CC5351-FBD4-7F40-AE06-B4A43BCB7499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961491" y="2139234"/>
            <a:ext cx="16580" cy="105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E015EF-8BFD-B742-8474-96DB1F371946}"/>
              </a:ext>
            </a:extLst>
          </p:cNvPr>
          <p:cNvSpPr txBox="1"/>
          <p:nvPr/>
        </p:nvSpPr>
        <p:spPr>
          <a:xfrm>
            <a:off x="6495179" y="2755415"/>
            <a:ext cx="105632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>
                <a:solidFill>
                  <a:schemeClr val="bg1"/>
                </a:solidFill>
              </a:rPr>
              <a:t> proposal </a:t>
            </a:r>
          </a:p>
        </p:txBody>
      </p: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CN" dirty="0"/>
              <a:t>PCBA Allocation – Input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CN" dirty="0"/>
              <a:t>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4302330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69" y="309522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1004569" y="369262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24" y="2396361"/>
            <a:ext cx="4335516" cy="951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71224" y="2385848"/>
            <a:ext cx="5974287" cy="1559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216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>
                <a:solidFill>
                  <a:schemeClr val="bg1"/>
                </a:solidFill>
              </a:rPr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>
                <a:solidFill>
                  <a:schemeClr val="bg1">
                    <a:lumMod val="85000"/>
                  </a:schemeClr>
                </a:solidFill>
              </a:rPr>
              <a:t>Main 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5427" y="249644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2082" y="2391097"/>
            <a:ext cx="1061946" cy="357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81A13F-2047-AF42-A694-678C59BC48A6}"/>
              </a:ext>
            </a:extLst>
          </p:cNvPr>
          <p:cNvGrpSpPr/>
          <p:nvPr/>
        </p:nvGrpSpPr>
        <p:grpSpPr>
          <a:xfrm>
            <a:off x="4532358" y="5502184"/>
            <a:ext cx="7396640" cy="790805"/>
            <a:chOff x="2600817" y="5845978"/>
            <a:chExt cx="7396640" cy="7908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843030-455F-4044-B55E-4E3250FB9312}"/>
                </a:ext>
              </a:extLst>
            </p:cNvPr>
            <p:cNvSpPr txBox="1"/>
            <p:nvPr/>
          </p:nvSpPr>
          <p:spPr>
            <a:xfrm>
              <a:off x="4170477" y="5898119"/>
              <a:ext cx="58269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sz="1400" dirty="0"/>
                <a:t>Versions: different versions considered as same</a:t>
              </a:r>
            </a:p>
            <a:p>
              <a:r>
                <a:rPr lang="en-CN" sz="1400" dirty="0"/>
                <a:t>Sourcing rules: each DF only source same TAN from one PCBA site</a:t>
              </a:r>
            </a:p>
            <a:p>
              <a:r>
                <a:rPr lang="en-CN" sz="1400" dirty="0"/>
                <a:t>Transit time: air transit time – backlog gap should be covered by air ship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712387-A6FC-074B-A331-7DF4715D4021}"/>
                </a:ext>
              </a:extLst>
            </p:cNvPr>
            <p:cNvSpPr txBox="1"/>
            <p:nvPr/>
          </p:nvSpPr>
          <p:spPr>
            <a:xfrm>
              <a:off x="2600817" y="5845978"/>
              <a:ext cx="15696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N" dirty="0"/>
                <a:t>Assumptions: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10971" y="3728858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OSSD, FCD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95A90E-5155-434A-A99C-386522CB19AD}"/>
              </a:ext>
            </a:extLst>
          </p:cNvPr>
          <p:cNvSpPr/>
          <p:nvPr/>
        </p:nvSpPr>
        <p:spPr>
          <a:xfrm>
            <a:off x="1017285" y="4914772"/>
            <a:ext cx="2691685" cy="931206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100" dirty="0"/>
              <a:t>Other exceptional data considered: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Exceptional priority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cross-CM intransit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100" dirty="0"/>
              <a:t>TAN grouping</a:t>
            </a:r>
          </a:p>
        </p:txBody>
      </p: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73C21-3A77-0946-B0E4-81D3F984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Diagram</a:t>
            </a:r>
          </a:p>
        </p:txBody>
      </p:sp>
      <p:pic>
        <p:nvPicPr>
          <p:cNvPr id="45" name="Graphic 44" descr="Users">
            <a:extLst>
              <a:ext uri="{FF2B5EF4-FFF2-40B4-BE49-F238E27FC236}">
                <a16:creationId xmlns:a16="http://schemas.microsoft.com/office/drawing/2014/main" id="{456CAB76-B364-C940-B240-191B9FB5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532" y="2459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6B0F94-56A5-424D-ADA7-B5E82157A4D1}"/>
              </a:ext>
            </a:extLst>
          </p:cNvPr>
          <p:cNvSpPr txBox="1"/>
          <p:nvPr/>
        </p:nvSpPr>
        <p:spPr>
          <a:xfrm>
            <a:off x="8202197" y="2399234"/>
            <a:ext cx="96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3A4 Backlog</a:t>
            </a:r>
          </a:p>
          <a:p>
            <a:r>
              <a:rPr lang="en-US" sz="1000" dirty="0"/>
              <a:t>(UOV)</a:t>
            </a:r>
          </a:p>
        </p:txBody>
      </p:sp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8E8C036F-3A2A-594E-9229-DAD2FA402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2522" y="2295334"/>
            <a:ext cx="591514" cy="591514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3E8103E0-359E-F54C-A7F1-59C1D8612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425" y="3814015"/>
            <a:ext cx="588988" cy="588988"/>
          </a:xfrm>
          <a:prstGeom prst="rect">
            <a:avLst/>
          </a:prstGeom>
        </p:spPr>
      </p:pic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4AD1EC9A-A39A-2349-8B37-82663506F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0627" y="2893959"/>
            <a:ext cx="588988" cy="5889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DFA64B5-3D06-A940-B522-0EFA64FD8AFA}"/>
              </a:ext>
            </a:extLst>
          </p:cNvPr>
          <p:cNvSpPr txBox="1"/>
          <p:nvPr/>
        </p:nvSpPr>
        <p:spPr>
          <a:xfrm>
            <a:off x="8147364" y="3990142"/>
            <a:ext cx="383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Exceptional priority, TAN grouping, Cross CM intransit</a:t>
            </a:r>
          </a:p>
          <a:p>
            <a:r>
              <a:rPr lang="en-CN" sz="1200" dirty="0"/>
              <a:t>(Smartsheet)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07352F-CBB7-B94F-B05E-9EB0E3F002E6}"/>
              </a:ext>
            </a:extLst>
          </p:cNvPr>
          <p:cNvGrpSpPr/>
          <p:nvPr/>
        </p:nvGrpSpPr>
        <p:grpSpPr>
          <a:xfrm>
            <a:off x="2901871" y="1404260"/>
            <a:ext cx="3911038" cy="4998655"/>
            <a:chOff x="2355999" y="1888540"/>
            <a:chExt cx="2241759" cy="3997105"/>
          </a:xfrm>
          <a:solidFill>
            <a:schemeClr val="bg1">
              <a:lumMod val="85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281BC-B3BB-8243-AC6C-F11EB550199C}"/>
                </a:ext>
              </a:extLst>
            </p:cNvPr>
            <p:cNvSpPr/>
            <p:nvPr/>
          </p:nvSpPr>
          <p:spPr>
            <a:xfrm>
              <a:off x="2355999" y="1888540"/>
              <a:ext cx="2241759" cy="39971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CBD5CD-0973-D84C-B5C6-1A634709C1BE}"/>
                </a:ext>
              </a:extLst>
            </p:cNvPr>
            <p:cNvSpPr txBox="1"/>
            <p:nvPr/>
          </p:nvSpPr>
          <p:spPr>
            <a:xfrm>
              <a:off x="2661873" y="2111060"/>
              <a:ext cx="1630019" cy="4060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600" dirty="0"/>
                <a:t>Cisco IT Cloud</a:t>
              </a:r>
            </a:p>
            <a:p>
              <a:pPr algn="ctr"/>
              <a:r>
                <a:rPr lang="en-CN" sz="1100" dirty="0"/>
                <a:t>(</a:t>
              </a:r>
              <a:r>
                <a:rPr lang="en-US" sz="1100" dirty="0">
                  <a:hlinkClick r:id="rId8"/>
                </a:rPr>
                <a:t>https://pcba-allocation.cisco.com/allocation</a:t>
              </a:r>
              <a:r>
                <a:rPr lang="en-CN" sz="1100" dirty="0"/>
                <a:t>)</a:t>
              </a:r>
              <a:endParaRPr lang="en-CN" sz="900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E051800-6F51-9742-AA94-59D983BC5071}"/>
                </a:ext>
              </a:extLst>
            </p:cNvPr>
            <p:cNvSpPr/>
            <p:nvPr/>
          </p:nvSpPr>
          <p:spPr>
            <a:xfrm>
              <a:off x="2781224" y="2780640"/>
              <a:ext cx="140113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 UI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4ED6D35-C417-E047-8A67-6432100040B4}"/>
                </a:ext>
              </a:extLst>
            </p:cNvPr>
            <p:cNvSpPr/>
            <p:nvPr/>
          </p:nvSpPr>
          <p:spPr>
            <a:xfrm>
              <a:off x="2781224" y="379892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Allocation App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C86E382-59C3-2046-A2C8-C02FE84F101F}"/>
                </a:ext>
              </a:extLst>
            </p:cNvPr>
            <p:cNvSpPr/>
            <p:nvPr/>
          </p:nvSpPr>
          <p:spPr>
            <a:xfrm>
              <a:off x="2774704" y="4819649"/>
              <a:ext cx="1409177" cy="63388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Storage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2B798-860F-A749-B2F5-A420BEE9548F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488932" y="2916247"/>
            <a:ext cx="115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DF781E-593B-8244-86BE-AA158C5B7761}"/>
              </a:ext>
            </a:extLst>
          </p:cNvPr>
          <p:cNvCxnSpPr>
            <a:cxnSpLocks/>
          </p:cNvCxnSpPr>
          <p:nvPr/>
        </p:nvCxnSpPr>
        <p:spPr>
          <a:xfrm flipH="1" flipV="1">
            <a:off x="6368591" y="263515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3AF8B6-1C7A-2843-A21E-0DEA2D217C50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4865963" y="3312603"/>
            <a:ext cx="7014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3B2AB-7099-0F4E-B3BE-49C3C9D1401D}"/>
              </a:ext>
            </a:extLst>
          </p:cNvPr>
          <p:cNvCxnSpPr>
            <a:cxnSpLocks/>
          </p:cNvCxnSpPr>
          <p:nvPr/>
        </p:nvCxnSpPr>
        <p:spPr>
          <a:xfrm flipH="1" flipV="1">
            <a:off x="6416318" y="415870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69CF5F9-DEA6-EB4F-827B-B43EE72154DD}"/>
              </a:ext>
            </a:extLst>
          </p:cNvPr>
          <p:cNvSpPr txBox="1"/>
          <p:nvPr/>
        </p:nvSpPr>
        <p:spPr>
          <a:xfrm>
            <a:off x="6590753" y="2973164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</a:t>
            </a:r>
            <a:r>
              <a:rPr lang="en-CN" sz="1100" dirty="0"/>
              <a:t>ort:37600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3F51FF-9E72-124C-99AF-DBDFF46462DD}"/>
              </a:ext>
            </a:extLst>
          </p:cNvPr>
          <p:cNvCxnSpPr>
            <a:cxnSpLocks/>
          </p:cNvCxnSpPr>
          <p:nvPr/>
        </p:nvCxnSpPr>
        <p:spPr>
          <a:xfrm flipH="1" flipV="1">
            <a:off x="6380420" y="3180197"/>
            <a:ext cx="1150932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66DE87-E036-3249-AD50-C3435F266CDE}"/>
              </a:ext>
            </a:extLst>
          </p:cNvPr>
          <p:cNvSpPr txBox="1"/>
          <p:nvPr/>
        </p:nvSpPr>
        <p:spPr>
          <a:xfrm>
            <a:off x="8176538" y="3014210"/>
            <a:ext cx="132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OH, in-transit, SCR</a:t>
            </a:r>
          </a:p>
          <a:p>
            <a:r>
              <a:rPr lang="en-US" sz="1000" dirty="0"/>
              <a:t>(MongoDB: </a:t>
            </a:r>
            <a:r>
              <a:rPr lang="en-US" sz="1000" dirty="0" err="1"/>
              <a:t>SCDx</a:t>
            </a:r>
            <a:r>
              <a:rPr lang="en-US" sz="1000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175E23-E26D-FA4D-963E-1841F4C48B7C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872977" y="4586044"/>
            <a:ext cx="0" cy="48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16294"/>
              </p:ext>
            </p:extLst>
          </p:nvPr>
        </p:nvGraphicFramePr>
        <p:xfrm>
          <a:off x="1568450" y="1861316"/>
          <a:ext cx="2959101" cy="322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8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9803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Manual SS Priority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2FE06-CED1-D644-B97C-097605F4FFF5}"/>
              </a:ext>
            </a:extLst>
          </p:cNvPr>
          <p:cNvSpPr txBox="1"/>
          <p:nvPr/>
        </p:nvSpPr>
        <p:spPr>
          <a:xfrm>
            <a:off x="693683" y="1681656"/>
            <a:ext cx="106469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User can flag and give a new priority rank for any SS when need to (for existing priority orders will replace with new ranking# provided) – </a:t>
            </a:r>
            <a:r>
              <a:rPr lang="en-CN" b="1" dirty="0"/>
              <a:t>we should only use this very exceptionally so as not to deviate too much from the normal priority process.</a:t>
            </a:r>
          </a:p>
          <a:p>
            <a:endParaRPr lang="en-CN" dirty="0"/>
          </a:p>
          <a:p>
            <a:r>
              <a:rPr lang="en-CN" dirty="0"/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Add the SS into smartsheet via: </a:t>
            </a:r>
            <a:r>
              <a:rPr lang="en-US" sz="1400" dirty="0">
                <a:hlinkClick r:id="rId2"/>
              </a:rPr>
              <a:t>https://app.smartsheet.com/sheets/vMWf8q5CPR24P52rCpxMx6H5gcv3Hx4Q3mF82pG1?view=grid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a specific ranking# to the SS.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make the order same priority as PR1;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1.5 - make the order lower than PR1 but higher than PR2;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 any number &gt;6 - make the order lower than BUP, but higher than any other order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84269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for same org code case, e.g. FDO, need to have a way to distinguish OH for DF vs PCBA; also currently pcba_site is removed from OH data</a:t>
            </a:r>
            <a:r>
              <a:rPr lang="en-US" dirty="0"/>
              <a:t> so DF OH will also get removed, thus this need to be modified.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18867</TotalTime>
  <Words>608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Key Objectives for Allocation Tool</vt:lpstr>
      <vt:lpstr>Core Allocation Concept</vt:lpstr>
      <vt:lpstr>Order Ranking Logic</vt:lpstr>
      <vt:lpstr>PCBA Allocation – Input Data and Porcedures</vt:lpstr>
      <vt:lpstr>Solution Diagram</vt:lpstr>
      <vt:lpstr>Transit Time</vt:lpstr>
      <vt:lpstr>Manual SS Priority Injection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174</cp:revision>
  <dcterms:created xsi:type="dcterms:W3CDTF">2020-06-19T01:19:26Z</dcterms:created>
  <dcterms:modified xsi:type="dcterms:W3CDTF">2020-11-26T07:36:00Z</dcterms:modified>
</cp:coreProperties>
</file>