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67" r:id="rId2"/>
    <p:sldId id="291" r:id="rId3"/>
    <p:sldId id="290" r:id="rId4"/>
    <p:sldId id="881" r:id="rId5"/>
    <p:sldId id="281" r:id="rId6"/>
    <p:sldId id="880" r:id="rId7"/>
    <p:sldId id="286" r:id="rId8"/>
    <p:sldId id="288" r:id="rId9"/>
    <p:sldId id="287" r:id="rId10"/>
    <p:sldId id="882" r:id="rId11"/>
    <p:sldId id="285" r:id="rId1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  <a:srgbClr val="F5F687"/>
    <a:srgbClr val="FFE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cba-allocation.cisco.com/allocation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Dec 11,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60B0D9-9A4A-464F-BC2D-DC2F79DB9AF9}"/>
              </a:ext>
            </a:extLst>
          </p:cNvPr>
          <p:cNvSpPr txBox="1"/>
          <p:nvPr/>
        </p:nvSpPr>
        <p:spPr>
          <a:xfrm>
            <a:off x="4898236" y="2650732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23232126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89361" y="1681239"/>
            <a:ext cx="135076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8543323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570475" y="4182656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261237" y="2335987"/>
            <a:ext cx="14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385055" y="1701438"/>
            <a:ext cx="1222259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108831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4980586" y="2335973"/>
            <a:ext cx="14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10211617" y="2335973"/>
            <a:ext cx="13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44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07314" y="1998112"/>
            <a:ext cx="501517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6331090" y="1997679"/>
            <a:ext cx="504401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10272089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8512501" y="2324834"/>
            <a:ext cx="12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9765582" y="1998589"/>
            <a:ext cx="506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531602" y="1337155"/>
            <a:ext cx="344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07E1F75E-E08A-0146-B157-4DE582F39405}"/>
              </a:ext>
            </a:extLst>
          </p:cNvPr>
          <p:cNvSpPr/>
          <p:nvPr/>
        </p:nvSpPr>
        <p:spPr>
          <a:xfrm>
            <a:off x="6835491" y="169025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YE order</a:t>
            </a:r>
            <a:endParaRPr lang="en-CN" sz="105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F47ED-531D-4F4E-B18A-80CD3EC9D487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8057750" y="1997679"/>
            <a:ext cx="485573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D9C057-ABE3-6744-A0CA-AB0841C2A5ED}"/>
              </a:ext>
            </a:extLst>
          </p:cNvPr>
          <p:cNvSpPr txBox="1"/>
          <p:nvPr/>
        </p:nvSpPr>
        <p:spPr>
          <a:xfrm>
            <a:off x="6877113" y="2343760"/>
            <a:ext cx="122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YE orders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65-B621-554C-8A13-D28A06C69A03}"/>
              </a:ext>
            </a:extLst>
          </p:cNvPr>
          <p:cNvSpPr txBox="1"/>
          <p:nvPr/>
        </p:nvSpPr>
        <p:spPr>
          <a:xfrm>
            <a:off x="1458930" y="5256144"/>
            <a:ext cx="1047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Logic discussed and aligned with all DF managers, some PSP and Daisy Lun. (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: new logic following latest guideline from Daisy used instead)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 (new logic)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B00FA-BA4F-A74F-A799-5580580D4B5E}"/>
              </a:ext>
            </a:extLst>
          </p:cNvPr>
          <p:cNvSpPr txBox="1"/>
          <p:nvPr/>
        </p:nvSpPr>
        <p:spPr>
          <a:xfrm>
            <a:off x="1130161" y="4407610"/>
            <a:ext cx="10469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/>
              <a:t>We try to align the ranking logic with the central priority guidelines and DF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/>
              <a:t>To give higher rank for L4/BUP (or other orders), we have two ways: 1) site pull in FCD; 2) PSP input exceptional priority through smartsheet.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/>
              <a:t>Orders with MFG_HOLD have lowest priorities among all 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76DFAF-3E80-6440-BBDC-8CE9AED5198B}"/>
              </a:ext>
            </a:extLst>
          </p:cNvPr>
          <p:cNvGrpSpPr/>
          <p:nvPr/>
        </p:nvGrpSpPr>
        <p:grpSpPr>
          <a:xfrm>
            <a:off x="1428108" y="1938088"/>
            <a:ext cx="8574150" cy="1500872"/>
            <a:chOff x="1428108" y="1938088"/>
            <a:chExt cx="8574150" cy="15008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766F90-CD49-A243-9E43-188393AE1B0E}"/>
                </a:ext>
              </a:extLst>
            </p:cNvPr>
            <p:cNvGrpSpPr/>
            <p:nvPr/>
          </p:nvGrpSpPr>
          <p:grpSpPr>
            <a:xfrm>
              <a:off x="1428108" y="1938088"/>
              <a:ext cx="8574150" cy="1289926"/>
              <a:chOff x="955497" y="1968913"/>
              <a:chExt cx="8574150" cy="1289926"/>
            </a:xfrm>
          </p:grpSpPr>
          <p:sp>
            <p:nvSpPr>
              <p:cNvPr id="4" name="Process 3">
                <a:extLst>
                  <a:ext uri="{FF2B5EF4-FFF2-40B4-BE49-F238E27FC236}">
                    <a16:creationId xmlns:a16="http://schemas.microsoft.com/office/drawing/2014/main" id="{3F05ACD7-DD48-6740-B25F-3B54D9E9C072}"/>
                  </a:ext>
                </a:extLst>
              </p:cNvPr>
              <p:cNvSpPr/>
              <p:nvPr/>
            </p:nvSpPr>
            <p:spPr>
              <a:xfrm>
                <a:off x="1137305" y="1968913"/>
                <a:ext cx="1080944" cy="628355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PR1/2/3</a:t>
                </a: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(Rank# 1/2/3)</a:t>
                </a:r>
              </a:p>
            </p:txBody>
          </p:sp>
          <p:sp>
            <p:nvSpPr>
              <p:cNvPr id="6" name="Process 5">
                <a:extLst>
                  <a:ext uri="{FF2B5EF4-FFF2-40B4-BE49-F238E27FC236}">
                    <a16:creationId xmlns:a16="http://schemas.microsoft.com/office/drawing/2014/main" id="{B2A9436C-26E6-FF49-87DA-5AB04F671D9D}"/>
                  </a:ext>
                </a:extLst>
              </p:cNvPr>
              <p:cNvSpPr/>
              <p:nvPr/>
            </p:nvSpPr>
            <p:spPr>
              <a:xfrm>
                <a:off x="7022765" y="1978838"/>
                <a:ext cx="978108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Order qty</a:t>
                </a:r>
                <a:endParaRPr lang="en-CN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rocess 9">
                <a:extLst>
                  <a:ext uri="{FF2B5EF4-FFF2-40B4-BE49-F238E27FC236}">
                    <a16:creationId xmlns:a16="http://schemas.microsoft.com/office/drawing/2014/main" id="{93341E37-5679-154A-BDE3-805DBB290D37}"/>
                  </a:ext>
                </a:extLst>
              </p:cNvPr>
              <p:cNvSpPr/>
              <p:nvPr/>
            </p:nvSpPr>
            <p:spPr>
              <a:xfrm>
                <a:off x="2655599" y="1989112"/>
                <a:ext cx="978108" cy="59334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Current FCD</a:t>
                </a:r>
              </a:p>
              <a:p>
                <a:pPr algn="ctr"/>
                <a:r>
                  <a:rPr lang="en-CN" sz="900" b="1" dirty="0">
                    <a:solidFill>
                      <a:schemeClr val="tx1"/>
                    </a:solidFill>
                  </a:rPr>
                  <a:t>(offset transit)</a:t>
                </a:r>
              </a:p>
            </p:txBody>
          </p:sp>
          <p:sp>
            <p:nvSpPr>
              <p:cNvPr id="11" name="Process 10">
                <a:extLst>
                  <a:ext uri="{FF2B5EF4-FFF2-40B4-BE49-F238E27FC236}">
                    <a16:creationId xmlns:a16="http://schemas.microsoft.com/office/drawing/2014/main" id="{37E74267-F278-E743-B7DF-DDC61A85D499}"/>
                  </a:ext>
                </a:extLst>
              </p:cNvPr>
              <p:cNvSpPr/>
              <p:nvPr/>
            </p:nvSpPr>
            <p:spPr>
              <a:xfrm>
                <a:off x="4071153" y="1978838"/>
                <a:ext cx="1080944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05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L4/BUP/YE</a:t>
                </a: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(Rank# 4/5/6)</a:t>
                </a:r>
              </a:p>
              <a:p>
                <a:pPr algn="ctr"/>
                <a:endParaRPr lang="en-CN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778D64-412D-D44E-8ED4-9096215E7FCF}"/>
                  </a:ext>
                </a:extLst>
              </p:cNvPr>
              <p:cNvSpPr txBox="1"/>
              <p:nvPr/>
            </p:nvSpPr>
            <p:spPr>
              <a:xfrm>
                <a:off x="8454755" y="2623647"/>
                <a:ext cx="1074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/>
                  <a:t>Prioritize rev order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9927850-9911-F345-99CB-25887B94A6BD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2218249" y="2283091"/>
                <a:ext cx="437350" cy="2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0BC6FC7-CA6D-8F47-AE7E-5F478D65C51C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633707" y="2285786"/>
                <a:ext cx="437446" cy="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69DB8E9-C6FF-ED45-A5BC-2D5608131054}"/>
                  </a:ext>
                </a:extLst>
              </p:cNvPr>
              <p:cNvCxnSpPr>
                <a:cxnSpLocks/>
                <a:stCxn id="11" idx="3"/>
                <a:endCxn id="33" idx="1"/>
              </p:cNvCxnSpPr>
              <p:nvPr/>
            </p:nvCxnSpPr>
            <p:spPr>
              <a:xfrm flipV="1">
                <a:off x="5152097" y="2285353"/>
                <a:ext cx="399138" cy="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Process 17">
                <a:extLst>
                  <a:ext uri="{FF2B5EF4-FFF2-40B4-BE49-F238E27FC236}">
                    <a16:creationId xmlns:a16="http://schemas.microsoft.com/office/drawing/2014/main" id="{83B557F9-72D0-B74F-8B6C-CC70362ACA73}"/>
                  </a:ext>
                </a:extLst>
              </p:cNvPr>
              <p:cNvSpPr/>
              <p:nvPr/>
            </p:nvSpPr>
            <p:spPr>
              <a:xfrm>
                <a:off x="8515228" y="1978838"/>
                <a:ext cx="978108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Rev/non-rev</a:t>
                </a:r>
                <a:endParaRPr lang="en-CN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37487-4D4B-E649-8643-28C2685770E8}"/>
                  </a:ext>
                </a:extLst>
              </p:cNvPr>
              <p:cNvSpPr txBox="1"/>
              <p:nvPr/>
            </p:nvSpPr>
            <p:spPr>
              <a:xfrm>
                <a:off x="6991943" y="2612508"/>
                <a:ext cx="978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/>
                  <a:t>Prioritize smaller qty order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6E01A9-C166-744A-8AC4-D78B27B6A9B6}"/>
                  </a:ext>
                </a:extLst>
              </p:cNvPr>
              <p:cNvCxnSpPr>
                <a:cxnSpLocks/>
                <a:stCxn id="6" idx="3"/>
                <a:endCxn id="18" idx="1"/>
              </p:cNvCxnSpPr>
              <p:nvPr/>
            </p:nvCxnSpPr>
            <p:spPr>
              <a:xfrm>
                <a:off x="8000873" y="2286263"/>
                <a:ext cx="5143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Process 32">
                <a:extLst>
                  <a:ext uri="{FF2B5EF4-FFF2-40B4-BE49-F238E27FC236}">
                    <a16:creationId xmlns:a16="http://schemas.microsoft.com/office/drawing/2014/main" id="{07E1F75E-E08A-0146-B157-4DE582F39405}"/>
                  </a:ext>
                </a:extLst>
              </p:cNvPr>
              <p:cNvSpPr/>
              <p:nvPr/>
            </p:nvSpPr>
            <p:spPr>
              <a:xfrm>
                <a:off x="5551235" y="1977928"/>
                <a:ext cx="1080943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OSSD</a:t>
                </a: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(offset transit)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8CF47ED-531D-4F4E-B18A-80CD3EC9D487}"/>
                  </a:ext>
                </a:extLst>
              </p:cNvPr>
              <p:cNvCxnSpPr>
                <a:cxnSpLocks/>
                <a:stCxn id="33" idx="3"/>
                <a:endCxn id="6" idx="1"/>
              </p:cNvCxnSpPr>
              <p:nvPr/>
            </p:nvCxnSpPr>
            <p:spPr>
              <a:xfrm>
                <a:off x="6632178" y="2285353"/>
                <a:ext cx="390587" cy="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A03DA4-9A1C-1846-AC11-D81665D8DD64}"/>
                  </a:ext>
                </a:extLst>
              </p:cNvPr>
              <p:cNvSpPr txBox="1"/>
              <p:nvPr/>
            </p:nvSpPr>
            <p:spPr>
              <a:xfrm>
                <a:off x="955497" y="2617778"/>
                <a:ext cx="892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/>
                  <a:t>Including DPAS</a:t>
                </a:r>
              </a:p>
            </p:txBody>
          </p:sp>
        </p:grpSp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8F88918F-EBE9-5E43-AB53-643959BDDB7D}"/>
                </a:ext>
              </a:extLst>
            </p:cNvPr>
            <p:cNvSpPr/>
            <p:nvPr/>
          </p:nvSpPr>
          <p:spPr>
            <a:xfrm>
              <a:off x="2805695" y="2845613"/>
              <a:ext cx="1554923" cy="593347"/>
            </a:xfrm>
            <a:prstGeom prst="flowChartProcess">
              <a:avLst/>
            </a:prstGeom>
            <a:noFill/>
            <a:ln>
              <a:solidFill>
                <a:srgbClr val="FFC0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tx1">
                      <a:lumMod val="50000"/>
                    </a:schemeClr>
                  </a:solidFill>
                </a:rPr>
                <a:t>Manual </a:t>
              </a:r>
              <a:r>
                <a:rPr lang="en-CN" sz="1000" b="1" dirty="0">
                  <a:solidFill>
                    <a:schemeClr val="tx1">
                      <a:lumMod val="50000"/>
                    </a:schemeClr>
                  </a:solidFill>
                </a:rPr>
                <a:t>exceptional</a:t>
              </a:r>
              <a:r>
                <a:rPr lang="en-CN" sz="1000" dirty="0">
                  <a:solidFill>
                    <a:schemeClr val="tx1">
                      <a:lumMod val="50000"/>
                    </a:schemeClr>
                  </a:solidFill>
                </a:rPr>
                <a:t> priority injection by PSP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2F576C72-445E-E642-8F8D-11853E838462}"/>
                </a:ext>
              </a:extLst>
            </p:cNvPr>
            <p:cNvCxnSpPr>
              <a:cxnSpLocks/>
              <a:stCxn id="32" idx="1"/>
              <a:endCxn id="4" idx="2"/>
            </p:cNvCxnSpPr>
            <p:nvPr/>
          </p:nvCxnSpPr>
          <p:spPr>
            <a:xfrm rot="10800000">
              <a:off x="2150389" y="2566443"/>
              <a:ext cx="655307" cy="575844"/>
            </a:xfrm>
            <a:prstGeom prst="bentConnector2">
              <a:avLst/>
            </a:prstGeom>
            <a:ln>
              <a:solidFill>
                <a:srgbClr val="FFC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2FCD18FE-A314-D042-8E8A-2D71A10FB418}"/>
                </a:ext>
              </a:extLst>
            </p:cNvPr>
            <p:cNvCxnSpPr>
              <a:cxnSpLocks/>
              <a:stCxn id="32" idx="3"/>
              <a:endCxn id="11" idx="2"/>
            </p:cNvCxnSpPr>
            <p:nvPr/>
          </p:nvCxnSpPr>
          <p:spPr>
            <a:xfrm flipV="1">
              <a:off x="4360618" y="2562862"/>
              <a:ext cx="723618" cy="579425"/>
            </a:xfrm>
            <a:prstGeom prst="bentConnector2">
              <a:avLst/>
            </a:prstGeom>
            <a:ln>
              <a:solidFill>
                <a:srgbClr val="FFC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7098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en-CN"/>
              <a:t> </a:t>
            </a:r>
            <a:r>
              <a:rPr lang="en-CN" dirty="0"/>
              <a:t>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492905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2195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319350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3963037" y="189186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65049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6605430" y="189186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972903" y="1891629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327975" y="189162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729750" y="1891627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Aggregate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322703" y="2143874"/>
            <a:ext cx="282727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659311" y="2143876"/>
            <a:ext cx="313592" cy="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026784" y="2143875"/>
            <a:ext cx="30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381856" y="2143874"/>
            <a:ext cx="347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967247" cy="1577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96122"/>
            <a:ext cx="6328620" cy="2175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96121"/>
            <a:ext cx="7683692" cy="278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995419" y="1450418"/>
            <a:ext cx="116971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14293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Main 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995045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65857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30186" y="1886604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684067" y="2138851"/>
            <a:ext cx="278970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95A90E-5155-434A-A99C-386522CB19AD}"/>
              </a:ext>
            </a:extLst>
          </p:cNvPr>
          <p:cNvSpPr/>
          <p:nvPr/>
        </p:nvSpPr>
        <p:spPr>
          <a:xfrm>
            <a:off x="1017285" y="5541497"/>
            <a:ext cx="2691685" cy="9312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Other exceptional data considered: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Exceptional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cross-CM intransit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TAN grouping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460631-1F02-D04A-A29E-3E4E628C02A5}"/>
              </a:ext>
            </a:extLst>
          </p:cNvPr>
          <p:cNvSpPr/>
          <p:nvPr/>
        </p:nvSpPr>
        <p:spPr>
          <a:xfrm>
            <a:off x="995419" y="3108887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Sourcing rules</a:t>
            </a:r>
            <a:endParaRPr lang="en-CN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7E01774-03A2-044E-B23C-BB9112D96240}"/>
              </a:ext>
            </a:extLst>
          </p:cNvPr>
          <p:cNvSpPr/>
          <p:nvPr/>
        </p:nvSpPr>
        <p:spPr>
          <a:xfrm>
            <a:off x="5268822" y="1891627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Limit Tan per sourcing rule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6F895F-4951-A841-A560-8611772FBA95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 flipV="1">
            <a:off x="5016918" y="2143874"/>
            <a:ext cx="251904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892A84-8F2A-BC4F-A537-D29344B2A524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2162074" y="2396120"/>
            <a:ext cx="3633689" cy="965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230593E-27CD-1F4E-858C-16061EF70310}"/>
              </a:ext>
            </a:extLst>
          </p:cNvPr>
          <p:cNvSpPr/>
          <p:nvPr/>
        </p:nvSpPr>
        <p:spPr>
          <a:xfrm>
            <a:off x="6346066" y="5541497"/>
            <a:ext cx="5364939" cy="93120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600" b="1" dirty="0">
                <a:solidFill>
                  <a:schemeClr val="tx1"/>
                </a:solidFill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solidFill>
                  <a:schemeClr val="tx1"/>
                </a:solidFill>
              </a:rPr>
              <a:t>Versions: different versions considered as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solidFill>
                  <a:schemeClr val="tx1"/>
                </a:solidFill>
              </a:rPr>
              <a:t>Sourcing: each DF site source from Single PCBA site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4425" y="4194156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901" y="3643970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4267542"/>
            <a:ext cx="393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Smartsheet</a:t>
            </a:r>
          </a:p>
          <a:p>
            <a:r>
              <a:rPr lang="en-CN" sz="1200" dirty="0"/>
              <a:t>(Exceptional priority, TAN grouping, Cross CM intransit)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2901871" y="1404260"/>
            <a:ext cx="3911038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806510" y="2111060"/>
              <a:ext cx="1340745" cy="4676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RunOn: Cisco IT Cloud</a:t>
              </a:r>
            </a:p>
            <a:p>
              <a:pPr algn="ctr"/>
              <a:r>
                <a:rPr lang="en-CN" sz="1600" dirty="0"/>
                <a:t>(Cisco internal network)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https://pcba-allocation.cisco.com/allocation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8122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747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File 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15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4865963" y="3312603"/>
            <a:ext cx="7014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8" y="3764221"/>
            <a:ext cx="297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MongoDB:  ims-mngdb-rtp-d-06:37600</a:t>
            </a:r>
          </a:p>
          <a:p>
            <a:r>
              <a:rPr lang="en-US" sz="1200" dirty="0"/>
              <a:t>(SCR, OH, In-transit, Sourcing rules))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175E23-E26D-FA4D-963E-1841F4C48B7C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872977" y="4586044"/>
            <a:ext cx="0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E6204-8023-C64B-87FA-448C27669150}"/>
              </a:ext>
            </a:extLst>
          </p:cNvPr>
          <p:cNvSpPr txBox="1"/>
          <p:nvPr/>
        </p:nvSpPr>
        <p:spPr>
          <a:xfrm>
            <a:off x="1430451" y="3141024"/>
            <a:ext cx="139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Cisco internal users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76AF7-EEB7-8F49-8D69-C6E53A9DCF7C}"/>
              </a:ext>
            </a:extLst>
          </p:cNvPr>
          <p:cNvCxnSpPr/>
          <p:nvPr/>
        </p:nvCxnSpPr>
        <p:spPr>
          <a:xfrm>
            <a:off x="6513816" y="4403003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F58BE-B597-8E44-94DD-E34D959FF04E}"/>
              </a:ext>
            </a:extLst>
          </p:cNvPr>
          <p:cNvCxnSpPr/>
          <p:nvPr/>
        </p:nvCxnSpPr>
        <p:spPr>
          <a:xfrm>
            <a:off x="6513816" y="3984785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26848</TotalTime>
  <Words>732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 (new logic)</vt:lpstr>
      <vt:lpstr>PCBA Allocation – Input Data and Porcedures</vt:lpstr>
      <vt:lpstr>Solution Diagram</vt:lpstr>
      <vt:lpstr>Transit Time</vt:lpstr>
      <vt:lpstr>Manual SS Priority Injection</vt:lpstr>
      <vt:lpstr>Note</vt:lpstr>
      <vt:lpstr>PowerPoint Presentation</vt:lpstr>
      <vt:lpstr>Order Ranking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205</cp:revision>
  <dcterms:created xsi:type="dcterms:W3CDTF">2020-06-19T01:19:26Z</dcterms:created>
  <dcterms:modified xsi:type="dcterms:W3CDTF">2020-12-11T00:47:18Z</dcterms:modified>
</cp:coreProperties>
</file>