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sldIdLst>
    <p:sldId id="256" r:id="rId5"/>
    <p:sldId id="257"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BEFD54-DF8B-4704-A74A-F1C8BB585601}">
          <p14:sldIdLst>
            <p14:sldId id="256"/>
            <p14:sldId id="257"/>
            <p14:sldId id="262"/>
            <p14:sldId id="263"/>
            <p14:sldId id="264"/>
            <p14:sldId id="265"/>
          </p14:sldIdLst>
        </p14:section>
        <p14:section name="Untitled Section" id="{5ECEFA24-0C4C-4315-9B41-AD44AB0E34E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3/26/2023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31107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2934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4062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2001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3/26/2023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51958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3175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9245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8549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7311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3/26/2023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14098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3/26/2023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3726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3/26/2023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963689311"/>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51" r:id="rId5"/>
    <p:sldLayoutId id="2147483757" r:id="rId6"/>
    <p:sldLayoutId id="2147483752" r:id="rId7"/>
    <p:sldLayoutId id="2147483753" r:id="rId8"/>
    <p:sldLayoutId id="2147483754" r:id="rId9"/>
    <p:sldLayoutId id="2147483755" r:id="rId10"/>
    <p:sldLayoutId id="2147483756"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2D842-2387-DCEF-20C4-A8520B676433}"/>
              </a:ext>
            </a:extLst>
          </p:cNvPr>
          <p:cNvPicPr>
            <a:picLocks noChangeAspect="1"/>
          </p:cNvPicPr>
          <p:nvPr/>
        </p:nvPicPr>
        <p:blipFill rotWithShape="1">
          <a:blip r:embed="rId2"/>
          <a:srcRect t="5858"/>
          <a:stretch/>
        </p:blipFill>
        <p:spPr>
          <a:xfrm>
            <a:off x="20" y="10"/>
            <a:ext cx="12191979" cy="6857989"/>
          </a:xfrm>
          <a:prstGeom prst="rect">
            <a:avLst/>
          </a:prstGeom>
        </p:spPr>
      </p:pic>
      <p:sp useBgFill="1">
        <p:nvSpPr>
          <p:cNvPr id="21" name="Rectangle 20">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3" name="Rectangle 22">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D034CA9-E71F-1AFD-CB48-84067038ABFA}"/>
              </a:ext>
            </a:extLst>
          </p:cNvPr>
          <p:cNvSpPr>
            <a:spLocks noGrp="1"/>
          </p:cNvSpPr>
          <p:nvPr>
            <p:ph type="ctrTitle"/>
          </p:nvPr>
        </p:nvSpPr>
        <p:spPr>
          <a:xfrm>
            <a:off x="1771132" y="2091263"/>
            <a:ext cx="8649738" cy="2590800"/>
          </a:xfrm>
        </p:spPr>
        <p:txBody>
          <a:bodyPr vert="horz" lIns="91440" tIns="45720" rIns="91440" bIns="45720" rtlCol="0" anchor="ctr">
            <a:normAutofit/>
          </a:bodyPr>
          <a:lstStyle/>
          <a:p>
            <a:r>
              <a:rPr lang="en-US" sz="4300"/>
              <a:t>PREDICTING TERM DEPOSIT SUBSCRIPTION IN A PORTUGUESE BANK:INSIGHTS FROM PHONE-BASED MARKETING CAMPAIGNS</a:t>
            </a:r>
          </a:p>
        </p:txBody>
      </p:sp>
      <p:sp>
        <p:nvSpPr>
          <p:cNvPr id="3" name="Subtitle 2">
            <a:extLst>
              <a:ext uri="{FF2B5EF4-FFF2-40B4-BE49-F238E27FC236}">
                <a16:creationId xmlns:a16="http://schemas.microsoft.com/office/drawing/2014/main" id="{B17C84A4-6AFF-C429-4B9C-073A213EFDDC}"/>
              </a:ext>
            </a:extLst>
          </p:cNvPr>
          <p:cNvSpPr>
            <a:spLocks noGrp="1"/>
          </p:cNvSpPr>
          <p:nvPr>
            <p:ph type="subTitle" idx="1"/>
          </p:nvPr>
        </p:nvSpPr>
        <p:spPr>
          <a:xfrm>
            <a:off x="1771130" y="4682062"/>
            <a:ext cx="8652788" cy="576543"/>
          </a:xfrm>
        </p:spPr>
        <p:txBody>
          <a:bodyPr vert="horz" lIns="91440" tIns="45720" rIns="91440" bIns="45720" rtlCol="0">
            <a:noAutofit/>
          </a:bodyPr>
          <a:lstStyle/>
          <a:p>
            <a:pPr>
              <a:lnSpc>
                <a:spcPct val="90000"/>
              </a:lnSpc>
              <a:spcAft>
                <a:spcPts val="600"/>
              </a:spcAft>
            </a:pPr>
            <a:r>
              <a:rPr lang="en-US" b="1" dirty="0">
                <a:latin typeface="Times New Roman" panose="02020603050405020304" pitchFamily="18" charset="0"/>
                <a:cs typeface="Times New Roman" panose="02020603050405020304" pitchFamily="18" charset="0"/>
              </a:rPr>
              <a:t>Submitted by </a:t>
            </a:r>
          </a:p>
          <a:p>
            <a:pPr>
              <a:lnSpc>
                <a:spcPct val="90000"/>
              </a:lnSpc>
              <a:spcAft>
                <a:spcPts val="600"/>
              </a:spcAft>
            </a:pPr>
            <a:r>
              <a:rPr lang="en-US" b="1" dirty="0">
                <a:latin typeface="Times New Roman" panose="02020603050405020304" pitchFamily="18" charset="0"/>
                <a:cs typeface="Times New Roman" panose="02020603050405020304" pitchFamily="18" charset="0"/>
              </a:rPr>
              <a:t>Kenwin Dass C</a:t>
            </a:r>
          </a:p>
        </p:txBody>
      </p:sp>
      <p:sp>
        <p:nvSpPr>
          <p:cNvPr id="25" name="Rectangle 24">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7" name="Straight Connector 26">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F948A61-E4D2-39B1-0FC5-F87E8C7678B0}"/>
              </a:ext>
            </a:extLst>
          </p:cNvPr>
          <p:cNvSpPr txBox="1"/>
          <p:nvPr/>
        </p:nvSpPr>
        <p:spPr>
          <a:xfrm>
            <a:off x="8763000" y="6042390"/>
            <a:ext cx="2943225" cy="477054"/>
          </a:xfrm>
          <a:prstGeom prst="rect">
            <a:avLst/>
          </a:prstGeom>
          <a:noFill/>
        </p:spPr>
        <p:txBody>
          <a:bodyPr wrap="square" rtlCol="0">
            <a:spAutoFit/>
          </a:bodyPr>
          <a:lstStyle/>
          <a:p>
            <a:pPr>
              <a:spcAft>
                <a:spcPts val="600"/>
              </a:spcAft>
            </a:pPr>
            <a:r>
              <a:rPr lang="en-US" sz="2500" b="1" dirty="0" err="1">
                <a:solidFill>
                  <a:schemeClr val="accent1">
                    <a:lumMod val="75000"/>
                  </a:schemeClr>
                </a:solidFill>
                <a:latin typeface="Times New Roman" panose="02020603050405020304" pitchFamily="18" charset="0"/>
                <a:cs typeface="Times New Roman" panose="02020603050405020304" pitchFamily="18" charset="0"/>
              </a:rPr>
              <a:t>Ecolabs</a:t>
            </a:r>
            <a:r>
              <a:rPr lang="en-US" sz="2500" b="1" dirty="0">
                <a:solidFill>
                  <a:schemeClr val="accent1">
                    <a:lumMod val="75000"/>
                  </a:schemeClr>
                </a:solidFill>
                <a:latin typeface="Times New Roman" panose="02020603050405020304" pitchFamily="18" charset="0"/>
                <a:cs typeface="Times New Roman" panose="02020603050405020304" pitchFamily="18" charset="0"/>
              </a:rPr>
              <a:t> Hackathon</a:t>
            </a:r>
          </a:p>
        </p:txBody>
      </p:sp>
    </p:spTree>
    <p:extLst>
      <p:ext uri="{BB962C8B-B14F-4D97-AF65-F5344CB8AC3E}">
        <p14:creationId xmlns:p14="http://schemas.microsoft.com/office/powerpoint/2010/main" val="2434913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693F33A7-85F1-AA2E-35EE-0D335252C44A}"/>
              </a:ext>
            </a:extLst>
          </p:cNvPr>
          <p:cNvSpPr>
            <a:spLocks noGrp="1"/>
          </p:cNvSpPr>
          <p:nvPr>
            <p:ph type="title"/>
          </p:nvPr>
        </p:nvSpPr>
        <p:spPr>
          <a:xfrm>
            <a:off x="904875" y="870132"/>
            <a:ext cx="10267949" cy="1527078"/>
          </a:xfrm>
        </p:spPr>
        <p:txBody>
          <a:bodyPr>
            <a:normAutofit/>
          </a:bodyPr>
          <a:lstStyle/>
          <a:p>
            <a:r>
              <a:rPr lang="en-US" sz="2000" b="1" dirty="0">
                <a:latin typeface="Times New Roman" panose="02020603050405020304" pitchFamily="18" charset="0"/>
                <a:cs typeface="Times New Roman" panose="02020603050405020304" pitchFamily="18" charset="0"/>
              </a:rPr>
              <a:t>Problem Statement: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task is to predict whether a client of a Portuguese bank will subscribe to a term deposit based on phone-based marketing campaigns. The dataset includes demographic information, previous marketing interactions, and behavioral attributes. The goal is to build a model that can accurately classify clients as subscribers or non-subscribers.</a:t>
            </a:r>
          </a:p>
        </p:txBody>
      </p:sp>
      <p:sp>
        <p:nvSpPr>
          <p:cNvPr id="3" name="Content Placeholder 2">
            <a:extLst>
              <a:ext uri="{FF2B5EF4-FFF2-40B4-BE49-F238E27FC236}">
                <a16:creationId xmlns:a16="http://schemas.microsoft.com/office/drawing/2014/main" id="{7F5B1716-10AF-E33E-4BBA-79A71839F5A7}"/>
              </a:ext>
            </a:extLst>
          </p:cNvPr>
          <p:cNvSpPr>
            <a:spLocks noGrp="1"/>
          </p:cNvSpPr>
          <p:nvPr>
            <p:ph idx="1"/>
          </p:nvPr>
        </p:nvSpPr>
        <p:spPr>
          <a:xfrm>
            <a:off x="937641" y="2582685"/>
            <a:ext cx="10267949" cy="3498736"/>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Overview of the Dataset:</a:t>
            </a:r>
          </a:p>
          <a:p>
            <a:r>
              <a:rPr lang="en-US" sz="2000" dirty="0">
                <a:latin typeface="Times New Roman" panose="02020603050405020304" pitchFamily="18" charset="0"/>
                <a:cs typeface="Times New Roman" panose="02020603050405020304" pitchFamily="18" charset="0"/>
              </a:rPr>
              <a:t>The Dataset Consists of 33,908 observations and 17 Variables</a:t>
            </a:r>
          </a:p>
          <a:p>
            <a:r>
              <a:rPr lang="en-US" sz="2000" dirty="0">
                <a:latin typeface="Times New Roman" panose="02020603050405020304" pitchFamily="18" charset="0"/>
                <a:cs typeface="Times New Roman" panose="02020603050405020304" pitchFamily="18" charset="0"/>
              </a:rPr>
              <a:t>Nine Numerical Variables and Eight Categorical Variables.</a:t>
            </a:r>
          </a:p>
          <a:p>
            <a:r>
              <a:rPr lang="en-US" sz="2000" dirty="0">
                <a:latin typeface="Times New Roman" panose="02020603050405020304" pitchFamily="18" charset="0"/>
                <a:cs typeface="Times New Roman" panose="02020603050405020304" pitchFamily="18" charset="0"/>
              </a:rPr>
              <a:t>Categorical Variables - job, marital, education, default, housing, loan, contact, month, </a:t>
            </a:r>
            <a:r>
              <a:rPr lang="en-US" sz="2000" dirty="0" err="1">
                <a:latin typeface="Times New Roman" panose="02020603050405020304" pitchFamily="18" charset="0"/>
                <a:cs typeface="Times New Roman" panose="02020603050405020304" pitchFamily="18" charset="0"/>
              </a:rPr>
              <a:t>poutcome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Numerical Variables – age, balance, campaign, day, duration, </a:t>
            </a:r>
            <a:r>
              <a:rPr lang="en-US" sz="2000" dirty="0" err="1">
                <a:latin typeface="Times New Roman" panose="02020603050405020304" pitchFamily="18" charset="0"/>
                <a:cs typeface="Times New Roman" panose="02020603050405020304" pitchFamily="18" charset="0"/>
              </a:rPr>
              <a:t>pdays</a:t>
            </a:r>
            <a:r>
              <a:rPr lang="en-US" sz="2000" dirty="0">
                <a:latin typeface="Times New Roman" panose="02020603050405020304" pitchFamily="18" charset="0"/>
                <a:cs typeface="Times New Roman" panose="02020603050405020304" pitchFamily="18" charset="0"/>
              </a:rPr>
              <a:t>, previous</a:t>
            </a:r>
          </a:p>
          <a:p>
            <a:r>
              <a:rPr lang="en-US" sz="2000" dirty="0">
                <a:latin typeface="Times New Roman" panose="02020603050405020304" pitchFamily="18" charset="0"/>
                <a:cs typeface="Times New Roman" panose="02020603050405020304" pitchFamily="18" charset="0"/>
              </a:rPr>
              <a:t>Target Variable – ‘y’ which consists of two categories ‘yes’ and ‘no’. where the no category has 88.3% of the data and the yes category has 11.7% of the data, which implies that our target is class imbalanced.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942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42D5108-A326-436F-BF2B-DD5A755DE2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EE41A4C-A65C-4C93-BC63-5CD836543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744" y="237744"/>
            <a:ext cx="837766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371A270-461B-4F51-800E-BA55C928A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8105394"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693F33A7-85F1-AA2E-35EE-0D335252C44A}"/>
              </a:ext>
            </a:extLst>
          </p:cNvPr>
          <p:cNvSpPr>
            <a:spLocks noGrp="1"/>
          </p:cNvSpPr>
          <p:nvPr>
            <p:ph type="title"/>
          </p:nvPr>
        </p:nvSpPr>
        <p:spPr>
          <a:xfrm>
            <a:off x="868680" y="642593"/>
            <a:ext cx="7161246" cy="1744183"/>
          </a:xfrm>
        </p:spPr>
        <p:txBody>
          <a:bodyPr>
            <a:normAutofit/>
          </a:bodyPr>
          <a:lstStyle/>
          <a:p>
            <a:r>
              <a:rPr lang="en-US" sz="4000" b="1" dirty="0">
                <a:latin typeface="Times New Roman" panose="02020603050405020304" pitchFamily="18" charset="0"/>
                <a:cs typeface="Times New Roman" panose="02020603050405020304" pitchFamily="18" charset="0"/>
              </a:rPr>
              <a:t>Interesting Results From EDA</a:t>
            </a:r>
          </a:p>
        </p:txBody>
      </p:sp>
      <p:pic>
        <p:nvPicPr>
          <p:cNvPr id="7" name="Picture 6">
            <a:extLst>
              <a:ext uri="{FF2B5EF4-FFF2-40B4-BE49-F238E27FC236}">
                <a16:creationId xmlns:a16="http://schemas.microsoft.com/office/drawing/2014/main" id="{6756A973-715E-E554-87B5-7DA643DDEA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74074" y="4570081"/>
            <a:ext cx="2734167" cy="228791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F5B1716-10AF-E33E-4BBA-79A71839F5A7}"/>
              </a:ext>
            </a:extLst>
          </p:cNvPr>
          <p:cNvSpPr>
            <a:spLocks noGrp="1"/>
          </p:cNvSpPr>
          <p:nvPr>
            <p:ph idx="1"/>
          </p:nvPr>
        </p:nvSpPr>
        <p:spPr>
          <a:xfrm>
            <a:off x="868680" y="2177034"/>
            <a:ext cx="7163490" cy="3648456"/>
          </a:xfrm>
        </p:spPr>
        <p:txBody>
          <a:bodyPr>
            <a:noAutofit/>
          </a:bodyPr>
          <a:lstStyle/>
          <a:p>
            <a:pPr>
              <a:lnSpc>
                <a:spcPct val="90000"/>
              </a:lnSpc>
            </a:pPr>
            <a:r>
              <a:rPr lang="en-US" sz="1700" b="1" dirty="0">
                <a:latin typeface="Times New Roman" panose="02020603050405020304" pitchFamily="18" charset="0"/>
                <a:cs typeface="Times New Roman" panose="02020603050405020304" pitchFamily="18" charset="0"/>
              </a:rPr>
              <a:t>Null Values: </a:t>
            </a:r>
            <a:r>
              <a:rPr lang="en-US" sz="1700" dirty="0">
                <a:latin typeface="Times New Roman" panose="02020603050405020304" pitchFamily="18" charset="0"/>
                <a:cs typeface="Times New Roman" panose="02020603050405020304" pitchFamily="18" charset="0"/>
              </a:rPr>
              <a:t>There are no Null Values in the Dataset</a:t>
            </a:r>
          </a:p>
          <a:p>
            <a:pPr>
              <a:lnSpc>
                <a:spcPct val="90000"/>
              </a:lnSpc>
            </a:pPr>
            <a:r>
              <a:rPr lang="en-US" sz="1700" b="1" dirty="0">
                <a:latin typeface="Times New Roman" panose="02020603050405020304" pitchFamily="18" charset="0"/>
                <a:cs typeface="Times New Roman" panose="02020603050405020304" pitchFamily="18" charset="0"/>
              </a:rPr>
              <a:t>‘Previous’ : </a:t>
            </a:r>
            <a:r>
              <a:rPr lang="en-US" sz="1700" dirty="0">
                <a:latin typeface="Times New Roman" panose="02020603050405020304" pitchFamily="18" charset="0"/>
                <a:cs typeface="Times New Roman" panose="02020603050405020304" pitchFamily="18" charset="0"/>
              </a:rPr>
              <a:t>In the Previous Variable there is an Outlier                                                                                                       value of 275 which is present in the 32,107</a:t>
            </a:r>
            <a:r>
              <a:rPr lang="en-US" sz="1700" baseline="30000" dirty="0">
                <a:latin typeface="Times New Roman" panose="02020603050405020304" pitchFamily="18" charset="0"/>
                <a:cs typeface="Times New Roman" panose="02020603050405020304" pitchFamily="18" charset="0"/>
              </a:rPr>
              <a:t>th</a:t>
            </a:r>
            <a:r>
              <a:rPr lang="en-US" sz="1700" dirty="0">
                <a:latin typeface="Times New Roman" panose="02020603050405020304" pitchFamily="18" charset="0"/>
                <a:cs typeface="Times New Roman" panose="02020603050405020304" pitchFamily="18" charset="0"/>
              </a:rPr>
              <a:t> row.</a:t>
            </a:r>
          </a:p>
          <a:p>
            <a:pPr>
              <a:lnSpc>
                <a:spcPct val="90000"/>
              </a:lnSpc>
            </a:pPr>
            <a:r>
              <a:rPr lang="en-US" sz="1700" dirty="0">
                <a:latin typeface="Times New Roman" panose="02020603050405020304" pitchFamily="18" charset="0"/>
                <a:cs typeface="Times New Roman" panose="02020603050405020304" pitchFamily="18" charset="0"/>
              </a:rPr>
              <a:t>The Distribution is Right Skewed for the </a:t>
            </a:r>
            <a:r>
              <a:rPr lang="en-US" sz="1700" b="1" dirty="0">
                <a:latin typeface="Times New Roman" panose="02020603050405020304" pitchFamily="18" charset="0"/>
                <a:cs typeface="Times New Roman" panose="02020603050405020304" pitchFamily="18" charset="0"/>
              </a:rPr>
              <a:t>duration</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campaign</a:t>
            </a:r>
            <a:r>
              <a:rPr lang="en-US" sz="1700" dirty="0">
                <a:latin typeface="Times New Roman" panose="02020603050405020304" pitchFamily="18" charset="0"/>
                <a:cs typeface="Times New Roman" panose="02020603050405020304" pitchFamily="18" charset="0"/>
              </a:rPr>
              <a:t>,                                                                                </a:t>
            </a:r>
            <a:r>
              <a:rPr lang="en-US" sz="1700" b="1" dirty="0" err="1">
                <a:latin typeface="Times New Roman" panose="02020603050405020304" pitchFamily="18" charset="0"/>
                <a:cs typeface="Times New Roman" panose="02020603050405020304" pitchFamily="18" charset="0"/>
              </a:rPr>
              <a:t>pdays</a:t>
            </a:r>
            <a:r>
              <a:rPr lang="en-US" sz="1700" dirty="0">
                <a:latin typeface="Times New Roman" panose="02020603050405020304" pitchFamily="18" charset="0"/>
                <a:cs typeface="Times New Roman" panose="02020603050405020304" pitchFamily="18" charset="0"/>
              </a:rPr>
              <a:t>, and </a:t>
            </a:r>
            <a:r>
              <a:rPr lang="en-US" sz="1700" b="1" dirty="0">
                <a:latin typeface="Times New Roman" panose="02020603050405020304" pitchFamily="18" charset="0"/>
                <a:cs typeface="Times New Roman" panose="02020603050405020304" pitchFamily="18" charset="0"/>
              </a:rPr>
              <a:t>previous.</a:t>
            </a:r>
          </a:p>
          <a:p>
            <a:pPr>
              <a:lnSpc>
                <a:spcPct val="90000"/>
              </a:lnSpc>
            </a:pPr>
            <a:r>
              <a:rPr lang="en-US" sz="1700" dirty="0">
                <a:latin typeface="Times New Roman" panose="02020603050405020304" pitchFamily="18" charset="0"/>
                <a:cs typeface="Times New Roman" panose="02020603050405020304" pitchFamily="18" charset="0"/>
              </a:rPr>
              <a:t>The age group between 25 and 40 has the highest subscription rate for term deposits. "Young adults" or "early middle-aged people" are more interested in term deposits.</a:t>
            </a:r>
          </a:p>
          <a:p>
            <a:pPr>
              <a:lnSpc>
                <a:spcPct val="90000"/>
              </a:lnSpc>
            </a:pPr>
            <a:r>
              <a:rPr lang="en-US" sz="1700" dirty="0">
                <a:latin typeface="Times New Roman" panose="02020603050405020304" pitchFamily="18" charset="0"/>
                <a:cs typeface="Times New Roman" panose="02020603050405020304" pitchFamily="18" charset="0"/>
              </a:rPr>
              <a:t>The longer the phone call, the higher the subscription rate for term deposits.</a:t>
            </a:r>
          </a:p>
          <a:p>
            <a:pPr>
              <a:lnSpc>
                <a:spcPct val="90000"/>
              </a:lnSpc>
            </a:pPr>
            <a:r>
              <a:rPr lang="en-US" sz="1700" dirty="0">
                <a:latin typeface="Times New Roman" panose="02020603050405020304" pitchFamily="18" charset="0"/>
                <a:cs typeface="Times New Roman" panose="02020603050405020304" pitchFamily="18" charset="0"/>
              </a:rPr>
              <a:t>Students and retirees have the highest subscription rate for term deposits. Students might make that useful for education purposes and, term deposits may offer a stable and predictable source of income, which can be important for retirees who may be living off their savings.</a:t>
            </a:r>
          </a:p>
          <a:p>
            <a:pPr>
              <a:lnSpc>
                <a:spcPct val="90000"/>
              </a:lnSpc>
            </a:pPr>
            <a:r>
              <a:rPr lang="en-US" sz="1700" dirty="0">
                <a:latin typeface="Times New Roman" panose="02020603050405020304" pitchFamily="18" charset="0"/>
                <a:cs typeface="Times New Roman" panose="02020603050405020304" pitchFamily="18" charset="0"/>
              </a:rPr>
              <a:t>Using the Heatmap, I discovered that previous and </a:t>
            </a:r>
            <a:r>
              <a:rPr lang="en-US" sz="1700" dirty="0" err="1">
                <a:latin typeface="Times New Roman" panose="02020603050405020304" pitchFamily="18" charset="0"/>
                <a:cs typeface="Times New Roman" panose="02020603050405020304" pitchFamily="18" charset="0"/>
              </a:rPr>
              <a:t>pdays</a:t>
            </a:r>
            <a:r>
              <a:rPr lang="en-US" sz="1700" dirty="0">
                <a:latin typeface="Times New Roman" panose="02020603050405020304" pitchFamily="18" charset="0"/>
                <a:cs typeface="Times New Roman" panose="02020603050405020304" pitchFamily="18" charset="0"/>
              </a:rPr>
              <a:t> had a higher correlation than other numerical variables.</a:t>
            </a:r>
          </a:p>
        </p:txBody>
      </p:sp>
      <p:pic>
        <p:nvPicPr>
          <p:cNvPr id="4" name="Picture 2">
            <a:extLst>
              <a:ext uri="{FF2B5EF4-FFF2-40B4-BE49-F238E27FC236}">
                <a16:creationId xmlns:a16="http://schemas.microsoft.com/office/drawing/2014/main" id="{6B5D29A9-554F-E06B-A207-CBD14BF3F07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53154" y="237744"/>
            <a:ext cx="2693460" cy="20939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11A492B3-19EB-7F0E-A56B-5943DA52A54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53154" y="2514797"/>
            <a:ext cx="2756566" cy="182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151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4">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18">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09" y="393365"/>
            <a:ext cx="7328969" cy="6059273"/>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F33A7-85F1-AA2E-35EE-0D335252C44A}"/>
              </a:ext>
            </a:extLst>
          </p:cNvPr>
          <p:cNvSpPr>
            <a:spLocks noGrp="1"/>
          </p:cNvSpPr>
          <p:nvPr>
            <p:ph type="title"/>
          </p:nvPr>
        </p:nvSpPr>
        <p:spPr>
          <a:xfrm>
            <a:off x="868680" y="642593"/>
            <a:ext cx="6281928" cy="1744183"/>
          </a:xfrm>
        </p:spPr>
        <p:txBody>
          <a:bodyPr>
            <a:normAutofit/>
          </a:bodyPr>
          <a:lstStyle/>
          <a:p>
            <a:r>
              <a:rPr lang="en-US" b="1">
                <a:latin typeface="Times New Roman" panose="02020603050405020304" pitchFamily="18" charset="0"/>
                <a:cs typeface="Times New Roman" panose="02020603050405020304" pitchFamily="18" charset="0"/>
              </a:rPr>
              <a:t>Variable selection strategies used:</a:t>
            </a:r>
          </a:p>
        </p:txBody>
      </p:sp>
      <p:sp>
        <p:nvSpPr>
          <p:cNvPr id="3" name="Content Placeholder 2">
            <a:extLst>
              <a:ext uri="{FF2B5EF4-FFF2-40B4-BE49-F238E27FC236}">
                <a16:creationId xmlns:a16="http://schemas.microsoft.com/office/drawing/2014/main" id="{7F5B1716-10AF-E33E-4BBA-79A71839F5A7}"/>
              </a:ext>
            </a:extLst>
          </p:cNvPr>
          <p:cNvSpPr>
            <a:spLocks noGrp="1"/>
          </p:cNvSpPr>
          <p:nvPr>
            <p:ph idx="1"/>
          </p:nvPr>
        </p:nvSpPr>
        <p:spPr>
          <a:xfrm>
            <a:off x="868680" y="2228850"/>
            <a:ext cx="6281928" cy="3806190"/>
          </a:xfrm>
        </p:spPr>
        <p:txBody>
          <a:bodyPr>
            <a:normAutofit fontScale="92500" lnSpcReduction="10000"/>
          </a:bodyPr>
          <a:lstStyle/>
          <a:p>
            <a:endParaRPr lang="en-US"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For logistic regression, I used Information Value as a variable selection strategy. By calculating, I discovered that the default variable has an Information Value of less than 0.02 and is therefore unsuitable for prediction, while the </a:t>
            </a:r>
            <a:r>
              <a:rPr lang="en-US" sz="1900" dirty="0" err="1">
                <a:latin typeface="Times New Roman" panose="02020603050405020304" pitchFamily="18" charset="0"/>
                <a:cs typeface="Times New Roman" panose="02020603050405020304" pitchFamily="18" charset="0"/>
              </a:rPr>
              <a:t>pdays</a:t>
            </a:r>
            <a:r>
              <a:rPr lang="en-US" sz="1900" dirty="0">
                <a:latin typeface="Times New Roman" panose="02020603050405020304" pitchFamily="18" charset="0"/>
                <a:cs typeface="Times New Roman" panose="02020603050405020304" pitchFamily="18" charset="0"/>
              </a:rPr>
              <a:t> variable has an Information Value of 0.0117 and is therefore a poor predictor. So I removed the variables </a:t>
            </a:r>
            <a:r>
              <a:rPr lang="en-US" sz="1900" dirty="0" err="1">
                <a:latin typeface="Times New Roman" panose="02020603050405020304" pitchFamily="18" charset="0"/>
                <a:cs typeface="Times New Roman" panose="02020603050405020304" pitchFamily="18" charset="0"/>
              </a:rPr>
              <a:t>pdays</a:t>
            </a:r>
            <a:r>
              <a:rPr lang="en-US" sz="1900" dirty="0">
                <a:latin typeface="Times New Roman" panose="02020603050405020304" pitchFamily="18" charset="0"/>
                <a:cs typeface="Times New Roman" panose="02020603050405020304" pitchFamily="18" charset="0"/>
              </a:rPr>
              <a:t> and default from the Information value. I fitted the logistic regression model with the remaining 14 predictors after removing those variables. When compared to the baseline model, the logistic regression with selected features produced better results, but not better than the results of other models such as the decision tree and </a:t>
            </a:r>
            <a:r>
              <a:rPr lang="en-US" sz="1900" dirty="0" err="1">
                <a:latin typeface="Times New Roman" panose="02020603050405020304" pitchFamily="18" charset="0"/>
                <a:cs typeface="Times New Roman" panose="02020603050405020304" pitchFamily="18" charset="0"/>
              </a:rPr>
              <a:t>lightgbm</a:t>
            </a:r>
            <a:r>
              <a:rPr lang="en-US" sz="1900" dirty="0">
                <a:latin typeface="Times New Roman" panose="02020603050405020304" pitchFamily="18" charset="0"/>
                <a:cs typeface="Times New Roman" panose="02020603050405020304" pitchFamily="18" charset="0"/>
              </a:rPr>
              <a:t>. So I kept working with </a:t>
            </a:r>
            <a:r>
              <a:rPr lang="en-US" sz="1900" dirty="0" err="1">
                <a:latin typeface="Times New Roman" panose="02020603050405020304" pitchFamily="18" charset="0"/>
                <a:cs typeface="Times New Roman" panose="02020603050405020304" pitchFamily="18" charset="0"/>
              </a:rPr>
              <a:t>lightgbm</a:t>
            </a:r>
            <a:r>
              <a:rPr lang="en-US" sz="1900" dirty="0">
                <a:latin typeface="Times New Roman" panose="02020603050405020304" pitchFamily="18" charset="0"/>
                <a:cs typeface="Times New Roman" panose="02020603050405020304" pitchFamily="18" charset="0"/>
              </a:rPr>
              <a:t> and a decision tree with all variables using smote.</a:t>
            </a:r>
          </a:p>
        </p:txBody>
      </p:sp>
      <p:pic>
        <p:nvPicPr>
          <p:cNvPr id="5" name="Picture 4">
            <a:extLst>
              <a:ext uri="{FF2B5EF4-FFF2-40B4-BE49-F238E27FC236}">
                <a16:creationId xmlns:a16="http://schemas.microsoft.com/office/drawing/2014/main" id="{EA33CC12-4EA3-D49F-15AC-E152AB46D802}"/>
              </a:ext>
            </a:extLst>
          </p:cNvPr>
          <p:cNvPicPr>
            <a:picLocks noChangeAspect="1"/>
          </p:cNvPicPr>
          <p:nvPr/>
        </p:nvPicPr>
        <p:blipFill>
          <a:blip r:embed="rId2"/>
          <a:stretch>
            <a:fillRect/>
          </a:stretch>
        </p:blipFill>
        <p:spPr>
          <a:xfrm>
            <a:off x="8747760" y="237744"/>
            <a:ext cx="2296160" cy="6238111"/>
          </a:xfrm>
          <a:prstGeom prst="rect">
            <a:avLst/>
          </a:prstGeom>
        </p:spPr>
      </p:pic>
    </p:spTree>
    <p:extLst>
      <p:ext uri="{BB962C8B-B14F-4D97-AF65-F5344CB8AC3E}">
        <p14:creationId xmlns:p14="http://schemas.microsoft.com/office/powerpoint/2010/main" val="104029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693F33A7-85F1-AA2E-35EE-0D335252C44A}"/>
              </a:ext>
            </a:extLst>
          </p:cNvPr>
          <p:cNvSpPr>
            <a:spLocks noGrp="1"/>
          </p:cNvSpPr>
          <p:nvPr>
            <p:ph type="title"/>
          </p:nvPr>
        </p:nvSpPr>
        <p:spPr>
          <a:xfrm>
            <a:off x="857250" y="704850"/>
            <a:ext cx="10267949" cy="594345"/>
          </a:xfrm>
        </p:spPr>
        <p:txBody>
          <a:bodyPr>
            <a:noAutofit/>
          </a:bodyPr>
          <a:lstStyle/>
          <a:p>
            <a:r>
              <a:rPr lang="en-US" sz="2000" b="1" dirty="0">
                <a:latin typeface="Times New Roman" panose="02020603050405020304" pitchFamily="18" charset="0"/>
                <a:cs typeface="Times New Roman" panose="02020603050405020304" pitchFamily="18" charset="0"/>
              </a:rPr>
              <a:t>Validation method used for model validation:</a:t>
            </a:r>
            <a:br>
              <a:rPr lang="en-US" sz="2000" b="1"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5B1716-10AF-E33E-4BBA-79A71839F5A7}"/>
              </a:ext>
            </a:extLst>
          </p:cNvPr>
          <p:cNvSpPr>
            <a:spLocks noGrp="1"/>
          </p:cNvSpPr>
          <p:nvPr>
            <p:ph idx="1"/>
          </p:nvPr>
        </p:nvSpPr>
        <p:spPr>
          <a:xfrm>
            <a:off x="937641" y="1200150"/>
            <a:ext cx="10397109" cy="4881271"/>
          </a:xfrm>
        </p:spPr>
        <p:txBody>
          <a:bodyPr>
            <a:normAutofit/>
          </a:bodyPr>
          <a:lstStyle/>
          <a:p>
            <a:r>
              <a:rPr lang="en-US" sz="2000" dirty="0">
                <a:latin typeface="Times New Roman" panose="02020603050405020304" pitchFamily="18" charset="0"/>
                <a:cs typeface="Times New Roman" panose="02020603050405020304" pitchFamily="18" charset="0"/>
              </a:rPr>
              <a:t>K-fold cross-validation was used as a validation technique for the </a:t>
            </a:r>
            <a:r>
              <a:rPr lang="en-US" sz="2000" dirty="0" err="1">
                <a:latin typeface="Times New Roman" panose="02020603050405020304" pitchFamily="18" charset="0"/>
                <a:cs typeface="Times New Roman" panose="02020603050405020304" pitchFamily="18" charset="0"/>
              </a:rPr>
              <a:t>lightgmb</a:t>
            </a:r>
            <a:r>
              <a:rPr lang="en-US" sz="2000" dirty="0">
                <a:latin typeface="Times New Roman" panose="02020603050405020304" pitchFamily="18" charset="0"/>
                <a:cs typeface="Times New Roman" panose="02020603050405020304" pitchFamily="18" charset="0"/>
              </a:rPr>
              <a:t> model. I obtained an average F-1 score of 0.54 from k-fold cross-validation, while my </a:t>
            </a:r>
            <a:r>
              <a:rPr lang="en-US" sz="2000" dirty="0" err="1">
                <a:latin typeface="Times New Roman" panose="02020603050405020304" pitchFamily="18" charset="0"/>
                <a:cs typeface="Times New Roman" panose="02020603050405020304" pitchFamily="18" charset="0"/>
              </a:rPr>
              <a:t>lightgbm</a:t>
            </a:r>
            <a:r>
              <a:rPr lang="en-US" sz="2000" dirty="0">
                <a:latin typeface="Times New Roman" panose="02020603050405020304" pitchFamily="18" charset="0"/>
                <a:cs typeface="Times New Roman" panose="02020603050405020304" pitchFamily="18" charset="0"/>
              </a:rPr>
              <a:t> model received an F-1 score of 0.60.</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Performance metrics of the final model:</a:t>
            </a:r>
          </a:p>
          <a:p>
            <a:pPr marL="0" indent="0">
              <a:buNone/>
            </a:pPr>
            <a:r>
              <a:rPr lang="en-US" sz="2000" dirty="0">
                <a:latin typeface="Times New Roman" panose="02020603050405020304" pitchFamily="18" charset="0"/>
                <a:cs typeface="Times New Roman" panose="02020603050405020304" pitchFamily="18" charset="0"/>
              </a:rPr>
              <a:t>I have Calculated the F-1 score for various models. </a:t>
            </a:r>
          </a:p>
          <a:p>
            <a:pPr marL="0" indent="0">
              <a:buNone/>
            </a:pPr>
            <a:r>
              <a:rPr lang="en-US" sz="2000" dirty="0">
                <a:latin typeface="Times New Roman" panose="02020603050405020304" pitchFamily="18" charset="0"/>
                <a:cs typeface="Times New Roman" panose="02020603050405020304" pitchFamily="18" charset="0"/>
              </a:rPr>
              <a:t>Among all the models </a:t>
            </a:r>
            <a:r>
              <a:rPr lang="en-US" sz="2000" dirty="0" err="1">
                <a:latin typeface="Times New Roman" panose="02020603050405020304" pitchFamily="18" charset="0"/>
                <a:cs typeface="Times New Roman" panose="02020603050405020304" pitchFamily="18" charset="0"/>
              </a:rPr>
              <a:t>LightGBM</a:t>
            </a:r>
            <a:r>
              <a:rPr lang="en-US" sz="2000" dirty="0">
                <a:latin typeface="Times New Roman" panose="02020603050405020304" pitchFamily="18" charset="0"/>
                <a:cs typeface="Times New Roman" panose="02020603050405020304" pitchFamily="18" charset="0"/>
              </a:rPr>
              <a:t> model using </a:t>
            </a:r>
          </a:p>
          <a:p>
            <a:pPr marL="0" indent="0">
              <a:buNone/>
            </a:pPr>
            <a:r>
              <a:rPr lang="en-US" sz="2000" dirty="0">
                <a:latin typeface="Times New Roman" panose="02020603050405020304" pitchFamily="18" charset="0"/>
                <a:cs typeface="Times New Roman" panose="02020603050405020304" pitchFamily="18" charset="0"/>
              </a:rPr>
              <a:t>grid search and SMOTE has a better F1 score of 0.60,</a:t>
            </a:r>
          </a:p>
          <a:p>
            <a:pPr marL="0" indent="0">
              <a:buNone/>
            </a:pPr>
            <a:r>
              <a:rPr lang="en-US" sz="2000" dirty="0">
                <a:latin typeface="Times New Roman" panose="02020603050405020304" pitchFamily="18" charset="0"/>
                <a:cs typeface="Times New Roman" panose="02020603050405020304" pitchFamily="18" charset="0"/>
              </a:rPr>
              <a:t>indicating that it performs well on my data. This was </a:t>
            </a:r>
          </a:p>
          <a:p>
            <a:pPr marL="0" indent="0">
              <a:buNone/>
            </a:pPr>
            <a:r>
              <a:rPr lang="en-US" sz="2000" dirty="0">
                <a:latin typeface="Times New Roman" panose="02020603050405020304" pitchFamily="18" charset="0"/>
                <a:cs typeface="Times New Roman" panose="02020603050405020304" pitchFamily="18" charset="0"/>
              </a:rPr>
              <a:t>achieved by optimizing the hyperparameters using </a:t>
            </a:r>
          </a:p>
          <a:p>
            <a:pPr marL="0" indent="0">
              <a:buNone/>
            </a:pPr>
            <a:r>
              <a:rPr lang="en-US" sz="2000" dirty="0">
                <a:latin typeface="Times New Roman" panose="02020603050405020304" pitchFamily="18" charset="0"/>
                <a:cs typeface="Times New Roman" panose="02020603050405020304" pitchFamily="18" charset="0"/>
              </a:rPr>
              <a:t>grid search and balancing the class distribution with </a:t>
            </a:r>
          </a:p>
          <a:p>
            <a:pPr marL="0" indent="0">
              <a:buNone/>
            </a:pPr>
            <a:r>
              <a:rPr lang="en-US" sz="2000" dirty="0">
                <a:latin typeface="Times New Roman" panose="02020603050405020304" pitchFamily="18" charset="0"/>
                <a:cs typeface="Times New Roman" panose="02020603050405020304" pitchFamily="18" charset="0"/>
              </a:rPr>
              <a:t>SMOTE. </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table">
            <a:extLst>
              <a:ext uri="{FF2B5EF4-FFF2-40B4-BE49-F238E27FC236}">
                <a16:creationId xmlns:a16="http://schemas.microsoft.com/office/drawing/2014/main" id="{97DD3A84-AC21-F98C-242E-5883BDFD8515}"/>
              </a:ext>
            </a:extLst>
          </p:cNvPr>
          <p:cNvPicPr>
            <a:picLocks noChangeAspect="1"/>
          </p:cNvPicPr>
          <p:nvPr/>
        </p:nvPicPr>
        <p:blipFill>
          <a:blip r:embed="rId2"/>
          <a:stretch>
            <a:fillRect/>
          </a:stretch>
        </p:blipFill>
        <p:spPr>
          <a:xfrm>
            <a:off x="6868627" y="2682240"/>
            <a:ext cx="4595663" cy="3399181"/>
          </a:xfrm>
          <a:prstGeom prst="rect">
            <a:avLst/>
          </a:prstGeom>
        </p:spPr>
      </p:pic>
      <p:pic>
        <p:nvPicPr>
          <p:cNvPr id="7" name="Picture 6" descr="Verified - Free signaling icons">
            <a:extLst>
              <a:ext uri="{FF2B5EF4-FFF2-40B4-BE49-F238E27FC236}">
                <a16:creationId xmlns:a16="http://schemas.microsoft.com/office/drawing/2014/main" id="{462BDF99-C88B-23FD-1DCF-EA77E2ACF62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9997" y="5338512"/>
            <a:ext cx="664790" cy="814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837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09" y="393365"/>
            <a:ext cx="7328969" cy="6059273"/>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F33A7-85F1-AA2E-35EE-0D335252C44A}"/>
              </a:ext>
            </a:extLst>
          </p:cNvPr>
          <p:cNvSpPr>
            <a:spLocks noGrp="1"/>
          </p:cNvSpPr>
          <p:nvPr>
            <p:ph type="title"/>
          </p:nvPr>
        </p:nvSpPr>
        <p:spPr>
          <a:xfrm>
            <a:off x="868680" y="642593"/>
            <a:ext cx="6281928" cy="1744183"/>
          </a:xfrm>
        </p:spPr>
        <p:txBody>
          <a:bodyPr>
            <a:normAutofit/>
          </a:bodyPr>
          <a:lstStyle/>
          <a:p>
            <a:r>
              <a:rPr lang="en-US" b="1">
                <a:latin typeface="Times New Roman" panose="02020603050405020304" pitchFamily="18" charset="0"/>
                <a:cs typeface="Times New Roman" panose="02020603050405020304" pitchFamily="18" charset="0"/>
              </a:rPr>
              <a:t>suggested actions and recommendations:</a:t>
            </a:r>
          </a:p>
        </p:txBody>
      </p:sp>
      <p:sp>
        <p:nvSpPr>
          <p:cNvPr id="3" name="Content Placeholder 2">
            <a:extLst>
              <a:ext uri="{FF2B5EF4-FFF2-40B4-BE49-F238E27FC236}">
                <a16:creationId xmlns:a16="http://schemas.microsoft.com/office/drawing/2014/main" id="{7F5B1716-10AF-E33E-4BBA-79A71839F5A7}"/>
              </a:ext>
            </a:extLst>
          </p:cNvPr>
          <p:cNvSpPr>
            <a:spLocks noGrp="1"/>
          </p:cNvSpPr>
          <p:nvPr>
            <p:ph idx="1"/>
          </p:nvPr>
        </p:nvSpPr>
        <p:spPr>
          <a:xfrm>
            <a:off x="868680" y="2386584"/>
            <a:ext cx="6281928" cy="3648456"/>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We should target "Young adults" or "early middle-aged people" in the next campaign because they are more interested in term deposits. The longer the phone call, the higher the term deposit subscription rate. As a result, the next campaign will require a longer duration of interaction. Term deposit subscriptions are highest among students and retirees. Students may find it useful for educational purposes, and term deposits may provide a stable and predictable source of income, which is important for retirees who rely on their savings. As a result, more interaction with students and retirees via phone calls is required beginning with the next campaign.</a:t>
            </a:r>
          </a:p>
          <a:p>
            <a:endParaRPr lang="en-US" dirty="0">
              <a:latin typeface="Times New Roman" panose="02020603050405020304" pitchFamily="18" charset="0"/>
              <a:cs typeface="Times New Roman" panose="02020603050405020304" pitchFamily="18" charset="0"/>
            </a:endParaRPr>
          </a:p>
        </p:txBody>
      </p:sp>
      <p:pic>
        <p:nvPicPr>
          <p:cNvPr id="14" name="Graphic 13" descr="Optical disc">
            <a:extLst>
              <a:ext uri="{FF2B5EF4-FFF2-40B4-BE49-F238E27FC236}">
                <a16:creationId xmlns:a16="http://schemas.microsoft.com/office/drawing/2014/main" id="{CC1B4399-F0C3-70E4-F51A-1AF0B830F8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16242" y="1768534"/>
            <a:ext cx="3322121" cy="3322121"/>
          </a:xfrm>
          <a:prstGeom prst="rect">
            <a:avLst/>
          </a:prstGeom>
        </p:spPr>
      </p:pic>
    </p:spTree>
    <p:extLst>
      <p:ext uri="{BB962C8B-B14F-4D97-AF65-F5344CB8AC3E}">
        <p14:creationId xmlns:p14="http://schemas.microsoft.com/office/powerpoint/2010/main" val="4172791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FFB690845401479AA87C93AE45BFFD" ma:contentTypeVersion="2" ma:contentTypeDescription="Create a new document." ma:contentTypeScope="" ma:versionID="d9ad86484dc4c1a0e9badb5415c5ad67">
  <xsd:schema xmlns:xsd="http://www.w3.org/2001/XMLSchema" xmlns:xs="http://www.w3.org/2001/XMLSchema" xmlns:p="http://schemas.microsoft.com/office/2006/metadata/properties" xmlns:ns3="696924a5-dfdd-43fa-9918-4d188faed6fe" targetNamespace="http://schemas.microsoft.com/office/2006/metadata/properties" ma:root="true" ma:fieldsID="272b783c2935ce858770d269e5d99de1" ns3:_="">
    <xsd:import namespace="696924a5-dfdd-43fa-9918-4d188faed6f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6924a5-dfdd-43fa-9918-4d188faed6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204B77-50AE-46B7-A713-E33410674A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6924a5-dfdd-43fa-9918-4d188faed6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9E1A4D-AC59-46AF-82BD-BA7D3C7CEC29}">
  <ds:schemaRefs>
    <ds:schemaRef ds:uri="http://schemas.microsoft.com/sharepoint/v3/contenttype/forms"/>
  </ds:schemaRefs>
</ds:datastoreItem>
</file>

<file path=customXml/itemProps3.xml><?xml version="1.0" encoding="utf-8"?>
<ds:datastoreItem xmlns:ds="http://schemas.openxmlformats.org/officeDocument/2006/customXml" ds:itemID="{DEE32712-4F3B-4EA5-BDA9-66D34234D6B0}">
  <ds:schemaRefs>
    <ds:schemaRef ds:uri="http://purl.org/dc/elements/1.1/"/>
    <ds:schemaRef ds:uri="http://schemas.microsoft.com/office/2006/metadata/properties"/>
    <ds:schemaRef ds:uri="696924a5-dfdd-43fa-9918-4d188faed6f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102</TotalTime>
  <Words>725</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Garamond</vt:lpstr>
      <vt:lpstr>Times New Roman</vt:lpstr>
      <vt:lpstr>SavonVTI</vt:lpstr>
      <vt:lpstr>PREDICTING TERM DEPOSIT SUBSCRIPTION IN A PORTUGUESE BANK:INSIGHTS FROM PHONE-BASED MARKETING CAMPAIGNS</vt:lpstr>
      <vt:lpstr>Problem Statement: The task is to predict whether a client of a Portuguese bank will subscribe to a term deposit based on phone-based marketing campaigns. The dataset includes demographic information, previous marketing interactions, and behavioral attributes. The goal is to build a model that can accurately classify clients as subscribers or non-subscribers.</vt:lpstr>
      <vt:lpstr>Interesting Results From EDA</vt:lpstr>
      <vt:lpstr>Variable selection strategies used:</vt:lpstr>
      <vt:lpstr>Validation method used for model validation: </vt:lpstr>
      <vt:lpstr>suggested actions and recommendations:</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TERM DEPOSIT SUBSCRIPTION IN A PORTUGUESE BANK:INSIGHTS FROM PHONE-BASED MARKETING CAMPAIGNS</dc:title>
  <dc:creator>KENWIN DASS</dc:creator>
  <cp:lastModifiedBy>KENWIN DASS</cp:lastModifiedBy>
  <cp:revision>2</cp:revision>
  <dcterms:created xsi:type="dcterms:W3CDTF">2023-03-26T16:43:40Z</dcterms:created>
  <dcterms:modified xsi:type="dcterms:W3CDTF">2023-03-26T18:26:08Z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0x01010092FFB690845401479AA87C93AE45BFFD</vt:lpwstr>
  </property>
</Properties>
</file>