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5" r:id="rId2"/>
    <p:sldMasterId id="2147483743" r:id="rId3"/>
  </p:sldMasterIdLst>
  <p:notesMasterIdLst>
    <p:notesMasterId r:id="rId91"/>
  </p:notesMasterIdLst>
  <p:sldIdLst>
    <p:sldId id="259" r:id="rId4"/>
    <p:sldId id="431" r:id="rId5"/>
    <p:sldId id="257" r:id="rId6"/>
    <p:sldId id="265" r:id="rId7"/>
    <p:sldId id="258" r:id="rId8"/>
    <p:sldId id="401" r:id="rId9"/>
    <p:sldId id="402" r:id="rId10"/>
    <p:sldId id="403" r:id="rId11"/>
    <p:sldId id="404" r:id="rId12"/>
    <p:sldId id="405" r:id="rId13"/>
    <p:sldId id="406" r:id="rId14"/>
    <p:sldId id="358" r:id="rId15"/>
    <p:sldId id="430" r:id="rId16"/>
    <p:sldId id="429" r:id="rId17"/>
    <p:sldId id="407" r:id="rId18"/>
    <p:sldId id="408" r:id="rId19"/>
    <p:sldId id="261" r:id="rId20"/>
    <p:sldId id="268" r:id="rId21"/>
    <p:sldId id="269" r:id="rId22"/>
    <p:sldId id="410" r:id="rId23"/>
    <p:sldId id="270" r:id="rId24"/>
    <p:sldId id="271" r:id="rId25"/>
    <p:sldId id="414" r:id="rId26"/>
    <p:sldId id="272" r:id="rId27"/>
    <p:sldId id="274" r:id="rId28"/>
    <p:sldId id="415" r:id="rId29"/>
    <p:sldId id="273" r:id="rId30"/>
    <p:sldId id="470" r:id="rId31"/>
    <p:sldId id="412" r:id="rId32"/>
    <p:sldId id="275" r:id="rId33"/>
    <p:sldId id="416" r:id="rId34"/>
    <p:sldId id="278" r:id="rId35"/>
    <p:sldId id="417" r:id="rId36"/>
    <p:sldId id="279" r:id="rId37"/>
    <p:sldId id="280" r:id="rId38"/>
    <p:sldId id="281" r:id="rId39"/>
    <p:sldId id="283" r:id="rId40"/>
    <p:sldId id="418" r:id="rId41"/>
    <p:sldId id="285" r:id="rId42"/>
    <p:sldId id="286" r:id="rId43"/>
    <p:sldId id="295" r:id="rId44"/>
    <p:sldId id="298" r:id="rId45"/>
    <p:sldId id="299" r:id="rId46"/>
    <p:sldId id="301" r:id="rId47"/>
    <p:sldId id="302" r:id="rId48"/>
    <p:sldId id="303" r:id="rId49"/>
    <p:sldId id="304" r:id="rId50"/>
    <p:sldId id="291" r:id="rId51"/>
    <p:sldId id="293" r:id="rId52"/>
    <p:sldId id="294" r:id="rId53"/>
    <p:sldId id="305" r:id="rId54"/>
    <p:sldId id="421" r:id="rId55"/>
    <p:sldId id="262" r:id="rId56"/>
    <p:sldId id="311" r:id="rId57"/>
    <p:sldId id="312" r:id="rId58"/>
    <p:sldId id="313" r:id="rId59"/>
    <p:sldId id="419" r:id="rId60"/>
    <p:sldId id="317" r:id="rId61"/>
    <p:sldId id="316" r:id="rId62"/>
    <p:sldId id="346" r:id="rId63"/>
    <p:sldId id="420" r:id="rId64"/>
    <p:sldId id="347" r:id="rId65"/>
    <p:sldId id="348" r:id="rId66"/>
    <p:sldId id="422" r:id="rId67"/>
    <p:sldId id="349" r:id="rId68"/>
    <p:sldId id="350" r:id="rId69"/>
    <p:sldId id="355" r:id="rId70"/>
    <p:sldId id="354" r:id="rId71"/>
    <p:sldId id="353" r:id="rId72"/>
    <p:sldId id="427" r:id="rId73"/>
    <p:sldId id="423" r:id="rId74"/>
    <p:sldId id="424" r:id="rId75"/>
    <p:sldId id="466" r:id="rId76"/>
    <p:sldId id="467" r:id="rId77"/>
    <p:sldId id="468" r:id="rId78"/>
    <p:sldId id="469" r:id="rId79"/>
    <p:sldId id="386" r:id="rId80"/>
    <p:sldId id="387" r:id="rId81"/>
    <p:sldId id="388" r:id="rId82"/>
    <p:sldId id="432" r:id="rId83"/>
    <p:sldId id="351" r:id="rId84"/>
    <p:sldId id="379" r:id="rId85"/>
    <p:sldId id="380" r:id="rId86"/>
    <p:sldId id="381" r:id="rId87"/>
    <p:sldId id="382" r:id="rId88"/>
    <p:sldId id="428" r:id="rId89"/>
    <p:sldId id="425" r:id="rId90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236B"/>
    <a:srgbClr val="FFFFFF"/>
    <a:srgbClr val="BDD831"/>
    <a:srgbClr val="DCDCDC"/>
    <a:srgbClr val="9C9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0376" autoAdjust="0"/>
  </p:normalViewPr>
  <p:slideViewPr>
    <p:cSldViewPr snapToGrid="0">
      <p:cViewPr>
        <p:scale>
          <a:sx n="72" d="100"/>
          <a:sy n="72" d="100"/>
        </p:scale>
        <p:origin x="-734" y="31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42793-4807-406E-A5A0-45F6B68F233A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F62FE-B9B9-4D27-B7B0-5B46804011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38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F62FE-B9B9-4D27-B7B0-5B468040117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132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 handle:</a:t>
            </a:r>
            <a:r>
              <a:rPr lang="en-US" baseline="0" dirty="0" smtClean="0"/>
              <a:t> internal reference to a file, temporary reference number that an OS assigns to a file requested by a user to be opened.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system calls, accesses and interacts with the file through that reference number throughout the session until the user terminates the file or the system session.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F62FE-B9B9-4D27-B7B0-5B468040117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67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hsym</a:t>
            </a:r>
            <a:r>
              <a:rPr lang="en-US" dirty="0" smtClean="0"/>
              <a:t>: converts a symbol into a file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F62FE-B9B9-4D27-B7B0-5B468040117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505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0: prepares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F62FE-B9B9-4D27-B7B0-5B468040117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775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x+:</a:t>
            </a:r>
          </a:p>
          <a:p>
            <a:r>
              <a:rPr lang="en-US" smtClean="0"/>
              <a:t>x*: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F62FE-B9B9-4D27-B7B0-5B468040117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295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baseline="0" dirty="0" smtClean="0"/>
              <a:t> – always there when you choose ‘type’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F62FE-B9B9-4D27-B7B0-5B468040117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5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2000.01.01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F62FE-B9B9-4D27-B7B0-5B468040117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863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F62FE-B9B9-4D27-B7B0-5B468040117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719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the list to</a:t>
            </a:r>
            <a:r>
              <a:rPr lang="en-US" baseline="0" dirty="0" smtClean="0"/>
              <a:t>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F62FE-B9B9-4D27-B7B0-5B468040117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73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708706" y="1250830"/>
            <a:ext cx="6219645" cy="35294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286676" y="1360097"/>
            <a:ext cx="5949351" cy="35828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063200" y="983410"/>
            <a:ext cx="6392174" cy="3574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40112" y="2404074"/>
            <a:ext cx="5905499" cy="324000"/>
          </a:xfrm>
        </p:spPr>
        <p:txBody>
          <a:bodyPr>
            <a:norm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Presenter´s Name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0114" y="1250831"/>
            <a:ext cx="5905499" cy="939920"/>
          </a:xfrm>
        </p:spPr>
        <p:txBody>
          <a:bodyPr anchor="t"/>
          <a:lstStyle>
            <a:lvl1pPr algn="l">
              <a:lnSpc>
                <a:spcPts val="34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440112" y="2791713"/>
            <a:ext cx="5905499" cy="6372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date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251" y="462150"/>
            <a:ext cx="1329495" cy="37364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350009" y="4604785"/>
            <a:ext cx="15577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smtClean="0">
                <a:solidFill>
                  <a:schemeClr val="tx2"/>
                </a:solidFill>
              </a:rPr>
              <a:t>Singapore Exchange</a:t>
            </a:r>
            <a:endParaRPr lang="en-US" sz="13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64284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Righ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38" y="633102"/>
            <a:ext cx="6121400" cy="81628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592263"/>
            <a:ext cx="6121400" cy="4681537"/>
          </a:xfrm>
        </p:spPr>
        <p:txBody>
          <a:bodyPr/>
          <a:lstStyle>
            <a:lvl5pPr marL="1257300" indent="-18097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6763006" y="633329"/>
            <a:ext cx="2386843" cy="5201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961415" y="1233573"/>
            <a:ext cx="2501673" cy="4968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961416" y="853044"/>
            <a:ext cx="2027992" cy="293369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63758" y="1453288"/>
            <a:ext cx="2184499" cy="4601488"/>
          </a:xfrm>
        </p:spPr>
        <p:txBody>
          <a:bodyPr/>
          <a:lstStyle>
            <a:lvl1pPr marL="0" indent="0">
              <a:spcBef>
                <a:spcPts val="384"/>
              </a:spcBef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4795441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 xmlns="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33245" y="1302589"/>
            <a:ext cx="8721306" cy="49601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41872" y="1052423"/>
            <a:ext cx="8506777" cy="46020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2438" y="543464"/>
            <a:ext cx="8547948" cy="54196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1" y="953779"/>
            <a:ext cx="7993062" cy="638484"/>
          </a:xfrm>
        </p:spPr>
        <p:txBody>
          <a:bodyPr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04850" y="1716662"/>
            <a:ext cx="7993063" cy="3937804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80" y="6474285"/>
            <a:ext cx="853413" cy="23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68019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 xmlns="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- Landscap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592263"/>
            <a:ext cx="5940425" cy="4681537"/>
          </a:xfrm>
        </p:spPr>
        <p:txBody>
          <a:bodyPr/>
          <a:lstStyle>
            <a:lvl5pPr marL="1257300" indent="-18097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645275" y="1592261"/>
            <a:ext cx="2606400" cy="1728000"/>
          </a:xfrm>
          <a:solidFill>
            <a:srgbClr val="DCDCDC"/>
          </a:solidFill>
          <a:effectLst>
            <a:outerShdw dist="279400" dir="2700000" algn="tl" rotWithShape="0">
              <a:schemeClr val="accent4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267365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 xmlns="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- Landscap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138" y="1592263"/>
            <a:ext cx="5940425" cy="4681537"/>
          </a:xfrm>
        </p:spPr>
        <p:txBody>
          <a:bodyPr/>
          <a:lstStyle>
            <a:lvl5pPr marL="1257300" indent="-18097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2438" y="1592263"/>
            <a:ext cx="2606400" cy="1728000"/>
          </a:xfrm>
          <a:solidFill>
            <a:srgbClr val="DCDCDC"/>
          </a:solidFill>
          <a:effectLst>
            <a:outerShdw dist="279400" dir="2700000" algn="tl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97639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 xmlns="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- Portrai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7" y="1592263"/>
            <a:ext cx="6408738" cy="4681537"/>
          </a:xfrm>
        </p:spPr>
        <p:txBody>
          <a:bodyPr/>
          <a:lstStyle>
            <a:lvl5pPr marL="1257300" indent="-18097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113587" y="1592261"/>
            <a:ext cx="2138087" cy="2916000"/>
          </a:xfrm>
          <a:solidFill>
            <a:srgbClr val="DCDCDC"/>
          </a:solidFill>
          <a:effectLst>
            <a:outerShdw dist="279400" dir="2700000" algn="tl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037352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 xmlns="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- Portrait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4825" y="1592263"/>
            <a:ext cx="6408738" cy="4681537"/>
          </a:xfrm>
        </p:spPr>
        <p:txBody>
          <a:bodyPr/>
          <a:lstStyle>
            <a:lvl5pPr marL="1257300" indent="-18097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2438" y="1592261"/>
            <a:ext cx="2138087" cy="2916000"/>
          </a:xfrm>
          <a:solidFill>
            <a:srgbClr val="DCDCDC"/>
          </a:solidFill>
          <a:effectLst>
            <a:outerShdw dist="279400" dir="2700000" algn="tl" rotWithShape="0">
              <a:schemeClr val="accent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422424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 xmlns="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400"/>
            <a:ext cx="9906000" cy="36576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2708706" y="1250831"/>
            <a:ext cx="6219645" cy="27071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86676" y="1360097"/>
            <a:ext cx="5949351" cy="27445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3063200" y="983411"/>
            <a:ext cx="6392174" cy="27945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40112" y="2404074"/>
            <a:ext cx="5905499" cy="324000"/>
          </a:xfrm>
        </p:spPr>
        <p:txBody>
          <a:bodyPr>
            <a:norm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Presenter´s Name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0114" y="1250831"/>
            <a:ext cx="5905499" cy="939920"/>
          </a:xfrm>
        </p:spPr>
        <p:txBody>
          <a:bodyPr anchor="t"/>
          <a:lstStyle>
            <a:lvl1pPr algn="l">
              <a:lnSpc>
                <a:spcPts val="34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440112" y="2791713"/>
            <a:ext cx="5905499" cy="6372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date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251" y="462150"/>
            <a:ext cx="1329495" cy="373640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3350009" y="3792799"/>
            <a:ext cx="15577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smtClean="0">
                <a:solidFill>
                  <a:schemeClr val="tx2"/>
                </a:solidFill>
              </a:rPr>
              <a:t>Singapore Exchange</a:t>
            </a:r>
            <a:endParaRPr lang="en-US" sz="13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53272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 xmlns="">
        <p15:guide id="3" pos="588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9232"/>
            <a:ext cx="9906000" cy="385876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2708706" y="1250831"/>
            <a:ext cx="6219645" cy="27071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286676" y="1360097"/>
            <a:ext cx="5949351" cy="27445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063200" y="983411"/>
            <a:ext cx="6392174" cy="27945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40112" y="2404074"/>
            <a:ext cx="5905499" cy="324000"/>
          </a:xfrm>
        </p:spPr>
        <p:txBody>
          <a:bodyPr>
            <a:norm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Presenter´s Name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0114" y="1250831"/>
            <a:ext cx="5905499" cy="939920"/>
          </a:xfrm>
        </p:spPr>
        <p:txBody>
          <a:bodyPr anchor="t"/>
          <a:lstStyle>
            <a:lvl1pPr algn="l">
              <a:lnSpc>
                <a:spcPts val="34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440112" y="2791713"/>
            <a:ext cx="5905499" cy="6372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date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251" y="462150"/>
            <a:ext cx="1329495" cy="37364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350009" y="3792799"/>
            <a:ext cx="15577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smtClean="0">
                <a:solidFill>
                  <a:schemeClr val="tx2"/>
                </a:solidFill>
              </a:rPr>
              <a:t>Singapore Exchange</a:t>
            </a:r>
            <a:endParaRPr lang="en-US" sz="13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720924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 xmlns="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33245" y="1302589"/>
            <a:ext cx="8721306" cy="49601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41872" y="1052423"/>
            <a:ext cx="8506777" cy="46020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2438" y="543464"/>
            <a:ext cx="8547948" cy="54196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1" y="953779"/>
            <a:ext cx="7993062" cy="638484"/>
          </a:xfrm>
        </p:spPr>
        <p:txBody>
          <a:bodyPr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04850" y="1716662"/>
            <a:ext cx="7993063" cy="3937804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80" y="6474285"/>
            <a:ext cx="853413" cy="23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53841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 xmlns="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741871" y="1302589"/>
            <a:ext cx="8712679" cy="4960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41872" y="1052423"/>
            <a:ext cx="8506777" cy="46020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00" y="543600"/>
            <a:ext cx="8552688" cy="54193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1" y="953779"/>
            <a:ext cx="7993062" cy="638484"/>
          </a:xfrm>
        </p:spPr>
        <p:txBody>
          <a:bodyPr anchor="t"/>
          <a:lstStyle>
            <a:lvl1pPr>
              <a:defRPr>
                <a:solidFill>
                  <a:srgbClr val="0B236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04850" y="1716662"/>
            <a:ext cx="7993063" cy="3937804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80" y="6474285"/>
            <a:ext cx="853413" cy="23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85594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592263"/>
            <a:ext cx="9001125" cy="4681537"/>
          </a:xfrm>
        </p:spPr>
        <p:txBody>
          <a:bodyPr/>
          <a:lstStyle>
            <a:lvl5pPr marL="1257300" indent="-18097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442795"/>
      </p:ext>
    </p:extLst>
  </p:cSld>
  <p:clrMapOvr>
    <a:masterClrMapping/>
  </p:clrMapOvr>
  <p:hf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with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741871" y="1302589"/>
            <a:ext cx="8712679" cy="4960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41872" y="1052423"/>
            <a:ext cx="8506777" cy="46020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52438" y="542925"/>
            <a:ext cx="8548687" cy="5419725"/>
          </a:xfrm>
          <a:solidFill>
            <a:srgbClr val="DCDCDC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1" y="953779"/>
            <a:ext cx="7993062" cy="638484"/>
          </a:xfrm>
        </p:spPr>
        <p:txBody>
          <a:bodyPr anchor="t"/>
          <a:lstStyle>
            <a:lvl1pPr>
              <a:defRPr>
                <a:solidFill>
                  <a:srgbClr val="0B236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04850" y="1716662"/>
            <a:ext cx="7993063" cy="3937804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rgbClr val="0B236B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80" y="6474285"/>
            <a:ext cx="853413" cy="23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4048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 xmlns="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251" y="462150"/>
            <a:ext cx="1329495" cy="373640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439947" y="1302589"/>
            <a:ext cx="8593660" cy="2637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595223" y="983410"/>
            <a:ext cx="8859329" cy="27173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Content Placeholder 5"/>
          <p:cNvSpPr txBox="1">
            <a:spLocks/>
          </p:cNvSpPr>
          <p:nvPr userDrawn="1"/>
        </p:nvSpPr>
        <p:spPr>
          <a:xfrm>
            <a:off x="812800" y="3145281"/>
            <a:ext cx="8520981" cy="546819"/>
          </a:xfrm>
          <a:prstGeom prst="rect">
            <a:avLst/>
          </a:prstGeom>
        </p:spPr>
        <p:txBody>
          <a:bodyPr lIns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smtClean="0">
                <a:solidFill>
                  <a:schemeClr val="bg1"/>
                </a:solidFill>
              </a:rPr>
              <a:t>Singapore Exchange</a:t>
            </a:r>
          </a:p>
          <a:p>
            <a:pPr marL="0" indent="0">
              <a:buNone/>
            </a:pPr>
            <a:r>
              <a:rPr lang="en-US" sz="1100" smtClean="0">
                <a:solidFill>
                  <a:schemeClr val="bg1"/>
                </a:solidFill>
              </a:rPr>
              <a:t>Beijing </a:t>
            </a:r>
            <a:r>
              <a:rPr lang="en-US" sz="1100" smtClean="0">
                <a:solidFill>
                  <a:schemeClr val="bg1"/>
                </a:solidFill>
                <a:sym typeface="Wingdings 2"/>
              </a:rPr>
              <a:t></a:t>
            </a:r>
            <a:r>
              <a:rPr lang="en-US" sz="1100" smtClean="0">
                <a:solidFill>
                  <a:schemeClr val="bg1"/>
                </a:solidFill>
              </a:rPr>
              <a:t> Hong Kong </a:t>
            </a:r>
            <a:r>
              <a:rPr lang="en-US" sz="1100" smtClean="0">
                <a:solidFill>
                  <a:schemeClr val="bg1"/>
                </a:solidFill>
                <a:sym typeface="Wingdings 2"/>
              </a:rPr>
              <a:t></a:t>
            </a:r>
            <a:r>
              <a:rPr lang="en-US" sz="1100" smtClean="0">
                <a:solidFill>
                  <a:schemeClr val="bg1"/>
                </a:solidFill>
              </a:rPr>
              <a:t> London </a:t>
            </a:r>
            <a:r>
              <a:rPr lang="en-US" sz="1100" smtClean="0">
                <a:solidFill>
                  <a:schemeClr val="bg1"/>
                </a:solidFill>
                <a:sym typeface="Wingdings 2"/>
              </a:rPr>
              <a:t></a:t>
            </a:r>
            <a:r>
              <a:rPr lang="en-US" sz="1100" smtClean="0">
                <a:solidFill>
                  <a:schemeClr val="bg1"/>
                </a:solidFill>
              </a:rPr>
              <a:t> Mumbai </a:t>
            </a:r>
            <a:r>
              <a:rPr lang="en-US" sz="1100" smtClean="0">
                <a:solidFill>
                  <a:schemeClr val="bg1"/>
                </a:solidFill>
                <a:sym typeface="Wingdings 2"/>
              </a:rPr>
              <a:t></a:t>
            </a:r>
            <a:r>
              <a:rPr lang="en-US" sz="1100" smtClean="0">
                <a:solidFill>
                  <a:schemeClr val="bg1"/>
                </a:solidFill>
              </a:rPr>
              <a:t> Tokyo </a:t>
            </a:r>
          </a:p>
          <a:p>
            <a:pPr marL="0" indent="0">
              <a:buNone/>
            </a:pP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818941" y="3916390"/>
            <a:ext cx="1568066" cy="3231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500" b="1" smtClean="0">
                <a:solidFill>
                  <a:srgbClr val="0B236B"/>
                </a:solidFill>
              </a:rPr>
              <a:t>sgx.com</a:t>
            </a:r>
            <a:endParaRPr lang="en-US" sz="1500" b="1">
              <a:solidFill>
                <a:srgbClr val="0B236B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812800" y="1250831"/>
            <a:ext cx="5905499" cy="939920"/>
          </a:xfrm>
        </p:spPr>
        <p:txBody>
          <a:bodyPr anchor="t"/>
          <a:lstStyle>
            <a:lvl1pPr algn="l">
              <a:lnSpc>
                <a:spcPts val="34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09566" y="4397375"/>
            <a:ext cx="8642350" cy="2227263"/>
          </a:xfrm>
        </p:spPr>
        <p:txBody>
          <a:bodyPr anchor="b">
            <a:normAutofit/>
          </a:bodyPr>
          <a:lstStyle>
            <a:lvl1pPr marL="0" indent="0">
              <a:spcAft>
                <a:spcPts val="300"/>
              </a:spcAft>
              <a:buFont typeface="Arial" panose="020B0604020202020204" pitchFamily="34" charset="0"/>
              <a:buNone/>
              <a:defRPr sz="7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1008643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 xmlns="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592263"/>
            <a:ext cx="9001125" cy="4681537"/>
          </a:xfrm>
        </p:spPr>
        <p:txBody>
          <a:bodyPr/>
          <a:lstStyle>
            <a:lvl5pPr marL="1257300" indent="-18097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329369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9" y="1592263"/>
            <a:ext cx="4405312" cy="4681537"/>
          </a:xfrm>
        </p:spPr>
        <p:txBody>
          <a:bodyPr/>
          <a:lstStyle>
            <a:lvl5pPr marL="1257300" indent="-18097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048251" y="1592263"/>
            <a:ext cx="4405312" cy="4681537"/>
          </a:xfrm>
        </p:spPr>
        <p:txBody>
          <a:bodyPr/>
          <a:lstStyle>
            <a:lvl5pPr marL="1257300" indent="-18097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843932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625166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1765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B236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592263"/>
            <a:ext cx="9001125" cy="4681537"/>
          </a:xfrm>
        </p:spPr>
        <p:txBody>
          <a:bodyPr/>
          <a:lstStyle>
            <a:lvl1pPr marL="457200" indent="-457200">
              <a:spcBef>
                <a:spcPts val="2000"/>
              </a:spcBef>
              <a:buFont typeface="+mj-lt"/>
              <a:buAutoNum type="arabicPeriod"/>
              <a:defRPr>
                <a:solidFill>
                  <a:srgbClr val="0B236B"/>
                </a:solidFill>
              </a:defRPr>
            </a:lvl1pPr>
            <a:lvl2pPr marL="609600" indent="-342900">
              <a:buFont typeface="+mj-lt"/>
              <a:buAutoNum type="arabicPeriod"/>
              <a:defRPr/>
            </a:lvl2pPr>
            <a:lvl3pPr marL="885825" indent="-342900">
              <a:buFont typeface="+mj-lt"/>
              <a:buAutoNum type="arabicPeriod"/>
              <a:defRPr/>
            </a:lvl3pPr>
            <a:lvl4pPr marL="1152525" indent="-342900">
              <a:buFont typeface="+mj-lt"/>
              <a:buAutoNum type="arabicPeriod"/>
              <a:defRPr/>
            </a:lvl4pPr>
            <a:lvl5pPr marL="1419225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945216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 xmlns="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2205038"/>
            <a:ext cx="9001125" cy="4068762"/>
          </a:xfrm>
        </p:spPr>
        <p:txBody>
          <a:bodyPr/>
          <a:lstStyle>
            <a:lvl5pPr marL="1257300" indent="-18097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2437" y="1808163"/>
            <a:ext cx="9001125" cy="330332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rgbClr val="0B236B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 Title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446306" y="1538376"/>
            <a:ext cx="578654" cy="206963"/>
            <a:chOff x="2159724" y="1654629"/>
            <a:chExt cx="596538" cy="213359"/>
          </a:xfrm>
        </p:grpSpPr>
        <p:sp>
          <p:nvSpPr>
            <p:cNvPr id="10" name="Rectangle 9"/>
            <p:cNvSpPr/>
            <p:nvPr/>
          </p:nvSpPr>
          <p:spPr>
            <a:xfrm>
              <a:off x="2224088" y="1702526"/>
              <a:ext cx="532174" cy="165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59724" y="1654629"/>
              <a:ext cx="507275" cy="165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5298532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Sub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2205038"/>
            <a:ext cx="9001125" cy="1623600"/>
          </a:xfrm>
        </p:spPr>
        <p:txBody>
          <a:bodyPr/>
          <a:lstStyle>
            <a:lvl5pPr marL="1257300" indent="-18097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2437" y="1808163"/>
            <a:ext cx="9001125" cy="330332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rgbClr val="0B236B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 Title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446306" y="1538376"/>
            <a:ext cx="578654" cy="206963"/>
            <a:chOff x="2159724" y="1654629"/>
            <a:chExt cx="596538" cy="213359"/>
          </a:xfrm>
        </p:grpSpPr>
        <p:sp>
          <p:nvSpPr>
            <p:cNvPr id="10" name="Rectangle 9"/>
            <p:cNvSpPr/>
            <p:nvPr/>
          </p:nvSpPr>
          <p:spPr>
            <a:xfrm>
              <a:off x="2224088" y="1702526"/>
              <a:ext cx="532174" cy="165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59724" y="1654629"/>
              <a:ext cx="507275" cy="165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52438" y="4650832"/>
            <a:ext cx="9001125" cy="1622967"/>
          </a:xfrm>
        </p:spPr>
        <p:txBody>
          <a:bodyPr/>
          <a:lstStyle>
            <a:lvl5pPr marL="1257300" indent="-18097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2437" y="4253957"/>
            <a:ext cx="9001125" cy="330331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 Title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446306" y="3984171"/>
            <a:ext cx="578654" cy="206963"/>
            <a:chOff x="2159724" y="1654629"/>
            <a:chExt cx="596538" cy="213359"/>
          </a:xfrm>
        </p:grpSpPr>
        <p:sp>
          <p:nvSpPr>
            <p:cNvPr id="15" name="Rectangle 14"/>
            <p:cNvSpPr/>
            <p:nvPr/>
          </p:nvSpPr>
          <p:spPr>
            <a:xfrm>
              <a:off x="2224088" y="1702526"/>
              <a:ext cx="532174" cy="165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59724" y="1654629"/>
              <a:ext cx="507275" cy="165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6372355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Lef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2163" y="633102"/>
            <a:ext cx="6121400" cy="81628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2163" y="1592263"/>
            <a:ext cx="6121400" cy="4681537"/>
          </a:xfrm>
        </p:spPr>
        <p:txBody>
          <a:bodyPr/>
          <a:lstStyle>
            <a:lvl5pPr marL="1257300" indent="-18097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448560" y="633329"/>
            <a:ext cx="2386843" cy="5201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46969" y="1233573"/>
            <a:ext cx="2501673" cy="4968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6970" y="853044"/>
            <a:ext cx="2027992" cy="293369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49312" y="1453288"/>
            <a:ext cx="2184499" cy="4601488"/>
          </a:xfrm>
        </p:spPr>
        <p:txBody>
          <a:bodyPr/>
          <a:lstStyle>
            <a:lvl1pPr marL="0" indent="0">
              <a:spcBef>
                <a:spcPts val="384"/>
              </a:spcBef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31708688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 xmlns="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438" y="633102"/>
            <a:ext cx="9001125" cy="81628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438" y="1592263"/>
            <a:ext cx="9001125" cy="4681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1376" y="6589202"/>
            <a:ext cx="314325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8750" y="6589201"/>
            <a:ext cx="414338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35ED1D-9C82-406C-A555-58E46357024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2438" y="6331788"/>
            <a:ext cx="9001125" cy="0"/>
          </a:xfrm>
          <a:prstGeom prst="line">
            <a:avLst/>
          </a:prstGeom>
          <a:ln>
            <a:solidFill>
              <a:srgbClr val="9C9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39947" y="498770"/>
            <a:ext cx="9005498" cy="0"/>
          </a:xfrm>
          <a:prstGeom prst="line">
            <a:avLst/>
          </a:prstGeom>
          <a:ln>
            <a:solidFill>
              <a:srgbClr val="9C9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80" y="6474285"/>
            <a:ext cx="853413" cy="239842"/>
          </a:xfrm>
          <a:prstGeom prst="rect">
            <a:avLst/>
          </a:prstGeom>
        </p:spPr>
      </p:pic>
      <p:sp>
        <p:nvSpPr>
          <p:cNvPr id="4" name="xxTextColor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4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6" r:id="rId4"/>
    <p:sldLayoutId id="2147483667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60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0B236B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438" y="633102"/>
            <a:ext cx="9001125" cy="81628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438" y="1592263"/>
            <a:ext cx="9001125" cy="4681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2438" y="6331788"/>
            <a:ext cx="9001125" cy="0"/>
          </a:xfrm>
          <a:prstGeom prst="line">
            <a:avLst/>
          </a:prstGeom>
          <a:ln>
            <a:solidFill>
              <a:srgbClr val="9C9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39947" y="498770"/>
            <a:ext cx="9005498" cy="0"/>
          </a:xfrm>
          <a:prstGeom prst="line">
            <a:avLst/>
          </a:prstGeom>
          <a:ln>
            <a:solidFill>
              <a:srgbClr val="9C9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1376" y="6589202"/>
            <a:ext cx="314325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8750" y="6589201"/>
            <a:ext cx="414338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35ED1D-9C82-406C-A555-58E46357024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80" y="6474285"/>
            <a:ext cx="853413" cy="23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2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0B236B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438" y="633102"/>
            <a:ext cx="9001125" cy="81628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438" y="1592263"/>
            <a:ext cx="9001125" cy="4681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2438" y="6331788"/>
            <a:ext cx="9001125" cy="0"/>
          </a:xfrm>
          <a:prstGeom prst="line">
            <a:avLst/>
          </a:prstGeom>
          <a:ln>
            <a:solidFill>
              <a:srgbClr val="9C9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39947" y="498770"/>
            <a:ext cx="9005498" cy="0"/>
          </a:xfrm>
          <a:prstGeom prst="line">
            <a:avLst/>
          </a:prstGeom>
          <a:ln>
            <a:solidFill>
              <a:srgbClr val="9C9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1376" y="6589202"/>
            <a:ext cx="314325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8750" y="6589201"/>
            <a:ext cx="414338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35ED1D-9C82-406C-A555-58E46357024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80" y="6474285"/>
            <a:ext cx="853413" cy="23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7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49" r:id="rId3"/>
    <p:sldLayoutId id="2147483750" r:id="rId4"/>
    <p:sldLayoutId id="2147483758" r:id="rId5"/>
    <p:sldLayoutId id="2147483759" r:id="rId6"/>
    <p:sldLayoutId id="214748376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0B236B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timestored.com/qstud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kx.com/download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440112" y="2159000"/>
            <a:ext cx="5905499" cy="569074"/>
          </a:xfrm>
        </p:spPr>
        <p:txBody>
          <a:bodyPr>
            <a:normAutofit/>
          </a:bodyPr>
          <a:lstStyle/>
          <a:p>
            <a:r>
              <a:rPr lang="en-US" dirty="0" smtClean="0"/>
              <a:t>Sigrid Rouam &amp; Aaron Tan</a:t>
            </a:r>
          </a:p>
          <a:p>
            <a:r>
              <a:rPr lang="en-US" b="0" dirty="0" smtClean="0"/>
              <a:t>FinTech &amp; Data team</a:t>
            </a:r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KDB+ training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440112" y="2935652"/>
            <a:ext cx="5905499" cy="637288"/>
          </a:xfrm>
        </p:spPr>
        <p:txBody>
          <a:bodyPr/>
          <a:lstStyle/>
          <a:p>
            <a:r>
              <a:rPr lang="en-US" dirty="0" smtClean="0"/>
              <a:t>14-15 June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7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qStudio</a:t>
            </a:r>
            <a:r>
              <a:rPr lang="en-US" dirty="0" smtClean="0"/>
              <a:t> </a:t>
            </a:r>
            <a:r>
              <a:rPr lang="en-US" dirty="0"/>
              <a:t>Windows </a:t>
            </a:r>
            <a:r>
              <a:rPr lang="en-US" dirty="0" smtClean="0"/>
              <a:t>Installation (1/2)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2438" y="1246021"/>
            <a:ext cx="9001125" cy="4681537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Download </a:t>
            </a:r>
            <a:r>
              <a:rPr lang="en-US" sz="1800" dirty="0" err="1"/>
              <a:t>qStudio</a:t>
            </a:r>
            <a:r>
              <a:rPr lang="en-US" sz="1800" dirty="0"/>
              <a:t> from </a:t>
            </a:r>
          </a:p>
          <a:p>
            <a:pPr lvl="1"/>
            <a:r>
              <a:rPr lang="en-US" sz="1600" u="sng" dirty="0">
                <a:hlinkClick r:id="rId2"/>
              </a:rPr>
              <a:t>http://www.timestored.com/qstudio/</a:t>
            </a:r>
            <a:endParaRPr lang="en-US" sz="1600" dirty="0"/>
          </a:p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Copy it to a directory of your choice, I recommend either in C/D root or within your q folder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Open </a:t>
            </a:r>
            <a:r>
              <a:rPr lang="en-US" sz="1800" dirty="0" err="1"/>
              <a:t>qStudio</a:t>
            </a:r>
            <a:r>
              <a:rPr lang="en-US" sz="1800" dirty="0"/>
              <a:t> and let's get you connected:</a:t>
            </a:r>
          </a:p>
          <a:p>
            <a:pPr lvl="1"/>
            <a:r>
              <a:rPr lang="en-US" sz="1600" dirty="0"/>
              <a:t>Start a q process on port 5000 by typing the following in command prompt. "q -p </a:t>
            </a:r>
            <a:r>
              <a:rPr lang="en-US" sz="1600" dirty="0" smtClean="0"/>
              <a:t>5000“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r>
              <a:rPr lang="en-US" sz="1600" dirty="0"/>
              <a:t>Open </a:t>
            </a:r>
            <a:r>
              <a:rPr lang="en-US" sz="1600" dirty="0" err="1"/>
              <a:t>qStudio</a:t>
            </a:r>
            <a:r>
              <a:rPr lang="en-US" sz="1600" dirty="0"/>
              <a:t> and a new server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3074" name="Picture 10" descr="4816e027f51f1861567e77f2073926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244" y="2709832"/>
            <a:ext cx="594360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9" descr="f026f4c39c39b7b63984a56397e5ec2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544" y="4118838"/>
            <a:ext cx="342900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55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qStudio</a:t>
            </a:r>
            <a:r>
              <a:rPr lang="en-US" dirty="0" smtClean="0"/>
              <a:t> </a:t>
            </a:r>
            <a:r>
              <a:rPr lang="en-US" dirty="0"/>
              <a:t>Windows </a:t>
            </a:r>
            <a:r>
              <a:rPr lang="en-US" dirty="0" smtClean="0"/>
              <a:t>Installation (2/2)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2438" y="1246021"/>
            <a:ext cx="9001125" cy="4681537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Host is "</a:t>
            </a:r>
            <a:r>
              <a:rPr lang="en-US" dirty="0" err="1"/>
              <a:t>localhost</a:t>
            </a:r>
            <a:r>
              <a:rPr lang="en-US" dirty="0"/>
              <a:t>" and port is "5000". Name it "localhost:5000".</a:t>
            </a:r>
            <a:br>
              <a:rPr lang="en-US" dirty="0"/>
            </a:br>
            <a:endParaRPr lang="en-US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/>
              <a:t>Press "Test" and then save it.</a:t>
            </a:r>
          </a:p>
          <a:p>
            <a:pPr lvl="1"/>
            <a:r>
              <a:rPr lang="en-US" dirty="0"/>
              <a:t>You can send commands from </a:t>
            </a:r>
            <a:r>
              <a:rPr lang="en-US" dirty="0" err="1"/>
              <a:t>qStudio</a:t>
            </a:r>
            <a:r>
              <a:rPr lang="en-US" dirty="0"/>
              <a:t> to localhost:5000 as long as that process is </a:t>
            </a:r>
            <a:r>
              <a:rPr lang="en-US" dirty="0" smtClean="0"/>
              <a:t>active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3076" name="Picture 12" descr="b9471acafb24da055cba25966ec4ca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516" y="1552438"/>
            <a:ext cx="4100359" cy="325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671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</a:t>
            </a:r>
            <a:r>
              <a:rPr lang="en-US" smtClean="0"/>
              <a:t>. File I/O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2.1	Read/Write q file</a:t>
            </a:r>
          </a:p>
          <a:p>
            <a:r>
              <a:rPr lang="en-US" dirty="0" smtClean="0"/>
              <a:t>2.2	Read/Write csv file</a:t>
            </a:r>
          </a:p>
          <a:p>
            <a:r>
              <a:rPr lang="en-US" dirty="0" smtClean="0"/>
              <a:t>2.3	Get data from ATLAS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38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KDB+ distinguishes 3 types of files: </a:t>
            </a:r>
          </a:p>
          <a:p>
            <a:pPr lvl="1"/>
            <a:r>
              <a:rPr lang="en-US" sz="2000" dirty="0" err="1"/>
              <a:t>kdb</a:t>
            </a:r>
            <a:r>
              <a:rPr lang="en-US" sz="2000" dirty="0"/>
              <a:t>+ data files,</a:t>
            </a:r>
          </a:p>
          <a:p>
            <a:pPr lvl="1"/>
            <a:r>
              <a:rPr lang="en-US" sz="2000" dirty="0"/>
              <a:t>text files</a:t>
            </a:r>
          </a:p>
          <a:p>
            <a:pPr lvl="1"/>
            <a:r>
              <a:rPr lang="en-US" sz="2000" dirty="0"/>
              <a:t>all others (binary files)</a:t>
            </a:r>
          </a:p>
          <a:p>
            <a:pPr marL="266700" lvl="1" indent="-2667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66700" lvl="1" indent="-2667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66700" lvl="1" indent="-2667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 smtClean="0"/>
              <a:t>Files </a:t>
            </a:r>
            <a:r>
              <a:rPr lang="en-US" sz="2000" dirty="0"/>
              <a:t>are identified by the file handles: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73725" y="3966257"/>
            <a:ext cx="896773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latin typeface="Courier (W1)" pitchFamily="49" charset="0"/>
              </a:rPr>
              <a:t>q) `:C/</a:t>
            </a:r>
            <a:r>
              <a:rPr lang="en-US" sz="1400" dirty="0" err="1" smtClean="0">
                <a:latin typeface="Courier (W1)" pitchFamily="49" charset="0"/>
              </a:rPr>
              <a:t>kdbtestdata</a:t>
            </a:r>
            <a:endParaRPr lang="en-US" sz="1400" dirty="0">
              <a:latin typeface="Courier (W1)" pitchFamily="49" charset="0"/>
            </a:endParaRPr>
          </a:p>
          <a:p>
            <a:endParaRPr lang="en-US" sz="14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40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KDB Data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KDB+ data can be written to </a:t>
            </a:r>
            <a:r>
              <a:rPr lang="en-US" dirty="0" err="1" smtClean="0"/>
              <a:t>kdb</a:t>
            </a:r>
            <a:r>
              <a:rPr lang="en-US" dirty="0" smtClean="0"/>
              <a:t>+ data files with </a:t>
            </a:r>
            <a:r>
              <a:rPr lang="en-US" i="1" dirty="0" smtClean="0"/>
              <a:t>set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The file can be read using the </a:t>
            </a:r>
            <a:r>
              <a:rPr lang="en-US" i="1" dirty="0" smtClean="0"/>
              <a:t>get</a:t>
            </a:r>
            <a:r>
              <a:rPr lang="en-US" dirty="0" smtClean="0"/>
              <a:t> function</a:t>
            </a:r>
            <a:endParaRPr lang="en-US" dirty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73725" y="1999893"/>
            <a:ext cx="8967730" cy="1058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Courier (W1)" pitchFamily="49" charset="0"/>
              </a:rPr>
              <a:t>q) filename: </a:t>
            </a:r>
            <a:r>
              <a:rPr lang="en-US" sz="1400" dirty="0" err="1">
                <a:latin typeface="Courier (W1)" pitchFamily="49" charset="0"/>
              </a:rPr>
              <a:t>hsym</a:t>
            </a:r>
            <a:r>
              <a:rPr lang="en-US" sz="1400" dirty="0">
                <a:latin typeface="Courier (W1)" pitchFamily="49" charset="0"/>
              </a:rPr>
              <a:t> (`$\\\\</a:t>
            </a:r>
            <a:r>
              <a:rPr lang="en-US" sz="1400" dirty="0" err="1">
                <a:latin typeface="Courier (W1)" pitchFamily="49" charset="0"/>
              </a:rPr>
              <a:t>mydrive</a:t>
            </a:r>
            <a:r>
              <a:rPr lang="en-US" sz="1400" dirty="0">
                <a:latin typeface="Courier (W1)" pitchFamily="49" charset="0"/>
              </a:rPr>
              <a:t>\\staff$\\</a:t>
            </a:r>
            <a:r>
              <a:rPr lang="en-US" sz="1400" dirty="0" err="1">
                <a:latin typeface="Courier (W1)" pitchFamily="49" charset="0"/>
              </a:rPr>
              <a:t>rouams</a:t>
            </a:r>
            <a:r>
              <a:rPr lang="en-US" sz="1400" dirty="0">
                <a:latin typeface="Courier (W1)" pitchFamily="49" charset="0"/>
              </a:rPr>
              <a:t>\\Documents\\SGX\\Trainings\\KDB\\</a:t>
            </a:r>
            <a:r>
              <a:rPr lang="en-US" sz="1400" dirty="0" err="1">
                <a:latin typeface="Courier (W1)" pitchFamily="49" charset="0"/>
              </a:rPr>
              <a:t>FIles_For_Training</a:t>
            </a:r>
            <a:r>
              <a:rPr lang="en-US" sz="1400" dirty="0">
                <a:latin typeface="Courier (W1)" pitchFamily="49" charset="0"/>
              </a:rPr>
              <a:t>\</a:t>
            </a:r>
            <a:r>
              <a:rPr lang="en-US" sz="1400" dirty="0" err="1">
                <a:latin typeface="Courier (W1)" pitchFamily="49" charset="0"/>
              </a:rPr>
              <a:t>test.q</a:t>
            </a:r>
            <a:r>
              <a:rPr lang="en-US" sz="1400" dirty="0" smtClean="0">
                <a:latin typeface="Courier (W1)" pitchFamily="49" charset="0"/>
              </a:rPr>
              <a:t>)</a:t>
            </a:r>
          </a:p>
          <a:p>
            <a:r>
              <a:rPr lang="en-US" sz="1400" dirty="0" smtClean="0">
                <a:latin typeface="Courier (W1)" pitchFamily="49" charset="0"/>
              </a:rPr>
              <a:t>q) filename set 1 2 3 -5 26</a:t>
            </a:r>
            <a:endParaRPr lang="en-US" sz="1400" dirty="0">
              <a:latin typeface="Courier (W1)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725" y="3616952"/>
            <a:ext cx="8967730" cy="1058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Courier (W1)" pitchFamily="49" charset="0"/>
              </a:rPr>
              <a:t>q) filename: </a:t>
            </a:r>
            <a:r>
              <a:rPr lang="en-US" sz="1400" dirty="0" err="1">
                <a:latin typeface="Courier (W1)" pitchFamily="49" charset="0"/>
              </a:rPr>
              <a:t>hsym</a:t>
            </a:r>
            <a:r>
              <a:rPr lang="en-US" sz="1400" dirty="0">
                <a:latin typeface="Courier (W1)" pitchFamily="49" charset="0"/>
              </a:rPr>
              <a:t> (`$\\\\</a:t>
            </a:r>
            <a:r>
              <a:rPr lang="en-US" sz="1400" dirty="0" err="1">
                <a:latin typeface="Courier (W1)" pitchFamily="49" charset="0"/>
              </a:rPr>
              <a:t>mydrive</a:t>
            </a:r>
            <a:r>
              <a:rPr lang="en-US" sz="1400" dirty="0">
                <a:latin typeface="Courier (W1)" pitchFamily="49" charset="0"/>
              </a:rPr>
              <a:t>\\staff$\\</a:t>
            </a:r>
            <a:r>
              <a:rPr lang="en-US" sz="1400" dirty="0" err="1">
                <a:latin typeface="Courier (W1)" pitchFamily="49" charset="0"/>
              </a:rPr>
              <a:t>rouams</a:t>
            </a:r>
            <a:r>
              <a:rPr lang="en-US" sz="1400" dirty="0">
                <a:latin typeface="Courier (W1)" pitchFamily="49" charset="0"/>
              </a:rPr>
              <a:t>\\Documents\\SGX\\Trainings\\KDB\\</a:t>
            </a:r>
            <a:r>
              <a:rPr lang="en-US" sz="1400" dirty="0" err="1">
                <a:latin typeface="Courier (W1)" pitchFamily="49" charset="0"/>
              </a:rPr>
              <a:t>FIles_For_Training</a:t>
            </a:r>
            <a:r>
              <a:rPr lang="en-US" sz="1400" dirty="0">
                <a:latin typeface="Courier (W1)" pitchFamily="49" charset="0"/>
              </a:rPr>
              <a:t>\</a:t>
            </a:r>
            <a:r>
              <a:rPr lang="en-US" sz="1400" dirty="0" err="1">
                <a:latin typeface="Courier (W1)" pitchFamily="49" charset="0"/>
              </a:rPr>
              <a:t>test.q</a:t>
            </a:r>
            <a:r>
              <a:rPr lang="en-US" sz="1400" dirty="0" smtClean="0">
                <a:latin typeface="Courier (W1)" pitchFamily="49" charset="0"/>
              </a:rPr>
              <a:t>)</a:t>
            </a:r>
          </a:p>
          <a:p>
            <a:r>
              <a:rPr lang="en-US" sz="1400" dirty="0" smtClean="0">
                <a:latin typeface="Courier (W1)" pitchFamily="49" charset="0"/>
              </a:rPr>
              <a:t>q) </a:t>
            </a:r>
            <a:r>
              <a:rPr lang="en-US" sz="1400" dirty="0" err="1" smtClean="0">
                <a:latin typeface="Courier (W1)" pitchFamily="49" charset="0"/>
              </a:rPr>
              <a:t>data:get</a:t>
            </a:r>
            <a:r>
              <a:rPr lang="en-US" sz="1400" dirty="0" smtClean="0">
                <a:latin typeface="Courier (W1)" pitchFamily="49" charset="0"/>
              </a:rPr>
              <a:t> filename</a:t>
            </a:r>
            <a:endParaRPr lang="en-US" sz="14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82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Read/Write csv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csv file: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 smtClean="0"/>
              <a:t>csv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73725" y="1999892"/>
            <a:ext cx="8967730" cy="1220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latin typeface="Courier (W1)" pitchFamily="49" charset="0"/>
              </a:rPr>
              <a:t>q) filename: </a:t>
            </a:r>
            <a:r>
              <a:rPr lang="en-US" sz="1400" dirty="0" err="1" smtClean="0">
                <a:latin typeface="Courier (W1)" pitchFamily="49" charset="0"/>
              </a:rPr>
              <a:t>hsym</a:t>
            </a:r>
            <a:r>
              <a:rPr lang="en-US" sz="1400" dirty="0" smtClean="0">
                <a:latin typeface="Courier (W1)" pitchFamily="49" charset="0"/>
              </a:rPr>
              <a:t> (`$\\\\</a:t>
            </a:r>
            <a:r>
              <a:rPr lang="en-US" sz="1400" dirty="0" err="1" smtClean="0">
                <a:latin typeface="Courier (W1)" pitchFamily="49" charset="0"/>
              </a:rPr>
              <a:t>mydrive</a:t>
            </a:r>
            <a:r>
              <a:rPr lang="en-US" sz="1400" dirty="0" smtClean="0">
                <a:latin typeface="Courier (W1)" pitchFamily="49" charset="0"/>
              </a:rPr>
              <a:t>\\staff$\\</a:t>
            </a:r>
            <a:r>
              <a:rPr lang="en-US" sz="1400" dirty="0" err="1" smtClean="0">
                <a:latin typeface="Courier (W1)" pitchFamily="49" charset="0"/>
              </a:rPr>
              <a:t>rouams</a:t>
            </a:r>
            <a:r>
              <a:rPr lang="en-US" sz="1400" dirty="0" smtClean="0">
                <a:latin typeface="Courier (W1)" pitchFamily="49" charset="0"/>
              </a:rPr>
              <a:t>\\Documents\\SGX\\Trainings\\KDB\\</a:t>
            </a:r>
            <a:r>
              <a:rPr lang="en-US" sz="1400" dirty="0" err="1" smtClean="0">
                <a:latin typeface="Courier (W1)" pitchFamily="49" charset="0"/>
              </a:rPr>
              <a:t>FIles_For_Training</a:t>
            </a:r>
            <a:r>
              <a:rPr lang="en-US" sz="1400" dirty="0" smtClean="0">
                <a:latin typeface="Courier (W1)" pitchFamily="49" charset="0"/>
              </a:rPr>
              <a:t>\test.csv);</a:t>
            </a:r>
          </a:p>
          <a:p>
            <a:r>
              <a:rPr lang="en-US" sz="1400" dirty="0" smtClean="0">
                <a:latin typeface="Courier (W1)" pitchFamily="49" charset="0"/>
              </a:rPr>
              <a:t>q</a:t>
            </a:r>
            <a:r>
              <a:rPr lang="en-US" sz="1400" dirty="0">
                <a:latin typeface="Courier (W1)" pitchFamily="49" charset="0"/>
              </a:rPr>
              <a:t>) filename 0:csv 0:data</a:t>
            </a:r>
            <a:r>
              <a:rPr lang="en-US" sz="1400" dirty="0" smtClean="0">
                <a:latin typeface="Courier (W1)" pitchFamily="49" charset="0"/>
              </a:rPr>
              <a:t>;</a:t>
            </a:r>
          </a:p>
          <a:p>
            <a:r>
              <a:rPr lang="en-US" sz="1400" dirty="0" smtClean="0">
                <a:latin typeface="Courier (W1)" pitchFamily="49" charset="0"/>
              </a:rPr>
              <a:t>q) save `:data.csv</a:t>
            </a:r>
            <a:endParaRPr lang="en-US" sz="1400" dirty="0">
              <a:latin typeface="Courier (W1)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3725" y="3835316"/>
            <a:ext cx="8967730" cy="1058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Courier (W1)" pitchFamily="49" charset="0"/>
              </a:rPr>
              <a:t>q) refdata0: read0 </a:t>
            </a:r>
            <a:r>
              <a:rPr lang="en-US" sz="1400" dirty="0" err="1">
                <a:latin typeface="Courier (W1)" pitchFamily="49" charset="0"/>
              </a:rPr>
              <a:t>hsym</a:t>
            </a:r>
            <a:r>
              <a:rPr lang="en-US" sz="1400" dirty="0">
                <a:latin typeface="Courier (W1)" pitchFamily="49" charset="0"/>
              </a:rPr>
              <a:t> `$("\\\\</a:t>
            </a:r>
            <a:r>
              <a:rPr lang="en-US" sz="1400" dirty="0" err="1">
                <a:latin typeface="Courier (W1)" pitchFamily="49" charset="0"/>
              </a:rPr>
              <a:t>mydrive</a:t>
            </a:r>
            <a:r>
              <a:rPr lang="en-US" sz="1400" dirty="0">
                <a:latin typeface="Courier (W1)" pitchFamily="49" charset="0"/>
              </a:rPr>
              <a:t>\\staff$\\</a:t>
            </a:r>
            <a:r>
              <a:rPr lang="en-US" sz="1400" dirty="0" err="1">
                <a:latin typeface="Courier (W1)" pitchFamily="49" charset="0"/>
              </a:rPr>
              <a:t>rouams</a:t>
            </a:r>
            <a:r>
              <a:rPr lang="en-US" sz="1400" dirty="0">
                <a:latin typeface="Courier (W1)" pitchFamily="49" charset="0"/>
              </a:rPr>
              <a:t>\\Documents\\SGX</a:t>
            </a:r>
            <a:r>
              <a:rPr lang="en-US" sz="1400" dirty="0" smtClean="0">
                <a:latin typeface="Courier (W1)" pitchFamily="49" charset="0"/>
              </a:rPr>
              <a:t>\\</a:t>
            </a:r>
            <a:r>
              <a:rPr lang="en-US" sz="1400" dirty="0">
                <a:latin typeface="Courier (W1)" pitchFamily="49" charset="0"/>
              </a:rPr>
              <a:t> Trainings\\KDB\\</a:t>
            </a:r>
            <a:r>
              <a:rPr lang="en-US" sz="1400" dirty="0" err="1" smtClean="0">
                <a:latin typeface="Courier (W1)" pitchFamily="49" charset="0"/>
              </a:rPr>
              <a:t>FIles_For_Training</a:t>
            </a:r>
            <a:r>
              <a:rPr lang="en-US" sz="1400" dirty="0" smtClean="0">
                <a:latin typeface="Courier (W1)" pitchFamily="49" charset="0"/>
              </a:rPr>
              <a:t>\test.csv</a:t>
            </a:r>
            <a:r>
              <a:rPr lang="en-US" sz="1400" dirty="0" smtClean="0">
                <a:latin typeface="Courier (W1)" pitchFamily="49" charset="0"/>
              </a:rPr>
              <a:t>");</a:t>
            </a:r>
          </a:p>
          <a:p>
            <a:r>
              <a:rPr lang="en-US" sz="1400" dirty="0" smtClean="0">
                <a:latin typeface="Courier (W1)" pitchFamily="49" charset="0"/>
              </a:rPr>
              <a:t>q) (“*****”;enlist “,”) 0:`:myfile.csv</a:t>
            </a:r>
            <a:endParaRPr lang="en-US" sz="14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03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ATLAS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query ATLAS via the server</a:t>
            </a:r>
          </a:p>
          <a:p>
            <a:r>
              <a:rPr lang="en-US" dirty="0" smtClean="0"/>
              <a:t>This is reserved for Super-Users!!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1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</a:t>
            </a:r>
            <a:r>
              <a:rPr lang="en-US" smtClean="0"/>
              <a:t>. Atoms and Lists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.1	Basic Operations: Arithmetic and Variables</a:t>
            </a:r>
          </a:p>
          <a:p>
            <a:r>
              <a:rPr lang="en-US" dirty="0" smtClean="0"/>
              <a:t>3.2	Atoms</a:t>
            </a:r>
          </a:p>
          <a:p>
            <a:r>
              <a:rPr lang="en-US" dirty="0" smtClean="0"/>
              <a:t>3.3	Lists</a:t>
            </a:r>
          </a:p>
          <a:p>
            <a:r>
              <a:rPr lang="en-US" dirty="0" smtClean="0"/>
              <a:t>3.4	List Operations</a:t>
            </a:r>
          </a:p>
          <a:p>
            <a:r>
              <a:rPr lang="en-US" dirty="0" smtClean="0"/>
              <a:t>3.5	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10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and </a:t>
            </a:r>
            <a:r>
              <a:rPr lang="en-US" smtClean="0"/>
              <a:t>Variables</a:t>
            </a:r>
            <a:r>
              <a:rPr lang="en-US"/>
              <a:t> </a:t>
            </a:r>
            <a:r>
              <a:rPr lang="en-US" smtClean="0"/>
              <a:t>(1/4</a:t>
            </a:r>
            <a:r>
              <a:rPr lang="en-US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1552" y="1242333"/>
            <a:ext cx="9001125" cy="4681537"/>
          </a:xfrm>
        </p:spPr>
        <p:txBody>
          <a:bodyPr/>
          <a:lstStyle/>
          <a:p>
            <a:r>
              <a:rPr lang="en-US" dirty="0"/>
              <a:t>Basic arithmetic: + - * </a:t>
            </a:r>
            <a:r>
              <a:rPr lang="en-US" dirty="0" smtClean="0"/>
              <a:t>%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Right </a:t>
            </a:r>
            <a:r>
              <a:rPr lang="en-US" dirty="0" smtClean="0"/>
              <a:t>of left </a:t>
            </a:r>
            <a:r>
              <a:rPr lang="en-US" dirty="0" smtClean="0"/>
              <a:t>execution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Use brackets as </a:t>
            </a:r>
            <a:r>
              <a:rPr lang="en-US" dirty="0" smtClean="0"/>
              <a:t>precedence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Comments can be made after a '/' 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73725" y="1590625"/>
            <a:ext cx="8967730" cy="1740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latin typeface="Courier (W1)" pitchFamily="49" charset="0"/>
              </a:rPr>
              <a:t>q)2+3</a:t>
            </a:r>
          </a:p>
          <a:p>
            <a:r>
              <a:rPr lang="en-US" sz="1400">
                <a:latin typeface="Courier (W1)" pitchFamily="49" charset="0"/>
              </a:rPr>
              <a:t>5</a:t>
            </a:r>
          </a:p>
          <a:p>
            <a:r>
              <a:rPr lang="en-US" sz="1400">
                <a:latin typeface="Courier (W1)" pitchFamily="49" charset="0"/>
              </a:rPr>
              <a:t>q)10-5</a:t>
            </a:r>
          </a:p>
          <a:p>
            <a:r>
              <a:rPr lang="en-US" sz="1400">
                <a:latin typeface="Courier (W1)" pitchFamily="49" charset="0"/>
              </a:rPr>
              <a:t>5</a:t>
            </a:r>
          </a:p>
          <a:p>
            <a:r>
              <a:rPr lang="en-US" sz="1400">
                <a:latin typeface="Courier (W1)" pitchFamily="49" charset="0"/>
              </a:rPr>
              <a:t>q)7*6</a:t>
            </a:r>
          </a:p>
          <a:p>
            <a:r>
              <a:rPr lang="en-US" sz="1400">
                <a:latin typeface="Courier (W1)" pitchFamily="49" charset="0"/>
              </a:rPr>
              <a:t>42</a:t>
            </a:r>
          </a:p>
          <a:p>
            <a:r>
              <a:rPr lang="en-US" sz="1400">
                <a:latin typeface="Courier (W1)" pitchFamily="49" charset="0"/>
              </a:rPr>
              <a:t>q)10%2</a:t>
            </a:r>
          </a:p>
          <a:p>
            <a:r>
              <a:rPr lang="en-US" sz="1400">
                <a:latin typeface="Courier (W1)" pitchFamily="49" charset="0"/>
              </a:rPr>
              <a:t>5f /the "f" denotes that the number is a float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3725" y="3788233"/>
            <a:ext cx="896773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latin typeface="Courier (W1)" pitchFamily="49" charset="0"/>
              </a:rPr>
              <a:t>q)5*2+3</a:t>
            </a:r>
          </a:p>
          <a:p>
            <a:r>
              <a:rPr lang="en-US" sz="1400">
                <a:latin typeface="Courier (W1)" pitchFamily="49" charset="0"/>
              </a:rPr>
              <a:t>25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3725" y="4707392"/>
            <a:ext cx="896773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latin typeface="Courier (W1)" pitchFamily="49" charset="0"/>
              </a:rPr>
              <a:t>q)(5*2)+3</a:t>
            </a:r>
          </a:p>
          <a:p>
            <a:r>
              <a:rPr lang="en-US" sz="1400">
                <a:latin typeface="Courier (W1)" pitchFamily="49" charset="0"/>
              </a:rPr>
              <a:t>13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3725" y="5497286"/>
            <a:ext cx="8967730" cy="7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latin typeface="Courier (W1)" pitchFamily="49" charset="0"/>
              </a:rPr>
              <a:t>q)a:1 /this is a comment</a:t>
            </a:r>
          </a:p>
          <a:p>
            <a:r>
              <a:rPr lang="en-US" sz="1400">
                <a:latin typeface="Courier (W1)" pitchFamily="49" charset="0"/>
              </a:rPr>
              <a:t>q)a</a:t>
            </a:r>
          </a:p>
          <a:p>
            <a:r>
              <a:rPr lang="en-US" sz="1400">
                <a:latin typeface="Courier (W1)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9874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and </a:t>
            </a:r>
            <a:r>
              <a:rPr lang="en-US" smtClean="0"/>
              <a:t>Variables</a:t>
            </a:r>
            <a:r>
              <a:rPr lang="en-US"/>
              <a:t> </a:t>
            </a:r>
            <a:r>
              <a:rPr lang="en-US" smtClean="0"/>
              <a:t>(2/4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Assign variables using `:' instead of </a:t>
            </a:r>
            <a:r>
              <a:rPr lang="en-US" smtClean="0"/>
              <a:t>`=‘</a:t>
            </a:r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/>
              <a:t>`=' is used for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73725" y="1938968"/>
            <a:ext cx="8967730" cy="131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400">
                <a:latin typeface="Courier (W1)" pitchFamily="49" charset="0"/>
              </a:rPr>
              <a:t>q)a:2</a:t>
            </a:r>
          </a:p>
          <a:p>
            <a:r>
              <a:rPr lang="pt-BR" sz="1400">
                <a:latin typeface="Courier (W1)" pitchFamily="49" charset="0"/>
              </a:rPr>
              <a:t>q)b:3</a:t>
            </a:r>
          </a:p>
          <a:p>
            <a:r>
              <a:rPr lang="pt-BR" sz="1400">
                <a:latin typeface="Courier (W1)" pitchFamily="49" charset="0"/>
              </a:rPr>
              <a:t>q)c:4</a:t>
            </a:r>
          </a:p>
          <a:p>
            <a:r>
              <a:rPr lang="pt-BR" sz="1400">
                <a:latin typeface="Courier (W1)" pitchFamily="49" charset="0"/>
              </a:rPr>
              <a:t>q)d:a*b*c</a:t>
            </a:r>
          </a:p>
          <a:p>
            <a:r>
              <a:rPr lang="pt-BR" sz="1400">
                <a:latin typeface="Courier (W1)" pitchFamily="49" charset="0"/>
              </a:rPr>
              <a:t>q)d</a:t>
            </a:r>
          </a:p>
          <a:p>
            <a:r>
              <a:rPr lang="pt-BR" sz="1400">
                <a:latin typeface="Courier (W1)" pitchFamily="49" charset="0"/>
              </a:rPr>
              <a:t>24</a:t>
            </a:r>
            <a:endParaRPr lang="en-US" sz="1400">
              <a:latin typeface="Courier (W1)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725" y="3941939"/>
            <a:ext cx="8967730" cy="1424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latin typeface="Courier (W1)" pitchFamily="49" charset="0"/>
              </a:rPr>
              <a:t>q)a:2</a:t>
            </a:r>
          </a:p>
          <a:p>
            <a:r>
              <a:rPr lang="en-US" sz="1400">
                <a:latin typeface="Courier (W1)" pitchFamily="49" charset="0"/>
              </a:rPr>
              <a:t>q)b:3</a:t>
            </a:r>
          </a:p>
          <a:p>
            <a:r>
              <a:rPr lang="en-US" sz="1400">
                <a:latin typeface="Courier (W1)" pitchFamily="49" charset="0"/>
              </a:rPr>
              <a:t>q)3=2</a:t>
            </a:r>
          </a:p>
          <a:p>
            <a:r>
              <a:rPr lang="en-US" sz="1400">
                <a:latin typeface="Courier (W1)" pitchFamily="49" charset="0"/>
              </a:rPr>
              <a:t>0b /indicating that the </a:t>
            </a:r>
            <a:r>
              <a:rPr lang="en-US" sz="1400" smtClean="0">
                <a:latin typeface="Courier (W1)" pitchFamily="49" charset="0"/>
              </a:rPr>
              <a:t>statement a </a:t>
            </a:r>
            <a:r>
              <a:rPr lang="en-US" sz="1400">
                <a:latin typeface="Courier (W1)" pitchFamily="49" charset="0"/>
              </a:rPr>
              <a:t>equals </a:t>
            </a:r>
            <a:r>
              <a:rPr lang="en-US" sz="1400" smtClean="0">
                <a:latin typeface="Courier (W1)" pitchFamily="49" charset="0"/>
              </a:rPr>
              <a:t>b </a:t>
            </a:r>
            <a:r>
              <a:rPr lang="en-US" sz="1400">
                <a:latin typeface="Courier (W1)" pitchFamily="49" charset="0"/>
              </a:rPr>
              <a:t>is false</a:t>
            </a:r>
          </a:p>
          <a:p>
            <a:r>
              <a:rPr lang="en-US" sz="1400">
                <a:latin typeface="Courier (W1)" pitchFamily="49" charset="0"/>
              </a:rPr>
              <a:t>q)5.0=5</a:t>
            </a:r>
          </a:p>
          <a:p>
            <a:r>
              <a:rPr lang="en-US" sz="1400">
                <a:latin typeface="Courier (W1)" pitchFamily="49" charset="0"/>
              </a:rPr>
              <a:t>1b</a:t>
            </a:r>
          </a:p>
        </p:txBody>
      </p:sp>
    </p:spTree>
    <p:extLst>
      <p:ext uri="{BB962C8B-B14F-4D97-AF65-F5344CB8AC3E}">
        <p14:creationId xmlns:p14="http://schemas.microsoft.com/office/powerpoint/2010/main" val="20793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2373841"/>
            <a:ext cx="9626600" cy="167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48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 a new q session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Define the following variables:</a:t>
            </a:r>
          </a:p>
          <a:p>
            <a:pPr marL="561975" lvl="1" indent="-285750"/>
            <a:r>
              <a:rPr lang="en-US" dirty="0"/>
              <a:t>a</a:t>
            </a:r>
            <a:r>
              <a:rPr lang="en-US" dirty="0" smtClean="0"/>
              <a:t> = 5</a:t>
            </a:r>
          </a:p>
          <a:p>
            <a:pPr marL="561975" lvl="1" indent="-285750"/>
            <a:r>
              <a:rPr lang="en-US" dirty="0" smtClean="0"/>
              <a:t>b = a–3</a:t>
            </a:r>
          </a:p>
          <a:p>
            <a:pPr marL="561975" lvl="1" indent="-285750"/>
            <a:r>
              <a:rPr lang="en-US" dirty="0"/>
              <a:t>c</a:t>
            </a:r>
            <a:r>
              <a:rPr lang="en-US" dirty="0" smtClean="0"/>
              <a:t> = 3b+1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         and store the answer as the variable y.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80" y="3113306"/>
            <a:ext cx="5334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19297" y="4246739"/>
            <a:ext cx="8967730" cy="14247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 smtClean="0">
                <a:latin typeface="Courier (W1)" pitchFamily="49" charset="0"/>
              </a:rPr>
              <a:t>SOLUTION</a:t>
            </a:r>
          </a:p>
          <a:p>
            <a:r>
              <a:rPr lang="en-US" sz="1400" dirty="0" smtClean="0">
                <a:latin typeface="Courier (W1)" pitchFamily="49" charset="0"/>
              </a:rPr>
              <a:t>q)a:5</a:t>
            </a:r>
            <a:endParaRPr lang="en-US" sz="1400" dirty="0">
              <a:latin typeface="Courier (W1)" pitchFamily="49" charset="0"/>
            </a:endParaRPr>
          </a:p>
          <a:p>
            <a:r>
              <a:rPr lang="en-US" sz="1400" dirty="0" smtClean="0">
                <a:latin typeface="Courier (W1)" pitchFamily="49" charset="0"/>
              </a:rPr>
              <a:t>q)b:a-3</a:t>
            </a:r>
            <a:endParaRPr lang="en-US" sz="1400" dirty="0">
              <a:latin typeface="Courier (W1)" pitchFamily="49" charset="0"/>
            </a:endParaRPr>
          </a:p>
          <a:p>
            <a:r>
              <a:rPr lang="en-US" sz="1400" dirty="0" smtClean="0">
                <a:latin typeface="Courier (W1)" pitchFamily="49" charset="0"/>
              </a:rPr>
              <a:t>q)c:1+3*b</a:t>
            </a:r>
            <a:endParaRPr lang="en-US" sz="1400" dirty="0">
              <a:latin typeface="Courier (W1)" pitchFamily="49" charset="0"/>
            </a:endParaRPr>
          </a:p>
          <a:p>
            <a:r>
              <a:rPr lang="en-US" sz="1400" dirty="0" smtClean="0">
                <a:latin typeface="Courier (W1)" pitchFamily="49" charset="0"/>
              </a:rPr>
              <a:t>q)y</a:t>
            </a:r>
            <a:r>
              <a:rPr lang="en-US" sz="1400" dirty="0" smtClean="0">
                <a:latin typeface="Courier (W1)" pitchFamily="49" charset="0"/>
                <a:sym typeface="Wingdings" panose="05000000000000000000" pitchFamily="2" charset="2"/>
              </a:rPr>
              <a:t>: </a:t>
            </a:r>
            <a:r>
              <a:rPr lang="en-US" sz="1400" dirty="0" smtClean="0">
                <a:latin typeface="Courier (W1)" pitchFamily="49" charset="0"/>
                <a:sym typeface="Wingdings" panose="05000000000000000000" pitchFamily="2" charset="2"/>
              </a:rPr>
              <a:t>((a</a:t>
            </a:r>
            <a:r>
              <a:rPr lang="en-US" sz="1400" dirty="0" smtClean="0">
                <a:latin typeface="Courier (W1)" pitchFamily="49" charset="0"/>
                <a:sym typeface="Wingdings" panose="05000000000000000000" pitchFamily="2" charset="2"/>
              </a:rPr>
              <a:t>*a)</a:t>
            </a:r>
            <a:r>
              <a:rPr lang="en-US" sz="1400" dirty="0" smtClean="0">
                <a:latin typeface="Courier (W1)" pitchFamily="49" charset="0"/>
                <a:sym typeface="Wingdings" panose="05000000000000000000" pitchFamily="2" charset="2"/>
              </a:rPr>
              <a:t> </a:t>
            </a:r>
            <a:r>
              <a:rPr lang="en-US" sz="1400" dirty="0" smtClean="0">
                <a:latin typeface="Courier (W1)" pitchFamily="49" charset="0"/>
                <a:sym typeface="Wingdings" panose="05000000000000000000" pitchFamily="2" charset="2"/>
              </a:rPr>
              <a:t>– 3*c) % b</a:t>
            </a:r>
            <a:endParaRPr lang="en-US" sz="1400" dirty="0">
              <a:latin typeface="Courier (W1)" pitchFamily="49" charset="0"/>
            </a:endParaRPr>
          </a:p>
          <a:p>
            <a:endParaRPr lang="en-US" sz="14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68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and </a:t>
            </a:r>
            <a:r>
              <a:rPr lang="en-US" smtClean="0"/>
              <a:t>Variables</a:t>
            </a:r>
            <a:r>
              <a:rPr lang="en-US"/>
              <a:t> </a:t>
            </a:r>
            <a:r>
              <a:rPr lang="en-US" smtClean="0"/>
              <a:t>(3/4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Comparison can be</a:t>
            </a:r>
            <a:r>
              <a:rPr lang="en-US" smtClean="0"/>
              <a:t>: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/>
              <a:t>For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73725" y="1938968"/>
            <a:ext cx="8967730" cy="1653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Courier (W1)" pitchFamily="49" charset="0"/>
              </a:rPr>
              <a:t>&gt;= /Greater than or equal to</a:t>
            </a:r>
          </a:p>
          <a:p>
            <a:r>
              <a:rPr lang="en-US" sz="1400" dirty="0">
                <a:latin typeface="Courier (W1)" pitchFamily="49" charset="0"/>
              </a:rPr>
              <a:t>&gt; /Greater than</a:t>
            </a:r>
          </a:p>
          <a:p>
            <a:r>
              <a:rPr lang="en-US" sz="1400" dirty="0">
                <a:latin typeface="Courier (W1)" pitchFamily="49" charset="0"/>
              </a:rPr>
              <a:t>&lt;= /Less than or equal to</a:t>
            </a:r>
          </a:p>
          <a:p>
            <a:r>
              <a:rPr lang="en-US" sz="1400" dirty="0">
                <a:latin typeface="Courier (W1)" pitchFamily="49" charset="0"/>
              </a:rPr>
              <a:t>&lt; /Less than</a:t>
            </a:r>
          </a:p>
          <a:p>
            <a:r>
              <a:rPr lang="en-US" sz="1400" dirty="0">
                <a:latin typeface="Courier (W1)" pitchFamily="49" charset="0"/>
              </a:rPr>
              <a:t>= /Equal</a:t>
            </a:r>
          </a:p>
          <a:p>
            <a:r>
              <a:rPr lang="en-US" sz="1400" dirty="0">
                <a:latin typeface="Courier (W1)" pitchFamily="49" charset="0"/>
              </a:rPr>
              <a:t>&lt;&gt; /Not </a:t>
            </a:r>
            <a:r>
              <a:rPr lang="en-US" sz="1400" dirty="0" smtClean="0">
                <a:latin typeface="Courier (W1)" pitchFamily="49" charset="0"/>
              </a:rPr>
              <a:t>equal / check if 2 number are equal regardless of type</a:t>
            </a:r>
            <a:endParaRPr lang="en-US" sz="1400" dirty="0">
              <a:latin typeface="Courier (W1)" pitchFamily="49" charset="0"/>
            </a:endParaRPr>
          </a:p>
          <a:p>
            <a:r>
              <a:rPr lang="en-US" sz="1400" dirty="0">
                <a:latin typeface="Courier (W1)" pitchFamily="49" charset="0"/>
              </a:rPr>
              <a:t>~ /</a:t>
            </a:r>
            <a:r>
              <a:rPr lang="en-US" sz="1400" dirty="0" smtClean="0">
                <a:latin typeface="Courier (W1)" pitchFamily="49" charset="0"/>
              </a:rPr>
              <a:t>Match / check if 2 variables are of the same type</a:t>
            </a:r>
            <a:endParaRPr lang="en-US" sz="1400" dirty="0">
              <a:latin typeface="Courier (W1)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725" y="4137881"/>
            <a:ext cx="8967730" cy="1827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Courier (W1)" pitchFamily="49" charset="0"/>
              </a:rPr>
              <a:t>q)4&gt;1</a:t>
            </a:r>
          </a:p>
          <a:p>
            <a:r>
              <a:rPr lang="en-US" sz="1400" dirty="0">
                <a:latin typeface="Courier (W1)" pitchFamily="49" charset="0"/>
              </a:rPr>
              <a:t>1b</a:t>
            </a:r>
          </a:p>
          <a:p>
            <a:r>
              <a:rPr lang="en-US" sz="1400" dirty="0">
                <a:latin typeface="Courier (W1)" pitchFamily="49" charset="0"/>
              </a:rPr>
              <a:t>q)10&lt;&gt;4</a:t>
            </a:r>
          </a:p>
          <a:p>
            <a:r>
              <a:rPr lang="en-US" sz="1400" dirty="0">
                <a:latin typeface="Courier (W1)" pitchFamily="49" charset="0"/>
              </a:rPr>
              <a:t>1b</a:t>
            </a:r>
          </a:p>
          <a:p>
            <a:r>
              <a:rPr lang="en-US" sz="1400" dirty="0">
                <a:latin typeface="Courier (W1)" pitchFamily="49" charset="0"/>
              </a:rPr>
              <a:t>q)8&gt;=8</a:t>
            </a:r>
          </a:p>
          <a:p>
            <a:r>
              <a:rPr lang="en-US" sz="1400" dirty="0">
                <a:latin typeface="Courier (W1)" pitchFamily="49" charset="0"/>
              </a:rPr>
              <a:t>1b</a:t>
            </a:r>
          </a:p>
          <a:p>
            <a:r>
              <a:rPr lang="en-US" sz="1400" dirty="0">
                <a:latin typeface="Courier (W1)" pitchFamily="49" charset="0"/>
              </a:rPr>
              <a:t>q)6&lt;=3</a:t>
            </a:r>
          </a:p>
          <a:p>
            <a:r>
              <a:rPr lang="en-US" sz="1400" dirty="0">
                <a:latin typeface="Courier (W1)" pitchFamily="49" charset="0"/>
              </a:rPr>
              <a:t>0b</a:t>
            </a:r>
          </a:p>
        </p:txBody>
      </p:sp>
    </p:spTree>
    <p:extLst>
      <p:ext uri="{BB962C8B-B14F-4D97-AF65-F5344CB8AC3E}">
        <p14:creationId xmlns:p14="http://schemas.microsoft.com/office/powerpoint/2010/main" val="121327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and </a:t>
            </a:r>
            <a:r>
              <a:rPr lang="en-US" smtClean="0"/>
              <a:t>Variables (4/4)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526947"/>
            <a:ext cx="9001125" cy="4681537"/>
          </a:xfrm>
        </p:spPr>
        <p:txBody>
          <a:bodyPr>
            <a:normAutofit/>
          </a:bodyPr>
          <a:lstStyle/>
          <a:p>
            <a:r>
              <a:rPr lang="en-US"/>
              <a:t>Assignments can be combined in a single operation</a:t>
            </a:r>
            <a:r>
              <a:rPr lang="en-US" smtClean="0"/>
              <a:t>:</a:t>
            </a:r>
          </a:p>
          <a:p>
            <a:endParaRPr lang="en-US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Multi-assignment </a:t>
            </a:r>
            <a:r>
              <a:rPr lang="en-US"/>
              <a:t>can be performed on one line</a:t>
            </a:r>
            <a:r>
              <a:rPr lang="en-US" smtClean="0"/>
              <a:t>: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Use </a:t>
            </a:r>
            <a:r>
              <a:rPr lang="en-US"/>
              <a:t>\</a:t>
            </a:r>
            <a:r>
              <a:rPr lang="en-US" smtClean="0"/>
              <a:t>v </a:t>
            </a:r>
            <a:r>
              <a:rPr lang="en-US"/>
              <a:t>to check variable names: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73725" y="1873652"/>
            <a:ext cx="8967730" cy="177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>
                <a:latin typeface="Courier (W1)" pitchFamily="49" charset="0"/>
              </a:rPr>
              <a:t>q)x:10</a:t>
            </a:r>
          </a:p>
          <a:p>
            <a:r>
              <a:rPr lang="fr-FR" sz="1400">
                <a:latin typeface="Courier (W1)" pitchFamily="49" charset="0"/>
              </a:rPr>
              <a:t>q)x:x+1</a:t>
            </a:r>
          </a:p>
          <a:p>
            <a:r>
              <a:rPr lang="fr-FR" sz="1400">
                <a:latin typeface="Courier (W1)" pitchFamily="49" charset="0"/>
              </a:rPr>
              <a:t>q)x</a:t>
            </a:r>
          </a:p>
          <a:p>
            <a:r>
              <a:rPr lang="fr-FR" sz="1400">
                <a:latin typeface="Courier (W1)" pitchFamily="49" charset="0"/>
              </a:rPr>
              <a:t>11</a:t>
            </a:r>
          </a:p>
          <a:p>
            <a:r>
              <a:rPr lang="fr-FR" sz="1400">
                <a:latin typeface="Courier (W1)" pitchFamily="49" charset="0"/>
              </a:rPr>
              <a:t>q)x+:1</a:t>
            </a:r>
          </a:p>
          <a:p>
            <a:r>
              <a:rPr lang="fr-FR" sz="1400">
                <a:latin typeface="Courier (W1)" pitchFamily="49" charset="0"/>
              </a:rPr>
              <a:t>12</a:t>
            </a:r>
          </a:p>
          <a:p>
            <a:r>
              <a:rPr lang="fr-FR" sz="1400">
                <a:latin typeface="Courier (W1)" pitchFamily="49" charset="0"/>
              </a:rPr>
              <a:t>q)x*:3</a:t>
            </a:r>
          </a:p>
          <a:p>
            <a:r>
              <a:rPr lang="fr-FR" sz="1400">
                <a:latin typeface="Courier (W1)" pitchFamily="49" charset="0"/>
              </a:rPr>
              <a:t>q)x</a:t>
            </a:r>
            <a:endParaRPr lang="en-US" sz="1400">
              <a:latin typeface="Courier (W1)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725" y="3963713"/>
            <a:ext cx="8967730" cy="1522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400">
                <a:latin typeface="Courier (W1)" pitchFamily="49" charset="0"/>
              </a:rPr>
              <a:t>q)c:1+b:3*a:2</a:t>
            </a:r>
          </a:p>
          <a:p>
            <a:r>
              <a:rPr lang="pt-BR" sz="1400">
                <a:latin typeface="Courier (W1)" pitchFamily="49" charset="0"/>
              </a:rPr>
              <a:t>q)a</a:t>
            </a:r>
          </a:p>
          <a:p>
            <a:r>
              <a:rPr lang="pt-BR" sz="1400">
                <a:latin typeface="Courier (W1)" pitchFamily="49" charset="0"/>
              </a:rPr>
              <a:t>2</a:t>
            </a:r>
          </a:p>
          <a:p>
            <a:r>
              <a:rPr lang="pt-BR" sz="1400">
                <a:latin typeface="Courier (W1)" pitchFamily="49" charset="0"/>
              </a:rPr>
              <a:t>q)b</a:t>
            </a:r>
          </a:p>
          <a:p>
            <a:r>
              <a:rPr lang="pt-BR" sz="1400">
                <a:latin typeface="Courier (W1)" pitchFamily="49" charset="0"/>
              </a:rPr>
              <a:t>6</a:t>
            </a:r>
          </a:p>
          <a:p>
            <a:r>
              <a:rPr lang="pt-BR" sz="1400">
                <a:latin typeface="Courier (W1)" pitchFamily="49" charset="0"/>
              </a:rPr>
              <a:t>q)c</a:t>
            </a:r>
          </a:p>
          <a:p>
            <a:r>
              <a:rPr lang="pt-BR" sz="1400">
                <a:latin typeface="Courier (W1)" pitchFamily="49" charset="0"/>
              </a:rPr>
              <a:t>7</a:t>
            </a:r>
            <a:endParaRPr lang="en-US" sz="1400">
              <a:latin typeface="Courier (W1)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3725" y="5759855"/>
            <a:ext cx="8967730" cy="49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400">
                <a:latin typeface="Courier (W1)" pitchFamily="49" charset="0"/>
              </a:rPr>
              <a:t>q)\v</a:t>
            </a:r>
          </a:p>
          <a:p>
            <a:r>
              <a:rPr lang="pt-BR" sz="1400" smtClean="0">
                <a:latin typeface="Courier (W1)" pitchFamily="49" charset="0"/>
              </a:rPr>
              <a:t>`a`b`c`d`x</a:t>
            </a:r>
            <a:endParaRPr lang="en-US" sz="140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6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 a new q session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Define the following variables:</a:t>
            </a:r>
          </a:p>
          <a:p>
            <a:pPr marL="561975" lvl="1" indent="-285750"/>
            <a:r>
              <a:rPr lang="en-US" dirty="0"/>
              <a:t>a</a:t>
            </a:r>
            <a:r>
              <a:rPr lang="en-US" dirty="0" smtClean="0"/>
              <a:t> = 5</a:t>
            </a:r>
          </a:p>
          <a:p>
            <a:pPr marL="561975" lvl="1" indent="-285750"/>
            <a:r>
              <a:rPr lang="en-US" dirty="0" smtClean="0"/>
              <a:t>b = a–3</a:t>
            </a:r>
          </a:p>
          <a:p>
            <a:pPr marL="561975" lvl="1" indent="-285750"/>
            <a:r>
              <a:rPr lang="en-US" dirty="0"/>
              <a:t>c</a:t>
            </a:r>
            <a:r>
              <a:rPr lang="en-US" dirty="0" smtClean="0"/>
              <a:t> = 3b+1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Repeat question 2 in one single assignment statement.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 the following: </a:t>
            </a:r>
          </a:p>
          <a:p>
            <a:pPr marL="733425" lvl="1" indent="-457200"/>
            <a:r>
              <a:rPr lang="en-US" dirty="0"/>
              <a:t>I</a:t>
            </a:r>
            <a:r>
              <a:rPr lang="en-US" dirty="0" smtClean="0"/>
              <a:t>s a greater than b? </a:t>
            </a:r>
          </a:p>
          <a:p>
            <a:pPr marL="733425" lvl="1" indent="-457200"/>
            <a:r>
              <a:rPr lang="en-US" dirty="0" smtClean="0"/>
              <a:t>Is c positive?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19297" y="4595085"/>
            <a:ext cx="8967730" cy="14247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 smtClean="0">
                <a:latin typeface="Courier (W1)" pitchFamily="49" charset="0"/>
              </a:rPr>
              <a:t>SOLUTION</a:t>
            </a:r>
          </a:p>
          <a:p>
            <a:r>
              <a:rPr lang="en-US" sz="1400" dirty="0" smtClean="0">
                <a:latin typeface="Courier (W1)" pitchFamily="49" charset="0"/>
              </a:rPr>
              <a:t>q)c:1+3*b</a:t>
            </a:r>
            <a:r>
              <a:rPr lang="en-US" sz="1400" dirty="0">
                <a:latin typeface="Courier (W1)" pitchFamily="49" charset="0"/>
              </a:rPr>
              <a:t>:-</a:t>
            </a:r>
            <a:r>
              <a:rPr lang="en-US" sz="1400" dirty="0" smtClean="0">
                <a:latin typeface="Courier (W1)" pitchFamily="49" charset="0"/>
              </a:rPr>
              <a:t>3+a:5</a:t>
            </a:r>
            <a:endParaRPr lang="en-US" sz="1400" dirty="0" smtClean="0">
              <a:latin typeface="Courier (W1)" pitchFamily="49" charset="0"/>
            </a:endParaRPr>
          </a:p>
          <a:p>
            <a:r>
              <a:rPr lang="en-US" sz="1400" dirty="0" smtClean="0">
                <a:latin typeface="Courier (W1)" pitchFamily="49" charset="0"/>
              </a:rPr>
              <a:t>q)a&gt;b</a:t>
            </a:r>
          </a:p>
          <a:p>
            <a:r>
              <a:rPr lang="en-US" sz="1400" dirty="0" smtClean="0">
                <a:latin typeface="Courier (W1)" pitchFamily="49" charset="0"/>
              </a:rPr>
              <a:t>q)c&gt;=0</a:t>
            </a:r>
            <a:endParaRPr lang="en-US" sz="14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5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Atoms (1/6)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atom is a singular entity.</a:t>
            </a:r>
          </a:p>
          <a:p>
            <a:r>
              <a:rPr lang="en-US" dirty="0"/>
              <a:t>It has a </a:t>
            </a:r>
            <a:r>
              <a:rPr lang="en-US" dirty="0" smtClean="0"/>
              <a:t>specific </a:t>
            </a:r>
            <a:r>
              <a:rPr lang="en-US" dirty="0"/>
              <a:t>data type - this could be integer, </a:t>
            </a:r>
            <a:r>
              <a:rPr lang="en-US" dirty="0" smtClean="0"/>
              <a:t>float</a:t>
            </a:r>
            <a:r>
              <a:rPr lang="en-US" dirty="0"/>
              <a:t>, </a:t>
            </a:r>
            <a:r>
              <a:rPr lang="en-US" dirty="0" smtClean="0"/>
              <a:t>character</a:t>
            </a:r>
            <a:r>
              <a:rPr lang="en-US" dirty="0"/>
              <a:t>, symbol, etc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06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Atoms </a:t>
            </a:r>
            <a:r>
              <a:rPr lang="en-US" dirty="0" smtClean="0"/>
              <a:t>(2/6)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25</a:t>
            </a:fld>
            <a:endParaRPr lang="en-GB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8430283"/>
              </p:ext>
            </p:extLst>
          </p:nvPr>
        </p:nvGraphicFramePr>
        <p:xfrm>
          <a:off x="1234096" y="1272951"/>
          <a:ext cx="7596636" cy="496960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6106"/>
                <a:gridCol w="1266106"/>
                <a:gridCol w="1266106"/>
                <a:gridCol w="1266106"/>
                <a:gridCol w="1266106"/>
                <a:gridCol w="1266106"/>
              </a:tblGrid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Type</a:t>
                      </a:r>
                      <a:endParaRPr lang="en-US" sz="105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Size</a:t>
                      </a:r>
                      <a:endParaRPr lang="en-US" sz="1050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CharType</a:t>
                      </a:r>
                      <a:endParaRPr lang="en-US" sz="1050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NumType</a:t>
                      </a:r>
                      <a:endParaRPr lang="en-US" sz="1050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Notation</a:t>
                      </a:r>
                      <a:endParaRPr lang="en-US" sz="1050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Null Value</a:t>
                      </a:r>
                      <a:endParaRPr lang="en-US" sz="1050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7538" marR="27538" marT="13769" marB="13769"/>
                </a:tc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err="1">
                          <a:effectLst/>
                        </a:rPr>
                        <a:t>boolean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1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b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1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1b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0b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byte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1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x</a:t>
                      </a: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4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0x26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0x00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short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2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h</a:t>
                      </a: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5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42h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0Nh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 err="1">
                          <a:effectLst/>
                        </a:rPr>
                        <a:t>int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4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 smtClean="0">
                          <a:effectLst/>
                        </a:rPr>
                        <a:t>i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6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42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0N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long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8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j</a:t>
                      </a: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7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42j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0Nj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real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4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e</a:t>
                      </a: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8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4.2e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0Ne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float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8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f</a:t>
                      </a: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9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4.2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0n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char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1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c</a:t>
                      </a: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10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"z"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" "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symbol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*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s</a:t>
                      </a: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11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`</a:t>
                      </a:r>
                      <a:r>
                        <a:rPr lang="en-US" sz="1050" dirty="0" err="1">
                          <a:effectLst/>
                        </a:rPr>
                        <a:t>zaphod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`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timestamp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8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p</a:t>
                      </a: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12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2015.01.01T00:00:00.000000000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0Np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month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4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m</a:t>
                      </a: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13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2006.07m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0Nm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date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4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d</a:t>
                      </a: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14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2006.07.21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0Nd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 err="1" smtClean="0">
                          <a:effectLst/>
                        </a:rPr>
                        <a:t>datetime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4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z</a:t>
                      </a: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15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2006.07.21T09:13:39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0Nz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timespan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8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n</a:t>
                      </a: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16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12:00:00.000000000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0Nn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minute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4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u</a:t>
                      </a: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17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23:59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0Nu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second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4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v</a:t>
                      </a: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18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23:59:59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0Nv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time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4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t</a:t>
                      </a: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19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09:01:02:042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0Nt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enumeration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20+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`</a:t>
                      </a:r>
                      <a:r>
                        <a:rPr lang="en-US" sz="1050" dirty="0" err="1">
                          <a:effectLst/>
                        </a:rPr>
                        <a:t>sym</a:t>
                      </a:r>
                      <a:r>
                        <a:rPr lang="en-US" sz="1050" dirty="0">
                          <a:effectLst/>
                        </a:rPr>
                        <a:t>$`</a:t>
                      </a:r>
                      <a:r>
                        <a:rPr lang="en-US" sz="1050" dirty="0" err="1">
                          <a:effectLst/>
                        </a:rPr>
                        <a:t>kx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table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98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dirty="0">
                          <a:effectLst/>
                        </a:rPr>
                        <a:t>([] c1:`a`b`c; c2:10 20 30)</a:t>
                      </a:r>
                      <a:endParaRPr lang="pt-BR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dictionary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99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`a`b`v!10 20 30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function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100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{x}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nil item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101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::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27538" marR="27538" marT="13769" marB="1376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14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Atoms (3/6)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force the type, we specify the type as a single letter </a:t>
            </a:r>
            <a:r>
              <a:rPr lang="en-US" dirty="0" smtClean="0"/>
              <a:t>after the </a:t>
            </a:r>
            <a:r>
              <a:rPr lang="en-US" dirty="0"/>
              <a:t>atom: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types need to be </a:t>
            </a:r>
            <a:r>
              <a:rPr lang="en-US" dirty="0" smtClean="0"/>
              <a:t>specified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73725" y="3593589"/>
            <a:ext cx="8967730" cy="761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Courier (W1)" pitchFamily="49" charset="0"/>
              </a:rPr>
              <a:t>q)c:0b /- </a:t>
            </a:r>
            <a:r>
              <a:rPr lang="en-US" sz="1400" dirty="0" err="1">
                <a:latin typeface="Courier (W1)" pitchFamily="49" charset="0"/>
              </a:rPr>
              <a:t>booleans</a:t>
            </a:r>
            <a:r>
              <a:rPr lang="en-US" sz="1400" dirty="0">
                <a:latin typeface="Courier (W1)" pitchFamily="49" charset="0"/>
              </a:rPr>
              <a:t> defined 0b or 1b</a:t>
            </a:r>
          </a:p>
          <a:p>
            <a:r>
              <a:rPr lang="en-US" sz="1400" dirty="0">
                <a:latin typeface="Courier (W1)" pitchFamily="49" charset="0"/>
              </a:rPr>
              <a:t>q)</a:t>
            </a:r>
            <a:r>
              <a:rPr lang="en-US" sz="1400" dirty="0" err="1">
                <a:latin typeface="Courier (W1)" pitchFamily="49" charset="0"/>
              </a:rPr>
              <a:t>d:"m</a:t>
            </a:r>
            <a:r>
              <a:rPr lang="en-US" sz="1400" dirty="0">
                <a:latin typeface="Courier (W1)" pitchFamily="49" charset="0"/>
              </a:rPr>
              <a:t>" /- define a character</a:t>
            </a:r>
          </a:p>
          <a:p>
            <a:r>
              <a:rPr lang="en-US" sz="1400" dirty="0">
                <a:latin typeface="Courier (W1)" pitchFamily="49" charset="0"/>
              </a:rPr>
              <a:t>q)</a:t>
            </a:r>
            <a:r>
              <a:rPr lang="en-US" sz="1400" dirty="0" err="1">
                <a:latin typeface="Courier (W1)" pitchFamily="49" charset="0"/>
              </a:rPr>
              <a:t>e</a:t>
            </a:r>
            <a:r>
              <a:rPr lang="en-US" sz="1400" dirty="0" err="1" smtClean="0">
                <a:latin typeface="Courier (W1)" pitchFamily="49" charset="0"/>
              </a:rPr>
              <a:t>:`symbol</a:t>
            </a:r>
            <a:r>
              <a:rPr lang="en-US" sz="1400" dirty="0" smtClean="0">
                <a:latin typeface="Courier (W1)" pitchFamily="49" charset="0"/>
              </a:rPr>
              <a:t> </a:t>
            </a:r>
            <a:r>
              <a:rPr lang="en-US" sz="1400" dirty="0">
                <a:latin typeface="Courier (W1)" pitchFamily="49" charset="0"/>
              </a:rPr>
              <a:t>/-define a </a:t>
            </a:r>
            <a:r>
              <a:rPr lang="en-US" sz="1400" dirty="0" smtClean="0">
                <a:latin typeface="Courier (W1)" pitchFamily="49" charset="0"/>
              </a:rPr>
              <a:t>symbol</a:t>
            </a:r>
            <a:endParaRPr lang="en-US" sz="1400" dirty="0">
              <a:latin typeface="Courier (W1)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725" y="1960725"/>
            <a:ext cx="8967730" cy="760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Courier (W1)" pitchFamily="49" charset="0"/>
              </a:rPr>
              <a:t>q)a:1 /- no type forced</a:t>
            </a:r>
          </a:p>
          <a:p>
            <a:r>
              <a:rPr lang="en-US" sz="1400" dirty="0">
                <a:latin typeface="Courier (W1)" pitchFamily="49" charset="0"/>
              </a:rPr>
              <a:t>q)a:1i /- force to be an integer</a:t>
            </a:r>
          </a:p>
          <a:p>
            <a:r>
              <a:rPr lang="en-US" sz="1400" dirty="0">
                <a:latin typeface="Courier (W1)" pitchFamily="49" charset="0"/>
              </a:rPr>
              <a:t>q)b:1f /- force to be a float</a:t>
            </a:r>
          </a:p>
        </p:txBody>
      </p:sp>
    </p:spTree>
    <p:extLst>
      <p:ext uri="{BB962C8B-B14F-4D97-AF65-F5344CB8AC3E}">
        <p14:creationId xmlns:p14="http://schemas.microsoft.com/office/powerpoint/2010/main" val="265722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Atoms </a:t>
            </a:r>
            <a:r>
              <a:rPr lang="en-US" dirty="0" smtClean="0"/>
              <a:t>(4/6)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query the type of an atom, it returns a negative number: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negative sign indicates an atom.</a:t>
            </a:r>
          </a:p>
          <a:p>
            <a:r>
              <a:rPr lang="en-US" dirty="0"/>
              <a:t>The number tells us the type.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default integer is no longer type </a:t>
            </a:r>
            <a:r>
              <a:rPr lang="en-US" dirty="0" err="1"/>
              <a:t>int</a:t>
            </a:r>
            <a:r>
              <a:rPr lang="en-US" dirty="0"/>
              <a:t> (i), which was </a:t>
            </a:r>
            <a:r>
              <a:rPr lang="en-US" dirty="0" smtClean="0"/>
              <a:t>32-bit, it </a:t>
            </a:r>
            <a:r>
              <a:rPr lang="en-US" dirty="0"/>
              <a:t>is now long (j) 64-bit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73725" y="2069599"/>
            <a:ext cx="8967730" cy="945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n-NO" sz="1400">
                <a:latin typeface="Courier (W1)" pitchFamily="49" charset="0"/>
              </a:rPr>
              <a:t>q)100i</a:t>
            </a:r>
          </a:p>
          <a:p>
            <a:r>
              <a:rPr lang="nn-NO" sz="1400">
                <a:latin typeface="Courier (W1)" pitchFamily="49" charset="0"/>
              </a:rPr>
              <a:t>100i</a:t>
            </a:r>
          </a:p>
          <a:p>
            <a:r>
              <a:rPr lang="nn-NO" sz="1400">
                <a:latin typeface="Courier (W1)" pitchFamily="49" charset="0"/>
              </a:rPr>
              <a:t>q)type 100i</a:t>
            </a:r>
          </a:p>
          <a:p>
            <a:r>
              <a:rPr lang="nn-NO" sz="1400">
                <a:latin typeface="Courier (W1)" pitchFamily="49" charset="0"/>
              </a:rPr>
              <a:t>-6h</a:t>
            </a:r>
            <a:endParaRPr lang="en-US" sz="140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4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the type values of the following objects:</a:t>
            </a:r>
          </a:p>
          <a:p>
            <a:pPr marL="276225" lvl="1" indent="0">
              <a:buNone/>
            </a:pPr>
            <a:r>
              <a:rPr lang="en-US" dirty="0"/>
              <a:t>123</a:t>
            </a:r>
          </a:p>
          <a:p>
            <a:pPr marL="276225" lvl="1" indent="0">
              <a:buNone/>
            </a:pPr>
            <a:r>
              <a:rPr lang="en-US" dirty="0"/>
              <a:t>123f</a:t>
            </a:r>
          </a:p>
          <a:p>
            <a:pPr marL="276225" lvl="1" indent="0">
              <a:buNone/>
            </a:pPr>
            <a:r>
              <a:rPr lang="en-US" dirty="0"/>
              <a:t>2014.09m</a:t>
            </a:r>
          </a:p>
          <a:p>
            <a:pPr marL="276225" lvl="1" indent="0">
              <a:buNone/>
            </a:pPr>
            <a:r>
              <a:rPr lang="en-US" dirty="0"/>
              <a:t>`me</a:t>
            </a:r>
          </a:p>
          <a:p>
            <a:pPr marL="276225" lvl="1" indent="0">
              <a:buNone/>
            </a:pPr>
            <a:r>
              <a:rPr lang="en-US" dirty="0"/>
              <a:t>"you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 smtClean="0"/>
              <a:t>Which of the following objects have the same type?</a:t>
            </a:r>
          </a:p>
          <a:p>
            <a:pPr marL="276225" lvl="1" indent="0">
              <a:buNone/>
            </a:pPr>
            <a:r>
              <a:rPr lang="en-US" dirty="0"/>
              <a:t>4.29999871</a:t>
            </a:r>
          </a:p>
          <a:p>
            <a:pPr marL="276225" lvl="1" indent="0">
              <a:buNone/>
            </a:pPr>
            <a:r>
              <a:rPr lang="en-US" dirty="0"/>
              <a:t>7j</a:t>
            </a:r>
          </a:p>
          <a:p>
            <a:pPr marL="276225" lvl="1" indent="0">
              <a:buNone/>
            </a:pPr>
            <a:r>
              <a:rPr lang="en-US" dirty="0" smtClean="0"/>
              <a:t>4.2f</a:t>
            </a:r>
            <a:endParaRPr lang="en-US" dirty="0"/>
          </a:p>
          <a:p>
            <a:pPr marL="276225" lvl="1" indent="0">
              <a:buNone/>
            </a:pPr>
            <a:r>
              <a:rPr lang="en-US" dirty="0"/>
              <a:t>0b</a:t>
            </a:r>
          </a:p>
          <a:p>
            <a:pPr marL="276225" lvl="1" indent="0">
              <a:buNone/>
            </a:pPr>
            <a:r>
              <a:rPr lang="en-US" dirty="0" smtClean="0"/>
              <a:t>9.8</a:t>
            </a:r>
          </a:p>
          <a:p>
            <a:r>
              <a:rPr lang="en-US" dirty="0" smtClean="0"/>
              <a:t>What are the types of the other objects?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55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the type values of the following objects:</a:t>
            </a:r>
          </a:p>
          <a:p>
            <a:pPr marL="276225" lvl="1" indent="0">
              <a:buNone/>
            </a:pPr>
            <a:r>
              <a:rPr lang="en-US" dirty="0"/>
              <a:t>123</a:t>
            </a:r>
          </a:p>
          <a:p>
            <a:pPr marL="276225" lvl="1" indent="0">
              <a:buNone/>
            </a:pPr>
            <a:r>
              <a:rPr lang="en-US" dirty="0"/>
              <a:t>123f</a:t>
            </a:r>
          </a:p>
          <a:p>
            <a:pPr marL="276225" lvl="1" indent="0">
              <a:buNone/>
            </a:pPr>
            <a:r>
              <a:rPr lang="en-US" dirty="0"/>
              <a:t>2014.09m</a:t>
            </a:r>
          </a:p>
          <a:p>
            <a:pPr marL="276225" lvl="1" indent="0">
              <a:buNone/>
            </a:pPr>
            <a:r>
              <a:rPr lang="en-US" dirty="0"/>
              <a:t>`me</a:t>
            </a:r>
          </a:p>
          <a:p>
            <a:pPr marL="276225" lvl="1" indent="0">
              <a:buNone/>
            </a:pPr>
            <a:r>
              <a:rPr lang="en-US" dirty="0"/>
              <a:t>"you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 smtClean="0"/>
              <a:t>Which of the following objects have the same type?</a:t>
            </a:r>
          </a:p>
          <a:p>
            <a:pPr marL="276225" lvl="1" indent="0">
              <a:buNone/>
            </a:pPr>
            <a:r>
              <a:rPr lang="en-US" dirty="0"/>
              <a:t>4.29999871</a:t>
            </a:r>
          </a:p>
          <a:p>
            <a:pPr marL="276225" lvl="1" indent="0">
              <a:buNone/>
            </a:pPr>
            <a:r>
              <a:rPr lang="en-US" dirty="0"/>
              <a:t>7j</a:t>
            </a:r>
          </a:p>
          <a:p>
            <a:pPr marL="276225" lvl="1" indent="0">
              <a:buNone/>
            </a:pPr>
            <a:r>
              <a:rPr lang="en-US" dirty="0" smtClean="0"/>
              <a:t>4.2f</a:t>
            </a:r>
            <a:endParaRPr lang="en-US" dirty="0"/>
          </a:p>
          <a:p>
            <a:pPr marL="276225" lvl="1" indent="0">
              <a:buNone/>
            </a:pPr>
            <a:r>
              <a:rPr lang="en-US" dirty="0"/>
              <a:t>0b</a:t>
            </a:r>
          </a:p>
          <a:p>
            <a:pPr marL="276225" lvl="1" indent="0">
              <a:buNone/>
            </a:pPr>
            <a:r>
              <a:rPr lang="en-US" dirty="0" smtClean="0"/>
              <a:t>9.8</a:t>
            </a:r>
          </a:p>
          <a:p>
            <a:r>
              <a:rPr lang="en-US" dirty="0" smtClean="0"/>
              <a:t>What are the types of the other objects?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085116" y="1676399"/>
            <a:ext cx="3418114" cy="45502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Courier (W1)" pitchFamily="49" charset="0"/>
              </a:rPr>
              <a:t>SOLUTION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123		j - long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123f		f - float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2014.09m		m - month</a:t>
            </a:r>
            <a:endParaRPr lang="en-US" sz="1400" dirty="0">
              <a:solidFill>
                <a:schemeClr val="tx1"/>
              </a:solidFill>
              <a:latin typeface="Courier (W1)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(W1)" pitchFamily="49" charset="0"/>
              </a:rPr>
              <a:t>`</a:t>
            </a:r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me		s - symbol</a:t>
            </a:r>
            <a:endParaRPr lang="en-US" sz="1400" dirty="0">
              <a:solidFill>
                <a:schemeClr val="tx1"/>
              </a:solidFill>
              <a:latin typeface="Courier (W1)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(W1)" pitchFamily="49" charset="0"/>
              </a:rPr>
              <a:t>"</a:t>
            </a:r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you“		c - character</a:t>
            </a:r>
            <a:endParaRPr lang="en-US" sz="1400" dirty="0">
              <a:solidFill>
                <a:schemeClr val="tx1"/>
              </a:solidFill>
              <a:latin typeface="Courier (W1)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(W1)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(W1)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(W1)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(W1)" pitchFamily="49" charset="0"/>
            </a:endParaRPr>
          </a:p>
          <a:p>
            <a:r>
              <a:rPr lang="pl-PL" sz="1400" dirty="0" smtClean="0">
                <a:solidFill>
                  <a:schemeClr val="tx1"/>
                </a:solidFill>
                <a:latin typeface="Courier (W1)" pitchFamily="49" charset="0"/>
              </a:rPr>
              <a:t>4.29999871</a:t>
            </a:r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 	f - float	</a:t>
            </a:r>
            <a:endParaRPr lang="pl-PL" sz="1400" dirty="0">
              <a:solidFill>
                <a:schemeClr val="tx1"/>
              </a:solidFill>
              <a:latin typeface="Courier (W1)" pitchFamily="49" charset="0"/>
            </a:endParaRPr>
          </a:p>
          <a:p>
            <a:r>
              <a:rPr lang="pl-PL" sz="1400" dirty="0" smtClean="0">
                <a:solidFill>
                  <a:schemeClr val="tx1"/>
                </a:solidFill>
                <a:latin typeface="Courier (W1)" pitchFamily="49" charset="0"/>
              </a:rPr>
              <a:t>7j</a:t>
            </a:r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		j - long</a:t>
            </a:r>
            <a:endParaRPr lang="pl-PL" sz="1400" dirty="0">
              <a:solidFill>
                <a:schemeClr val="tx1"/>
              </a:solidFill>
              <a:latin typeface="Courier (W1)" pitchFamily="49" charset="0"/>
            </a:endParaRPr>
          </a:p>
          <a:p>
            <a:r>
              <a:rPr lang="pl-PL" sz="1400" dirty="0" smtClean="0">
                <a:solidFill>
                  <a:schemeClr val="tx1"/>
                </a:solidFill>
                <a:latin typeface="Courier (W1)" pitchFamily="49" charset="0"/>
              </a:rPr>
              <a:t>4.2f</a:t>
            </a:r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		</a:t>
            </a:r>
            <a:r>
              <a:rPr lang="en-US" sz="1400" dirty="0">
                <a:solidFill>
                  <a:schemeClr val="tx1"/>
                </a:solidFill>
                <a:latin typeface="Courier (W1)" pitchFamily="49" charset="0"/>
              </a:rPr>
              <a:t>f - </a:t>
            </a:r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float</a:t>
            </a:r>
            <a:endParaRPr lang="pl-PL" sz="1400" dirty="0">
              <a:solidFill>
                <a:schemeClr val="tx1"/>
              </a:solidFill>
              <a:latin typeface="Courier (W1)" pitchFamily="49" charset="0"/>
            </a:endParaRPr>
          </a:p>
          <a:p>
            <a:r>
              <a:rPr lang="pl-PL" sz="1400" dirty="0" smtClean="0">
                <a:solidFill>
                  <a:schemeClr val="tx1"/>
                </a:solidFill>
                <a:latin typeface="Courier (W1)" pitchFamily="49" charset="0"/>
              </a:rPr>
              <a:t>0b</a:t>
            </a:r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		b - </a:t>
            </a:r>
            <a:r>
              <a:rPr lang="en-US" sz="1400" dirty="0" err="1" smtClean="0">
                <a:solidFill>
                  <a:schemeClr val="tx1"/>
                </a:solidFill>
                <a:latin typeface="Courier (W1)" pitchFamily="49" charset="0"/>
              </a:rPr>
              <a:t>boolean</a:t>
            </a:r>
            <a:endParaRPr lang="pl-PL" sz="1400" dirty="0">
              <a:solidFill>
                <a:schemeClr val="tx1"/>
              </a:solidFill>
              <a:latin typeface="Courier (W1)" pitchFamily="49" charset="0"/>
            </a:endParaRPr>
          </a:p>
          <a:p>
            <a:r>
              <a:rPr lang="pl-PL" sz="1400" dirty="0" smtClean="0">
                <a:solidFill>
                  <a:schemeClr val="tx1"/>
                </a:solidFill>
                <a:latin typeface="Courier (W1)" pitchFamily="49" charset="0"/>
              </a:rPr>
              <a:t>9.8</a:t>
            </a:r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		f – float</a:t>
            </a:r>
          </a:p>
          <a:p>
            <a:endParaRPr lang="en-US" sz="1400" dirty="0">
              <a:solidFill>
                <a:schemeClr val="tx1"/>
              </a:solidFill>
              <a:latin typeface="Courier (W1)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(W1)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(W1)" pitchFamily="49" charset="0"/>
            </a:endParaRPr>
          </a:p>
          <a:p>
            <a:endParaRPr lang="en-US" sz="1400" dirty="0" err="1" smtClean="0">
              <a:solidFill>
                <a:schemeClr val="tx1"/>
              </a:solidFill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53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Agenda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b="1" dirty="0" smtClean="0"/>
              <a:t>DAY 1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 smtClean="0"/>
          </a:p>
          <a:p>
            <a:pPr>
              <a:spcBef>
                <a:spcPts val="0"/>
              </a:spcBef>
            </a:pPr>
            <a:r>
              <a:rPr lang="en-GB" dirty="0" smtClean="0"/>
              <a:t>Getting Started</a:t>
            </a:r>
          </a:p>
          <a:p>
            <a:pPr>
              <a:spcBef>
                <a:spcPts val="0"/>
              </a:spcBef>
            </a:pPr>
            <a:r>
              <a:rPr lang="en-GB" dirty="0" smtClean="0"/>
              <a:t>File I/O</a:t>
            </a:r>
          </a:p>
          <a:p>
            <a:pPr>
              <a:spcBef>
                <a:spcPts val="0"/>
              </a:spcBef>
            </a:pPr>
            <a:r>
              <a:rPr lang="en-GB" dirty="0" smtClean="0"/>
              <a:t>Atoms and Lists</a:t>
            </a:r>
          </a:p>
          <a:p>
            <a:pPr>
              <a:spcBef>
                <a:spcPts val="0"/>
              </a:spcBef>
            </a:pPr>
            <a:r>
              <a:rPr lang="en-GB" dirty="0" smtClean="0"/>
              <a:t>Dictionaries, Tables and Functions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/>
          </a:p>
          <a:p>
            <a:pPr marL="0" indent="0">
              <a:spcBef>
                <a:spcPts val="0"/>
              </a:spcBef>
              <a:buNone/>
            </a:pPr>
            <a:r>
              <a:rPr lang="en-GB" b="1" dirty="0" smtClean="0"/>
              <a:t>DAY 2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GB" dirty="0" smtClean="0"/>
              <a:t>5.     Select and </a:t>
            </a:r>
            <a:r>
              <a:rPr lang="en-GB" dirty="0" err="1" smtClean="0"/>
              <a:t>qSQL</a:t>
            </a:r>
            <a:endParaRPr lang="en-GB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6.     Keywords</a:t>
            </a:r>
            <a:r>
              <a:rPr lang="en-US" dirty="0"/>
              <a:t>, Joins, </a:t>
            </a:r>
            <a:r>
              <a:rPr lang="en-US" dirty="0" smtClean="0"/>
              <a:t>Adverbs</a:t>
            </a:r>
            <a:endParaRPr lang="en-GB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 smtClean="0"/>
              <a:t>7.     Integration with R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35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Atoms </a:t>
            </a:r>
            <a:r>
              <a:rPr lang="en-US" dirty="0" smtClean="0"/>
              <a:t>(5/6)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temporal types in q, and can perform temporal </a:t>
            </a:r>
            <a:r>
              <a:rPr lang="en-US" dirty="0" smtClean="0"/>
              <a:t>arithmetic</a:t>
            </a:r>
            <a:r>
              <a:rPr lang="en-US" dirty="0"/>
              <a:t>. For example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some variables stored in the workspace:</a:t>
            </a:r>
          </a:p>
          <a:p>
            <a:pPr lvl="1"/>
            <a:r>
              <a:rPr lang="en-US" dirty="0"/>
              <a:t>.</a:t>
            </a:r>
            <a:r>
              <a:rPr lang="en-US" dirty="0" err="1" smtClean="0"/>
              <a:t>z.D</a:t>
            </a:r>
            <a:r>
              <a:rPr lang="en-US" dirty="0" smtClean="0"/>
              <a:t> </a:t>
            </a:r>
            <a:r>
              <a:rPr lang="en-US" dirty="0"/>
              <a:t>holds current date</a:t>
            </a:r>
          </a:p>
          <a:p>
            <a:pPr lvl="1"/>
            <a:r>
              <a:rPr lang="en-US" dirty="0"/>
              <a:t>.</a:t>
            </a:r>
            <a:r>
              <a:rPr lang="en-US" dirty="0" err="1" smtClean="0"/>
              <a:t>z.T</a:t>
            </a:r>
            <a:r>
              <a:rPr lang="en-US" dirty="0" smtClean="0"/>
              <a:t> </a:t>
            </a:r>
            <a:r>
              <a:rPr lang="en-US" dirty="0"/>
              <a:t>holds current </a:t>
            </a:r>
            <a:r>
              <a:rPr lang="en-US" dirty="0" smtClean="0"/>
              <a:t>time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z.P</a:t>
            </a:r>
            <a:r>
              <a:rPr lang="en-US" dirty="0"/>
              <a:t> holds current </a:t>
            </a:r>
            <a:r>
              <a:rPr lang="en-US" dirty="0" smtClean="0"/>
              <a:t>timestamp</a:t>
            </a:r>
          </a:p>
          <a:p>
            <a:r>
              <a:rPr lang="en-US" dirty="0" err="1" smtClean="0"/>
              <a:t>Datetime</a:t>
            </a:r>
            <a:r>
              <a:rPr lang="en-US" dirty="0" smtClean="0"/>
              <a:t> and timestamp have different precisions (resp. 6 and 9)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73725" y="2069598"/>
            <a:ext cx="8967730" cy="2513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latin typeface="Courier (W1)" pitchFamily="49" charset="0"/>
              </a:rPr>
              <a:t>q)time:09:00:00.000000000</a:t>
            </a:r>
          </a:p>
          <a:p>
            <a:r>
              <a:rPr lang="en-US" sz="1400">
                <a:latin typeface="Courier (W1)" pitchFamily="49" charset="0"/>
              </a:rPr>
              <a:t>q)time+00:00:30</a:t>
            </a:r>
          </a:p>
          <a:p>
            <a:r>
              <a:rPr lang="en-US" sz="1400">
                <a:latin typeface="Courier (W1)" pitchFamily="49" charset="0"/>
              </a:rPr>
              <a:t>0D09:00:30.000000000</a:t>
            </a:r>
          </a:p>
          <a:p>
            <a:r>
              <a:rPr lang="en-US" sz="1400">
                <a:latin typeface="Courier (W1)" pitchFamily="49" charset="0"/>
              </a:rPr>
              <a:t>q)date:2014.04.29</a:t>
            </a:r>
          </a:p>
          <a:p>
            <a:r>
              <a:rPr lang="en-US" sz="1400">
                <a:latin typeface="Courier (W1)" pitchFamily="49" charset="0"/>
              </a:rPr>
              <a:t>q)date+10</a:t>
            </a:r>
          </a:p>
          <a:p>
            <a:r>
              <a:rPr lang="en-US" sz="1400">
                <a:latin typeface="Courier (W1)" pitchFamily="49" charset="0"/>
              </a:rPr>
              <a:t>2014.05.19</a:t>
            </a:r>
          </a:p>
          <a:p>
            <a:r>
              <a:rPr lang="en-US" sz="1400">
                <a:latin typeface="Courier (W1)" pitchFamily="49" charset="0"/>
              </a:rPr>
              <a:t>q)timestamp:2014.04.29D09:30:00</a:t>
            </a:r>
          </a:p>
          <a:p>
            <a:r>
              <a:rPr lang="en-US" sz="1400">
                <a:latin typeface="Courier (W1)" pitchFamily="49" charset="0"/>
              </a:rPr>
              <a:t>q)</a:t>
            </a:r>
            <a:r>
              <a:rPr lang="en-US" sz="1400" err="1">
                <a:latin typeface="Courier (W1)" pitchFamily="49" charset="0"/>
              </a:rPr>
              <a:t>timestamp+time</a:t>
            </a:r>
            <a:endParaRPr lang="en-US" sz="1400">
              <a:latin typeface="Courier (W1)" pitchFamily="49" charset="0"/>
            </a:endParaRPr>
          </a:p>
          <a:p>
            <a:r>
              <a:rPr lang="en-US" sz="1400">
                <a:latin typeface="Courier (W1)" pitchFamily="49" charset="0"/>
              </a:rPr>
              <a:t>2014.04.29D18:30:00.000000000</a:t>
            </a:r>
          </a:p>
          <a:p>
            <a:r>
              <a:rPr lang="en-US" sz="1400">
                <a:latin typeface="Courier (W1)" pitchFamily="49" charset="0"/>
              </a:rPr>
              <a:t>q)</a:t>
            </a:r>
            <a:r>
              <a:rPr lang="en-US" sz="1400" err="1">
                <a:latin typeface="Courier (W1)" pitchFamily="49" charset="0"/>
              </a:rPr>
              <a:t>date+time</a:t>
            </a:r>
            <a:endParaRPr lang="en-US" sz="1400">
              <a:latin typeface="Courier (W1)" pitchFamily="49" charset="0"/>
            </a:endParaRPr>
          </a:p>
          <a:p>
            <a:r>
              <a:rPr lang="en-US" sz="1400">
                <a:latin typeface="Courier (W1)" pitchFamily="49" charset="0"/>
              </a:rPr>
              <a:t>2014.04.29D09:00:00.000000000</a:t>
            </a:r>
          </a:p>
        </p:txBody>
      </p:sp>
    </p:spTree>
    <p:extLst>
      <p:ext uri="{BB962C8B-B14F-4D97-AF65-F5344CB8AC3E}">
        <p14:creationId xmlns:p14="http://schemas.microsoft.com/office/powerpoint/2010/main" val="365814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320113"/>
            <a:ext cx="9001125" cy="4681537"/>
          </a:xfrm>
        </p:spPr>
        <p:txBody>
          <a:bodyPr/>
          <a:lstStyle/>
          <a:p>
            <a:r>
              <a:rPr lang="en-US" dirty="0"/>
              <a:t>Get today’s date and store it as the variable </a:t>
            </a:r>
            <a:r>
              <a:rPr lang="en-US" i="1" dirty="0"/>
              <a:t>d</a:t>
            </a:r>
            <a:r>
              <a:rPr lang="en-US" dirty="0" smtClean="0"/>
              <a:t>.</a:t>
            </a:r>
          </a:p>
          <a:p>
            <a:pPr marL="733425" lvl="1" indent="-457200"/>
            <a:r>
              <a:rPr lang="en-US" dirty="0" smtClean="0"/>
              <a:t>Calculate the number of days since last Christmas.</a:t>
            </a:r>
          </a:p>
          <a:p>
            <a:pPr marL="733425" lvl="1" indent="-457200"/>
            <a:r>
              <a:rPr lang="en-US" dirty="0" smtClean="0"/>
              <a:t>Find out on which day of the week was the 10</a:t>
            </a:r>
            <a:r>
              <a:rPr lang="en-US" baseline="30000" dirty="0" smtClean="0"/>
              <a:t>th</a:t>
            </a:r>
            <a:r>
              <a:rPr lang="en-US" dirty="0" smtClean="0"/>
              <a:t> of January 2011 was (hint: try using mod with a date)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19297" y="3151219"/>
            <a:ext cx="8967730" cy="12274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 smtClean="0">
                <a:latin typeface="Courier (W1)" pitchFamily="49" charset="0"/>
              </a:rPr>
              <a:t>SOLUTION</a:t>
            </a:r>
          </a:p>
          <a:p>
            <a:r>
              <a:rPr lang="en-US" sz="1400" dirty="0" smtClean="0">
                <a:latin typeface="Courier (W1)" pitchFamily="49" charset="0"/>
              </a:rPr>
              <a:t>q)</a:t>
            </a:r>
            <a:r>
              <a:rPr lang="en-US" sz="1400" dirty="0">
                <a:latin typeface="Courier (W1)" pitchFamily="49" charset="0"/>
              </a:rPr>
              <a:t> </a:t>
            </a:r>
            <a:r>
              <a:rPr lang="en-US" sz="1400" dirty="0" smtClean="0">
                <a:latin typeface="Courier (W1)" pitchFamily="49" charset="0"/>
              </a:rPr>
              <a:t>d: .</a:t>
            </a:r>
            <a:r>
              <a:rPr lang="en-US" sz="1400" dirty="0" err="1" smtClean="0">
                <a:latin typeface="Courier (W1)" pitchFamily="49" charset="0"/>
              </a:rPr>
              <a:t>z.D</a:t>
            </a:r>
            <a:endParaRPr lang="en-US" sz="1400" dirty="0" smtClean="0">
              <a:latin typeface="Courier (W1)" pitchFamily="49" charset="0"/>
            </a:endParaRPr>
          </a:p>
          <a:p>
            <a:r>
              <a:rPr lang="en-US" sz="1400" dirty="0" smtClean="0">
                <a:latin typeface="Courier (W1)" pitchFamily="49" charset="0"/>
              </a:rPr>
              <a:t>q) d </a:t>
            </a:r>
            <a:r>
              <a:rPr lang="en-US" sz="1400" dirty="0">
                <a:latin typeface="Courier (W1)" pitchFamily="49" charset="0"/>
              </a:rPr>
              <a:t>- </a:t>
            </a:r>
            <a:r>
              <a:rPr lang="en-US" sz="1400" dirty="0" smtClean="0">
                <a:latin typeface="Courier (W1)" pitchFamily="49" charset="0"/>
              </a:rPr>
              <a:t>2016.12.25</a:t>
            </a:r>
          </a:p>
          <a:p>
            <a:r>
              <a:rPr lang="en-US" sz="1400" dirty="0" smtClean="0">
                <a:latin typeface="Courier (W1)" pitchFamily="49" charset="0"/>
              </a:rPr>
              <a:t>q) 2011.01.10 mod 7   </a:t>
            </a:r>
            <a:r>
              <a:rPr lang="en-US" sz="1400" dirty="0">
                <a:latin typeface="Courier (W1)" pitchFamily="49" charset="0"/>
              </a:rPr>
              <a:t>// </a:t>
            </a:r>
            <a:r>
              <a:rPr lang="en-US" sz="1400" dirty="0" smtClean="0">
                <a:latin typeface="Courier (W1)" pitchFamily="49" charset="0"/>
              </a:rPr>
              <a:t>0 is </a:t>
            </a:r>
            <a:r>
              <a:rPr lang="en-US" sz="1400" dirty="0" err="1" smtClean="0">
                <a:latin typeface="Courier (W1)" pitchFamily="49" charset="0"/>
              </a:rPr>
              <a:t>saturday</a:t>
            </a:r>
            <a:r>
              <a:rPr lang="en-US" sz="1400" dirty="0" smtClean="0">
                <a:latin typeface="Courier (W1)" pitchFamily="49" charset="0"/>
              </a:rPr>
              <a:t>, </a:t>
            </a:r>
            <a:r>
              <a:rPr lang="en-US" sz="1400" dirty="0">
                <a:latin typeface="Courier (W1)" pitchFamily="49" charset="0"/>
              </a:rPr>
              <a:t>so 10th </a:t>
            </a:r>
            <a:r>
              <a:rPr lang="en-US" sz="1400" dirty="0" err="1">
                <a:latin typeface="Courier (W1)" pitchFamily="49" charset="0"/>
              </a:rPr>
              <a:t>jan</a:t>
            </a:r>
            <a:r>
              <a:rPr lang="en-US" sz="1400" dirty="0">
                <a:latin typeface="Courier (W1)" pitchFamily="49" charset="0"/>
              </a:rPr>
              <a:t> was a </a:t>
            </a:r>
            <a:r>
              <a:rPr lang="en-US" sz="1400" dirty="0" err="1">
                <a:latin typeface="Courier (W1)" pitchFamily="49" charset="0"/>
              </a:rPr>
              <a:t>monday</a:t>
            </a:r>
            <a:endParaRPr lang="en-US" sz="1400" dirty="0" smtClean="0">
              <a:latin typeface="Courier (W1)" pitchFamily="49" charset="0"/>
            </a:endParaRPr>
          </a:p>
          <a:p>
            <a:r>
              <a:rPr lang="en-US" sz="1400" dirty="0" smtClean="0">
                <a:latin typeface="Courier (W1)" pitchFamily="49" charset="0"/>
              </a:rPr>
              <a:t>q) .</a:t>
            </a:r>
            <a:r>
              <a:rPr lang="en-US" sz="1400" dirty="0" err="1" smtClean="0">
                <a:latin typeface="Courier (W1)" pitchFamily="49" charset="0"/>
              </a:rPr>
              <a:t>z.D</a:t>
            </a:r>
            <a:r>
              <a:rPr lang="en-US" sz="1400" dirty="0" smtClean="0">
                <a:latin typeface="Courier (W1)" pitchFamily="49" charset="0"/>
              </a:rPr>
              <a:t> mod 7</a:t>
            </a:r>
            <a:endParaRPr lang="en-US" sz="14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71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Atoms </a:t>
            </a:r>
            <a:r>
              <a:rPr lang="en-US" dirty="0" smtClean="0"/>
              <a:t>(</a:t>
            </a:r>
            <a:r>
              <a:rPr lang="en-US" dirty="0"/>
              <a:t>6</a:t>
            </a:r>
            <a:r>
              <a:rPr lang="en-US" dirty="0" smtClean="0"/>
              <a:t>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Changing types of items - casting ($):</a:t>
            </a:r>
          </a:p>
          <a:p>
            <a:r>
              <a:rPr lang="en-US"/>
              <a:t>new type $ object to </a:t>
            </a:r>
            <a:r>
              <a:rPr lang="en-US" smtClean="0"/>
              <a:t>change</a:t>
            </a:r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/>
              <a:t>To cast to a string, we use the keyword </a:t>
            </a:r>
            <a:r>
              <a:rPr lang="en-US" smtClean="0"/>
              <a:t>string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86639" y="2294729"/>
            <a:ext cx="8967730" cy="203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Courier (W1)" pitchFamily="49" charset="0"/>
              </a:rPr>
              <a:t>q</a:t>
            </a:r>
            <a:r>
              <a:rPr lang="en-US" sz="1400" dirty="0" smtClean="0">
                <a:latin typeface="Courier (W1)" pitchFamily="49" charset="0"/>
              </a:rPr>
              <a:t>)`int$1h </a:t>
            </a:r>
            <a:r>
              <a:rPr lang="en-US" sz="1400" dirty="0">
                <a:latin typeface="Courier (W1)" pitchFamily="49" charset="0"/>
              </a:rPr>
              <a:t>/- name representation</a:t>
            </a:r>
          </a:p>
          <a:p>
            <a:r>
              <a:rPr lang="en-US" sz="1400" dirty="0">
                <a:latin typeface="Courier (W1)" pitchFamily="49" charset="0"/>
              </a:rPr>
              <a:t>1i</a:t>
            </a:r>
          </a:p>
          <a:p>
            <a:r>
              <a:rPr lang="en-US" sz="1400" dirty="0">
                <a:latin typeface="Courier (W1)" pitchFamily="49" charset="0"/>
              </a:rPr>
              <a:t>q)6h$1h /- number representation</a:t>
            </a:r>
          </a:p>
          <a:p>
            <a:r>
              <a:rPr lang="en-US" sz="1400" dirty="0">
                <a:latin typeface="Courier (W1)" pitchFamily="49" charset="0"/>
              </a:rPr>
              <a:t>1i</a:t>
            </a:r>
          </a:p>
          <a:p>
            <a:r>
              <a:rPr lang="en-US" sz="1400" dirty="0">
                <a:latin typeface="Courier (W1)" pitchFamily="49" charset="0"/>
              </a:rPr>
              <a:t>q)"i"$1h /- character representation</a:t>
            </a:r>
          </a:p>
          <a:p>
            <a:r>
              <a:rPr lang="en-US" sz="1400" dirty="0">
                <a:latin typeface="Courier (W1)" pitchFamily="49" charset="0"/>
              </a:rPr>
              <a:t>1i /- change from type short to type </a:t>
            </a:r>
            <a:r>
              <a:rPr lang="en-US" sz="1400" dirty="0" err="1">
                <a:latin typeface="Courier (W1)" pitchFamily="49" charset="0"/>
              </a:rPr>
              <a:t>int</a:t>
            </a:r>
            <a:endParaRPr lang="en-US" sz="1400" dirty="0">
              <a:latin typeface="Courier (W1)" pitchFamily="49" charset="0"/>
            </a:endParaRPr>
          </a:p>
          <a:p>
            <a:r>
              <a:rPr lang="en-US" sz="1400" dirty="0">
                <a:latin typeface="Courier (W1)" pitchFamily="49" charset="0"/>
              </a:rPr>
              <a:t>q</a:t>
            </a:r>
            <a:r>
              <a:rPr lang="en-US" sz="1400" dirty="0" smtClean="0">
                <a:latin typeface="Courier (W1)" pitchFamily="49" charset="0"/>
              </a:rPr>
              <a:t>)`int$3.3f</a:t>
            </a:r>
            <a:endParaRPr lang="en-US" sz="1400" dirty="0">
              <a:latin typeface="Courier (W1)" pitchFamily="49" charset="0"/>
            </a:endParaRPr>
          </a:p>
          <a:p>
            <a:r>
              <a:rPr lang="en-US" sz="1400" dirty="0">
                <a:latin typeface="Courier (W1)" pitchFamily="49" charset="0"/>
              </a:rPr>
              <a:t>3i /- rounds up from type float to type </a:t>
            </a:r>
            <a:r>
              <a:rPr lang="en-US" sz="1400" dirty="0" err="1">
                <a:latin typeface="Courier (W1)" pitchFamily="49" charset="0"/>
              </a:rPr>
              <a:t>int</a:t>
            </a:r>
            <a:endParaRPr lang="en-US" sz="1400" dirty="0">
              <a:latin typeface="Courier (W1)" pitchFamily="49" charset="0"/>
            </a:endParaRPr>
          </a:p>
          <a:p>
            <a:r>
              <a:rPr lang="en-US" sz="1400" dirty="0">
                <a:latin typeface="Courier (W1)" pitchFamily="49" charset="0"/>
              </a:rPr>
              <a:t>q) "I" $ "4" /- from a string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639" y="5005278"/>
            <a:ext cx="8967730" cy="1177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latin typeface="Courier (W1)" pitchFamily="49" charset="0"/>
              </a:rPr>
              <a:t>q)string text</a:t>
            </a:r>
          </a:p>
          <a:p>
            <a:r>
              <a:rPr lang="en-US" sz="1400">
                <a:latin typeface="Courier (W1)" pitchFamily="49" charset="0"/>
              </a:rPr>
              <a:t>"text"</a:t>
            </a:r>
          </a:p>
          <a:p>
            <a:r>
              <a:rPr lang="en-US" sz="1400">
                <a:latin typeface="Courier (W1)" pitchFamily="49" charset="0"/>
              </a:rPr>
              <a:t>q)</a:t>
            </a:r>
          </a:p>
          <a:p>
            <a:r>
              <a:rPr lang="en-US" sz="1400">
                <a:latin typeface="Courier (W1)" pitchFamily="49" charset="0"/>
              </a:rPr>
              <a:t>q)string 1234</a:t>
            </a:r>
          </a:p>
          <a:p>
            <a:r>
              <a:rPr lang="en-US" sz="1400">
                <a:latin typeface="Courier (W1)" pitchFamily="49" charset="0"/>
              </a:rPr>
              <a:t>"1234"</a:t>
            </a:r>
          </a:p>
        </p:txBody>
      </p:sp>
    </p:spTree>
    <p:extLst>
      <p:ext uri="{BB962C8B-B14F-4D97-AF65-F5344CB8AC3E}">
        <p14:creationId xmlns:p14="http://schemas.microsoft.com/office/powerpoint/2010/main" val="365814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Define the following items, and then cast as appropriate to the stated type:</a:t>
            </a:r>
          </a:p>
          <a:p>
            <a:pPr marL="733425" lvl="1" indent="-457200"/>
            <a:r>
              <a:rPr lang="en-US" dirty="0"/>
              <a:t>d1</a:t>
            </a:r>
            <a:r>
              <a:rPr lang="en-US" dirty="0" smtClean="0"/>
              <a:t>:“</a:t>
            </a:r>
            <a:r>
              <a:rPr lang="en-US" dirty="0" smtClean="0"/>
              <a:t>16/04/2017</a:t>
            </a:r>
            <a:r>
              <a:rPr lang="en-US" dirty="0" smtClean="0"/>
              <a:t>" </a:t>
            </a:r>
            <a:r>
              <a:rPr lang="en-US" dirty="0"/>
              <a:t>to a </a:t>
            </a:r>
            <a:r>
              <a:rPr lang="en-US" dirty="0" smtClean="0"/>
              <a:t>date</a:t>
            </a:r>
          </a:p>
          <a:p>
            <a:pPr marL="733425" lvl="1" indent="-457200"/>
            <a:r>
              <a:rPr lang="en-US" dirty="0" smtClean="0"/>
              <a:t>d2:`2016.12.10 </a:t>
            </a:r>
            <a:r>
              <a:rPr lang="en-US" dirty="0"/>
              <a:t>to a </a:t>
            </a:r>
            <a:r>
              <a:rPr lang="en-US" dirty="0" smtClean="0"/>
              <a:t>date</a:t>
            </a:r>
          </a:p>
          <a:p>
            <a:pPr marL="733425" lvl="1" indent="-457200"/>
            <a:r>
              <a:rPr lang="en-US" dirty="0" smtClean="0"/>
              <a:t>n1:3.14 </a:t>
            </a:r>
            <a:r>
              <a:rPr lang="en-US" dirty="0"/>
              <a:t>to an </a:t>
            </a:r>
            <a:r>
              <a:rPr lang="en-US" dirty="0" smtClean="0"/>
              <a:t>integer</a:t>
            </a:r>
          </a:p>
          <a:p>
            <a:pPr marL="733425" lvl="1" indent="-457200"/>
            <a:r>
              <a:rPr lang="en-US" dirty="0" smtClean="0"/>
              <a:t>n2</a:t>
            </a:r>
            <a:r>
              <a:rPr lang="en-US" dirty="0"/>
              <a:t>:"2" to an </a:t>
            </a:r>
            <a:r>
              <a:rPr lang="en-US" dirty="0" smtClean="0"/>
              <a:t>integer</a:t>
            </a:r>
          </a:p>
          <a:p>
            <a:pPr marL="733425" lvl="1" indent="-457200"/>
            <a:r>
              <a:rPr lang="en-US" dirty="0" smtClean="0"/>
              <a:t>a1</a:t>
            </a:r>
            <a:r>
              <a:rPr lang="en-US" dirty="0"/>
              <a:t>:"abcde" to a </a:t>
            </a:r>
            <a:r>
              <a:rPr lang="en-US" dirty="0" smtClean="0"/>
              <a:t>symbol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19297" y="3560700"/>
            <a:ext cx="8967730" cy="24516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 smtClean="0">
                <a:latin typeface="Courier (W1)" pitchFamily="49" charset="0"/>
              </a:rPr>
              <a:t>SOLUTION</a:t>
            </a:r>
          </a:p>
          <a:p>
            <a:r>
              <a:rPr lang="en-US" sz="1400" dirty="0">
                <a:latin typeface="Courier (W1)" pitchFamily="49" charset="0"/>
              </a:rPr>
              <a:t>q) </a:t>
            </a:r>
            <a:r>
              <a:rPr lang="pl-PL" sz="1400" dirty="0">
                <a:latin typeface="Courier (W1)" pitchFamily="49" charset="0"/>
              </a:rPr>
              <a:t>\z 0 //mmddyyyy</a:t>
            </a:r>
          </a:p>
          <a:p>
            <a:r>
              <a:rPr lang="en-US" sz="1400" dirty="0" smtClean="0">
                <a:latin typeface="Courier (W1)" pitchFamily="49" charset="0"/>
              </a:rPr>
              <a:t>q) </a:t>
            </a:r>
            <a:r>
              <a:rPr lang="pl-PL" sz="1400" dirty="0" smtClean="0">
                <a:latin typeface="Courier (W1)" pitchFamily="49" charset="0"/>
              </a:rPr>
              <a:t>\z </a:t>
            </a:r>
            <a:r>
              <a:rPr lang="pl-PL" sz="1400" dirty="0">
                <a:latin typeface="Courier (W1)" pitchFamily="49" charset="0"/>
              </a:rPr>
              <a:t>1 //</a:t>
            </a:r>
            <a:r>
              <a:rPr lang="pl-PL" sz="1400" dirty="0" smtClean="0">
                <a:latin typeface="Courier (W1)" pitchFamily="49" charset="0"/>
              </a:rPr>
              <a:t>ddmmyyyy</a:t>
            </a:r>
            <a:endParaRPr lang="en-US" sz="1400" dirty="0" smtClean="0">
              <a:latin typeface="Courier (W1)" pitchFamily="49" charset="0"/>
            </a:endParaRPr>
          </a:p>
          <a:p>
            <a:r>
              <a:rPr lang="en-US" sz="1400" dirty="0" smtClean="0">
                <a:latin typeface="Courier (W1)" pitchFamily="49" charset="0"/>
              </a:rPr>
              <a:t>q</a:t>
            </a:r>
            <a:r>
              <a:rPr lang="en-US" sz="1400" dirty="0" smtClean="0">
                <a:latin typeface="Courier (W1)" pitchFamily="49" charset="0"/>
              </a:rPr>
              <a:t>) d1</a:t>
            </a:r>
            <a:r>
              <a:rPr lang="en-US" sz="1400" dirty="0">
                <a:latin typeface="Courier (W1)" pitchFamily="49" charset="0"/>
              </a:rPr>
              <a:t>: "D</a:t>
            </a:r>
            <a:r>
              <a:rPr lang="en-US" sz="1400" dirty="0">
                <a:latin typeface="Courier (W1)" pitchFamily="49" charset="0"/>
              </a:rPr>
              <a:t>"$"</a:t>
            </a:r>
            <a:r>
              <a:rPr lang="en-US" sz="1400" dirty="0" smtClean="0">
                <a:latin typeface="Courier (W1)" pitchFamily="49" charset="0"/>
              </a:rPr>
              <a:t>16/04/2017</a:t>
            </a:r>
            <a:r>
              <a:rPr lang="en-US" sz="1400" dirty="0">
                <a:latin typeface="Courier (W1)" pitchFamily="49" charset="0"/>
              </a:rPr>
              <a:t>"</a:t>
            </a:r>
            <a:endParaRPr lang="en-US" sz="1400" dirty="0" smtClean="0">
              <a:latin typeface="Courier (W1)" pitchFamily="49" charset="0"/>
            </a:endParaRPr>
          </a:p>
          <a:p>
            <a:r>
              <a:rPr lang="en-US" sz="1400" dirty="0">
                <a:latin typeface="Courier (W1)" pitchFamily="49" charset="0"/>
              </a:rPr>
              <a:t>q) </a:t>
            </a:r>
            <a:r>
              <a:rPr lang="en-US" sz="1400" dirty="0" smtClean="0">
                <a:latin typeface="Courier (W1)" pitchFamily="49" charset="0"/>
              </a:rPr>
              <a:t>"</a:t>
            </a:r>
            <a:r>
              <a:rPr lang="en-US" sz="1400" dirty="0">
                <a:latin typeface="Courier (W1)" pitchFamily="49" charset="0"/>
              </a:rPr>
              <a:t>D"$"16-04-2017"</a:t>
            </a:r>
          </a:p>
          <a:p>
            <a:r>
              <a:rPr lang="en-US" sz="1400" dirty="0">
                <a:latin typeface="Courier (W1)" pitchFamily="49" charset="0"/>
              </a:rPr>
              <a:t>q) </a:t>
            </a:r>
            <a:r>
              <a:rPr lang="en-US" sz="1400" dirty="0" smtClean="0">
                <a:latin typeface="Courier (W1)" pitchFamily="49" charset="0"/>
              </a:rPr>
              <a:t>"</a:t>
            </a:r>
            <a:r>
              <a:rPr lang="en-US" sz="1400" dirty="0">
                <a:latin typeface="Courier (W1)" pitchFamily="49" charset="0"/>
              </a:rPr>
              <a:t>D"$"16 April 2017"</a:t>
            </a:r>
          </a:p>
          <a:p>
            <a:r>
              <a:rPr lang="en-US" sz="1400" dirty="0">
                <a:latin typeface="Courier (W1)" pitchFamily="49" charset="0"/>
              </a:rPr>
              <a:t>q) </a:t>
            </a:r>
            <a:r>
              <a:rPr lang="en-US" sz="1400" dirty="0" smtClean="0">
                <a:latin typeface="Courier (W1)" pitchFamily="49" charset="0"/>
              </a:rPr>
              <a:t>"</a:t>
            </a:r>
            <a:r>
              <a:rPr lang="en-US" sz="1400" dirty="0">
                <a:latin typeface="Courier (W1)" pitchFamily="49" charset="0"/>
              </a:rPr>
              <a:t>D"$"16 Apr 2017"</a:t>
            </a:r>
            <a:endParaRPr lang="en-US" sz="1400" dirty="0" smtClean="0">
              <a:latin typeface="Courier (W1)" pitchFamily="49" charset="0"/>
            </a:endParaRPr>
          </a:p>
          <a:p>
            <a:r>
              <a:rPr lang="en-US" sz="1400" dirty="0">
                <a:latin typeface="Courier (W1)" pitchFamily="49" charset="0"/>
              </a:rPr>
              <a:t>q) d2: "</a:t>
            </a:r>
            <a:r>
              <a:rPr lang="en-US" sz="1400" dirty="0" err="1" smtClean="0">
                <a:latin typeface="Courier (W1)" pitchFamily="49" charset="0"/>
              </a:rPr>
              <a:t>D</a:t>
            </a:r>
            <a:r>
              <a:rPr lang="en-US" sz="1400" dirty="0" err="1" smtClean="0">
                <a:latin typeface="Courier (W1)" pitchFamily="49" charset="0"/>
              </a:rPr>
              <a:t>"$string</a:t>
            </a:r>
            <a:r>
              <a:rPr lang="en-US" sz="1400" dirty="0" smtClean="0">
                <a:latin typeface="Courier (W1)" pitchFamily="49" charset="0"/>
              </a:rPr>
              <a:t> `2016.12.10</a:t>
            </a:r>
            <a:endParaRPr lang="en-US" sz="1400" dirty="0" smtClean="0">
              <a:latin typeface="Courier (W1)" pitchFamily="49" charset="0"/>
            </a:endParaRPr>
          </a:p>
          <a:p>
            <a:r>
              <a:rPr lang="en-US" sz="1400" dirty="0">
                <a:latin typeface="Courier (W1)" pitchFamily="49" charset="0"/>
              </a:rPr>
              <a:t>q) n1: </a:t>
            </a:r>
            <a:r>
              <a:rPr lang="en-US" sz="1400" dirty="0" smtClean="0">
                <a:latin typeface="Courier (W1)" pitchFamily="49" charset="0"/>
              </a:rPr>
              <a:t>"i</a:t>
            </a:r>
            <a:r>
              <a:rPr lang="en-US" sz="1400" dirty="0" smtClean="0">
                <a:latin typeface="Courier (W1)" pitchFamily="49" charset="0"/>
              </a:rPr>
              <a:t>"$</a:t>
            </a:r>
            <a:r>
              <a:rPr lang="en-US" sz="1400" dirty="0" smtClean="0">
                <a:latin typeface="Courier (W1)" pitchFamily="49" charset="0"/>
              </a:rPr>
              <a:t>3.14</a:t>
            </a:r>
          </a:p>
          <a:p>
            <a:r>
              <a:rPr lang="en-US" sz="1400" dirty="0">
                <a:latin typeface="Courier (W1)" pitchFamily="49" charset="0"/>
              </a:rPr>
              <a:t>q) </a:t>
            </a:r>
            <a:r>
              <a:rPr lang="en-US" sz="1400" dirty="0" smtClean="0">
                <a:latin typeface="Courier (W1)" pitchFamily="49" charset="0"/>
              </a:rPr>
              <a:t>n2</a:t>
            </a:r>
            <a:r>
              <a:rPr lang="en-US" sz="1400" dirty="0">
                <a:latin typeface="Courier (W1)" pitchFamily="49" charset="0"/>
              </a:rPr>
              <a:t>: </a:t>
            </a:r>
            <a:r>
              <a:rPr lang="en-US" sz="1400" dirty="0">
                <a:latin typeface="Courier (W1)" pitchFamily="49" charset="0"/>
              </a:rPr>
              <a:t>"</a:t>
            </a:r>
            <a:r>
              <a:rPr lang="en-US" sz="1400" dirty="0" smtClean="0">
                <a:latin typeface="Courier (W1)" pitchFamily="49" charset="0"/>
              </a:rPr>
              <a:t>I"$</a:t>
            </a:r>
            <a:r>
              <a:rPr lang="en-US" sz="1400" dirty="0">
                <a:latin typeface="Courier (W1)" pitchFamily="49" charset="0"/>
              </a:rPr>
              <a:t>"</a:t>
            </a:r>
            <a:r>
              <a:rPr lang="en-US" sz="1400" dirty="0" smtClean="0">
                <a:latin typeface="Courier (W1)" pitchFamily="49" charset="0"/>
              </a:rPr>
              <a:t>2</a:t>
            </a:r>
            <a:r>
              <a:rPr lang="en-US" sz="1400" dirty="0">
                <a:latin typeface="Courier (W1)" pitchFamily="49" charset="0"/>
              </a:rPr>
              <a:t>"</a:t>
            </a:r>
            <a:endParaRPr lang="en-US" sz="1400" dirty="0" smtClean="0">
              <a:latin typeface="Courier (W1)" pitchFamily="49" charset="0"/>
            </a:endParaRPr>
          </a:p>
          <a:p>
            <a:r>
              <a:rPr lang="en-US" sz="1400" dirty="0">
                <a:latin typeface="Courier (W1)" pitchFamily="49" charset="0"/>
              </a:rPr>
              <a:t>q) </a:t>
            </a:r>
            <a:r>
              <a:rPr lang="en-US" sz="1400" dirty="0" smtClean="0">
                <a:latin typeface="Courier (W1)" pitchFamily="49" charset="0"/>
              </a:rPr>
              <a:t>a1: `$"</a:t>
            </a:r>
            <a:r>
              <a:rPr lang="en-US" sz="1400" dirty="0" err="1" smtClean="0">
                <a:latin typeface="Courier (W1)" pitchFamily="49" charset="0"/>
              </a:rPr>
              <a:t>abcde</a:t>
            </a:r>
            <a:r>
              <a:rPr lang="en-US" sz="1400" dirty="0">
                <a:latin typeface="Courier (W1)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29937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atoms</a:t>
            </a:r>
          </a:p>
          <a:p>
            <a:r>
              <a:rPr lang="en-US" dirty="0"/>
              <a:t>Data type associated with positive number</a:t>
            </a:r>
          </a:p>
          <a:p>
            <a:r>
              <a:rPr lang="en-US" dirty="0"/>
              <a:t>Basic </a:t>
            </a:r>
            <a:r>
              <a:rPr lang="en-US" dirty="0" smtClean="0"/>
              <a:t>arithmetical </a:t>
            </a:r>
            <a:r>
              <a:rPr lang="en-US" dirty="0"/>
              <a:t>operations and logical operations </a:t>
            </a:r>
            <a:r>
              <a:rPr lang="en-US" dirty="0" smtClean="0"/>
              <a:t>work item </a:t>
            </a:r>
            <a:r>
              <a:rPr lang="en-US" dirty="0"/>
              <a:t>by item on </a:t>
            </a:r>
            <a:r>
              <a:rPr lang="en-US" dirty="0" smtClean="0"/>
              <a:t>lists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/>
              <a:t>mathematical functions such as min, max, </a:t>
            </a:r>
            <a:r>
              <a:rPr lang="en-US" dirty="0" err="1"/>
              <a:t>avg</a:t>
            </a:r>
            <a:r>
              <a:rPr lang="en-US" dirty="0"/>
              <a:t> ... </a:t>
            </a:r>
            <a:r>
              <a:rPr lang="en-US" dirty="0" smtClean="0"/>
              <a:t>act on </a:t>
            </a:r>
            <a:r>
              <a:rPr lang="en-US" dirty="0"/>
              <a:t>all elements of the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86639" y="2566869"/>
            <a:ext cx="8967730" cy="183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Courier (W1)" pitchFamily="49" charset="0"/>
              </a:rPr>
              <a:t>q) </a:t>
            </a:r>
            <a:r>
              <a:rPr lang="en-US" sz="1400" dirty="0" err="1" smtClean="0">
                <a:latin typeface="Courier (W1)" pitchFamily="49" charset="0"/>
              </a:rPr>
              <a:t>ls</a:t>
            </a:r>
            <a:r>
              <a:rPr lang="en-US" sz="1400" dirty="0">
                <a:latin typeface="Courier (W1)" pitchFamily="49" charset="0"/>
              </a:rPr>
              <a:t>: </a:t>
            </a:r>
            <a:r>
              <a:rPr lang="en-US" sz="1400" dirty="0" err="1">
                <a:latin typeface="Courier (W1)" pitchFamily="49" charset="0"/>
              </a:rPr>
              <a:t>til</a:t>
            </a:r>
            <a:r>
              <a:rPr lang="en-US" sz="1400" dirty="0">
                <a:latin typeface="Courier (W1)" pitchFamily="49" charset="0"/>
              </a:rPr>
              <a:t> 5</a:t>
            </a:r>
          </a:p>
          <a:p>
            <a:r>
              <a:rPr lang="en-US" sz="1400" dirty="0">
                <a:latin typeface="Courier (W1)" pitchFamily="49" charset="0"/>
              </a:rPr>
              <a:t>0 1 2 3 4</a:t>
            </a:r>
          </a:p>
          <a:p>
            <a:r>
              <a:rPr lang="en-US" sz="1400" dirty="0">
                <a:latin typeface="Courier (W1)" pitchFamily="49" charset="0"/>
              </a:rPr>
              <a:t>q) </a:t>
            </a:r>
            <a:r>
              <a:rPr lang="en-US" sz="1400" dirty="0" err="1">
                <a:latin typeface="Courier (W1)" pitchFamily="49" charset="0"/>
              </a:rPr>
              <a:t>ls</a:t>
            </a:r>
            <a:r>
              <a:rPr lang="en-US" sz="1400" dirty="0">
                <a:latin typeface="Courier (W1)" pitchFamily="49" charset="0"/>
              </a:rPr>
              <a:t> * 5</a:t>
            </a:r>
          </a:p>
          <a:p>
            <a:r>
              <a:rPr lang="en-US" sz="1400" dirty="0">
                <a:latin typeface="Courier (W1)" pitchFamily="49" charset="0"/>
              </a:rPr>
              <a:t>0 5 10 15 20</a:t>
            </a:r>
          </a:p>
          <a:p>
            <a:r>
              <a:rPr lang="en-US" sz="1400" dirty="0">
                <a:latin typeface="Courier (W1)" pitchFamily="49" charset="0"/>
              </a:rPr>
              <a:t>q)</a:t>
            </a:r>
            <a:r>
              <a:rPr lang="en-US" sz="1400" dirty="0" err="1">
                <a:latin typeface="Courier (W1)" pitchFamily="49" charset="0"/>
              </a:rPr>
              <a:t>ls</a:t>
            </a:r>
            <a:r>
              <a:rPr lang="en-US" sz="1400" dirty="0">
                <a:latin typeface="Courier (W1)" pitchFamily="49" charset="0"/>
              </a:rPr>
              <a:t> &gt; 3</a:t>
            </a:r>
          </a:p>
          <a:p>
            <a:r>
              <a:rPr lang="en-US" sz="1400" dirty="0" smtClean="0">
                <a:latin typeface="Courier (W1)" pitchFamily="49" charset="0"/>
              </a:rPr>
              <a:t>00001b</a:t>
            </a:r>
          </a:p>
          <a:p>
            <a:r>
              <a:rPr lang="en-US" sz="1400" dirty="0" smtClean="0">
                <a:latin typeface="Courier (W1)" pitchFamily="49" charset="0"/>
              </a:rPr>
              <a:t>q) type </a:t>
            </a:r>
            <a:r>
              <a:rPr lang="en-US" sz="1400" dirty="0" err="1" smtClean="0">
                <a:latin typeface="Courier (W1)" pitchFamily="49" charset="0"/>
              </a:rPr>
              <a:t>ls</a:t>
            </a:r>
            <a:endParaRPr lang="en-US" sz="1400" dirty="0" smtClean="0">
              <a:latin typeface="Courier (W1)" pitchFamily="49" charset="0"/>
            </a:endParaRPr>
          </a:p>
          <a:p>
            <a:r>
              <a:rPr lang="en-US" sz="1400" dirty="0" smtClean="0">
                <a:latin typeface="Courier (W1)" pitchFamily="49" charset="0"/>
              </a:rPr>
              <a:t>7h</a:t>
            </a:r>
            <a:endParaRPr lang="en-US" sz="1400" dirty="0">
              <a:latin typeface="Courier (W1)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7521" y="5061851"/>
            <a:ext cx="8967730" cy="88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latin typeface="Courier (W1)" pitchFamily="49" charset="0"/>
              </a:rPr>
              <a:t>q) </a:t>
            </a:r>
            <a:r>
              <a:rPr lang="en-US" sz="1400" err="1">
                <a:latin typeface="Courier (W1)" pitchFamily="49" charset="0"/>
              </a:rPr>
              <a:t>avg</a:t>
            </a:r>
            <a:r>
              <a:rPr lang="en-US" sz="1400">
                <a:latin typeface="Courier (W1)" pitchFamily="49" charset="0"/>
              </a:rPr>
              <a:t> </a:t>
            </a:r>
            <a:r>
              <a:rPr lang="en-US" sz="1400" err="1">
                <a:latin typeface="Courier (W1)" pitchFamily="49" charset="0"/>
              </a:rPr>
              <a:t>ls</a:t>
            </a:r>
            <a:endParaRPr lang="en-US" sz="1400">
              <a:latin typeface="Courier (W1)" pitchFamily="49" charset="0"/>
            </a:endParaRPr>
          </a:p>
          <a:p>
            <a:r>
              <a:rPr lang="en-US" sz="1400">
                <a:latin typeface="Courier (W1)" pitchFamily="49" charset="0"/>
              </a:rPr>
              <a:t>2f</a:t>
            </a:r>
          </a:p>
          <a:p>
            <a:r>
              <a:rPr lang="en-US" sz="1400">
                <a:latin typeface="Courier (W1)" pitchFamily="49" charset="0"/>
              </a:rPr>
              <a:t>q) max </a:t>
            </a:r>
            <a:r>
              <a:rPr lang="en-US" sz="1400" err="1">
                <a:latin typeface="Courier (W1)" pitchFamily="49" charset="0"/>
              </a:rPr>
              <a:t>ls</a:t>
            </a:r>
            <a:endParaRPr lang="en-US" sz="1400">
              <a:latin typeface="Courier (W1)" pitchFamily="49" charset="0"/>
            </a:endParaRPr>
          </a:p>
          <a:p>
            <a:r>
              <a:rPr lang="en-US" sz="1400">
                <a:latin typeface="Courier (W1)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5814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</a:t>
            </a:r>
            <a:r>
              <a:rPr lang="en-US" dirty="0" smtClean="0"/>
              <a:t>(2/4)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list - contains atoms with same data type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Empty list - contains nothing: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86639" y="1968138"/>
            <a:ext cx="8967730" cy="1635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latin typeface="Courier (W1)" pitchFamily="49" charset="0"/>
              </a:rPr>
              <a:t>q)l1: (100i;200i;300i;400i)</a:t>
            </a:r>
          </a:p>
          <a:p>
            <a:r>
              <a:rPr lang="en-US" sz="1400">
                <a:latin typeface="Courier (W1)" pitchFamily="49" charset="0"/>
              </a:rPr>
              <a:t>q)l1</a:t>
            </a:r>
          </a:p>
          <a:p>
            <a:r>
              <a:rPr lang="en-US" sz="1400">
                <a:latin typeface="Courier (W1)" pitchFamily="49" charset="0"/>
              </a:rPr>
              <a:t>100 200 300 400i</a:t>
            </a:r>
          </a:p>
          <a:p>
            <a:r>
              <a:rPr lang="en-US" sz="1400">
                <a:latin typeface="Courier (W1)" pitchFamily="49" charset="0"/>
              </a:rPr>
              <a:t>q)type l1</a:t>
            </a:r>
          </a:p>
          <a:p>
            <a:r>
              <a:rPr lang="en-US" sz="1400">
                <a:latin typeface="Courier (W1)" pitchFamily="49" charset="0"/>
              </a:rPr>
              <a:t>6h</a:t>
            </a:r>
          </a:p>
          <a:p>
            <a:r>
              <a:rPr lang="en-US" sz="1400">
                <a:latin typeface="Courier (W1)" pitchFamily="49" charset="0"/>
              </a:rPr>
              <a:t>q)type each l1</a:t>
            </a:r>
          </a:p>
          <a:p>
            <a:r>
              <a:rPr lang="en-US" sz="1400">
                <a:latin typeface="Courier (W1)" pitchFamily="49" charset="0"/>
              </a:rPr>
              <a:t>-6 -6 -6 -6h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639" y="4210602"/>
            <a:ext cx="8967730" cy="115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Courier (W1)" pitchFamily="49" charset="0"/>
              </a:rPr>
              <a:t>q)()</a:t>
            </a:r>
          </a:p>
          <a:p>
            <a:r>
              <a:rPr lang="en-US" sz="1400" dirty="0">
                <a:latin typeface="Courier (W1)" pitchFamily="49" charset="0"/>
              </a:rPr>
              <a:t>q)type ()</a:t>
            </a:r>
          </a:p>
          <a:p>
            <a:r>
              <a:rPr lang="en-US" sz="1400" dirty="0">
                <a:latin typeface="Courier (W1)" pitchFamily="49" charset="0"/>
              </a:rPr>
              <a:t>0h</a:t>
            </a:r>
          </a:p>
          <a:p>
            <a:r>
              <a:rPr lang="en-US" sz="1400" dirty="0">
                <a:latin typeface="Courier (W1)" pitchFamily="49" charset="0"/>
              </a:rPr>
              <a:t>q)type </a:t>
            </a:r>
            <a:r>
              <a:rPr lang="en-US" sz="1400" dirty="0" smtClean="0">
                <a:latin typeface="Courier (W1)" pitchFamily="49" charset="0"/>
              </a:rPr>
              <a:t>`</a:t>
            </a:r>
            <a:r>
              <a:rPr lang="en-US" sz="1400" dirty="0" err="1" smtClean="0">
                <a:latin typeface="Courier (W1)" pitchFamily="49" charset="0"/>
              </a:rPr>
              <a:t>int</a:t>
            </a:r>
            <a:r>
              <a:rPr lang="en-US" sz="1400" dirty="0">
                <a:latin typeface="Courier (W1)" pitchFamily="49" charset="0"/>
              </a:rPr>
              <a:t>$() /empty list with specific type</a:t>
            </a:r>
          </a:p>
          <a:p>
            <a:r>
              <a:rPr lang="en-US" sz="1400" dirty="0">
                <a:latin typeface="Courier (W1)" pitchFamily="49" charset="0"/>
              </a:rPr>
              <a:t>6h</a:t>
            </a:r>
          </a:p>
          <a:p>
            <a:endParaRPr lang="en-US" sz="14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4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</a:t>
            </a:r>
            <a:r>
              <a:rPr lang="en-US" dirty="0" smtClean="0"/>
              <a:t>(3/4)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Mixed list - contains atoms with </a:t>
            </a:r>
            <a:r>
              <a:rPr lang="en-US" dirty="0" smtClean="0"/>
              <a:t>different </a:t>
            </a:r>
            <a:r>
              <a:rPr lang="en-US" dirty="0"/>
              <a:t>data types: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Comparison </a:t>
            </a:r>
            <a:r>
              <a:rPr lang="en-US" dirty="0"/>
              <a:t>of a simple list and a mixed list: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86639" y="1968138"/>
            <a:ext cx="8967730" cy="2242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400" dirty="0">
                <a:latin typeface="Courier (W1)" pitchFamily="49" charset="0"/>
              </a:rPr>
              <a:t>q)l2: (</a:t>
            </a:r>
            <a:r>
              <a:rPr lang="pt-BR" sz="1400" dirty="0" smtClean="0">
                <a:latin typeface="Courier (W1)" pitchFamily="49" charset="0"/>
              </a:rPr>
              <a:t>100i;200h;300j;400e)</a:t>
            </a:r>
            <a:endParaRPr lang="pt-BR" sz="1400" dirty="0">
              <a:latin typeface="Courier (W1)" pitchFamily="49" charset="0"/>
            </a:endParaRPr>
          </a:p>
          <a:p>
            <a:r>
              <a:rPr lang="pt-BR" sz="1400" dirty="0">
                <a:latin typeface="Courier (W1)" pitchFamily="49" charset="0"/>
              </a:rPr>
              <a:t>q)l2</a:t>
            </a:r>
          </a:p>
          <a:p>
            <a:r>
              <a:rPr lang="pt-BR" sz="1400" dirty="0">
                <a:latin typeface="Courier (W1)" pitchFamily="49" charset="0"/>
              </a:rPr>
              <a:t>100i</a:t>
            </a:r>
          </a:p>
          <a:p>
            <a:r>
              <a:rPr lang="pt-BR" sz="1400" dirty="0">
                <a:latin typeface="Courier (W1)" pitchFamily="49" charset="0"/>
              </a:rPr>
              <a:t>200h</a:t>
            </a:r>
          </a:p>
          <a:p>
            <a:r>
              <a:rPr lang="pt-BR" sz="1400" dirty="0">
                <a:latin typeface="Courier (W1)" pitchFamily="49" charset="0"/>
              </a:rPr>
              <a:t>300</a:t>
            </a:r>
          </a:p>
          <a:p>
            <a:r>
              <a:rPr lang="pt-BR" sz="1400" dirty="0">
                <a:latin typeface="Courier (W1)" pitchFamily="49" charset="0"/>
              </a:rPr>
              <a:t>400e</a:t>
            </a:r>
          </a:p>
          <a:p>
            <a:r>
              <a:rPr lang="pt-BR" sz="1400" dirty="0">
                <a:latin typeface="Courier (W1)" pitchFamily="49" charset="0"/>
              </a:rPr>
              <a:t>q)type l2</a:t>
            </a:r>
          </a:p>
          <a:p>
            <a:r>
              <a:rPr lang="pt-BR" sz="1400" dirty="0">
                <a:latin typeface="Courier (W1)" pitchFamily="49" charset="0"/>
              </a:rPr>
              <a:t>0h</a:t>
            </a:r>
          </a:p>
          <a:p>
            <a:r>
              <a:rPr lang="pt-BR" sz="1400" dirty="0">
                <a:latin typeface="Courier (W1)" pitchFamily="49" charset="0"/>
              </a:rPr>
              <a:t>q)type each l2</a:t>
            </a:r>
          </a:p>
          <a:p>
            <a:r>
              <a:rPr lang="pt-BR" sz="1400" dirty="0">
                <a:latin typeface="Courier (W1)" pitchFamily="49" charset="0"/>
              </a:rPr>
              <a:t>-6 -5 -7h -8h</a:t>
            </a:r>
            <a:endParaRPr lang="en-US" sz="1400" dirty="0">
              <a:latin typeface="Courier (W1)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6639" y="4733116"/>
            <a:ext cx="8967730" cy="115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latin typeface="Courier (W1)" pitchFamily="49" charset="0"/>
              </a:rPr>
              <a:t>q)l1 ~ l2</a:t>
            </a:r>
          </a:p>
          <a:p>
            <a:r>
              <a:rPr lang="en-US" sz="1400">
                <a:latin typeface="Courier (W1)" pitchFamily="49" charset="0"/>
              </a:rPr>
              <a:t>0b /match (~)considers the different data types</a:t>
            </a:r>
          </a:p>
          <a:p>
            <a:r>
              <a:rPr lang="en-US" sz="1400">
                <a:latin typeface="Courier (W1)" pitchFamily="49" charset="0"/>
              </a:rPr>
              <a:t>q)l1 = l2</a:t>
            </a:r>
          </a:p>
          <a:p>
            <a:r>
              <a:rPr lang="en-US" sz="1400">
                <a:latin typeface="Courier (W1)" pitchFamily="49" charset="0"/>
              </a:rPr>
              <a:t>1111b /the = operator does not consider data types</a:t>
            </a:r>
          </a:p>
        </p:txBody>
      </p:sp>
    </p:spTree>
    <p:extLst>
      <p:ext uri="{BB962C8B-B14F-4D97-AF65-F5344CB8AC3E}">
        <p14:creationId xmlns:p14="http://schemas.microsoft.com/office/powerpoint/2010/main" val="19911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</a:t>
            </a:r>
            <a:r>
              <a:rPr lang="en-US" dirty="0" smtClean="0"/>
              <a:t>(4/4)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494289"/>
            <a:ext cx="9001125" cy="4681537"/>
          </a:xfrm>
        </p:spPr>
        <p:txBody>
          <a:bodyPr/>
          <a:lstStyle/>
          <a:p>
            <a:r>
              <a:rPr lang="en-US"/>
              <a:t>Index assignment</a:t>
            </a:r>
            <a:r>
              <a:rPr lang="en-US" smtClean="0"/>
              <a:t>:</a:t>
            </a:r>
          </a:p>
          <a:p>
            <a:endParaRPr lang="en-US"/>
          </a:p>
          <a:p>
            <a:endParaRPr lang="en-US" smtClean="0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r>
              <a:rPr lang="en-US"/>
              <a:t>Matrix - list with depth 2: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86639" y="1789625"/>
            <a:ext cx="8967730" cy="2978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>
                <a:latin typeface="Courier (W1)" pitchFamily="49" charset="0"/>
              </a:rPr>
              <a:t>q)l[2]:10</a:t>
            </a:r>
          </a:p>
          <a:p>
            <a:r>
              <a:rPr lang="en-US" sz="1200">
                <a:latin typeface="Courier (W1)" pitchFamily="49" charset="0"/>
              </a:rPr>
              <a:t>q)l</a:t>
            </a:r>
          </a:p>
          <a:p>
            <a:r>
              <a:rPr lang="en-US" sz="1200">
                <a:latin typeface="Courier (W1)" pitchFamily="49" charset="0"/>
              </a:rPr>
              <a:t>1 2 10 4 5 6</a:t>
            </a:r>
          </a:p>
          <a:p>
            <a:r>
              <a:rPr lang="en-US" sz="1200">
                <a:latin typeface="Courier (W1)" pitchFamily="49" charset="0"/>
              </a:rPr>
              <a:t>q)l[0]:1.1 /the assigned value must match the type of </a:t>
            </a:r>
            <a:r>
              <a:rPr lang="en-US" sz="1200" smtClean="0">
                <a:latin typeface="Courier (W1)" pitchFamily="49" charset="0"/>
              </a:rPr>
              <a:t>list </a:t>
            </a:r>
          </a:p>
          <a:p>
            <a:r>
              <a:rPr lang="en-US" sz="1200" smtClean="0">
                <a:latin typeface="Courier (W1)" pitchFamily="49" charset="0"/>
              </a:rPr>
              <a:t>‘type</a:t>
            </a:r>
            <a:endParaRPr lang="en-US" sz="1200">
              <a:latin typeface="Courier (W1)" pitchFamily="49" charset="0"/>
            </a:endParaRPr>
          </a:p>
          <a:p>
            <a:r>
              <a:rPr lang="en-US" sz="1200">
                <a:latin typeface="Courier (W1)" pitchFamily="49" charset="0"/>
              </a:rPr>
              <a:t>q)a</a:t>
            </a:r>
            <a:r>
              <a:rPr lang="en-US" sz="1200" smtClean="0">
                <a:latin typeface="Courier (W1)" pitchFamily="49" charset="0"/>
              </a:rPr>
              <a:t>:(`a;2;3.15</a:t>
            </a:r>
            <a:r>
              <a:rPr lang="en-US" sz="1200">
                <a:latin typeface="Courier (W1)" pitchFamily="49" charset="0"/>
              </a:rPr>
              <a:t>)</a:t>
            </a:r>
          </a:p>
          <a:p>
            <a:r>
              <a:rPr lang="en-US" sz="1200">
                <a:latin typeface="Courier (W1)" pitchFamily="49" charset="0"/>
              </a:rPr>
              <a:t>q)a[0]:"a" /unless the list is a mixed list</a:t>
            </a:r>
          </a:p>
          <a:p>
            <a:r>
              <a:rPr lang="en-US" sz="1200">
                <a:latin typeface="Courier (W1)" pitchFamily="49" charset="0"/>
              </a:rPr>
              <a:t>q)a</a:t>
            </a:r>
          </a:p>
          <a:p>
            <a:r>
              <a:rPr lang="en-US" sz="1200">
                <a:latin typeface="Courier (W1)" pitchFamily="49" charset="0"/>
              </a:rPr>
              <a:t>"a"</a:t>
            </a:r>
          </a:p>
          <a:p>
            <a:r>
              <a:rPr lang="en-US" sz="1200">
                <a:latin typeface="Courier (W1)" pitchFamily="49" charset="0"/>
              </a:rPr>
              <a:t>2</a:t>
            </a:r>
          </a:p>
          <a:p>
            <a:r>
              <a:rPr lang="en-US" sz="1200">
                <a:latin typeface="Courier (W1)" pitchFamily="49" charset="0"/>
              </a:rPr>
              <a:t>3.15</a:t>
            </a:r>
          </a:p>
          <a:p>
            <a:r>
              <a:rPr lang="en-US" sz="1200">
                <a:latin typeface="Courier (W1)" pitchFamily="49" charset="0"/>
              </a:rPr>
              <a:t>q)a[0 1</a:t>
            </a:r>
            <a:r>
              <a:rPr lang="en-US" sz="1200" smtClean="0">
                <a:latin typeface="Courier (W1)" pitchFamily="49" charset="0"/>
              </a:rPr>
              <a:t>]:`</a:t>
            </a:r>
            <a:r>
              <a:rPr lang="en-US" sz="1200" err="1" smtClean="0">
                <a:latin typeface="Courier (W1)" pitchFamily="49" charset="0"/>
              </a:rPr>
              <a:t>a`b</a:t>
            </a:r>
            <a:r>
              <a:rPr lang="en-US" sz="1200" smtClean="0">
                <a:latin typeface="Courier (W1)" pitchFamily="49" charset="0"/>
              </a:rPr>
              <a:t> </a:t>
            </a:r>
            <a:r>
              <a:rPr lang="en-US" sz="1200">
                <a:latin typeface="Courier (W1)" pitchFamily="49" charset="0"/>
              </a:rPr>
              <a:t>/index assign using list</a:t>
            </a:r>
          </a:p>
          <a:p>
            <a:r>
              <a:rPr lang="en-US" sz="1200">
                <a:latin typeface="Courier (W1)" pitchFamily="49" charset="0"/>
              </a:rPr>
              <a:t>q)a</a:t>
            </a:r>
          </a:p>
          <a:p>
            <a:r>
              <a:rPr lang="en-US" sz="1200" smtClean="0">
                <a:latin typeface="Courier (W1)" pitchFamily="49" charset="0"/>
              </a:rPr>
              <a:t>`a</a:t>
            </a:r>
            <a:endParaRPr lang="en-US" sz="1200">
              <a:latin typeface="Courier (W1)" pitchFamily="49" charset="0"/>
            </a:endParaRPr>
          </a:p>
          <a:p>
            <a:r>
              <a:rPr lang="en-US" sz="1200" smtClean="0">
                <a:latin typeface="Courier (W1)" pitchFamily="49" charset="0"/>
              </a:rPr>
              <a:t>`b</a:t>
            </a:r>
            <a:endParaRPr lang="en-US" sz="1200">
              <a:latin typeface="Courier (W1)" pitchFamily="49" charset="0"/>
            </a:endParaRPr>
          </a:p>
          <a:p>
            <a:r>
              <a:rPr lang="en-US" sz="1200">
                <a:latin typeface="Courier (W1)" pitchFamily="49" charset="0"/>
              </a:rPr>
              <a:t>3.15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639" y="5203367"/>
            <a:ext cx="8967730" cy="1023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>
                <a:latin typeface="Courier (W1)" pitchFamily="49" charset="0"/>
              </a:rPr>
              <a:t>q)mm:(1 2 3;4 5 6;7 8 9)</a:t>
            </a:r>
          </a:p>
          <a:p>
            <a:r>
              <a:rPr lang="fr-FR" sz="1200">
                <a:latin typeface="Courier (W1)" pitchFamily="49" charset="0"/>
              </a:rPr>
              <a:t>q)mm</a:t>
            </a:r>
          </a:p>
          <a:p>
            <a:r>
              <a:rPr lang="fr-FR" sz="1200">
                <a:latin typeface="Courier (W1)" pitchFamily="49" charset="0"/>
              </a:rPr>
              <a:t>1 2 3</a:t>
            </a:r>
          </a:p>
          <a:p>
            <a:r>
              <a:rPr lang="fr-FR" sz="1200">
                <a:latin typeface="Courier (W1)" pitchFamily="49" charset="0"/>
              </a:rPr>
              <a:t>4 5 6</a:t>
            </a:r>
          </a:p>
          <a:p>
            <a:r>
              <a:rPr lang="fr-FR" sz="1200">
                <a:latin typeface="Courier (W1)" pitchFamily="49" charset="0"/>
              </a:rPr>
              <a:t>7 8 9</a:t>
            </a:r>
            <a:endParaRPr lang="en-US" sz="120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1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592263"/>
            <a:ext cx="9018133" cy="4681537"/>
          </a:xfrm>
        </p:spPr>
        <p:txBody>
          <a:bodyPr>
            <a:normAutofit/>
          </a:bodyPr>
          <a:lstStyle/>
          <a:p>
            <a:r>
              <a:rPr lang="en-US" dirty="0"/>
              <a:t>Copy the following list into your q process.</a:t>
            </a:r>
          </a:p>
          <a:p>
            <a:pPr marL="0" indent="0">
              <a:buNone/>
            </a:pPr>
            <a:r>
              <a:rPr lang="en-US" dirty="0" smtClean="0"/>
              <a:t>	t</a:t>
            </a:r>
            <a:r>
              <a:rPr lang="en-US" dirty="0"/>
              <a:t>:`b`i`i`n`o`b`k`h`l`m`m`c`e`f`m`m`e`o`c`o </a:t>
            </a:r>
            <a:endParaRPr lang="en-US" dirty="0" smtClean="0"/>
          </a:p>
          <a:p>
            <a:r>
              <a:rPr lang="en-US" dirty="0" smtClean="0"/>
              <a:t>Find </a:t>
            </a:r>
            <a:r>
              <a:rPr lang="en-US" dirty="0"/>
              <a:t>the first place/index the symbol `o occurs</a:t>
            </a:r>
          </a:p>
          <a:p>
            <a:r>
              <a:rPr lang="en-US" dirty="0"/>
              <a:t>Find all of the indices where the symbol `o occurs</a:t>
            </a:r>
          </a:p>
          <a:p>
            <a:r>
              <a:rPr lang="en-US" dirty="0"/>
              <a:t>How many elements of t are later in the alphabet than the letter j? What are those elements?</a:t>
            </a:r>
            <a:br>
              <a:rPr lang="en-US" dirty="0"/>
            </a:br>
            <a:r>
              <a:rPr lang="en-US" i="1" dirty="0"/>
              <a:t>Hint: Use the comparison operators (=,&gt;,&lt;,...) just like you would with numbers!</a:t>
            </a:r>
            <a:endParaRPr lang="en-US" dirty="0"/>
          </a:p>
          <a:p>
            <a:r>
              <a:rPr lang="en-US" dirty="0"/>
              <a:t>Type out the following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mylist</a:t>
            </a:r>
            <a:r>
              <a:rPr lang="en-US" dirty="0"/>
              <a:t>:("hello";"world";1 2 3 4 5;101b) </a:t>
            </a:r>
            <a:endParaRPr lang="en-US" dirty="0" smtClean="0"/>
          </a:p>
          <a:p>
            <a:r>
              <a:rPr lang="en-US" dirty="0" smtClean="0"/>
              <a:t>Use</a:t>
            </a:r>
            <a:r>
              <a:rPr lang="en-US" dirty="0"/>
              <a:t> first to get the first element of each element</a:t>
            </a:r>
          </a:p>
          <a:p>
            <a:r>
              <a:rPr lang="en-US" dirty="0"/>
              <a:t>Use indexing to get the first element of each element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819399" y="3386753"/>
            <a:ext cx="6749143" cy="27854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 smtClean="0">
                <a:latin typeface="Courier (W1)" pitchFamily="49" charset="0"/>
              </a:rPr>
              <a:t>SOLUTION</a:t>
            </a:r>
          </a:p>
          <a:p>
            <a:r>
              <a:rPr lang="en-US" sz="1400" dirty="0" smtClean="0">
                <a:latin typeface="Courier (W1)" pitchFamily="49" charset="0"/>
              </a:rPr>
              <a:t>q</a:t>
            </a:r>
            <a:r>
              <a:rPr lang="en-US" sz="1400" dirty="0">
                <a:latin typeface="Courier (W1)" pitchFamily="49" charset="0"/>
              </a:rPr>
              <a:t>) t:`b`i`i`n`o`b`k`h`l`m`m`c`e`f`m`m`e`o`c`o </a:t>
            </a:r>
            <a:endParaRPr lang="en-US" sz="1400" dirty="0" smtClean="0">
              <a:latin typeface="Courier (W1)" pitchFamily="49" charset="0"/>
            </a:endParaRPr>
          </a:p>
          <a:p>
            <a:r>
              <a:rPr lang="en-US" sz="1400" dirty="0" smtClean="0">
                <a:latin typeface="Courier (W1)" pitchFamily="49" charset="0"/>
              </a:rPr>
              <a:t>q</a:t>
            </a:r>
            <a:r>
              <a:rPr lang="en-US" sz="1400" dirty="0">
                <a:latin typeface="Courier (W1)" pitchFamily="49" charset="0"/>
              </a:rPr>
              <a:t>) </a:t>
            </a:r>
            <a:r>
              <a:rPr lang="en-US" sz="1400" dirty="0" err="1">
                <a:latin typeface="Courier (W1)" pitchFamily="49" charset="0"/>
              </a:rPr>
              <a:t>t?`o</a:t>
            </a:r>
            <a:endParaRPr lang="en-US" sz="1400" dirty="0" smtClean="0">
              <a:latin typeface="Courier (W1)" pitchFamily="49" charset="0"/>
            </a:endParaRPr>
          </a:p>
          <a:p>
            <a:r>
              <a:rPr lang="en-US" sz="1400" dirty="0" smtClean="0">
                <a:latin typeface="Courier (W1)" pitchFamily="49" charset="0"/>
              </a:rPr>
              <a:t>q</a:t>
            </a:r>
            <a:r>
              <a:rPr lang="en-US" sz="1400" dirty="0">
                <a:latin typeface="Courier (W1)" pitchFamily="49" charset="0"/>
              </a:rPr>
              <a:t>) where t=`o</a:t>
            </a:r>
            <a:endParaRPr lang="en-US" sz="1400" dirty="0" smtClean="0">
              <a:latin typeface="Courier (W1)" pitchFamily="49" charset="0"/>
            </a:endParaRPr>
          </a:p>
          <a:p>
            <a:r>
              <a:rPr lang="en-US" sz="1400" dirty="0" smtClean="0">
                <a:latin typeface="Courier (W1)" pitchFamily="49" charset="0"/>
              </a:rPr>
              <a:t>q</a:t>
            </a:r>
            <a:r>
              <a:rPr lang="en-US" sz="1400" dirty="0">
                <a:latin typeface="Courier (W1)" pitchFamily="49" charset="0"/>
              </a:rPr>
              <a:t>) t&gt;`j	</a:t>
            </a:r>
            <a:endParaRPr lang="en-US" sz="1400" dirty="0" smtClean="0">
              <a:latin typeface="Courier (W1)" pitchFamily="49" charset="0"/>
            </a:endParaRPr>
          </a:p>
          <a:p>
            <a:r>
              <a:rPr lang="en-US" sz="1400" dirty="0">
                <a:latin typeface="Courier (W1)" pitchFamily="49" charset="0"/>
              </a:rPr>
              <a:t>q) sum t&gt;`j</a:t>
            </a:r>
            <a:endParaRPr lang="en-US" sz="1400" dirty="0" smtClean="0">
              <a:latin typeface="Courier (W1)" pitchFamily="49" charset="0"/>
            </a:endParaRPr>
          </a:p>
          <a:p>
            <a:r>
              <a:rPr lang="en-US" sz="1400" dirty="0" smtClean="0">
                <a:latin typeface="Courier (W1)" pitchFamily="49" charset="0"/>
              </a:rPr>
              <a:t>q</a:t>
            </a:r>
            <a:r>
              <a:rPr lang="en-US" sz="1400" dirty="0">
                <a:latin typeface="Courier (W1)" pitchFamily="49" charset="0"/>
              </a:rPr>
              <a:t>) t where t&gt;`</a:t>
            </a:r>
            <a:r>
              <a:rPr lang="en-US" sz="1400" dirty="0" smtClean="0">
                <a:latin typeface="Courier (W1)" pitchFamily="49" charset="0"/>
              </a:rPr>
              <a:t>j</a:t>
            </a:r>
          </a:p>
          <a:p>
            <a:endParaRPr lang="en-US" sz="1400" dirty="0">
              <a:latin typeface="Courier (W1)" pitchFamily="49" charset="0"/>
            </a:endParaRPr>
          </a:p>
          <a:p>
            <a:r>
              <a:rPr lang="en-US" sz="1400" dirty="0" smtClean="0">
                <a:latin typeface="Courier (W1)" pitchFamily="49" charset="0"/>
              </a:rPr>
              <a:t>q</a:t>
            </a:r>
            <a:r>
              <a:rPr lang="en-US" sz="1400" dirty="0">
                <a:latin typeface="Courier (W1)" pitchFamily="49" charset="0"/>
              </a:rPr>
              <a:t>) </a:t>
            </a:r>
            <a:r>
              <a:rPr lang="en-US" sz="1400" dirty="0" err="1">
                <a:latin typeface="Courier (W1)" pitchFamily="49" charset="0"/>
              </a:rPr>
              <a:t>mylist</a:t>
            </a:r>
            <a:r>
              <a:rPr lang="en-US" sz="1400" dirty="0">
                <a:latin typeface="Courier (W1)" pitchFamily="49" charset="0"/>
              </a:rPr>
              <a:t>:("hello";"world";1 2 3 4 5;101b) </a:t>
            </a:r>
            <a:endParaRPr lang="en-US" sz="1400" dirty="0" smtClean="0">
              <a:latin typeface="Courier (W1)" pitchFamily="49" charset="0"/>
            </a:endParaRPr>
          </a:p>
          <a:p>
            <a:r>
              <a:rPr lang="en-US" sz="1400" dirty="0" smtClean="0">
                <a:latin typeface="Courier (W1)" pitchFamily="49" charset="0"/>
              </a:rPr>
              <a:t>q</a:t>
            </a:r>
            <a:r>
              <a:rPr lang="en-US" sz="1400" dirty="0">
                <a:latin typeface="Courier (W1)" pitchFamily="49" charset="0"/>
              </a:rPr>
              <a:t>) first each </a:t>
            </a:r>
            <a:r>
              <a:rPr lang="en-US" sz="1400" dirty="0" err="1" smtClean="0">
                <a:latin typeface="Courier (W1)" pitchFamily="49" charset="0"/>
              </a:rPr>
              <a:t>mylist</a:t>
            </a:r>
            <a:endParaRPr lang="en-US" sz="1400" dirty="0" smtClean="0">
              <a:latin typeface="Courier (W1)" pitchFamily="49" charset="0"/>
            </a:endParaRPr>
          </a:p>
          <a:p>
            <a:r>
              <a:rPr lang="en-US" sz="1400" dirty="0" smtClean="0">
                <a:latin typeface="Courier (W1)" pitchFamily="49" charset="0"/>
              </a:rPr>
              <a:t>q</a:t>
            </a:r>
            <a:r>
              <a:rPr lang="en-US" sz="1400" dirty="0">
                <a:latin typeface="Courier (W1)" pitchFamily="49" charset="0"/>
              </a:rPr>
              <a:t>) </a:t>
            </a:r>
            <a:r>
              <a:rPr lang="en-US" sz="1400" dirty="0" err="1">
                <a:latin typeface="Courier (W1)" pitchFamily="49" charset="0"/>
              </a:rPr>
              <a:t>mylist</a:t>
            </a:r>
            <a:r>
              <a:rPr lang="en-US" sz="1400" dirty="0">
                <a:latin typeface="Courier (W1)" pitchFamily="49" charset="0"/>
              </a:rPr>
              <a:t>[0 1 2 3;0</a:t>
            </a:r>
            <a:r>
              <a:rPr lang="en-US" sz="1400" dirty="0" smtClean="0">
                <a:latin typeface="Courier (W1)" pitchFamily="49" charset="0"/>
              </a:rPr>
              <a:t>]</a:t>
            </a:r>
          </a:p>
          <a:p>
            <a:r>
              <a:rPr lang="en-US" sz="1400" dirty="0" smtClean="0">
                <a:latin typeface="Courier (W1)" pitchFamily="49" charset="0"/>
              </a:rPr>
              <a:t>q</a:t>
            </a:r>
            <a:r>
              <a:rPr lang="en-US" sz="1400" dirty="0">
                <a:latin typeface="Courier (W1)" pitchFamily="49" charset="0"/>
              </a:rPr>
              <a:t>) </a:t>
            </a:r>
            <a:r>
              <a:rPr lang="en-US" sz="1400" dirty="0" err="1">
                <a:latin typeface="Courier (W1)" pitchFamily="49" charset="0"/>
              </a:rPr>
              <a:t>mylist</a:t>
            </a:r>
            <a:r>
              <a:rPr lang="en-US" sz="1400" dirty="0">
                <a:latin typeface="Courier (W1)" pitchFamily="49" charset="0"/>
              </a:rPr>
              <a:t>[;0]	</a:t>
            </a:r>
          </a:p>
        </p:txBody>
      </p:sp>
    </p:spTree>
    <p:extLst>
      <p:ext uri="{BB962C8B-B14F-4D97-AF65-F5344CB8AC3E}">
        <p14:creationId xmlns:p14="http://schemas.microsoft.com/office/powerpoint/2010/main" val="240812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smtClean="0"/>
              <a:t>Operations (1/9)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Join (,)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pPr marL="0" indent="0">
              <a:buNone/>
            </a:pPr>
            <a:endParaRPr lang="en-US"/>
          </a:p>
          <a:p>
            <a:endParaRPr lang="en-US" smtClean="0"/>
          </a:p>
          <a:p>
            <a:pPr marL="0" indent="0">
              <a:buNone/>
            </a:pPr>
            <a:endParaRPr lang="en-US"/>
          </a:p>
          <a:p>
            <a:r>
              <a:rPr lang="en-US" smtClean="0"/>
              <a:t>Drop (_)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7200" y="1910587"/>
            <a:ext cx="8964386" cy="205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q)1,2 /atom to atom</a:t>
            </a:r>
          </a:p>
          <a:p>
            <a:r>
              <a:rPr lang="en-US" sz="1200" dirty="0">
                <a:latin typeface="Courier (W1)" pitchFamily="49" charset="0"/>
              </a:rPr>
              <a:t>1 2</a:t>
            </a:r>
          </a:p>
          <a:p>
            <a:r>
              <a:rPr lang="en-US" sz="1200" dirty="0" smtClean="0">
                <a:latin typeface="Courier (W1)" pitchFamily="49" charset="0"/>
              </a:rPr>
              <a:t>q)`a,`</a:t>
            </a:r>
            <a:r>
              <a:rPr lang="en-US" sz="1200" dirty="0" err="1" smtClean="0">
                <a:latin typeface="Courier (W1)" pitchFamily="49" charset="0"/>
              </a:rPr>
              <a:t>b`c</a:t>
            </a:r>
            <a:r>
              <a:rPr lang="en-US" sz="1200" dirty="0" err="1">
                <a:latin typeface="Courier (W1)" pitchFamily="49" charset="0"/>
              </a:rPr>
              <a:t>`</a:t>
            </a:r>
            <a:r>
              <a:rPr lang="en-US" sz="1200" dirty="0" err="1" smtClean="0">
                <a:latin typeface="Courier (W1)" pitchFamily="49" charset="0"/>
              </a:rPr>
              <a:t>d</a:t>
            </a:r>
            <a:r>
              <a:rPr lang="en-US" sz="1200" dirty="0" smtClean="0">
                <a:latin typeface="Courier (W1)" pitchFamily="49" charset="0"/>
              </a:rPr>
              <a:t> </a:t>
            </a:r>
            <a:r>
              <a:rPr lang="en-US" sz="1200" dirty="0">
                <a:latin typeface="Courier (W1)" pitchFamily="49" charset="0"/>
              </a:rPr>
              <a:t>/atom to list</a:t>
            </a:r>
          </a:p>
          <a:p>
            <a:r>
              <a:rPr lang="en-US" sz="1200" dirty="0" smtClean="0">
                <a:latin typeface="Courier (W1)" pitchFamily="49" charset="0"/>
              </a:rPr>
              <a:t>`</a:t>
            </a:r>
            <a:r>
              <a:rPr lang="en-US" sz="1200" dirty="0" err="1" smtClean="0">
                <a:latin typeface="Courier (W1)" pitchFamily="49" charset="0"/>
              </a:rPr>
              <a:t>a`b`c`d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>
                <a:latin typeface="Courier (W1)" pitchFamily="49" charset="0"/>
              </a:rPr>
              <a:t>q)1 2 3,4 5 6 /list to list</a:t>
            </a:r>
          </a:p>
          <a:p>
            <a:r>
              <a:rPr lang="en-US" sz="1200" dirty="0">
                <a:latin typeface="Courier (W1)" pitchFamily="49" charset="0"/>
              </a:rPr>
              <a:t>1 2 3 4 5 6</a:t>
            </a:r>
          </a:p>
          <a:p>
            <a:r>
              <a:rPr lang="en-US" sz="1200" dirty="0">
                <a:latin typeface="Courier (W1)" pitchFamily="49" charset="0"/>
              </a:rPr>
              <a:t>q)1 2, </a:t>
            </a:r>
            <a:r>
              <a:rPr lang="en-US" sz="1200" dirty="0" smtClean="0">
                <a:latin typeface="Courier (W1)" pitchFamily="49" charset="0"/>
              </a:rPr>
              <a:t>`</a:t>
            </a:r>
            <a:r>
              <a:rPr lang="en-US" sz="1200" dirty="0" err="1" smtClean="0">
                <a:latin typeface="Courier (W1)" pitchFamily="49" charset="0"/>
              </a:rPr>
              <a:t>a</a:t>
            </a:r>
            <a:r>
              <a:rPr lang="en-US" sz="1200" dirty="0" err="1">
                <a:latin typeface="Courier (W1)" pitchFamily="49" charset="0"/>
              </a:rPr>
              <a:t>`</a:t>
            </a:r>
            <a:r>
              <a:rPr lang="en-US" sz="1200" dirty="0" err="1" smtClean="0">
                <a:latin typeface="Courier (W1)" pitchFamily="49" charset="0"/>
              </a:rPr>
              <a:t>b</a:t>
            </a:r>
            <a:r>
              <a:rPr lang="en-US" sz="1200" dirty="0" smtClean="0">
                <a:latin typeface="Courier (W1)" pitchFamily="49" charset="0"/>
              </a:rPr>
              <a:t> </a:t>
            </a:r>
            <a:r>
              <a:rPr lang="en-US" sz="1200" dirty="0">
                <a:latin typeface="Courier (W1)" pitchFamily="49" charset="0"/>
              </a:rPr>
              <a:t>/joining two lists of different types</a:t>
            </a:r>
          </a:p>
          <a:p>
            <a:r>
              <a:rPr lang="en-US" sz="1200" dirty="0">
                <a:latin typeface="Courier (W1)" pitchFamily="49" charset="0"/>
              </a:rPr>
              <a:t>1</a:t>
            </a:r>
          </a:p>
          <a:p>
            <a:r>
              <a:rPr lang="en-US" sz="1200" dirty="0">
                <a:latin typeface="Courier (W1)" pitchFamily="49" charset="0"/>
              </a:rPr>
              <a:t>2</a:t>
            </a:r>
          </a:p>
          <a:p>
            <a:r>
              <a:rPr lang="en-US" sz="1200" dirty="0">
                <a:latin typeface="Courier (W1)" pitchFamily="49" charset="0"/>
              </a:rPr>
              <a:t>`</a:t>
            </a:r>
            <a:r>
              <a:rPr lang="en-US" sz="1200" dirty="0" smtClean="0">
                <a:latin typeface="Courier (W1)" pitchFamily="49" charset="0"/>
              </a:rPr>
              <a:t>a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 smtClean="0">
                <a:latin typeface="Courier (W1)" pitchFamily="49" charset="0"/>
              </a:rPr>
              <a:t>`b</a:t>
            </a:r>
            <a:endParaRPr lang="en-US" sz="1200" dirty="0">
              <a:latin typeface="Courier (W1)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4369218"/>
            <a:ext cx="8964386" cy="1206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q)2_1 2 3 4 5 /drop first 2</a:t>
            </a:r>
          </a:p>
          <a:p>
            <a:r>
              <a:rPr lang="en-US" sz="1200" dirty="0">
                <a:latin typeface="Courier (W1)" pitchFamily="49" charset="0"/>
              </a:rPr>
              <a:t>3 4 5</a:t>
            </a:r>
          </a:p>
          <a:p>
            <a:r>
              <a:rPr lang="en-US" sz="1200" dirty="0">
                <a:latin typeface="Courier (W1)" pitchFamily="49" charset="0"/>
              </a:rPr>
              <a:t>q)-2_1 2 3 4 5 /drop last 2</a:t>
            </a:r>
          </a:p>
          <a:p>
            <a:r>
              <a:rPr lang="en-US" sz="1200" dirty="0">
                <a:latin typeface="Courier (W1)" pitchFamily="49" charset="0"/>
              </a:rPr>
              <a:t>1 2 3</a:t>
            </a:r>
          </a:p>
          <a:p>
            <a:r>
              <a:rPr lang="en-US" sz="1200" dirty="0">
                <a:latin typeface="Courier (W1)" pitchFamily="49" charset="0"/>
              </a:rPr>
              <a:t>q)1 2 3 4 5 _ 2 /drop item with index 2</a:t>
            </a:r>
          </a:p>
          <a:p>
            <a:r>
              <a:rPr lang="en-US" sz="1200" dirty="0">
                <a:latin typeface="Courier (W1)" pitchFamily="49" charset="0"/>
              </a:rPr>
              <a:t>1 2 4 5</a:t>
            </a:r>
          </a:p>
        </p:txBody>
      </p:sp>
    </p:spTree>
    <p:extLst>
      <p:ext uri="{BB962C8B-B14F-4D97-AF65-F5344CB8AC3E}">
        <p14:creationId xmlns:p14="http://schemas.microsoft.com/office/powerpoint/2010/main" val="19911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 .Getting Started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1.1 	KDB Overview</a:t>
            </a:r>
          </a:p>
          <a:p>
            <a:r>
              <a:rPr lang="en-US" dirty="0" smtClean="0"/>
              <a:t>1.2 	ATLAS</a:t>
            </a:r>
          </a:p>
          <a:p>
            <a:r>
              <a:rPr lang="en-US" dirty="0" smtClean="0"/>
              <a:t>1.3 	Installing q and </a:t>
            </a:r>
            <a:r>
              <a:rPr lang="en-US" dirty="0" err="1" smtClean="0"/>
              <a:t>qstudio</a:t>
            </a:r>
            <a:endParaRPr lang="en-US" dirty="0" smtClean="0"/>
          </a:p>
          <a:p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</a:t>
            </a:r>
            <a:r>
              <a:rPr lang="en-US" dirty="0" smtClean="0"/>
              <a:t>(2/9)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Take (#)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40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7200" y="1910587"/>
            <a:ext cx="8964386" cy="759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atin typeface="Courier (W1)" pitchFamily="49" charset="0"/>
              </a:rPr>
              <a:t>q)4 </a:t>
            </a:r>
            <a:r>
              <a:rPr lang="en-US" sz="1200" dirty="0">
                <a:latin typeface="Courier (W1)" pitchFamily="49" charset="0"/>
              </a:rPr>
              <a:t>cut 1 2 3 4 5 6 /cut at index </a:t>
            </a:r>
            <a:r>
              <a:rPr lang="en-US" sz="1200" dirty="0" smtClean="0">
                <a:latin typeface="Courier (W1)" pitchFamily="49" charset="0"/>
              </a:rPr>
              <a:t>4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 smtClean="0">
                <a:latin typeface="Courier (W1)" pitchFamily="49" charset="0"/>
              </a:rPr>
              <a:t>1 2 3 4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>
                <a:latin typeface="Courier (W1)" pitchFamily="49" charset="0"/>
              </a:rPr>
              <a:t>5 6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139227"/>
            <a:ext cx="8964386" cy="174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q)2#1 2 3 4 5 /take first 2</a:t>
            </a:r>
          </a:p>
          <a:p>
            <a:r>
              <a:rPr lang="en-US" sz="1200" dirty="0">
                <a:latin typeface="Courier (W1)" pitchFamily="49" charset="0"/>
              </a:rPr>
              <a:t>1 2</a:t>
            </a:r>
          </a:p>
          <a:p>
            <a:r>
              <a:rPr lang="en-US" sz="1200" dirty="0">
                <a:latin typeface="Courier (W1)" pitchFamily="49" charset="0"/>
              </a:rPr>
              <a:t>q)-2#1 2 3 4 5 /take last 2</a:t>
            </a:r>
          </a:p>
          <a:p>
            <a:r>
              <a:rPr lang="en-US" sz="1200" dirty="0">
                <a:latin typeface="Courier (W1)" pitchFamily="49" charset="0"/>
              </a:rPr>
              <a:t>4 5</a:t>
            </a:r>
          </a:p>
          <a:p>
            <a:r>
              <a:rPr lang="en-US" sz="1200" dirty="0">
                <a:latin typeface="Courier (W1)" pitchFamily="49" charset="0"/>
              </a:rPr>
              <a:t>q)10#1 2 3 4 5 /repeat take</a:t>
            </a:r>
          </a:p>
          <a:p>
            <a:r>
              <a:rPr lang="en-US" sz="1200" dirty="0">
                <a:latin typeface="Courier (W1)" pitchFamily="49" charset="0"/>
              </a:rPr>
              <a:t>1 2 3 4 5 1 2 3 4 5</a:t>
            </a:r>
          </a:p>
          <a:p>
            <a:r>
              <a:rPr lang="en-US" sz="1200" dirty="0">
                <a:latin typeface="Courier (W1)" pitchFamily="49" charset="0"/>
              </a:rPr>
              <a:t>q)2 3#1 2 3 4 5 /2x3 matrix</a:t>
            </a:r>
          </a:p>
          <a:p>
            <a:r>
              <a:rPr lang="en-US" sz="1200" dirty="0">
                <a:latin typeface="Courier (W1)" pitchFamily="49" charset="0"/>
              </a:rPr>
              <a:t>1 2 3</a:t>
            </a:r>
          </a:p>
          <a:p>
            <a:r>
              <a:rPr lang="en-US" sz="1200" dirty="0">
                <a:latin typeface="Courier (W1)" pitchFamily="49" charset="0"/>
              </a:rPr>
              <a:t>4 5 </a:t>
            </a:r>
            <a:r>
              <a:rPr lang="en-US" sz="1200" dirty="0" smtClean="0">
                <a:latin typeface="Courier (W1)" pitchFamily="49" charset="0"/>
              </a:rPr>
              <a:t>1</a:t>
            </a:r>
            <a:endParaRPr lang="en-US" sz="12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78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</a:t>
            </a:r>
            <a:r>
              <a:rPr lang="en-US" dirty="0" smtClean="0"/>
              <a:t>(3/9)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Sublist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 (?)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7200" y="1910586"/>
            <a:ext cx="8964386" cy="1836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q)2 </a:t>
            </a:r>
            <a:r>
              <a:rPr lang="en-US" sz="1200" dirty="0" err="1">
                <a:latin typeface="Courier (W1)" pitchFamily="49" charset="0"/>
              </a:rPr>
              <a:t>sublist</a:t>
            </a:r>
            <a:r>
              <a:rPr lang="en-US" sz="1200" dirty="0">
                <a:latin typeface="Courier (W1)" pitchFamily="49" charset="0"/>
              </a:rPr>
              <a:t> 1 2 3 4 5 /take first 2</a:t>
            </a:r>
          </a:p>
          <a:p>
            <a:r>
              <a:rPr lang="en-US" sz="1200" dirty="0">
                <a:latin typeface="Courier (W1)" pitchFamily="49" charset="0"/>
              </a:rPr>
              <a:t>1 2</a:t>
            </a:r>
          </a:p>
          <a:p>
            <a:r>
              <a:rPr lang="en-US" sz="1200" dirty="0">
                <a:latin typeface="Courier (W1)" pitchFamily="49" charset="0"/>
              </a:rPr>
              <a:t>q)-2 </a:t>
            </a:r>
            <a:r>
              <a:rPr lang="en-US" sz="1200" dirty="0" err="1">
                <a:latin typeface="Courier (W1)" pitchFamily="49" charset="0"/>
              </a:rPr>
              <a:t>sublist</a:t>
            </a:r>
            <a:r>
              <a:rPr lang="en-US" sz="1200" dirty="0">
                <a:latin typeface="Courier (W1)" pitchFamily="49" charset="0"/>
              </a:rPr>
              <a:t> 1 2 3 4 5 /take last 2</a:t>
            </a:r>
          </a:p>
          <a:p>
            <a:r>
              <a:rPr lang="en-US" sz="1200" dirty="0">
                <a:latin typeface="Courier (W1)" pitchFamily="49" charset="0"/>
              </a:rPr>
              <a:t>4 5</a:t>
            </a:r>
          </a:p>
          <a:p>
            <a:r>
              <a:rPr lang="en-US" sz="1200" dirty="0">
                <a:latin typeface="Courier (W1)" pitchFamily="49" charset="0"/>
              </a:rPr>
              <a:t>q)10 </a:t>
            </a:r>
            <a:r>
              <a:rPr lang="en-US" sz="1200" dirty="0" err="1">
                <a:latin typeface="Courier (W1)" pitchFamily="49" charset="0"/>
              </a:rPr>
              <a:t>sublist</a:t>
            </a:r>
            <a:r>
              <a:rPr lang="en-US" sz="1200" dirty="0">
                <a:latin typeface="Courier (W1)" pitchFamily="49" charset="0"/>
              </a:rPr>
              <a:t> 1 2 3 4 5 /take only what</a:t>
            </a:r>
          </a:p>
          <a:p>
            <a:r>
              <a:rPr lang="en-US" sz="1200" dirty="0">
                <a:latin typeface="Courier (W1)" pitchFamily="49" charset="0"/>
              </a:rPr>
              <a:t>s available</a:t>
            </a:r>
          </a:p>
          <a:p>
            <a:r>
              <a:rPr lang="en-US" sz="1200" dirty="0">
                <a:latin typeface="Courier (W1)" pitchFamily="49" charset="0"/>
              </a:rPr>
              <a:t>1 2 3 4 5</a:t>
            </a:r>
          </a:p>
          <a:p>
            <a:r>
              <a:rPr lang="en-US" sz="1200" dirty="0">
                <a:latin typeface="Courier (W1)" pitchFamily="49" charset="0"/>
              </a:rPr>
              <a:t>q)2 3 </a:t>
            </a:r>
            <a:r>
              <a:rPr lang="en-US" sz="1200" dirty="0" err="1">
                <a:latin typeface="Courier (W1)" pitchFamily="49" charset="0"/>
              </a:rPr>
              <a:t>sublist</a:t>
            </a:r>
            <a:r>
              <a:rPr lang="en-US" sz="1200" dirty="0">
                <a:latin typeface="Courier (W1)" pitchFamily="49" charset="0"/>
              </a:rPr>
              <a:t> 1 2 3 4 5 /takes 3 items starting from position 2</a:t>
            </a:r>
          </a:p>
          <a:p>
            <a:r>
              <a:rPr lang="en-US" sz="1200" dirty="0">
                <a:latin typeface="Courier (W1)" pitchFamily="49" charset="0"/>
              </a:rPr>
              <a:t>3 4 5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377308"/>
            <a:ext cx="8964386" cy="1173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q)1 2 3 4 5?3 /find the position of 3</a:t>
            </a:r>
          </a:p>
          <a:p>
            <a:r>
              <a:rPr lang="en-US" sz="1200" dirty="0">
                <a:latin typeface="Courier (W1)" pitchFamily="49" charset="0"/>
              </a:rPr>
              <a:t>2</a:t>
            </a:r>
          </a:p>
          <a:p>
            <a:r>
              <a:rPr lang="en-US" sz="1200" dirty="0">
                <a:latin typeface="Courier (W1)" pitchFamily="49" charset="0"/>
              </a:rPr>
              <a:t>q)1 2 3 4 5?7 /not found</a:t>
            </a:r>
          </a:p>
          <a:p>
            <a:r>
              <a:rPr lang="en-US" sz="1200" dirty="0">
                <a:latin typeface="Courier (W1)" pitchFamily="49" charset="0"/>
              </a:rPr>
              <a:t>5 /return the maximum index+1</a:t>
            </a:r>
          </a:p>
          <a:p>
            <a:r>
              <a:rPr lang="en-US" sz="1200" dirty="0">
                <a:latin typeface="Courier (W1)" pitchFamily="49" charset="0"/>
              </a:rPr>
              <a:t>q)1 2 2 3 4?2 /only return the first occurrence</a:t>
            </a:r>
          </a:p>
          <a:p>
            <a:r>
              <a:rPr lang="en-US" sz="1200" dirty="0">
                <a:latin typeface="Courier (W1)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7555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</a:t>
            </a:r>
            <a:r>
              <a:rPr lang="en-US" dirty="0" smtClean="0"/>
              <a:t>(4/9)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Count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7200" y="1910584"/>
            <a:ext cx="8964386" cy="222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q)count 1 2 3 4 /count number of elements in list</a:t>
            </a:r>
          </a:p>
          <a:p>
            <a:r>
              <a:rPr lang="en-US" sz="1200" dirty="0">
                <a:latin typeface="Courier (W1)" pitchFamily="49" charset="0"/>
              </a:rPr>
              <a:t>4</a:t>
            </a:r>
          </a:p>
          <a:p>
            <a:r>
              <a:rPr lang="en-US" sz="1200" dirty="0">
                <a:latin typeface="Courier (W1)" pitchFamily="49" charset="0"/>
              </a:rPr>
              <a:t>q)count enlist 1 2 3 4 /counts the first dimension of the enlisted</a:t>
            </a:r>
          </a:p>
          <a:p>
            <a:r>
              <a:rPr lang="en-US" sz="1200" dirty="0">
                <a:latin typeface="Courier (W1)" pitchFamily="49" charset="0"/>
              </a:rPr>
              <a:t>1 /structure</a:t>
            </a:r>
          </a:p>
          <a:p>
            <a:r>
              <a:rPr lang="en-US" sz="1200" dirty="0">
                <a:latin typeface="Courier (W1)" pitchFamily="49" charset="0"/>
              </a:rPr>
              <a:t>q)count (1 2 3;4 5 6) /2 lists in a nested list</a:t>
            </a:r>
          </a:p>
          <a:p>
            <a:r>
              <a:rPr lang="en-US" sz="1200" dirty="0">
                <a:latin typeface="Courier (W1)" pitchFamily="49" charset="0"/>
              </a:rPr>
              <a:t>2</a:t>
            </a:r>
          </a:p>
          <a:p>
            <a:r>
              <a:rPr lang="en-US" sz="1200" dirty="0">
                <a:latin typeface="Courier (W1)" pitchFamily="49" charset="0"/>
              </a:rPr>
              <a:t>q)count each (1 2 3;4 5 6) /count each list in a nested list</a:t>
            </a:r>
          </a:p>
          <a:p>
            <a:r>
              <a:rPr lang="en-US" sz="1200" dirty="0">
                <a:latin typeface="Courier (W1)" pitchFamily="49" charset="0"/>
              </a:rPr>
              <a:t>3 3</a:t>
            </a:r>
          </a:p>
          <a:p>
            <a:r>
              <a:rPr lang="en-US" sz="1200" dirty="0">
                <a:latin typeface="Courier (W1)" pitchFamily="49" charset="0"/>
              </a:rPr>
              <a:t>q)count () /works on an empty list</a:t>
            </a:r>
          </a:p>
          <a:p>
            <a:r>
              <a:rPr lang="en-US" sz="1200" dirty="0">
                <a:latin typeface="Courier (W1)" pitchFamily="49" charset="0"/>
              </a:rPr>
              <a:t>0</a:t>
            </a:r>
          </a:p>
          <a:p>
            <a:r>
              <a:rPr lang="en-US" sz="1200" dirty="0">
                <a:latin typeface="Courier (W1)" pitchFamily="49" charset="0"/>
              </a:rPr>
              <a:t>q)count 5 /works on an atom</a:t>
            </a:r>
          </a:p>
          <a:p>
            <a:r>
              <a:rPr lang="en-US" sz="1200" dirty="0">
                <a:latin typeface="Courier (W1)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7555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</a:t>
            </a:r>
            <a:r>
              <a:rPr lang="en-US" dirty="0" smtClean="0"/>
              <a:t>(5/9)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First, Last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57200" y="1910583"/>
            <a:ext cx="8964386" cy="3195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q)first 42 /operates on atoms and lists</a:t>
            </a:r>
          </a:p>
          <a:p>
            <a:r>
              <a:rPr lang="en-US" sz="1200" dirty="0">
                <a:latin typeface="Courier (W1)" pitchFamily="49" charset="0"/>
              </a:rPr>
              <a:t>42</a:t>
            </a:r>
          </a:p>
          <a:p>
            <a:r>
              <a:rPr lang="en-US" sz="1200" dirty="0">
                <a:latin typeface="Courier (W1)" pitchFamily="49" charset="0"/>
              </a:rPr>
              <a:t>q)</a:t>
            </a:r>
            <a:r>
              <a:rPr lang="en-US" sz="1200" dirty="0" err="1">
                <a:latin typeface="Courier (W1)" pitchFamily="49" charset="0"/>
              </a:rPr>
              <a:t>ls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>
                <a:latin typeface="Courier (W1)" pitchFamily="49" charset="0"/>
              </a:rPr>
              <a:t>3 7 8 2 1 4 2 8 0 5</a:t>
            </a:r>
          </a:p>
          <a:p>
            <a:r>
              <a:rPr lang="en-US" sz="1200" dirty="0">
                <a:latin typeface="Courier (W1)" pitchFamily="49" charset="0"/>
              </a:rPr>
              <a:t>q)first </a:t>
            </a:r>
            <a:r>
              <a:rPr lang="en-US" sz="1200" dirty="0" err="1">
                <a:latin typeface="Courier (W1)" pitchFamily="49" charset="0"/>
              </a:rPr>
              <a:t>ls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>
                <a:latin typeface="Courier (W1)" pitchFamily="49" charset="0"/>
              </a:rPr>
              <a:t>3</a:t>
            </a:r>
          </a:p>
          <a:p>
            <a:r>
              <a:rPr lang="en-US" sz="1200" dirty="0">
                <a:latin typeface="Courier (W1)" pitchFamily="49" charset="0"/>
              </a:rPr>
              <a:t>q)last </a:t>
            </a:r>
            <a:r>
              <a:rPr lang="en-US" sz="1200" dirty="0" err="1">
                <a:latin typeface="Courier (W1)" pitchFamily="49" charset="0"/>
              </a:rPr>
              <a:t>ls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>
                <a:latin typeface="Courier (W1)" pitchFamily="49" charset="0"/>
              </a:rPr>
              <a:t>5</a:t>
            </a:r>
          </a:p>
          <a:p>
            <a:r>
              <a:rPr lang="en-US" sz="1200" dirty="0">
                <a:latin typeface="Courier (W1)" pitchFamily="49" charset="0"/>
              </a:rPr>
              <a:t>q)ls2:enlist(10)</a:t>
            </a:r>
          </a:p>
          <a:p>
            <a:r>
              <a:rPr lang="en-US" sz="1200" dirty="0">
                <a:latin typeface="Courier (W1)" pitchFamily="49" charset="0"/>
              </a:rPr>
              <a:t>q)ls2</a:t>
            </a:r>
          </a:p>
          <a:p>
            <a:r>
              <a:rPr lang="en-US" sz="1200" dirty="0">
                <a:latin typeface="Courier (W1)" pitchFamily="49" charset="0"/>
              </a:rPr>
              <a:t>,10</a:t>
            </a:r>
          </a:p>
          <a:p>
            <a:r>
              <a:rPr lang="en-US" sz="1200" dirty="0">
                <a:latin typeface="Courier (W1)" pitchFamily="49" charset="0"/>
              </a:rPr>
              <a:t>q)first ls2 /acts as a dual to </a:t>
            </a:r>
            <a:r>
              <a:rPr lang="en-US" sz="1200" dirty="0" smtClean="0">
                <a:latin typeface="Courier (W1)" pitchFamily="49" charset="0"/>
              </a:rPr>
              <a:t>`enlist</a:t>
            </a:r>
            <a:endParaRPr lang="en-US" sz="1200" dirty="0">
              <a:latin typeface="Courier (W1)" pitchFamily="49" charset="0"/>
            </a:endParaRPr>
          </a:p>
          <a:p>
            <a:endParaRPr lang="en-US" sz="1200" dirty="0">
              <a:latin typeface="Courier (W1)" pitchFamily="49" charset="0"/>
            </a:endParaRPr>
          </a:p>
          <a:p>
            <a:r>
              <a:rPr lang="en-US" sz="1200" dirty="0">
                <a:latin typeface="Courier (W1)" pitchFamily="49" charset="0"/>
              </a:rPr>
              <a:t>10</a:t>
            </a:r>
          </a:p>
          <a:p>
            <a:r>
              <a:rPr lang="en-US" sz="1200" dirty="0">
                <a:latin typeface="Courier (W1)" pitchFamily="49" charset="0"/>
              </a:rPr>
              <a:t>q)</a:t>
            </a:r>
            <a:r>
              <a:rPr lang="en-US" sz="1200" dirty="0" err="1">
                <a:latin typeface="Courier (W1)" pitchFamily="49" charset="0"/>
              </a:rPr>
              <a:t>nls</a:t>
            </a:r>
            <a:r>
              <a:rPr lang="en-US" sz="1200" dirty="0">
                <a:latin typeface="Courier (W1)" pitchFamily="49" charset="0"/>
              </a:rPr>
              <a:t>:(1 2; 4; 5 6 7; 8 9; 0 10 11 12 13)</a:t>
            </a:r>
          </a:p>
          <a:p>
            <a:r>
              <a:rPr lang="en-US" sz="1200" dirty="0">
                <a:latin typeface="Courier (W1)" pitchFamily="49" charset="0"/>
              </a:rPr>
              <a:t>q)first each </a:t>
            </a:r>
            <a:r>
              <a:rPr lang="en-US" sz="1200" dirty="0" err="1">
                <a:latin typeface="Courier (W1)" pitchFamily="49" charset="0"/>
              </a:rPr>
              <a:t>nlst</a:t>
            </a:r>
            <a:r>
              <a:rPr lang="en-US" sz="1200" dirty="0">
                <a:latin typeface="Courier (W1)" pitchFamily="49" charset="0"/>
              </a:rPr>
              <a:t> /can be used on each row of a nested list</a:t>
            </a:r>
          </a:p>
          <a:p>
            <a:r>
              <a:rPr lang="en-US" sz="1200" dirty="0">
                <a:latin typeface="Courier (W1)" pitchFamily="49" charset="0"/>
              </a:rPr>
              <a:t>1 4 5 8 0</a:t>
            </a:r>
          </a:p>
        </p:txBody>
      </p:sp>
    </p:spTree>
    <p:extLst>
      <p:ext uri="{BB962C8B-B14F-4D97-AF65-F5344CB8AC3E}">
        <p14:creationId xmlns:p14="http://schemas.microsoft.com/office/powerpoint/2010/main" val="367555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</a:t>
            </a:r>
            <a:r>
              <a:rPr lang="en-US" dirty="0" smtClean="0"/>
              <a:t>(6/9)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distinct - returns the distinct items within a group of </a:t>
            </a:r>
            <a:r>
              <a:rPr lang="en-US" dirty="0" smtClean="0"/>
              <a:t>entities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except - excludes the </a:t>
            </a:r>
            <a:r>
              <a:rPr lang="en-US" dirty="0" err="1" smtClean="0"/>
              <a:t>speficied</a:t>
            </a:r>
            <a:r>
              <a:rPr lang="en-US" dirty="0" smtClean="0"/>
              <a:t> </a:t>
            </a:r>
            <a:r>
              <a:rPr lang="en-US" dirty="0"/>
              <a:t>item from a list or </a:t>
            </a:r>
            <a:r>
              <a:rPr lang="en-US" dirty="0" smtClean="0"/>
              <a:t>dictionary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inter </a:t>
            </a:r>
            <a:r>
              <a:rPr lang="en-US" dirty="0"/>
              <a:t>- returns the elements common to both </a:t>
            </a:r>
            <a:r>
              <a:rPr lang="en-US" dirty="0" smtClean="0"/>
              <a:t>arguments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7200" y="1910584"/>
            <a:ext cx="8964386" cy="58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atin typeface="Courier (W1)" pitchFamily="49" charset="0"/>
              </a:rPr>
              <a:t>q)</a:t>
            </a:r>
            <a:r>
              <a:rPr lang="en-US" sz="1200" dirty="0" err="1" smtClean="0">
                <a:latin typeface="Courier (W1)" pitchFamily="49" charset="0"/>
              </a:rPr>
              <a:t>syms</a:t>
            </a:r>
            <a:r>
              <a:rPr lang="en-US" sz="1200" dirty="0" smtClean="0">
                <a:latin typeface="Courier (W1)" pitchFamily="49" charset="0"/>
              </a:rPr>
              <a:t>:`</a:t>
            </a:r>
            <a:r>
              <a:rPr lang="en-US" sz="1200" dirty="0" err="1" smtClean="0">
                <a:latin typeface="Courier (W1)" pitchFamily="49" charset="0"/>
              </a:rPr>
              <a:t>a`b`c`a`a`d`c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>
                <a:latin typeface="Courier (W1)" pitchFamily="49" charset="0"/>
              </a:rPr>
              <a:t>q)distinct </a:t>
            </a:r>
            <a:r>
              <a:rPr lang="en-US" sz="1200" dirty="0" err="1">
                <a:latin typeface="Courier (W1)" pitchFamily="49" charset="0"/>
              </a:rPr>
              <a:t>syms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 smtClean="0">
                <a:latin typeface="Courier (W1)" pitchFamily="49" charset="0"/>
              </a:rPr>
              <a:t>`</a:t>
            </a:r>
            <a:r>
              <a:rPr lang="en-US" sz="1200" dirty="0" err="1" smtClean="0">
                <a:latin typeface="Courier (W1)" pitchFamily="49" charset="0"/>
              </a:rPr>
              <a:t>a`b`c`d</a:t>
            </a:r>
            <a:endParaRPr lang="en-US" sz="1200" dirty="0">
              <a:latin typeface="Courier (W1)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856004"/>
            <a:ext cx="8964386" cy="1173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latin typeface="Courier (W1)" pitchFamily="49" charset="0"/>
              </a:rPr>
              <a:t>q)l1:45 60 20</a:t>
            </a:r>
          </a:p>
          <a:p>
            <a:r>
              <a:rPr lang="fr-FR" sz="1200" dirty="0">
                <a:latin typeface="Courier (W1)" pitchFamily="49" charset="0"/>
              </a:rPr>
              <a:t>q)l2:45 20 90 80</a:t>
            </a:r>
          </a:p>
          <a:p>
            <a:r>
              <a:rPr lang="fr-FR" sz="1200" dirty="0">
                <a:latin typeface="Courier (W1)" pitchFamily="49" charset="0"/>
              </a:rPr>
              <a:t>q)l1 </a:t>
            </a:r>
            <a:r>
              <a:rPr lang="fr-FR" sz="1200" dirty="0" err="1">
                <a:latin typeface="Courier (W1)" pitchFamily="49" charset="0"/>
              </a:rPr>
              <a:t>except</a:t>
            </a:r>
            <a:r>
              <a:rPr lang="fr-FR" sz="1200" dirty="0">
                <a:latin typeface="Courier (W1)" pitchFamily="49" charset="0"/>
              </a:rPr>
              <a:t> l2</a:t>
            </a:r>
          </a:p>
          <a:p>
            <a:r>
              <a:rPr lang="fr-FR" sz="1200" dirty="0">
                <a:latin typeface="Courier (W1)" pitchFamily="49" charset="0"/>
              </a:rPr>
              <a:t>,60</a:t>
            </a:r>
          </a:p>
          <a:p>
            <a:r>
              <a:rPr lang="fr-FR" sz="1200" dirty="0">
                <a:latin typeface="Courier (W1)" pitchFamily="49" charset="0"/>
              </a:rPr>
              <a:t>q)l2 </a:t>
            </a:r>
            <a:r>
              <a:rPr lang="fr-FR" sz="1200" dirty="0" err="1">
                <a:latin typeface="Courier (W1)" pitchFamily="49" charset="0"/>
              </a:rPr>
              <a:t>except</a:t>
            </a:r>
            <a:r>
              <a:rPr lang="fr-FR" sz="1200" dirty="0">
                <a:latin typeface="Courier (W1)" pitchFamily="49" charset="0"/>
              </a:rPr>
              <a:t> l1</a:t>
            </a:r>
          </a:p>
          <a:p>
            <a:r>
              <a:rPr lang="fr-FR" sz="1200" dirty="0">
                <a:latin typeface="Courier (W1)" pitchFamily="49" charset="0"/>
              </a:rPr>
              <a:t>90 80</a:t>
            </a:r>
            <a:endParaRPr lang="en-US" sz="1200" dirty="0">
              <a:latin typeface="Courier (W1)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4392143"/>
            <a:ext cx="8964386" cy="819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q)list1:1 2 3 4</a:t>
            </a:r>
          </a:p>
          <a:p>
            <a:r>
              <a:rPr lang="en-US" sz="1200" dirty="0">
                <a:latin typeface="Courier (W1)" pitchFamily="49" charset="0"/>
              </a:rPr>
              <a:t>q)list2:2 3 6 7</a:t>
            </a:r>
          </a:p>
          <a:p>
            <a:r>
              <a:rPr lang="en-US" sz="1200" dirty="0">
                <a:latin typeface="Courier (W1)" pitchFamily="49" charset="0"/>
              </a:rPr>
              <a:t>q)list1 inter list2</a:t>
            </a:r>
          </a:p>
          <a:p>
            <a:r>
              <a:rPr lang="en-US" sz="1200" dirty="0">
                <a:latin typeface="Courier (W1)" pitchFamily="49" charset="0"/>
              </a:rPr>
              <a:t>2 3</a:t>
            </a:r>
          </a:p>
        </p:txBody>
      </p:sp>
    </p:spTree>
    <p:extLst>
      <p:ext uri="{BB962C8B-B14F-4D97-AF65-F5344CB8AC3E}">
        <p14:creationId xmlns:p14="http://schemas.microsoft.com/office/powerpoint/2010/main" val="367555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</a:t>
            </a:r>
            <a:r>
              <a:rPr lang="en-US" dirty="0" smtClean="0"/>
              <a:t>(7/9)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union - returns a list of the distinct elements of its </a:t>
            </a:r>
            <a:r>
              <a:rPr lang="en-US" dirty="0" smtClean="0"/>
              <a:t>combined arguments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flip </a:t>
            </a:r>
            <a:r>
              <a:rPr lang="en-US" dirty="0"/>
              <a:t>- takes a simple list, column, dictionary, or table </a:t>
            </a:r>
            <a:r>
              <a:rPr lang="en-US" dirty="0" smtClean="0"/>
              <a:t>and transposes </a:t>
            </a:r>
            <a:r>
              <a:rPr lang="en-US" dirty="0"/>
              <a:t>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7200" y="1924082"/>
            <a:ext cx="8964386" cy="1191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q)list1:3 4 5 6</a:t>
            </a:r>
          </a:p>
          <a:p>
            <a:r>
              <a:rPr lang="en-US" sz="1200" dirty="0">
                <a:latin typeface="Courier (W1)" pitchFamily="49" charset="0"/>
              </a:rPr>
              <a:t>q)list2:6 7 8</a:t>
            </a:r>
          </a:p>
          <a:p>
            <a:r>
              <a:rPr lang="en-US" sz="1200" dirty="0">
                <a:latin typeface="Courier (W1)" pitchFamily="49" charset="0"/>
              </a:rPr>
              <a:t>q)list1 union list2</a:t>
            </a:r>
          </a:p>
          <a:p>
            <a:r>
              <a:rPr lang="en-US" sz="1200" dirty="0">
                <a:latin typeface="Courier (W1)" pitchFamily="49" charset="0"/>
              </a:rPr>
              <a:t>3 4 5 6 7 8</a:t>
            </a:r>
          </a:p>
          <a:p>
            <a:r>
              <a:rPr lang="en-US" sz="1200" dirty="0">
                <a:latin typeface="Courier (W1)" pitchFamily="49" charset="0"/>
              </a:rPr>
              <a:t>q)list2 union list1</a:t>
            </a:r>
          </a:p>
          <a:p>
            <a:r>
              <a:rPr lang="en-US" sz="1200" dirty="0">
                <a:latin typeface="Courier (W1)" pitchFamily="49" charset="0"/>
              </a:rPr>
              <a:t>6 7 8 3 4 5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75811"/>
            <a:ext cx="8964386" cy="78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latin typeface="Courier (W1)" pitchFamily="49" charset="0"/>
              </a:rPr>
              <a:t>q)matrix</a:t>
            </a:r>
            <a:r>
              <a:rPr lang="fr-FR" sz="1200" dirty="0" smtClean="0">
                <a:latin typeface="Courier (W1)" pitchFamily="49" charset="0"/>
              </a:rPr>
              <a:t>:(1 </a:t>
            </a:r>
            <a:r>
              <a:rPr lang="fr-FR" sz="1200" dirty="0" smtClean="0">
                <a:latin typeface="Courier (W1)" pitchFamily="49" charset="0"/>
              </a:rPr>
              <a:t>2</a:t>
            </a:r>
            <a:r>
              <a:rPr lang="fr-FR" sz="1200" dirty="0" smtClean="0">
                <a:latin typeface="Courier (W1)" pitchFamily="49" charset="0"/>
              </a:rPr>
              <a:t>;3 </a:t>
            </a:r>
            <a:r>
              <a:rPr lang="fr-FR" sz="1200" dirty="0">
                <a:latin typeface="Courier (W1)" pitchFamily="49" charset="0"/>
              </a:rPr>
              <a:t>4</a:t>
            </a:r>
            <a:r>
              <a:rPr lang="fr-FR" sz="1200" dirty="0" smtClean="0">
                <a:latin typeface="Courier (W1)" pitchFamily="49" charset="0"/>
              </a:rPr>
              <a:t>)</a:t>
            </a:r>
            <a:endParaRPr lang="fr-FR" sz="1200" dirty="0">
              <a:latin typeface="Courier (W1)" pitchFamily="49" charset="0"/>
            </a:endParaRPr>
          </a:p>
          <a:p>
            <a:r>
              <a:rPr lang="fr-FR" sz="1200" dirty="0">
                <a:latin typeface="Courier (W1)" pitchFamily="49" charset="0"/>
              </a:rPr>
              <a:t>q)flip matrix</a:t>
            </a:r>
          </a:p>
          <a:p>
            <a:r>
              <a:rPr lang="fr-FR" sz="1200" dirty="0">
                <a:latin typeface="Courier (W1)" pitchFamily="49" charset="0"/>
              </a:rPr>
              <a:t>1</a:t>
            </a:r>
            <a:r>
              <a:rPr lang="fr-FR" sz="1200" dirty="0" smtClean="0">
                <a:latin typeface="Courier (W1)" pitchFamily="49" charset="0"/>
              </a:rPr>
              <a:t> </a:t>
            </a:r>
            <a:r>
              <a:rPr lang="fr-FR" sz="1200" dirty="0">
                <a:latin typeface="Courier (W1)" pitchFamily="49" charset="0"/>
              </a:rPr>
              <a:t>3</a:t>
            </a:r>
            <a:endParaRPr lang="fr-FR" sz="1200" dirty="0">
              <a:latin typeface="Courier (W1)" pitchFamily="49" charset="0"/>
            </a:endParaRPr>
          </a:p>
          <a:p>
            <a:r>
              <a:rPr lang="fr-FR" sz="1200" dirty="0">
                <a:latin typeface="Courier (W1)" pitchFamily="49" charset="0"/>
              </a:rPr>
              <a:t>2</a:t>
            </a:r>
            <a:r>
              <a:rPr lang="fr-FR" sz="1200" dirty="0" smtClean="0">
                <a:latin typeface="Courier (W1)" pitchFamily="49" charset="0"/>
              </a:rPr>
              <a:t> </a:t>
            </a:r>
            <a:r>
              <a:rPr lang="fr-FR" sz="1200" dirty="0">
                <a:latin typeface="Courier (W1)" pitchFamily="49" charset="0"/>
              </a:rPr>
              <a:t>4</a:t>
            </a:r>
            <a:endParaRPr lang="en-US" sz="12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55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</a:t>
            </a:r>
            <a:r>
              <a:rPr lang="en-US" dirty="0" smtClean="0"/>
              <a:t>(8/9)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- returns a </a:t>
            </a:r>
            <a:r>
              <a:rPr lang="en-US" dirty="0" err="1"/>
              <a:t>boolean</a:t>
            </a:r>
            <a:r>
              <a:rPr lang="en-US" dirty="0"/>
              <a:t> result on whether a </a:t>
            </a:r>
            <a:r>
              <a:rPr lang="en-US" dirty="0" smtClean="0"/>
              <a:t>speci</a:t>
            </a:r>
            <a:r>
              <a:rPr lang="en-US" dirty="0"/>
              <a:t>fi</a:t>
            </a:r>
            <a:r>
              <a:rPr lang="en-US" dirty="0" smtClean="0"/>
              <a:t>ed </a:t>
            </a:r>
            <a:r>
              <a:rPr lang="en-US" dirty="0"/>
              <a:t>item is </a:t>
            </a:r>
            <a:r>
              <a:rPr lang="en-US" dirty="0" smtClean="0"/>
              <a:t>in a list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reverse - reverses the order of items in a list, dictionary, </a:t>
            </a:r>
            <a:r>
              <a:rPr lang="en-US" dirty="0" smtClean="0"/>
              <a:t>or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46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7200" y="1924082"/>
            <a:ext cx="8964386" cy="1021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atin typeface="Courier (W1)" pitchFamily="49" charset="0"/>
              </a:rPr>
              <a:t>q)fruit:`</a:t>
            </a:r>
            <a:r>
              <a:rPr lang="en-US" sz="1200" dirty="0" err="1" smtClean="0">
                <a:latin typeface="Courier (W1)" pitchFamily="49" charset="0"/>
              </a:rPr>
              <a:t>apple`banana`apple`pear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 smtClean="0">
                <a:latin typeface="Courier (W1)" pitchFamily="49" charset="0"/>
              </a:rPr>
              <a:t>q)`apple </a:t>
            </a:r>
            <a:r>
              <a:rPr lang="en-US" sz="1200" dirty="0">
                <a:latin typeface="Courier (W1)" pitchFamily="49" charset="0"/>
              </a:rPr>
              <a:t>in fruit</a:t>
            </a:r>
          </a:p>
          <a:p>
            <a:r>
              <a:rPr lang="en-US" sz="1200" dirty="0">
                <a:latin typeface="Courier (W1)" pitchFamily="49" charset="0"/>
              </a:rPr>
              <a:t>1b</a:t>
            </a:r>
          </a:p>
          <a:p>
            <a:r>
              <a:rPr lang="en-US" sz="1200" dirty="0" smtClean="0">
                <a:latin typeface="Courier (W1)" pitchFamily="49" charset="0"/>
              </a:rPr>
              <a:t>q)`orange </a:t>
            </a:r>
            <a:r>
              <a:rPr lang="en-US" sz="1200" dirty="0">
                <a:latin typeface="Courier (W1)" pitchFamily="49" charset="0"/>
              </a:rPr>
              <a:t>in fruit</a:t>
            </a:r>
          </a:p>
          <a:p>
            <a:r>
              <a:rPr lang="en-US" sz="1200" dirty="0">
                <a:latin typeface="Courier (W1)" pitchFamily="49" charset="0"/>
              </a:rPr>
              <a:t>0b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435945"/>
            <a:ext cx="8964386" cy="618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q)nums:3 4 5 2 2</a:t>
            </a:r>
          </a:p>
          <a:p>
            <a:r>
              <a:rPr lang="en-US" sz="1200">
                <a:latin typeface="Courier (W1)" pitchFamily="49" charset="0"/>
              </a:rPr>
              <a:t>q)reverse </a:t>
            </a:r>
            <a:r>
              <a:rPr lang="en-US" sz="1200" err="1">
                <a:latin typeface="Courier (W1)" pitchFamily="49" charset="0"/>
              </a:rPr>
              <a:t>nums</a:t>
            </a:r>
            <a:endParaRPr lang="en-US" sz="1200">
              <a:latin typeface="Courier (W1)" pitchFamily="49" charset="0"/>
            </a:endParaRPr>
          </a:p>
          <a:p>
            <a:r>
              <a:rPr lang="en-US" sz="1200">
                <a:latin typeface="Courier (W1)" pitchFamily="49" charset="0"/>
              </a:rPr>
              <a:t>2 2 5 4 3</a:t>
            </a:r>
          </a:p>
        </p:txBody>
      </p:sp>
    </p:spTree>
    <p:extLst>
      <p:ext uri="{BB962C8B-B14F-4D97-AF65-F5344CB8AC3E}">
        <p14:creationId xmlns:p14="http://schemas.microsoft.com/office/powerpoint/2010/main" val="367555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</a:t>
            </a:r>
            <a:r>
              <a:rPr lang="en-US" dirty="0" smtClean="0"/>
              <a:t>(9/9)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- this can be applied to any data type and the </a:t>
            </a:r>
            <a:r>
              <a:rPr lang="en-US" dirty="0" smtClean="0"/>
              <a:t>result will </a:t>
            </a:r>
            <a:r>
              <a:rPr lang="en-US" dirty="0"/>
              <a:t>be a list of characters forming a </a:t>
            </a:r>
            <a:r>
              <a:rPr lang="en-US" dirty="0" smtClean="0"/>
              <a:t>string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where - uses one list </a:t>
            </a:r>
            <a:r>
              <a:rPr lang="en-US" dirty="0" smtClean="0"/>
              <a:t>to find elements </a:t>
            </a:r>
            <a:r>
              <a:rPr lang="en-US" dirty="0"/>
              <a:t>in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7200" y="2239669"/>
            <a:ext cx="8964386" cy="1547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>
                <a:latin typeface="Courier (W1)" pitchFamily="49" charset="0"/>
              </a:rPr>
              <a:t>q)string </a:t>
            </a:r>
            <a:r>
              <a:rPr lang="sv-SE" sz="1200" dirty="0" smtClean="0">
                <a:latin typeface="Courier (W1)" pitchFamily="49" charset="0"/>
              </a:rPr>
              <a:t>`banana</a:t>
            </a:r>
            <a:endParaRPr lang="sv-SE" sz="1200" dirty="0">
              <a:latin typeface="Courier (W1)" pitchFamily="49" charset="0"/>
            </a:endParaRPr>
          </a:p>
          <a:p>
            <a:r>
              <a:rPr lang="sv-SE" sz="1200" dirty="0">
                <a:latin typeface="Courier (W1)" pitchFamily="49" charset="0"/>
              </a:rPr>
              <a:t>"banana"</a:t>
            </a:r>
          </a:p>
          <a:p>
            <a:r>
              <a:rPr lang="sv-SE" sz="1200" dirty="0">
                <a:latin typeface="Courier (W1)" pitchFamily="49" charset="0"/>
              </a:rPr>
              <a:t>q)string 1 2 3</a:t>
            </a:r>
          </a:p>
          <a:p>
            <a:r>
              <a:rPr lang="sv-SE" sz="1200" dirty="0">
                <a:latin typeface="Courier (W1)" pitchFamily="49" charset="0"/>
              </a:rPr>
              <a:t>,"1"</a:t>
            </a:r>
          </a:p>
          <a:p>
            <a:r>
              <a:rPr lang="sv-SE" sz="1200" dirty="0">
                <a:latin typeface="Courier (W1)" pitchFamily="49" charset="0"/>
              </a:rPr>
              <a:t>,"2"</a:t>
            </a:r>
          </a:p>
          <a:p>
            <a:r>
              <a:rPr lang="sv-SE" sz="1200" dirty="0">
                <a:latin typeface="Courier (W1)" pitchFamily="49" charset="0"/>
              </a:rPr>
              <a:t>,"3"</a:t>
            </a:r>
          </a:p>
          <a:p>
            <a:r>
              <a:rPr lang="sv-SE" sz="1200" dirty="0">
                <a:latin typeface="Courier (W1)" pitchFamily="49" charset="0"/>
              </a:rPr>
              <a:t>q)raze string 1 2 3</a:t>
            </a:r>
          </a:p>
          <a:p>
            <a:r>
              <a:rPr lang="sv-SE" sz="1200" dirty="0">
                <a:latin typeface="Courier (W1)" pitchFamily="49" charset="0"/>
              </a:rPr>
              <a:t>"123"</a:t>
            </a:r>
            <a:endParaRPr lang="en-US" sz="1200" dirty="0">
              <a:latin typeface="Courier (W1)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4342249"/>
            <a:ext cx="8964386" cy="124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q)l1:2 4 6 2</a:t>
            </a:r>
          </a:p>
          <a:p>
            <a:r>
              <a:rPr lang="en-US" sz="1200" dirty="0">
                <a:latin typeface="Courier (W1)" pitchFamily="49" charset="0"/>
              </a:rPr>
              <a:t>q)l2:8 8 4 3</a:t>
            </a:r>
          </a:p>
          <a:p>
            <a:r>
              <a:rPr lang="en-US" sz="1200" dirty="0">
                <a:latin typeface="Courier (W1)" pitchFamily="49" charset="0"/>
              </a:rPr>
              <a:t>q)l2 where l1&lt;6</a:t>
            </a:r>
          </a:p>
          <a:p>
            <a:r>
              <a:rPr lang="en-US" sz="1200" dirty="0">
                <a:latin typeface="Courier (W1)" pitchFamily="49" charset="0"/>
              </a:rPr>
              <a:t>8 8 3</a:t>
            </a:r>
          </a:p>
          <a:p>
            <a:r>
              <a:rPr lang="en-US" sz="1200" dirty="0">
                <a:latin typeface="Courier (W1)" pitchFamily="49" charset="0"/>
              </a:rPr>
              <a:t>q)l2 where l1=6</a:t>
            </a:r>
          </a:p>
          <a:p>
            <a:r>
              <a:rPr lang="en-US" sz="1200" dirty="0">
                <a:latin typeface="Courier (W1)" pitchFamily="49" charset="0"/>
              </a:rPr>
              <a:t>,4</a:t>
            </a:r>
          </a:p>
        </p:txBody>
      </p:sp>
    </p:spTree>
    <p:extLst>
      <p:ext uri="{BB962C8B-B14F-4D97-AF65-F5344CB8AC3E}">
        <p14:creationId xmlns:p14="http://schemas.microsoft.com/office/powerpoint/2010/main" val="367555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202796"/>
            <a:ext cx="9001125" cy="46815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     Create a list, </a:t>
            </a:r>
            <a:r>
              <a:rPr lang="en-US" i="1" dirty="0" smtClean="0"/>
              <a:t>list 1, </a:t>
            </a:r>
            <a:r>
              <a:rPr lang="en-US" dirty="0" smtClean="0"/>
              <a:t>with 20 random values between 3 until 30.</a:t>
            </a:r>
          </a:p>
          <a:p>
            <a:pPr marL="733425" lvl="1" indent="-457200"/>
            <a:r>
              <a:rPr lang="en-US" dirty="0" smtClean="0"/>
              <a:t>Find the maximum, minimum and average value of </a:t>
            </a:r>
            <a:r>
              <a:rPr lang="en-US" i="1" dirty="0" smtClean="0"/>
              <a:t>list1</a:t>
            </a:r>
          </a:p>
          <a:p>
            <a:pPr marL="733425" lvl="1" indent="-457200"/>
            <a:r>
              <a:rPr lang="en-US" dirty="0" smtClean="0"/>
              <a:t>Find the number at index 10 in </a:t>
            </a:r>
            <a:r>
              <a:rPr lang="en-US" i="1" dirty="0" smtClean="0"/>
              <a:t>list1</a:t>
            </a:r>
            <a:endParaRPr lang="en-US" dirty="0" smtClean="0"/>
          </a:p>
          <a:p>
            <a:pPr marL="733425" lvl="1" indent="-457200"/>
            <a:r>
              <a:rPr lang="en-US" dirty="0" smtClean="0"/>
              <a:t>Find the 20</a:t>
            </a:r>
            <a:r>
              <a:rPr lang="en-US" baseline="30000" dirty="0" smtClean="0"/>
              <a:t>th</a:t>
            </a:r>
            <a:r>
              <a:rPr lang="en-US" dirty="0" smtClean="0"/>
              <a:t> number in </a:t>
            </a:r>
            <a:r>
              <a:rPr lang="en-US" i="1" dirty="0" smtClean="0"/>
              <a:t>list1.</a:t>
            </a:r>
          </a:p>
          <a:p>
            <a:pPr marL="733425" lvl="1" indent="-457200"/>
            <a:r>
              <a:rPr lang="en-US" dirty="0" smtClean="0"/>
              <a:t>Are any of the following numbers in the list?</a:t>
            </a:r>
          </a:p>
          <a:p>
            <a:pPr marL="276225" lvl="1" indent="0">
              <a:buNone/>
            </a:pPr>
            <a:r>
              <a:rPr lang="en-US" dirty="0" smtClean="0">
                <a:latin typeface="Courier (W1)" pitchFamily="49" charset="0"/>
              </a:rPr>
              <a:t>	3 5 7 11 13 17</a:t>
            </a:r>
            <a:endParaRPr lang="en-US" dirty="0" smtClean="0"/>
          </a:p>
          <a:p>
            <a:pPr marL="733425" lvl="1" indent="-457200"/>
            <a:r>
              <a:rPr lang="en-US" dirty="0" smtClean="0"/>
              <a:t>Multiply each element of </a:t>
            </a:r>
            <a:r>
              <a:rPr lang="en-US" i="1" dirty="0" smtClean="0"/>
              <a:t>list1 </a:t>
            </a:r>
            <a:r>
              <a:rPr lang="en-US" dirty="0" smtClean="0"/>
              <a:t>by 3.</a:t>
            </a:r>
          </a:p>
          <a:p>
            <a:pPr marL="733425" lvl="1" indent="-457200"/>
            <a:r>
              <a:rPr lang="en-US" dirty="0" smtClean="0"/>
              <a:t>Add to each element of </a:t>
            </a:r>
            <a:r>
              <a:rPr lang="en-US" i="1" dirty="0" smtClean="0"/>
              <a:t>list1</a:t>
            </a:r>
            <a:r>
              <a:rPr lang="en-US" dirty="0" smtClean="0"/>
              <a:t> its index in the list, i.e. add 0 to the element at index 0, add 1 to the element at index 1 and so on.</a:t>
            </a:r>
          </a:p>
          <a:p>
            <a:pPr marL="733425" lvl="1" indent="-457200"/>
            <a:r>
              <a:rPr lang="en-US" dirty="0" smtClean="0"/>
              <a:t>Find all the even numbers in the list; how many are there?</a:t>
            </a:r>
          </a:p>
          <a:p>
            <a:pPr marL="733425" lvl="1" indent="-457200"/>
            <a:r>
              <a:rPr lang="en-US" dirty="0" smtClean="0"/>
              <a:t>Take the first 10 items of </a:t>
            </a:r>
            <a:r>
              <a:rPr lang="en-US" i="1" dirty="0" smtClean="0"/>
              <a:t>list1</a:t>
            </a:r>
            <a:r>
              <a:rPr lang="en-US" dirty="0" smtClean="0"/>
              <a:t> and cast them to dates; why do you get these dates?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48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337733" y="3344420"/>
            <a:ext cx="8093906" cy="27854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 smtClean="0">
                <a:latin typeface="Courier (W1)" pitchFamily="49" charset="0"/>
              </a:rPr>
              <a:t>SOLUTION</a:t>
            </a:r>
          </a:p>
          <a:p>
            <a:r>
              <a:rPr lang="en-US" sz="1400" dirty="0" smtClean="0">
                <a:latin typeface="Courier (W1)" pitchFamily="49" charset="0"/>
              </a:rPr>
              <a:t>q</a:t>
            </a:r>
            <a:r>
              <a:rPr lang="en-US" sz="1400" dirty="0">
                <a:latin typeface="Courier (W1)" pitchFamily="49" charset="0"/>
              </a:rPr>
              <a:t>) </a:t>
            </a:r>
            <a:r>
              <a:rPr lang="en-US" sz="1400" dirty="0" smtClean="0">
                <a:latin typeface="Courier (W1)" pitchFamily="49" charset="0"/>
              </a:rPr>
              <a:t>list1: 20?3 + </a:t>
            </a:r>
            <a:r>
              <a:rPr lang="en-US" sz="1400" dirty="0" err="1" smtClean="0">
                <a:latin typeface="Courier (W1)" pitchFamily="49" charset="0"/>
              </a:rPr>
              <a:t>til</a:t>
            </a:r>
            <a:r>
              <a:rPr lang="en-US" sz="1400" dirty="0" smtClean="0">
                <a:latin typeface="Courier (W1)" pitchFamily="49" charset="0"/>
              </a:rPr>
              <a:t> 30</a:t>
            </a:r>
          </a:p>
          <a:p>
            <a:r>
              <a:rPr lang="en-US" sz="1400" dirty="0" smtClean="0">
                <a:latin typeface="Courier (W1)" pitchFamily="49" charset="0"/>
              </a:rPr>
              <a:t>q</a:t>
            </a:r>
            <a:r>
              <a:rPr lang="en-US" sz="1400" dirty="0">
                <a:latin typeface="Courier (W1)" pitchFamily="49" charset="0"/>
              </a:rPr>
              <a:t>) </a:t>
            </a:r>
            <a:r>
              <a:rPr lang="en-US" sz="1400" dirty="0" smtClean="0">
                <a:latin typeface="Courier (W1)" pitchFamily="49" charset="0"/>
              </a:rPr>
              <a:t>max list1</a:t>
            </a:r>
          </a:p>
          <a:p>
            <a:r>
              <a:rPr lang="en-US" sz="1400" dirty="0" smtClean="0">
                <a:latin typeface="Courier (W1)" pitchFamily="49" charset="0"/>
              </a:rPr>
              <a:t>q</a:t>
            </a:r>
            <a:r>
              <a:rPr lang="en-US" sz="1400" dirty="0">
                <a:latin typeface="Courier (W1)" pitchFamily="49" charset="0"/>
              </a:rPr>
              <a:t>) </a:t>
            </a:r>
            <a:r>
              <a:rPr lang="en-US" sz="1400" dirty="0" smtClean="0">
                <a:latin typeface="Courier (W1)" pitchFamily="49" charset="0"/>
              </a:rPr>
              <a:t>min </a:t>
            </a:r>
            <a:r>
              <a:rPr lang="en-US" sz="1400" dirty="0">
                <a:latin typeface="Courier (W1)" pitchFamily="49" charset="0"/>
              </a:rPr>
              <a:t>list1 </a:t>
            </a:r>
            <a:endParaRPr lang="en-US" sz="1400" dirty="0" smtClean="0">
              <a:latin typeface="Courier (W1)" pitchFamily="49" charset="0"/>
            </a:endParaRPr>
          </a:p>
          <a:p>
            <a:r>
              <a:rPr lang="en-US" sz="1400" dirty="0" smtClean="0">
                <a:latin typeface="Courier (W1)" pitchFamily="49" charset="0"/>
              </a:rPr>
              <a:t>q</a:t>
            </a:r>
            <a:r>
              <a:rPr lang="en-US" sz="1400" dirty="0">
                <a:latin typeface="Courier (W1)" pitchFamily="49" charset="0"/>
              </a:rPr>
              <a:t>) </a:t>
            </a:r>
            <a:r>
              <a:rPr lang="en-US" sz="1400" dirty="0" err="1" smtClean="0">
                <a:latin typeface="Courier (W1)" pitchFamily="49" charset="0"/>
              </a:rPr>
              <a:t>avg</a:t>
            </a:r>
            <a:r>
              <a:rPr lang="en-US" sz="1400" dirty="0" smtClean="0">
                <a:latin typeface="Courier (W1)" pitchFamily="49" charset="0"/>
              </a:rPr>
              <a:t> list1 </a:t>
            </a:r>
            <a:r>
              <a:rPr lang="en-US" sz="1400" dirty="0">
                <a:latin typeface="Courier (W1)" pitchFamily="49" charset="0"/>
              </a:rPr>
              <a:t>	</a:t>
            </a:r>
            <a:endParaRPr lang="en-US" sz="1400" dirty="0" smtClean="0">
              <a:latin typeface="Courier (W1)" pitchFamily="49" charset="0"/>
            </a:endParaRPr>
          </a:p>
          <a:p>
            <a:r>
              <a:rPr lang="en-US" sz="1400" dirty="0">
                <a:latin typeface="Courier (W1)" pitchFamily="49" charset="0"/>
              </a:rPr>
              <a:t>q) </a:t>
            </a:r>
            <a:r>
              <a:rPr lang="en-US" sz="1400" dirty="0" smtClean="0">
                <a:latin typeface="Courier (W1)" pitchFamily="49" charset="0"/>
              </a:rPr>
              <a:t>list1[20]</a:t>
            </a:r>
          </a:p>
          <a:p>
            <a:r>
              <a:rPr lang="en-US" sz="1400" dirty="0" smtClean="0">
                <a:latin typeface="Courier (W1)" pitchFamily="49" charset="0"/>
              </a:rPr>
              <a:t>q</a:t>
            </a:r>
            <a:r>
              <a:rPr lang="en-US" sz="1400" dirty="0">
                <a:latin typeface="Courier (W1)" pitchFamily="49" charset="0"/>
              </a:rPr>
              <a:t>) 3 5 7 11 13 </a:t>
            </a:r>
            <a:r>
              <a:rPr lang="en-US" sz="1400" dirty="0" smtClean="0">
                <a:latin typeface="Courier (W1)" pitchFamily="49" charset="0"/>
              </a:rPr>
              <a:t>17 in list1</a:t>
            </a:r>
            <a:endParaRPr lang="en-US" sz="1400" dirty="0">
              <a:latin typeface="Courier (W1)" pitchFamily="49" charset="0"/>
            </a:endParaRPr>
          </a:p>
          <a:p>
            <a:r>
              <a:rPr lang="en-US" sz="1400" dirty="0" smtClean="0">
                <a:latin typeface="Courier (W1)" pitchFamily="49" charset="0"/>
              </a:rPr>
              <a:t>q) list1 * 3</a:t>
            </a:r>
            <a:endParaRPr lang="en-US" sz="1400" dirty="0">
              <a:latin typeface="Courier (W1)" pitchFamily="49" charset="0"/>
            </a:endParaRPr>
          </a:p>
          <a:p>
            <a:r>
              <a:rPr lang="en-US" sz="1400" dirty="0" smtClean="0">
                <a:latin typeface="Courier (W1)" pitchFamily="49" charset="0"/>
              </a:rPr>
              <a:t>q) list1 + </a:t>
            </a:r>
            <a:r>
              <a:rPr lang="en-US" sz="1400" dirty="0" err="1" smtClean="0">
                <a:latin typeface="Courier (W1)" pitchFamily="49" charset="0"/>
              </a:rPr>
              <a:t>til</a:t>
            </a:r>
            <a:r>
              <a:rPr lang="en-US" sz="1400" dirty="0" smtClean="0">
                <a:latin typeface="Courier (W1)" pitchFamily="49" charset="0"/>
              </a:rPr>
              <a:t> count list1</a:t>
            </a:r>
          </a:p>
          <a:p>
            <a:r>
              <a:rPr lang="en-US" sz="1400" dirty="0" smtClean="0">
                <a:latin typeface="Courier (W1)" pitchFamily="49" charset="0"/>
              </a:rPr>
              <a:t>q) list1 mod 2 // use mod 2 to find even elements</a:t>
            </a:r>
          </a:p>
          <a:p>
            <a:r>
              <a:rPr lang="en-US" sz="1400" dirty="0" smtClean="0">
                <a:latin typeface="Courier (W1)" pitchFamily="49" charset="0"/>
              </a:rPr>
              <a:t>q) count where not list1 mod 2</a:t>
            </a:r>
          </a:p>
          <a:p>
            <a:r>
              <a:rPr lang="en-US" sz="1400" dirty="0" smtClean="0">
                <a:latin typeface="Courier (W1)" pitchFamily="49" charset="0"/>
              </a:rPr>
              <a:t>q</a:t>
            </a:r>
            <a:r>
              <a:rPr lang="en-US" sz="1400" dirty="0">
                <a:latin typeface="Courier (W1)" pitchFamily="49" charset="0"/>
              </a:rPr>
              <a:t>) </a:t>
            </a:r>
            <a:r>
              <a:rPr lang="en-US" sz="1400" dirty="0" smtClean="0">
                <a:latin typeface="Courier (W1)" pitchFamily="49" charset="0"/>
              </a:rPr>
              <a:t>`date$10#list1 // dates are stored as integer (days) from 2000.01.01</a:t>
            </a:r>
            <a:endParaRPr lang="en-US" sz="14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783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433" y="1329796"/>
            <a:ext cx="5313367" cy="46815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    How many elements are in the each of the following?</a:t>
            </a:r>
          </a:p>
          <a:p>
            <a:pPr marL="276225" lvl="1" indent="0">
              <a:buNone/>
            </a:pPr>
            <a:r>
              <a:rPr lang="pt-BR" sz="1600" dirty="0">
                <a:latin typeface="Courier (W1)" pitchFamily="49" charset="0"/>
              </a:rPr>
              <a:t>("H"; "e";"l"; "l"; "o")</a:t>
            </a:r>
          </a:p>
          <a:p>
            <a:pPr marL="276225" lvl="1" indent="0">
              <a:buNone/>
            </a:pPr>
            <a:r>
              <a:rPr lang="en-US" sz="1600" dirty="0" smtClean="0">
                <a:latin typeface="Courier (W1)" pitchFamily="49" charset="0"/>
              </a:rPr>
              <a:t>(`</a:t>
            </a:r>
            <a:r>
              <a:rPr lang="en-US" sz="1600" dirty="0">
                <a:latin typeface="Courier (W1)" pitchFamily="49" charset="0"/>
              </a:rPr>
              <a:t>Hello)</a:t>
            </a:r>
          </a:p>
          <a:p>
            <a:pPr marL="276225" lvl="1" indent="0">
              <a:buNone/>
            </a:pPr>
            <a:r>
              <a:rPr lang="en-US" sz="1600" dirty="0" smtClean="0">
                <a:latin typeface="Courier (W1)" pitchFamily="49" charset="0"/>
              </a:rPr>
              <a:t>(</a:t>
            </a:r>
            <a:r>
              <a:rPr lang="en-US" sz="1600" dirty="0" smtClean="0"/>
              <a:t>"</a:t>
            </a:r>
            <a:r>
              <a:rPr lang="en-US" sz="1600" dirty="0" smtClean="0">
                <a:latin typeface="Courier (W1)" pitchFamily="49" charset="0"/>
              </a:rPr>
              <a:t>Hello</a:t>
            </a:r>
            <a:r>
              <a:rPr lang="en-US" sz="1600" dirty="0" smtClean="0"/>
              <a:t>"</a:t>
            </a:r>
            <a:r>
              <a:rPr lang="en-US" sz="1600" dirty="0" smtClean="0">
                <a:latin typeface="Courier (W1)" pitchFamily="49" charset="0"/>
              </a:rPr>
              <a:t>)</a:t>
            </a:r>
            <a:endParaRPr lang="en-US" sz="1600" dirty="0">
              <a:latin typeface="Courier (W1)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    Define the strings </a:t>
            </a:r>
            <a:r>
              <a:rPr lang="en-US" i="1" dirty="0" smtClean="0"/>
              <a:t>s1</a:t>
            </a:r>
            <a:r>
              <a:rPr lang="en-US" dirty="0" smtClean="0"/>
              <a:t>:”Hello” and </a:t>
            </a:r>
            <a:r>
              <a:rPr lang="en-US" i="1" dirty="0" smtClean="0"/>
              <a:t>s2</a:t>
            </a:r>
            <a:r>
              <a:rPr lang="en-US" dirty="0" smtClean="0"/>
              <a:t>:”World”.</a:t>
            </a:r>
          </a:p>
          <a:p>
            <a:pPr marL="733425" lvl="1" indent="-457200"/>
            <a:r>
              <a:rPr lang="en-US" dirty="0" smtClean="0"/>
              <a:t>Join them together to form a new string s:”Hello World”.</a:t>
            </a:r>
          </a:p>
          <a:p>
            <a:pPr marL="733425" lvl="1" indent="-457200"/>
            <a:r>
              <a:rPr lang="en-US" dirty="0" smtClean="0"/>
              <a:t>Find the index of the letter “W” in </a:t>
            </a:r>
            <a:r>
              <a:rPr lang="en-US" i="1" dirty="0" smtClean="0"/>
              <a:t>s.</a:t>
            </a:r>
            <a:endParaRPr lang="en-US" dirty="0" smtClean="0"/>
          </a:p>
          <a:p>
            <a:pPr marL="733425" lvl="1" indent="-457200"/>
            <a:r>
              <a:rPr lang="en-US" dirty="0" smtClean="0"/>
              <a:t>Find the index of the last “I” in </a:t>
            </a:r>
            <a:r>
              <a:rPr lang="en-US" i="1" dirty="0" smtClean="0"/>
              <a:t>s.</a:t>
            </a:r>
          </a:p>
          <a:p>
            <a:pPr marL="733425" lvl="1" indent="-457200"/>
            <a:r>
              <a:rPr lang="en-US" dirty="0" smtClean="0"/>
              <a:t>From the string </a:t>
            </a:r>
            <a:r>
              <a:rPr lang="en-US" i="1" dirty="0" smtClean="0"/>
              <a:t>s</a:t>
            </a:r>
            <a:r>
              <a:rPr lang="en-US" dirty="0" smtClean="0"/>
              <a:t>, remove “Hello” from the start and add “of </a:t>
            </a:r>
            <a:r>
              <a:rPr lang="en-US" dirty="0" err="1" smtClean="0"/>
              <a:t>Warcraft</a:t>
            </a:r>
            <a:r>
              <a:rPr lang="en-US" dirty="0" smtClean="0"/>
              <a:t>” on the end. Try to do this in one single operation</a:t>
            </a:r>
            <a:endParaRPr lang="en-US" dirty="0"/>
          </a:p>
          <a:p>
            <a:pPr marL="457200" indent="-457200">
              <a:buFont typeface="+mj-lt"/>
              <a:buAutoNum type="arabicPeriod" startAt="9"/>
            </a:pPr>
            <a:endParaRPr lang="en-US" dirty="0" smtClean="0"/>
          </a:p>
          <a:p>
            <a:pPr marL="457200" indent="-457200">
              <a:buFont typeface="+mj-lt"/>
              <a:buAutoNum type="arabicPeriod" startAt="9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49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704944" y="1557952"/>
            <a:ext cx="4023264" cy="23740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 smtClean="0">
                <a:latin typeface="Courier (W1)" pitchFamily="49" charset="0"/>
              </a:rPr>
              <a:t>SOLUTION</a:t>
            </a:r>
          </a:p>
          <a:p>
            <a:r>
              <a:rPr lang="en-US" sz="1400" dirty="0" smtClean="0">
                <a:latin typeface="Courier (W1)" pitchFamily="49" charset="0"/>
              </a:rPr>
              <a:t>q</a:t>
            </a:r>
            <a:r>
              <a:rPr lang="en-US" sz="1400" dirty="0">
                <a:latin typeface="Courier (W1)" pitchFamily="49" charset="0"/>
              </a:rPr>
              <a:t>) </a:t>
            </a:r>
            <a:r>
              <a:rPr lang="en-US" sz="1400" dirty="0" smtClean="0">
                <a:latin typeface="Courier (W1)" pitchFamily="49" charset="0"/>
              </a:rPr>
              <a:t>count (</a:t>
            </a:r>
            <a:r>
              <a:rPr lang="en-US" sz="1400" dirty="0" smtClean="0"/>
              <a:t>"</a:t>
            </a:r>
            <a:r>
              <a:rPr lang="en-US" sz="1400" dirty="0" smtClean="0">
                <a:latin typeface="Courier (W1)" pitchFamily="49" charset="0"/>
              </a:rPr>
              <a:t>H</a:t>
            </a:r>
            <a:r>
              <a:rPr lang="en-US" sz="1400" dirty="0" smtClean="0"/>
              <a:t>"</a:t>
            </a:r>
            <a:r>
              <a:rPr lang="en-US" sz="1400" dirty="0" smtClean="0">
                <a:latin typeface="Courier (W1)" pitchFamily="49" charset="0"/>
              </a:rPr>
              <a:t>;</a:t>
            </a:r>
            <a:r>
              <a:rPr lang="en-US" sz="1400" dirty="0"/>
              <a:t> </a:t>
            </a:r>
            <a:r>
              <a:rPr lang="en-US" sz="1400" dirty="0" smtClean="0"/>
              <a:t>"</a:t>
            </a:r>
            <a:r>
              <a:rPr lang="en-US" sz="1400" dirty="0" err="1" smtClean="0">
                <a:latin typeface="Courier (W1)" pitchFamily="49" charset="0"/>
              </a:rPr>
              <a:t>e</a:t>
            </a:r>
            <a:r>
              <a:rPr lang="en-US" sz="1400" dirty="0" err="1" smtClean="0"/>
              <a:t>"</a:t>
            </a:r>
            <a:r>
              <a:rPr lang="en-US" sz="1400" dirty="0" err="1" smtClean="0">
                <a:latin typeface="Courier (W1)" pitchFamily="49" charset="0"/>
              </a:rPr>
              <a:t>;</a:t>
            </a:r>
            <a:r>
              <a:rPr lang="en-US" sz="1400" dirty="0" err="1" smtClean="0"/>
              <a:t>"</a:t>
            </a:r>
            <a:r>
              <a:rPr lang="en-US" sz="1400" dirty="0" err="1" smtClean="0">
                <a:latin typeface="Courier (W1)" pitchFamily="49" charset="0"/>
              </a:rPr>
              <a:t>l</a:t>
            </a:r>
            <a:r>
              <a:rPr lang="en-US" sz="1400" dirty="0" smtClean="0"/>
              <a:t>"</a:t>
            </a:r>
            <a:r>
              <a:rPr lang="en-US" sz="1400" dirty="0" smtClean="0">
                <a:latin typeface="Courier (W1)" pitchFamily="49" charset="0"/>
              </a:rPr>
              <a:t>;</a:t>
            </a:r>
            <a:r>
              <a:rPr lang="en-US" sz="1400" dirty="0"/>
              <a:t> </a:t>
            </a:r>
            <a:r>
              <a:rPr lang="en-US" sz="1400" dirty="0" smtClean="0"/>
              <a:t>"</a:t>
            </a:r>
            <a:r>
              <a:rPr lang="en-US" sz="1400" dirty="0" smtClean="0">
                <a:latin typeface="Courier (W1)" pitchFamily="49" charset="0"/>
              </a:rPr>
              <a:t>l</a:t>
            </a:r>
            <a:r>
              <a:rPr lang="en-US" sz="1400" dirty="0" smtClean="0"/>
              <a:t>"</a:t>
            </a:r>
            <a:r>
              <a:rPr lang="en-US" sz="1400" dirty="0" smtClean="0">
                <a:latin typeface="Courier (W1)" pitchFamily="49" charset="0"/>
              </a:rPr>
              <a:t>;</a:t>
            </a:r>
            <a:r>
              <a:rPr lang="en-US" sz="1400" dirty="0"/>
              <a:t> </a:t>
            </a:r>
            <a:r>
              <a:rPr lang="en-US" sz="1400" dirty="0" smtClean="0"/>
              <a:t>"</a:t>
            </a:r>
            <a:r>
              <a:rPr lang="en-US" sz="1400" dirty="0" smtClean="0">
                <a:latin typeface="Courier (W1)" pitchFamily="49" charset="0"/>
              </a:rPr>
              <a:t>o</a:t>
            </a:r>
            <a:r>
              <a:rPr lang="en-US" sz="1400" dirty="0" smtClean="0"/>
              <a:t>"</a:t>
            </a:r>
            <a:r>
              <a:rPr lang="en-US" sz="1400" dirty="0" smtClean="0">
                <a:latin typeface="Courier (W1)" pitchFamily="49" charset="0"/>
              </a:rPr>
              <a:t>)</a:t>
            </a:r>
            <a:endParaRPr lang="en-US" sz="1400" dirty="0">
              <a:latin typeface="Courier (W1)" pitchFamily="49" charset="0"/>
            </a:endParaRPr>
          </a:p>
          <a:p>
            <a:r>
              <a:rPr lang="en-US" sz="1400" dirty="0">
                <a:latin typeface="Courier (W1)" pitchFamily="49" charset="0"/>
              </a:rPr>
              <a:t>q) count</a:t>
            </a:r>
            <a:r>
              <a:rPr lang="en-US" sz="1400" dirty="0" smtClean="0">
                <a:latin typeface="Courier (W1)" pitchFamily="49" charset="0"/>
              </a:rPr>
              <a:t>(`</a:t>
            </a:r>
            <a:r>
              <a:rPr lang="en-US" sz="1400" dirty="0">
                <a:latin typeface="Courier (W1)" pitchFamily="49" charset="0"/>
              </a:rPr>
              <a:t>Hello)</a:t>
            </a:r>
          </a:p>
          <a:p>
            <a:r>
              <a:rPr lang="en-US" sz="1400" dirty="0">
                <a:latin typeface="Courier (W1)" pitchFamily="49" charset="0"/>
              </a:rPr>
              <a:t>q) </a:t>
            </a:r>
            <a:r>
              <a:rPr lang="en-US" sz="1400" dirty="0" smtClean="0">
                <a:latin typeface="Courier (W1)" pitchFamily="49" charset="0"/>
              </a:rPr>
              <a:t>count(</a:t>
            </a:r>
            <a:r>
              <a:rPr lang="en-US" sz="1400" dirty="0" smtClean="0"/>
              <a:t>"</a:t>
            </a:r>
            <a:r>
              <a:rPr lang="en-US" sz="1400" dirty="0" smtClean="0">
                <a:latin typeface="Courier (W1)" pitchFamily="49" charset="0"/>
              </a:rPr>
              <a:t>Hello</a:t>
            </a:r>
            <a:r>
              <a:rPr lang="en-US" sz="1400" dirty="0" smtClean="0"/>
              <a:t>"</a:t>
            </a:r>
            <a:r>
              <a:rPr lang="en-US" sz="1400" dirty="0" smtClean="0">
                <a:latin typeface="Courier (W1)" pitchFamily="49" charset="0"/>
              </a:rPr>
              <a:t>)</a:t>
            </a:r>
          </a:p>
          <a:p>
            <a:r>
              <a:rPr lang="en-US" sz="1400" dirty="0">
                <a:latin typeface="Courier (W1)" pitchFamily="49" charset="0"/>
              </a:rPr>
              <a:t>q) </a:t>
            </a:r>
            <a:r>
              <a:rPr lang="en-US" sz="1400" dirty="0" smtClean="0">
                <a:latin typeface="Courier (W1)" pitchFamily="49" charset="0"/>
              </a:rPr>
              <a:t>s1:</a:t>
            </a:r>
            <a:r>
              <a:rPr lang="en-US" sz="1400" dirty="0"/>
              <a:t>"</a:t>
            </a:r>
            <a:r>
              <a:rPr lang="en-US" sz="1400" dirty="0" smtClean="0">
                <a:latin typeface="Courier (W1)" pitchFamily="49" charset="0"/>
              </a:rPr>
              <a:t>Hello</a:t>
            </a:r>
            <a:r>
              <a:rPr lang="en-US" sz="1400" dirty="0"/>
              <a:t>"</a:t>
            </a:r>
            <a:endParaRPr lang="en-US" sz="1400" dirty="0">
              <a:latin typeface="Courier (W1)" pitchFamily="49" charset="0"/>
            </a:endParaRPr>
          </a:p>
          <a:p>
            <a:r>
              <a:rPr lang="en-US" sz="1400" dirty="0" smtClean="0">
                <a:latin typeface="Courier (W1)" pitchFamily="49" charset="0"/>
              </a:rPr>
              <a:t>q) s2:</a:t>
            </a:r>
            <a:r>
              <a:rPr lang="en-US" sz="1400" dirty="0"/>
              <a:t>"</a:t>
            </a:r>
            <a:r>
              <a:rPr lang="en-US" sz="1400" dirty="0" smtClean="0">
                <a:latin typeface="Courier (W1)" pitchFamily="49" charset="0"/>
              </a:rPr>
              <a:t>World</a:t>
            </a:r>
            <a:r>
              <a:rPr lang="en-US" sz="1400" dirty="0" smtClean="0"/>
              <a:t>“</a:t>
            </a:r>
          </a:p>
          <a:p>
            <a:r>
              <a:rPr lang="en-US" sz="1400" dirty="0" smtClean="0">
                <a:latin typeface="Courier (W1)" pitchFamily="49" charset="0"/>
              </a:rPr>
              <a:t>q) s:s1</a:t>
            </a:r>
            <a:r>
              <a:rPr lang="en-US" sz="1400" dirty="0">
                <a:latin typeface="Courier (W1)" pitchFamily="49" charset="0"/>
              </a:rPr>
              <a:t>," ",</a:t>
            </a:r>
            <a:r>
              <a:rPr lang="en-US" sz="1400" dirty="0" smtClean="0">
                <a:latin typeface="Courier (W1)" pitchFamily="49" charset="0"/>
              </a:rPr>
              <a:t>s2</a:t>
            </a:r>
          </a:p>
          <a:p>
            <a:r>
              <a:rPr lang="en-US" sz="1400" dirty="0" smtClean="0">
                <a:latin typeface="Courier (W1)" pitchFamily="49" charset="0"/>
              </a:rPr>
              <a:t>q)</a:t>
            </a:r>
            <a:r>
              <a:rPr lang="en-US" sz="1400" dirty="0" err="1" smtClean="0">
                <a:latin typeface="Courier (W1)" pitchFamily="49" charset="0"/>
              </a:rPr>
              <a:t>s</a:t>
            </a:r>
            <a:r>
              <a:rPr lang="en-US" sz="1400" dirty="0" err="1">
                <a:latin typeface="Courier (W1)" pitchFamily="49" charset="0"/>
              </a:rPr>
              <a:t>?"W</a:t>
            </a:r>
            <a:r>
              <a:rPr lang="en-US" sz="1400" dirty="0">
                <a:latin typeface="Courier (W1)" pitchFamily="49" charset="0"/>
              </a:rPr>
              <a:t>"</a:t>
            </a:r>
          </a:p>
          <a:p>
            <a:r>
              <a:rPr lang="en-US" sz="1400" dirty="0" smtClean="0">
                <a:latin typeface="Courier (W1)" pitchFamily="49" charset="0"/>
              </a:rPr>
              <a:t>q)last </a:t>
            </a:r>
            <a:r>
              <a:rPr lang="en-US" sz="1400" dirty="0" err="1">
                <a:latin typeface="Courier (W1)" pitchFamily="49" charset="0"/>
              </a:rPr>
              <a:t>ss</a:t>
            </a:r>
            <a:r>
              <a:rPr lang="en-US" sz="1400" dirty="0">
                <a:latin typeface="Courier (W1)" pitchFamily="49" charset="0"/>
              </a:rPr>
              <a:t>[</a:t>
            </a:r>
            <a:r>
              <a:rPr lang="en-US" sz="1400" dirty="0" err="1">
                <a:latin typeface="Courier (W1)" pitchFamily="49" charset="0"/>
              </a:rPr>
              <a:t>s;"l</a:t>
            </a:r>
            <a:r>
              <a:rPr lang="en-US" sz="1400" dirty="0">
                <a:latin typeface="Courier (W1)" pitchFamily="49" charset="0"/>
              </a:rPr>
              <a:t>"]</a:t>
            </a:r>
          </a:p>
          <a:p>
            <a:r>
              <a:rPr lang="en-US" sz="1400" dirty="0" smtClean="0">
                <a:latin typeface="Courier (W1)" pitchFamily="49" charset="0"/>
              </a:rPr>
              <a:t>q)</a:t>
            </a:r>
            <a:r>
              <a:rPr lang="en-US" sz="1400" dirty="0" err="1" smtClean="0">
                <a:latin typeface="Courier (W1)" pitchFamily="49" charset="0"/>
              </a:rPr>
              <a:t>ssr</a:t>
            </a:r>
            <a:r>
              <a:rPr lang="en-US" sz="1400" dirty="0" smtClean="0">
                <a:latin typeface="Courier (W1)" pitchFamily="49" charset="0"/>
              </a:rPr>
              <a:t>[</a:t>
            </a:r>
            <a:r>
              <a:rPr lang="en-US" sz="1400" dirty="0" err="1" smtClean="0">
                <a:latin typeface="Courier (W1)" pitchFamily="49" charset="0"/>
              </a:rPr>
              <a:t>s</a:t>
            </a:r>
            <a:r>
              <a:rPr lang="en-US" sz="1400" dirty="0" err="1">
                <a:latin typeface="Courier (W1)" pitchFamily="49" charset="0"/>
              </a:rPr>
              <a:t>;"Hello</a:t>
            </a:r>
            <a:r>
              <a:rPr lang="en-US" sz="1400" dirty="0">
                <a:latin typeface="Courier (W1)" pitchFamily="49" charset="0"/>
              </a:rPr>
              <a:t> ";""], " of </a:t>
            </a:r>
            <a:r>
              <a:rPr lang="en-US" sz="1400" dirty="0" err="1" smtClean="0">
                <a:latin typeface="Courier (W1)" pitchFamily="49" charset="0"/>
              </a:rPr>
              <a:t>Warcraft</a:t>
            </a:r>
            <a:r>
              <a:rPr lang="en-US" sz="1400" dirty="0" smtClean="0">
                <a:latin typeface="Courier (W1)" pitchFamily="49" charset="0"/>
              </a:rPr>
              <a:t>"</a:t>
            </a:r>
            <a:endParaRPr lang="en-US" sz="14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783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kdb</a:t>
            </a:r>
            <a:r>
              <a:rPr lang="en-US"/>
              <a:t>+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website: http://code.kx.com</a:t>
            </a:r>
          </a:p>
          <a:p>
            <a:r>
              <a:rPr lang="en-US" dirty="0" smtClean="0"/>
              <a:t>High </a:t>
            </a:r>
            <a:r>
              <a:rPr lang="en-US" dirty="0"/>
              <a:t>performance database, managing real time and </a:t>
            </a:r>
            <a:r>
              <a:rPr lang="en-US" dirty="0" smtClean="0"/>
              <a:t>historical </a:t>
            </a:r>
            <a:r>
              <a:rPr lang="en-US" dirty="0"/>
              <a:t>data within a single platform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Column orientated</a:t>
            </a:r>
          </a:p>
          <a:p>
            <a:pPr lvl="1"/>
            <a:r>
              <a:rPr lang="en-US" dirty="0"/>
              <a:t>Embedded query language - q</a:t>
            </a:r>
          </a:p>
          <a:p>
            <a:pPr lvl="1"/>
            <a:r>
              <a:rPr lang="en-US" dirty="0"/>
              <a:t>In-memory and on-disk data access</a:t>
            </a:r>
          </a:p>
          <a:p>
            <a:pPr lvl="1"/>
            <a:r>
              <a:rPr lang="en-US" dirty="0"/>
              <a:t>Optimized and </a:t>
            </a:r>
            <a:r>
              <a:rPr lang="en-US" dirty="0" smtClean="0"/>
              <a:t>configurable </a:t>
            </a:r>
            <a:r>
              <a:rPr lang="en-US" dirty="0"/>
              <a:t>partitioning of on-disk data</a:t>
            </a:r>
          </a:p>
          <a:p>
            <a:pPr lvl="1"/>
            <a:r>
              <a:rPr lang="en-US" dirty="0"/>
              <a:t>64-bit architecture with built-in multi-threaded support</a:t>
            </a:r>
          </a:p>
          <a:p>
            <a:pPr lvl="1"/>
            <a:r>
              <a:rPr lang="en-US" dirty="0"/>
              <a:t>Direct analysis on data</a:t>
            </a:r>
          </a:p>
          <a:p>
            <a:pPr lvl="1"/>
            <a:r>
              <a:rPr lang="en-US" dirty="0"/>
              <a:t>High speed time series analysis</a:t>
            </a:r>
          </a:p>
          <a:p>
            <a:pPr lvl="1"/>
            <a:r>
              <a:rPr lang="en-US" dirty="0"/>
              <a:t>Discrete and continuous joins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93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data regards the </a:t>
            </a:r>
            <a:r>
              <a:rPr lang="en-US" dirty="0" smtClean="0"/>
              <a:t>network duration for </a:t>
            </a:r>
            <a:r>
              <a:rPr lang="en-US" dirty="0" smtClean="0"/>
              <a:t>different trading account and </a:t>
            </a:r>
            <a:r>
              <a:rPr lang="en-US" dirty="0" smtClean="0"/>
              <a:t>different </a:t>
            </a:r>
            <a:r>
              <a:rPr lang="en-US" dirty="0" smtClean="0"/>
              <a:t>gateways. One duration correspond to one connection. </a:t>
            </a:r>
            <a:endParaRPr lang="en-US" dirty="0"/>
          </a:p>
          <a:p>
            <a:pPr marL="457200" indent="-457200">
              <a:buFont typeface="+mj-lt"/>
              <a:buAutoNum type="arabicPeriod" startAt="11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50</a:t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813328"/>
              </p:ext>
            </p:extLst>
          </p:nvPr>
        </p:nvGraphicFramePr>
        <p:xfrm>
          <a:off x="461471" y="2239171"/>
          <a:ext cx="901430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4767"/>
                <a:gridCol w="3004767"/>
                <a:gridCol w="30047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trading_acc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gateway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total_duration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VT560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pdtcel01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55 59 62 41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FD009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pdtcel02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65 62 62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P1009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pdtcel02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52 55 56 98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TG389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pdtcel03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96 56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F1012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pdtcel04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72 75 63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T7009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pdtcel04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GT660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pdtcel01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r>
                        <a:rPr lang="en-US" baseline="0" dirty="0" smtClean="0"/>
                        <a:t> 98 99 65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MS888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pdtcel02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r>
                        <a:rPr lang="en-US" baseline="0" dirty="0" smtClean="0"/>
                        <a:t> 51 50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OT092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pdtcel02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55 56 43 75 54 56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P2560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pdtcel04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78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three lists, one for each column of data in the table. The lists </a:t>
            </a:r>
            <a:r>
              <a:rPr lang="en-US" i="1" dirty="0" err="1" smtClean="0"/>
              <a:t>trading_acc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gateway </a:t>
            </a:r>
            <a:r>
              <a:rPr lang="en-US" dirty="0" smtClean="0"/>
              <a:t>should </a:t>
            </a:r>
            <a:r>
              <a:rPr lang="en-US" dirty="0"/>
              <a:t>be of type symbol (abbreviate as you wish!), </a:t>
            </a:r>
            <a:r>
              <a:rPr lang="en-US" dirty="0" smtClean="0"/>
              <a:t>with levels </a:t>
            </a:r>
            <a:r>
              <a:rPr lang="en-US" dirty="0"/>
              <a:t>a list of nested lists, of type </a:t>
            </a:r>
            <a:r>
              <a:rPr lang="en-US" dirty="0" smtClean="0"/>
              <a:t>int.</a:t>
            </a:r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another list, which is the </a:t>
            </a:r>
            <a:r>
              <a:rPr lang="en-US" dirty="0" smtClean="0"/>
              <a:t>number of connections for </a:t>
            </a:r>
            <a:r>
              <a:rPr lang="en-US" dirty="0"/>
              <a:t>each </a:t>
            </a:r>
            <a:r>
              <a:rPr lang="en-US" dirty="0" smtClean="0"/>
              <a:t>trading account</a:t>
            </a:r>
            <a:endParaRPr lang="en-US" dirty="0"/>
          </a:p>
          <a:p>
            <a:r>
              <a:rPr lang="en-US" dirty="0" smtClean="0"/>
              <a:t>Calculate </a:t>
            </a:r>
            <a:r>
              <a:rPr lang="en-US" dirty="0"/>
              <a:t>the average </a:t>
            </a:r>
            <a:r>
              <a:rPr lang="en-US" dirty="0" smtClean="0"/>
              <a:t>duration for </a:t>
            </a:r>
            <a:r>
              <a:rPr lang="en-US" dirty="0"/>
              <a:t>each trading account</a:t>
            </a:r>
          </a:p>
          <a:p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err="1"/>
              <a:t>boolean</a:t>
            </a:r>
            <a:r>
              <a:rPr lang="en-US" dirty="0"/>
              <a:t> list </a:t>
            </a:r>
            <a:r>
              <a:rPr lang="en-US" dirty="0" smtClean="0"/>
              <a:t>indicating </a:t>
            </a:r>
            <a:r>
              <a:rPr lang="en-US" dirty="0"/>
              <a:t>where the average </a:t>
            </a:r>
            <a:r>
              <a:rPr lang="en-US" dirty="0" smtClean="0"/>
              <a:t>duration is more </a:t>
            </a:r>
            <a:r>
              <a:rPr lang="en-US" dirty="0"/>
              <a:t>than </a:t>
            </a:r>
            <a:r>
              <a:rPr lang="en-US" dirty="0" smtClean="0"/>
              <a:t>80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which </a:t>
            </a:r>
            <a:r>
              <a:rPr lang="en-US" dirty="0" smtClean="0"/>
              <a:t>trading account is </a:t>
            </a:r>
            <a:r>
              <a:rPr lang="en-US" dirty="0"/>
              <a:t>the average </a:t>
            </a:r>
            <a:r>
              <a:rPr lang="en-US" dirty="0" smtClean="0"/>
              <a:t>duration more </a:t>
            </a:r>
            <a:r>
              <a:rPr lang="en-US" dirty="0"/>
              <a:t>than </a:t>
            </a:r>
            <a:r>
              <a:rPr lang="en-US" dirty="0" smtClean="0"/>
              <a:t>80?</a:t>
            </a:r>
            <a:endParaRPr lang="en-US" dirty="0"/>
          </a:p>
          <a:p>
            <a:r>
              <a:rPr lang="en-US" dirty="0" smtClean="0"/>
              <a:t>Find the maximum duration for trading account GT660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51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12160" y="3769053"/>
            <a:ext cx="8993190" cy="2870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 smtClean="0">
                <a:latin typeface="Courier (W1)" pitchFamily="49" charset="0"/>
              </a:rPr>
              <a:t>SOLUTION</a:t>
            </a:r>
          </a:p>
          <a:p>
            <a:pPr fontAlgn="b"/>
            <a:r>
              <a:rPr lang="en-US" sz="1400" dirty="0" smtClean="0">
                <a:latin typeface="Courier (W1)" pitchFamily="49" charset="0"/>
              </a:rPr>
              <a:t>q) </a:t>
            </a:r>
            <a:r>
              <a:rPr lang="en-US" sz="1400" dirty="0" err="1" smtClean="0">
                <a:latin typeface="Courier (W1)" pitchFamily="49" charset="0"/>
              </a:rPr>
              <a:t>trading_acc</a:t>
            </a:r>
            <a:r>
              <a:rPr lang="en-US" sz="1400" dirty="0" smtClean="0">
                <a:latin typeface="Courier (W1)" pitchFamily="49" charset="0"/>
              </a:rPr>
              <a:t>: `VT560`FD009`P1009`TG389`F1012`T7009`GT660`MS888`OT092`P2560;</a:t>
            </a:r>
            <a:endParaRPr lang="en-US" sz="1400" dirty="0">
              <a:latin typeface="Courier (W1)" pitchFamily="49" charset="0"/>
            </a:endParaRPr>
          </a:p>
          <a:p>
            <a:r>
              <a:rPr lang="en-US" sz="1400" dirty="0" smtClean="0">
                <a:latin typeface="Courier (W1)" pitchFamily="49" charset="0"/>
              </a:rPr>
              <a:t>q) gateway</a:t>
            </a:r>
            <a:r>
              <a:rPr lang="en-US" sz="1400" dirty="0">
                <a:latin typeface="Courier (W1)" pitchFamily="49" charset="0"/>
              </a:rPr>
              <a:t>: `pdtcel01`pdtcel02`pdtcel02`pdtcel03`pdtcel04`pdtcel04`pdtcel01`pdtcel02`pdtcel02`pdtcel04;</a:t>
            </a:r>
          </a:p>
          <a:p>
            <a:r>
              <a:rPr lang="en-US" sz="1400" dirty="0" smtClean="0">
                <a:latin typeface="Courier (W1)" pitchFamily="49" charset="0"/>
              </a:rPr>
              <a:t>q) </a:t>
            </a:r>
            <a:r>
              <a:rPr lang="en-US" sz="1400" dirty="0" err="1" smtClean="0">
                <a:latin typeface="Courier (W1)" pitchFamily="49" charset="0"/>
              </a:rPr>
              <a:t>total_duration</a:t>
            </a:r>
            <a:r>
              <a:rPr lang="en-US" sz="1400" dirty="0">
                <a:latin typeface="Courier (W1)" pitchFamily="49" charset="0"/>
              </a:rPr>
              <a:t>: (55 59 62 41i; 65 62 62i; 52 55 56 98i; 96 56i; 72 75 63i; 66i; 100 98 99 65i; 50 51 50i; 55 56 43 75 54 56i; 50 50i</a:t>
            </a:r>
            <a:r>
              <a:rPr lang="en-US" sz="1400" dirty="0" smtClean="0">
                <a:latin typeface="Courier (W1)" pitchFamily="49" charset="0"/>
              </a:rPr>
              <a:t>);</a:t>
            </a:r>
          </a:p>
          <a:p>
            <a:r>
              <a:rPr lang="en-US" sz="1400" dirty="0" smtClean="0">
                <a:latin typeface="Courier (W1)" pitchFamily="49" charset="0"/>
              </a:rPr>
              <a:t>q) count each </a:t>
            </a:r>
            <a:r>
              <a:rPr lang="en-US" sz="1400" dirty="0" err="1" smtClean="0">
                <a:latin typeface="Courier (W1)" pitchFamily="49" charset="0"/>
              </a:rPr>
              <a:t>total_duration</a:t>
            </a:r>
            <a:endParaRPr lang="en-US" sz="1400" dirty="0" smtClean="0">
              <a:latin typeface="Courier (W1)" pitchFamily="49" charset="0"/>
            </a:endParaRPr>
          </a:p>
          <a:p>
            <a:r>
              <a:rPr lang="en-US" sz="1400" dirty="0" smtClean="0">
                <a:latin typeface="Courier (W1)" pitchFamily="49" charset="0"/>
              </a:rPr>
              <a:t>q) </a:t>
            </a:r>
            <a:r>
              <a:rPr lang="en-US" sz="1400" dirty="0" err="1" smtClean="0">
                <a:latin typeface="Courier (W1)" pitchFamily="49" charset="0"/>
              </a:rPr>
              <a:t>avg</a:t>
            </a:r>
            <a:r>
              <a:rPr lang="en-US" sz="1400" dirty="0" smtClean="0">
                <a:latin typeface="Courier (W1)" pitchFamily="49" charset="0"/>
              </a:rPr>
              <a:t> each </a:t>
            </a:r>
            <a:r>
              <a:rPr lang="en-US" sz="1400" dirty="0" err="1">
                <a:latin typeface="Courier (W1)" pitchFamily="49" charset="0"/>
              </a:rPr>
              <a:t>total_duration</a:t>
            </a:r>
            <a:endParaRPr lang="en-US" sz="1400" dirty="0">
              <a:latin typeface="Courier (W1)" pitchFamily="49" charset="0"/>
            </a:endParaRPr>
          </a:p>
          <a:p>
            <a:r>
              <a:rPr lang="en-US" sz="1400" dirty="0" smtClean="0">
                <a:latin typeface="Courier (W1)" pitchFamily="49" charset="0"/>
              </a:rPr>
              <a:t>q</a:t>
            </a:r>
            <a:r>
              <a:rPr lang="en-US" sz="1400" dirty="0">
                <a:latin typeface="Courier (W1)" pitchFamily="49" charset="0"/>
              </a:rPr>
              <a:t>) (</a:t>
            </a:r>
            <a:r>
              <a:rPr lang="en-US" sz="1400" dirty="0" err="1">
                <a:latin typeface="Courier (W1)" pitchFamily="49" charset="0"/>
              </a:rPr>
              <a:t>avg</a:t>
            </a:r>
            <a:r>
              <a:rPr lang="en-US" sz="1400" dirty="0">
                <a:latin typeface="Courier (W1)" pitchFamily="49" charset="0"/>
              </a:rPr>
              <a:t> each </a:t>
            </a:r>
            <a:r>
              <a:rPr lang="en-US" sz="1400" dirty="0" err="1">
                <a:latin typeface="Courier (W1)" pitchFamily="49" charset="0"/>
              </a:rPr>
              <a:t>total_duration</a:t>
            </a:r>
            <a:r>
              <a:rPr lang="en-US" sz="1400" dirty="0">
                <a:latin typeface="Courier (W1)" pitchFamily="49" charset="0"/>
              </a:rPr>
              <a:t>) &gt; </a:t>
            </a:r>
            <a:r>
              <a:rPr lang="en-US" sz="1400" dirty="0" smtClean="0">
                <a:latin typeface="Courier (W1)" pitchFamily="49" charset="0"/>
              </a:rPr>
              <a:t>80</a:t>
            </a:r>
          </a:p>
          <a:p>
            <a:r>
              <a:rPr lang="en-US" sz="1400" dirty="0">
                <a:latin typeface="Courier (W1)" pitchFamily="49" charset="0"/>
              </a:rPr>
              <a:t>q) where (</a:t>
            </a:r>
            <a:r>
              <a:rPr lang="en-US" sz="1400" dirty="0" err="1">
                <a:latin typeface="Courier (W1)" pitchFamily="49" charset="0"/>
              </a:rPr>
              <a:t>avg</a:t>
            </a:r>
            <a:r>
              <a:rPr lang="en-US" sz="1400" dirty="0">
                <a:latin typeface="Courier (W1)" pitchFamily="49" charset="0"/>
              </a:rPr>
              <a:t> each </a:t>
            </a:r>
            <a:r>
              <a:rPr lang="en-US" sz="1400" dirty="0" err="1">
                <a:latin typeface="Courier (W1)" pitchFamily="49" charset="0"/>
              </a:rPr>
              <a:t>total_duration</a:t>
            </a:r>
            <a:r>
              <a:rPr lang="en-US" sz="1400" dirty="0">
                <a:latin typeface="Courier (W1)" pitchFamily="49" charset="0"/>
              </a:rPr>
              <a:t>) &gt; </a:t>
            </a:r>
            <a:r>
              <a:rPr lang="en-US" sz="1400" dirty="0" smtClean="0">
                <a:latin typeface="Courier (W1)" pitchFamily="49" charset="0"/>
              </a:rPr>
              <a:t>80</a:t>
            </a:r>
          </a:p>
          <a:p>
            <a:r>
              <a:rPr lang="en-US" sz="1400" dirty="0" smtClean="0">
                <a:latin typeface="Courier (W1)" pitchFamily="49" charset="0"/>
              </a:rPr>
              <a:t>q) </a:t>
            </a:r>
            <a:r>
              <a:rPr lang="en-US" sz="1400" dirty="0" err="1" smtClean="0">
                <a:latin typeface="Courier (W1)" pitchFamily="49" charset="0"/>
              </a:rPr>
              <a:t>trading_acc</a:t>
            </a:r>
            <a:r>
              <a:rPr lang="en-US" sz="1400" dirty="0" smtClean="0">
                <a:latin typeface="Courier (W1)" pitchFamily="49" charset="0"/>
              </a:rPr>
              <a:t> where </a:t>
            </a:r>
            <a:r>
              <a:rPr lang="en-US" sz="1400" dirty="0">
                <a:latin typeface="Courier (W1)" pitchFamily="49" charset="0"/>
              </a:rPr>
              <a:t>(</a:t>
            </a:r>
            <a:r>
              <a:rPr lang="en-US" sz="1400" dirty="0" err="1">
                <a:latin typeface="Courier (W1)" pitchFamily="49" charset="0"/>
              </a:rPr>
              <a:t>avg</a:t>
            </a:r>
            <a:r>
              <a:rPr lang="en-US" sz="1400" dirty="0">
                <a:latin typeface="Courier (W1)" pitchFamily="49" charset="0"/>
              </a:rPr>
              <a:t> each </a:t>
            </a:r>
            <a:r>
              <a:rPr lang="en-US" sz="1400" dirty="0" err="1">
                <a:latin typeface="Courier (W1)" pitchFamily="49" charset="0"/>
              </a:rPr>
              <a:t>total_duration</a:t>
            </a:r>
            <a:r>
              <a:rPr lang="en-US" sz="1400" dirty="0">
                <a:latin typeface="Courier (W1)" pitchFamily="49" charset="0"/>
              </a:rPr>
              <a:t>) &gt; </a:t>
            </a:r>
            <a:r>
              <a:rPr lang="en-US" sz="1400" dirty="0" smtClean="0">
                <a:latin typeface="Courier (W1)" pitchFamily="49" charset="0"/>
              </a:rPr>
              <a:t>80</a:t>
            </a:r>
          </a:p>
          <a:p>
            <a:r>
              <a:rPr lang="en-US" sz="1400" dirty="0" smtClean="0">
                <a:latin typeface="Courier (W1)" pitchFamily="49" charset="0"/>
              </a:rPr>
              <a:t>q) max raze </a:t>
            </a:r>
            <a:r>
              <a:rPr lang="en-US" sz="1400" dirty="0" err="1" smtClean="0">
                <a:latin typeface="Courier (W1)" pitchFamily="49" charset="0"/>
              </a:rPr>
              <a:t>total_duration</a:t>
            </a:r>
            <a:r>
              <a:rPr lang="en-US" sz="1400" dirty="0" smtClean="0">
                <a:latin typeface="Courier (W1)" pitchFamily="49" charset="0"/>
              </a:rPr>
              <a:t> </a:t>
            </a:r>
            <a:r>
              <a:rPr lang="en-US" sz="1400" dirty="0">
                <a:latin typeface="Courier (W1)" pitchFamily="49" charset="0"/>
              </a:rPr>
              <a:t>where </a:t>
            </a:r>
            <a:r>
              <a:rPr lang="en-US" sz="1400" dirty="0" err="1" smtClean="0">
                <a:latin typeface="Courier (W1)" pitchFamily="49" charset="0"/>
              </a:rPr>
              <a:t>trading_acc</a:t>
            </a:r>
            <a:r>
              <a:rPr lang="en-US" sz="1400" dirty="0" smtClean="0">
                <a:latin typeface="Courier (W1)" pitchFamily="49" charset="0"/>
              </a:rPr>
              <a:t>=`GT660</a:t>
            </a:r>
            <a:endParaRPr lang="en-US" sz="14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36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Atoms and Lists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37205"/>
              </p:ext>
            </p:extLst>
          </p:nvPr>
        </p:nvGraphicFramePr>
        <p:xfrm>
          <a:off x="452438" y="1592263"/>
          <a:ext cx="9001125" cy="376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75"/>
                <a:gridCol w="3000375"/>
                <a:gridCol w="300037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collection of Atoms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</a:t>
                      </a:r>
                    </a:p>
                    <a:p>
                      <a:r>
                        <a:rPr lang="en-US" dirty="0" smtClean="0"/>
                        <a:t>42h</a:t>
                      </a:r>
                    </a:p>
                    <a:p>
                      <a:r>
                        <a:rPr lang="en-US" dirty="0" smtClean="0"/>
                        <a:t>42j</a:t>
                      </a:r>
                    </a:p>
                    <a:p>
                      <a:r>
                        <a:rPr lang="en-US" dirty="0" smtClean="0"/>
                        <a:t>4.2f</a:t>
                      </a:r>
                    </a:p>
                    <a:p>
                      <a:r>
                        <a:rPr lang="en-US" dirty="0" smtClean="0"/>
                        <a:t>“a”</a:t>
                      </a:r>
                    </a:p>
                    <a:p>
                      <a:r>
                        <a:rPr lang="en-US" dirty="0" smtClean="0"/>
                        <a:t>`</a:t>
                      </a:r>
                      <a:r>
                        <a:rPr lang="en-US" dirty="0" err="1" smtClean="0"/>
                        <a:t>sgx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2017.01.01</a:t>
                      </a:r>
                    </a:p>
                    <a:p>
                      <a:r>
                        <a:rPr lang="en-US" dirty="0" smtClean="0"/>
                        <a:t>10:05:01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1 2 3</a:t>
                      </a:r>
                    </a:p>
                    <a:p>
                      <a:r>
                        <a:rPr lang="en-US" dirty="0" smtClean="0"/>
                        <a:t>`</a:t>
                      </a:r>
                      <a:r>
                        <a:rPr lang="en-US" dirty="0" err="1" smtClean="0"/>
                        <a:t>a`b`c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(2;3 5f;"hello")</a:t>
                      </a:r>
                    </a:p>
                    <a:p>
                      <a:r>
                        <a:rPr lang="en-US" dirty="0" smtClean="0"/>
                        <a:t>(1 2 3;23 34;0</a:t>
                      </a:r>
                      <a:r>
                        <a:rPr lang="en-US" baseline="0" dirty="0" smtClean="0"/>
                        <a:t> 0 8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0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</a:t>
            </a:r>
            <a:r>
              <a:rPr lang="en-US" smtClean="0"/>
              <a:t>. </a:t>
            </a:r>
            <a:r>
              <a:rPr lang="en-US"/>
              <a:t>Dictionaries, Tables and </a:t>
            </a:r>
            <a:r>
              <a:rPr lang="en-US" smtClean="0"/>
              <a:t>Functions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.1	Dictionaries</a:t>
            </a:r>
          </a:p>
          <a:p>
            <a:r>
              <a:rPr lang="en-US" dirty="0"/>
              <a:t>4</a:t>
            </a:r>
            <a:r>
              <a:rPr lang="en-US" dirty="0" smtClean="0"/>
              <a:t>.2	Tables</a:t>
            </a:r>
          </a:p>
          <a:p>
            <a:r>
              <a:rPr lang="en-US" dirty="0" smtClean="0"/>
              <a:t>4.3 	Insert &amp; </a:t>
            </a:r>
            <a:r>
              <a:rPr lang="en-US" dirty="0" err="1" smtClean="0"/>
              <a:t>Upsert</a:t>
            </a:r>
            <a:endParaRPr lang="en-US" dirty="0" smtClean="0"/>
          </a:p>
          <a:p>
            <a:r>
              <a:rPr lang="en-US" dirty="0" smtClean="0"/>
              <a:t>4.4</a:t>
            </a:r>
            <a:r>
              <a:rPr lang="en-US" dirty="0"/>
              <a:t>	Conditional statements </a:t>
            </a:r>
            <a:endParaRPr lang="en-US" dirty="0" smtClean="0"/>
          </a:p>
          <a:p>
            <a:r>
              <a:rPr lang="en-US" smtClean="0"/>
              <a:t>4.5</a:t>
            </a:r>
            <a:r>
              <a:rPr lang="en-US" dirty="0" smtClean="0"/>
              <a:t>	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51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Dictionaries (1/8)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dictionary is a mapping between a </a:t>
            </a:r>
            <a:r>
              <a:rPr lang="en-US" dirty="0" smtClean="0"/>
              <a:t>list of keys and a list of values</a:t>
            </a:r>
            <a:endParaRPr lang="en-US" dirty="0"/>
          </a:p>
          <a:p>
            <a:r>
              <a:rPr lang="en-US" dirty="0"/>
              <a:t>A foundation of a table (table is a list of dictionaries)</a:t>
            </a:r>
          </a:p>
          <a:p>
            <a:r>
              <a:rPr lang="en-US" dirty="0"/>
              <a:t>We can create a dictionary like this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Retrieve the key and value like this: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54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2647792"/>
            <a:ext cx="8964386" cy="139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q) /- </a:t>
            </a:r>
            <a:r>
              <a:rPr lang="en-US" sz="1200" dirty="0" err="1">
                <a:latin typeface="Courier (W1)" pitchFamily="49" charset="0"/>
              </a:rPr>
              <a:t>dictname</a:t>
            </a:r>
            <a:r>
              <a:rPr lang="en-US" sz="1200" dirty="0">
                <a:latin typeface="Courier (W1)" pitchFamily="49" charset="0"/>
              </a:rPr>
              <a:t>: </a:t>
            </a:r>
            <a:r>
              <a:rPr lang="en-US" sz="1200" dirty="0" smtClean="0">
                <a:latin typeface="Courier (W1)" pitchFamily="49" charset="0"/>
              </a:rPr>
              <a:t>`</a:t>
            </a:r>
            <a:r>
              <a:rPr lang="en-US" sz="1200" dirty="0" err="1" smtClean="0">
                <a:latin typeface="Courier (W1)" pitchFamily="49" charset="0"/>
              </a:rPr>
              <a:t>list`of`keys</a:t>
            </a:r>
            <a:r>
              <a:rPr lang="en-US" sz="1200" dirty="0" smtClean="0">
                <a:latin typeface="Courier (W1)" pitchFamily="49" charset="0"/>
              </a:rPr>
              <a:t> </a:t>
            </a:r>
            <a:r>
              <a:rPr lang="en-US" sz="1200" dirty="0">
                <a:latin typeface="Courier (W1)" pitchFamily="49" charset="0"/>
              </a:rPr>
              <a:t>! values</a:t>
            </a:r>
          </a:p>
          <a:p>
            <a:r>
              <a:rPr lang="en-US" sz="1200" dirty="0">
                <a:latin typeface="Courier (W1)" pitchFamily="49" charset="0"/>
              </a:rPr>
              <a:t>q) </a:t>
            </a:r>
            <a:r>
              <a:rPr lang="en-US" sz="1200" dirty="0" err="1">
                <a:latin typeface="Courier (W1)" pitchFamily="49" charset="0"/>
              </a:rPr>
              <a:t>dict</a:t>
            </a:r>
            <a:r>
              <a:rPr lang="en-US" sz="1200" dirty="0">
                <a:latin typeface="Courier (W1)" pitchFamily="49" charset="0"/>
              </a:rPr>
              <a:t>: </a:t>
            </a:r>
            <a:r>
              <a:rPr lang="en-US" sz="1200" dirty="0" smtClean="0">
                <a:latin typeface="Courier (W1)" pitchFamily="49" charset="0"/>
              </a:rPr>
              <a:t>`</a:t>
            </a:r>
            <a:r>
              <a:rPr lang="en-US" sz="1200" dirty="0" err="1" smtClean="0">
                <a:latin typeface="Courier (W1)" pitchFamily="49" charset="0"/>
              </a:rPr>
              <a:t>a`b`c</a:t>
            </a:r>
            <a:r>
              <a:rPr lang="en-US" sz="1200" dirty="0" smtClean="0">
                <a:latin typeface="Courier (W1)" pitchFamily="49" charset="0"/>
              </a:rPr>
              <a:t> </a:t>
            </a:r>
            <a:r>
              <a:rPr lang="en-US" sz="1200" dirty="0">
                <a:latin typeface="Courier (W1)" pitchFamily="49" charset="0"/>
              </a:rPr>
              <a:t>! 10 11 12</a:t>
            </a:r>
          </a:p>
          <a:p>
            <a:r>
              <a:rPr lang="en-US" sz="1200" dirty="0">
                <a:latin typeface="Courier (W1)" pitchFamily="49" charset="0"/>
              </a:rPr>
              <a:t>q) </a:t>
            </a:r>
            <a:r>
              <a:rPr lang="en-US" sz="1200" dirty="0" err="1">
                <a:latin typeface="Courier (W1)" pitchFamily="49" charset="0"/>
              </a:rPr>
              <a:t>dict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>
                <a:latin typeface="Courier (W1)" pitchFamily="49" charset="0"/>
              </a:rPr>
              <a:t>a| 10</a:t>
            </a:r>
          </a:p>
          <a:p>
            <a:r>
              <a:rPr lang="en-US" sz="1200" dirty="0">
                <a:latin typeface="Courier (W1)" pitchFamily="49" charset="0"/>
              </a:rPr>
              <a:t>b| 11</a:t>
            </a:r>
          </a:p>
          <a:p>
            <a:r>
              <a:rPr lang="en-US" sz="1200" dirty="0">
                <a:latin typeface="Courier (W1)" pitchFamily="49" charset="0"/>
              </a:rPr>
              <a:t>c| </a:t>
            </a:r>
            <a:r>
              <a:rPr lang="en-US" sz="1200" dirty="0" smtClean="0">
                <a:latin typeface="Courier (W1)" pitchFamily="49" charset="0"/>
              </a:rPr>
              <a:t>12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521178"/>
            <a:ext cx="8964386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atin typeface="Courier (W1)" pitchFamily="49" charset="0"/>
              </a:rPr>
              <a:t>q) key </a:t>
            </a:r>
            <a:r>
              <a:rPr lang="en-US" sz="1200" dirty="0" err="1" smtClean="0">
                <a:latin typeface="Courier (W1)" pitchFamily="49" charset="0"/>
              </a:rPr>
              <a:t>dict</a:t>
            </a:r>
            <a:endParaRPr lang="en-US" sz="1200" dirty="0" smtClean="0">
              <a:latin typeface="Courier (W1)" pitchFamily="49" charset="0"/>
            </a:endParaRPr>
          </a:p>
          <a:p>
            <a:r>
              <a:rPr lang="en-US" sz="1200" dirty="0" smtClean="0">
                <a:latin typeface="Courier (W1)" pitchFamily="49" charset="0"/>
              </a:rPr>
              <a:t>`</a:t>
            </a:r>
            <a:r>
              <a:rPr lang="en-US" sz="1200" dirty="0" err="1">
                <a:latin typeface="Courier (W1)" pitchFamily="49" charset="0"/>
              </a:rPr>
              <a:t>a`b`c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 smtClean="0">
                <a:latin typeface="Courier (W1)" pitchFamily="49" charset="0"/>
              </a:rPr>
              <a:t>q) value </a:t>
            </a:r>
            <a:r>
              <a:rPr lang="en-US" sz="1200" dirty="0" err="1" smtClean="0">
                <a:latin typeface="Courier (W1)" pitchFamily="49" charset="0"/>
              </a:rPr>
              <a:t>dict</a:t>
            </a:r>
            <a:endParaRPr lang="en-US" sz="1200" dirty="0" smtClean="0">
              <a:latin typeface="Courier (W1)" pitchFamily="49" charset="0"/>
            </a:endParaRPr>
          </a:p>
          <a:p>
            <a:r>
              <a:rPr lang="en-US" sz="1200" dirty="0">
                <a:latin typeface="Courier (W1)" pitchFamily="49" charset="0"/>
              </a:rPr>
              <a:t>10 11 </a:t>
            </a:r>
            <a:r>
              <a:rPr lang="en-US" sz="1200" dirty="0" smtClean="0">
                <a:latin typeface="Courier (W1)" pitchFamily="49" charset="0"/>
              </a:rPr>
              <a:t>12</a:t>
            </a:r>
            <a:endParaRPr lang="en-US" sz="12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99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Dictionaries (</a:t>
            </a:r>
            <a:r>
              <a:rPr lang="en-US" smtClean="0"/>
              <a:t>2/8)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Dictionary lookup</a:t>
            </a:r>
          </a:p>
          <a:p>
            <a:pPr marL="0" indent="0">
              <a:buNone/>
            </a:pPr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/>
              <a:t>Joining dictionaries</a:t>
            </a:r>
            <a:r>
              <a:rPr lang="en-US" smtClean="0"/>
              <a:t>:</a:t>
            </a:r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55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57200" y="1918702"/>
            <a:ext cx="8964386" cy="1601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</a:t>
            </a:r>
            <a:r>
              <a:rPr lang="en-US" sz="1200" err="1">
                <a:latin typeface="Courier (W1)" pitchFamily="49" charset="0"/>
              </a:rPr>
              <a:t>dy</a:t>
            </a:r>
            <a:r>
              <a:rPr lang="en-US" sz="1200" smtClean="0">
                <a:latin typeface="Courier (W1)" pitchFamily="49" charset="0"/>
              </a:rPr>
              <a:t>:(`</a:t>
            </a:r>
            <a:r>
              <a:rPr lang="en-US" sz="1200" err="1" smtClean="0">
                <a:latin typeface="Courier (W1)" pitchFamily="49" charset="0"/>
              </a:rPr>
              <a:t>a`b`c</a:t>
            </a:r>
            <a:r>
              <a:rPr lang="en-US" sz="1200">
                <a:latin typeface="Courier (W1)" pitchFamily="49" charset="0"/>
              </a:rPr>
              <a:t>)!(1 2 </a:t>
            </a:r>
            <a:r>
              <a:rPr lang="en-US" sz="1200" smtClean="0">
                <a:latin typeface="Courier (W1)" pitchFamily="49" charset="0"/>
              </a:rPr>
              <a:t>3;`a`b`c;7 </a:t>
            </a:r>
            <a:r>
              <a:rPr lang="en-US" sz="1200">
                <a:latin typeface="Courier (W1)" pitchFamily="49" charset="0"/>
              </a:rPr>
              <a:t>8 9)</a:t>
            </a:r>
          </a:p>
          <a:p>
            <a:r>
              <a:rPr lang="en-US" sz="1200">
                <a:latin typeface="Courier (W1)" pitchFamily="49" charset="0"/>
              </a:rPr>
              <a:t>q)</a:t>
            </a:r>
            <a:r>
              <a:rPr lang="en-US" sz="1200" err="1">
                <a:latin typeface="Courier (W1)" pitchFamily="49" charset="0"/>
              </a:rPr>
              <a:t>dy</a:t>
            </a:r>
            <a:endParaRPr lang="en-US" sz="1200">
              <a:latin typeface="Courier (W1)" pitchFamily="49" charset="0"/>
            </a:endParaRPr>
          </a:p>
          <a:p>
            <a:r>
              <a:rPr lang="en-US" sz="1200">
                <a:latin typeface="Courier (W1)" pitchFamily="49" charset="0"/>
              </a:rPr>
              <a:t>a| 1 2 3</a:t>
            </a:r>
          </a:p>
          <a:p>
            <a:r>
              <a:rPr lang="en-US" sz="1200">
                <a:latin typeface="Courier (W1)" pitchFamily="49" charset="0"/>
              </a:rPr>
              <a:t>b| a b c</a:t>
            </a:r>
          </a:p>
          <a:p>
            <a:r>
              <a:rPr lang="en-US" sz="1200">
                <a:latin typeface="Courier (W1)" pitchFamily="49" charset="0"/>
              </a:rPr>
              <a:t>c| 7 8 9</a:t>
            </a:r>
          </a:p>
          <a:p>
            <a:r>
              <a:rPr lang="en-US" sz="1200">
                <a:latin typeface="Courier (W1)" pitchFamily="49" charset="0"/>
              </a:rPr>
              <a:t>q)</a:t>
            </a:r>
          </a:p>
          <a:p>
            <a:r>
              <a:rPr lang="en-US" sz="1200" smtClean="0">
                <a:latin typeface="Courier (W1)" pitchFamily="49" charset="0"/>
              </a:rPr>
              <a:t>q)</a:t>
            </a:r>
            <a:r>
              <a:rPr lang="en-US" sz="1200" err="1" smtClean="0">
                <a:latin typeface="Courier (W1)" pitchFamily="49" charset="0"/>
              </a:rPr>
              <a:t>dy</a:t>
            </a:r>
            <a:r>
              <a:rPr lang="en-US" sz="1200" smtClean="0">
                <a:latin typeface="Courier (W1)" pitchFamily="49" charset="0"/>
              </a:rPr>
              <a:t>[`a</a:t>
            </a:r>
            <a:r>
              <a:rPr lang="en-US" sz="1200">
                <a:latin typeface="Courier (W1)" pitchFamily="49" charset="0"/>
              </a:rPr>
              <a:t>]</a:t>
            </a:r>
          </a:p>
          <a:p>
            <a:r>
              <a:rPr lang="en-US" sz="1200">
                <a:latin typeface="Courier (W1)" pitchFamily="49" charset="0"/>
              </a:rPr>
              <a:t>1 2 3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4053650"/>
            <a:ext cx="8964386" cy="1837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q)dy1</a:t>
            </a:r>
            <a:r>
              <a:rPr lang="en-US" sz="1200" smtClean="0">
                <a:latin typeface="Courier (W1)" pitchFamily="49" charset="0"/>
              </a:rPr>
              <a:t>:(`</a:t>
            </a:r>
            <a:r>
              <a:rPr lang="en-US" sz="1200" err="1" smtClean="0">
                <a:latin typeface="Courier (W1)" pitchFamily="49" charset="0"/>
              </a:rPr>
              <a:t>a`b`c</a:t>
            </a:r>
            <a:r>
              <a:rPr lang="en-US" sz="1200">
                <a:latin typeface="Courier (W1)" pitchFamily="49" charset="0"/>
              </a:rPr>
              <a:t>)!(7 8 </a:t>
            </a:r>
            <a:r>
              <a:rPr lang="en-US" sz="1200" smtClean="0">
                <a:latin typeface="Courier (W1)" pitchFamily="49" charset="0"/>
              </a:rPr>
              <a:t>9;`d`e`f;101b</a:t>
            </a:r>
            <a:r>
              <a:rPr lang="en-US" sz="1200">
                <a:latin typeface="Courier (W1)" pitchFamily="49" charset="0"/>
              </a:rPr>
              <a:t>)</a:t>
            </a:r>
          </a:p>
          <a:p>
            <a:r>
              <a:rPr lang="en-US" sz="1200">
                <a:latin typeface="Courier (W1)" pitchFamily="49" charset="0"/>
              </a:rPr>
              <a:t>q)</a:t>
            </a:r>
          </a:p>
          <a:p>
            <a:r>
              <a:rPr lang="en-US" sz="1200">
                <a:latin typeface="Courier (W1)" pitchFamily="49" charset="0"/>
              </a:rPr>
              <a:t>q)dy1</a:t>
            </a:r>
            <a:r>
              <a:rPr lang="en-US" sz="1200" smtClean="0">
                <a:latin typeface="Courier (W1)" pitchFamily="49" charset="0"/>
              </a:rPr>
              <a:t>,:`c`d!8 </a:t>
            </a:r>
            <a:r>
              <a:rPr lang="en-US" sz="1200">
                <a:latin typeface="Courier (W1)" pitchFamily="49" charset="0"/>
              </a:rPr>
              <a:t>7 </a:t>
            </a:r>
            <a:r>
              <a:rPr lang="en-US" sz="1200" smtClean="0">
                <a:latin typeface="Courier (W1)" pitchFamily="49" charset="0"/>
              </a:rPr>
              <a:t>		/</a:t>
            </a:r>
            <a:r>
              <a:rPr lang="en-US" sz="1200">
                <a:latin typeface="Courier (W1)" pitchFamily="49" charset="0"/>
              </a:rPr>
              <a:t>join in place</a:t>
            </a:r>
          </a:p>
          <a:p>
            <a:r>
              <a:rPr lang="en-US" sz="1200">
                <a:latin typeface="Courier (W1)" pitchFamily="49" charset="0"/>
              </a:rPr>
              <a:t>q)</a:t>
            </a:r>
          </a:p>
          <a:p>
            <a:r>
              <a:rPr lang="en-US" sz="1200">
                <a:latin typeface="Courier (W1)" pitchFamily="49" charset="0"/>
              </a:rPr>
              <a:t>q)dy1</a:t>
            </a:r>
          </a:p>
          <a:p>
            <a:r>
              <a:rPr lang="en-US" sz="1200">
                <a:latin typeface="Courier (W1)" pitchFamily="49" charset="0"/>
              </a:rPr>
              <a:t>a| 7 8 9</a:t>
            </a:r>
          </a:p>
          <a:p>
            <a:r>
              <a:rPr lang="en-US" sz="1200">
                <a:latin typeface="Courier (W1)" pitchFamily="49" charset="0"/>
              </a:rPr>
              <a:t>b| </a:t>
            </a:r>
            <a:r>
              <a:rPr lang="en-US" sz="1200" smtClean="0">
                <a:latin typeface="Courier (W1)" pitchFamily="49" charset="0"/>
              </a:rPr>
              <a:t>`</a:t>
            </a:r>
            <a:r>
              <a:rPr lang="en-US" sz="1200" err="1" smtClean="0">
                <a:latin typeface="Courier (W1)" pitchFamily="49" charset="0"/>
              </a:rPr>
              <a:t>d`e`f</a:t>
            </a:r>
            <a:endParaRPr lang="en-US" sz="1200">
              <a:latin typeface="Courier (W1)" pitchFamily="49" charset="0"/>
            </a:endParaRPr>
          </a:p>
          <a:p>
            <a:r>
              <a:rPr lang="en-US" sz="1200">
                <a:latin typeface="Courier (W1)" pitchFamily="49" charset="0"/>
              </a:rPr>
              <a:t>c| 8 </a:t>
            </a:r>
            <a:r>
              <a:rPr lang="en-US" sz="1200" smtClean="0">
                <a:latin typeface="Courier (W1)" pitchFamily="49" charset="0"/>
              </a:rPr>
              <a:t>			/</a:t>
            </a:r>
            <a:r>
              <a:rPr lang="en-US" sz="1200">
                <a:latin typeface="Courier (W1)" pitchFamily="49" charset="0"/>
              </a:rPr>
              <a:t>existing key is amended</a:t>
            </a:r>
          </a:p>
          <a:p>
            <a:r>
              <a:rPr lang="en-US" sz="1200">
                <a:latin typeface="Courier (W1)" pitchFamily="49" charset="0"/>
              </a:rPr>
              <a:t>d| 7 </a:t>
            </a:r>
            <a:r>
              <a:rPr lang="en-US" sz="1200" smtClean="0">
                <a:latin typeface="Courier (W1)" pitchFamily="49" charset="0"/>
              </a:rPr>
              <a:t>			/</a:t>
            </a:r>
            <a:r>
              <a:rPr lang="en-US" sz="1200">
                <a:latin typeface="Courier (W1)" pitchFamily="49" charset="0"/>
              </a:rPr>
              <a:t>new key is added</a:t>
            </a:r>
          </a:p>
        </p:txBody>
      </p:sp>
    </p:spTree>
    <p:extLst>
      <p:ext uri="{BB962C8B-B14F-4D97-AF65-F5344CB8AC3E}">
        <p14:creationId xmlns:p14="http://schemas.microsoft.com/office/powerpoint/2010/main" val="334099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Dictionaries </a:t>
            </a:r>
            <a:r>
              <a:rPr lang="en-US" smtClean="0"/>
              <a:t>(3/8)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Lookup </a:t>
            </a:r>
            <a:r>
              <a:rPr lang="en-US" dirty="0" smtClean="0"/>
              <a:t>assignment: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56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57200" y="1922734"/>
            <a:ext cx="8964386" cy="2544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q)dy2</a:t>
            </a:r>
            <a:r>
              <a:rPr lang="en-US" sz="1200" dirty="0" smtClean="0">
                <a:latin typeface="Courier (W1)" pitchFamily="49" charset="0"/>
              </a:rPr>
              <a:t>:(`</a:t>
            </a:r>
            <a:r>
              <a:rPr lang="en-US" sz="1200" dirty="0" err="1" smtClean="0">
                <a:latin typeface="Courier (W1)" pitchFamily="49" charset="0"/>
              </a:rPr>
              <a:t>a`b`c</a:t>
            </a:r>
            <a:r>
              <a:rPr lang="en-US" sz="1200" dirty="0">
                <a:latin typeface="Courier (W1)" pitchFamily="49" charset="0"/>
              </a:rPr>
              <a:t>)!(1 2 3;4 5 6;7 8 9)</a:t>
            </a:r>
          </a:p>
          <a:p>
            <a:r>
              <a:rPr lang="en-US" sz="1200" dirty="0" smtClean="0">
                <a:latin typeface="Courier (W1)" pitchFamily="49" charset="0"/>
              </a:rPr>
              <a:t>q)dy2[`c</a:t>
            </a:r>
            <a:r>
              <a:rPr lang="en-US" sz="1200" dirty="0">
                <a:latin typeface="Courier (W1)" pitchFamily="49" charset="0"/>
              </a:rPr>
              <a:t>]:9 3 6 </a:t>
            </a:r>
            <a:r>
              <a:rPr lang="en-US" sz="1200" dirty="0" smtClean="0">
                <a:latin typeface="Courier (W1)" pitchFamily="49" charset="0"/>
              </a:rPr>
              <a:t>	/</a:t>
            </a:r>
            <a:r>
              <a:rPr lang="en-US" sz="1200" dirty="0">
                <a:latin typeface="Courier (W1)" pitchFamily="49" charset="0"/>
              </a:rPr>
              <a:t>amend existing key</a:t>
            </a:r>
          </a:p>
          <a:p>
            <a:r>
              <a:rPr lang="en-US" sz="1200" dirty="0">
                <a:latin typeface="Courier (W1)" pitchFamily="49" charset="0"/>
              </a:rPr>
              <a:t>q)dy2</a:t>
            </a:r>
          </a:p>
          <a:p>
            <a:r>
              <a:rPr lang="en-US" sz="1200" dirty="0">
                <a:latin typeface="Courier (W1)" pitchFamily="49" charset="0"/>
              </a:rPr>
              <a:t>a| 1 2 3</a:t>
            </a:r>
          </a:p>
          <a:p>
            <a:r>
              <a:rPr lang="en-US" sz="1200" dirty="0">
                <a:latin typeface="Courier (W1)" pitchFamily="49" charset="0"/>
              </a:rPr>
              <a:t>b| 4 5 6</a:t>
            </a:r>
          </a:p>
          <a:p>
            <a:r>
              <a:rPr lang="en-US" sz="1200" dirty="0">
                <a:latin typeface="Courier (W1)" pitchFamily="49" charset="0"/>
              </a:rPr>
              <a:t>c| 9 3 6</a:t>
            </a:r>
          </a:p>
          <a:p>
            <a:r>
              <a:rPr lang="en-US" sz="1200" dirty="0" smtClean="0">
                <a:latin typeface="Courier (W1)" pitchFamily="49" charset="0"/>
              </a:rPr>
              <a:t>q)dy2[`d</a:t>
            </a:r>
            <a:r>
              <a:rPr lang="en-US" sz="1200" dirty="0">
                <a:latin typeface="Courier (W1)" pitchFamily="49" charset="0"/>
              </a:rPr>
              <a:t>]:8 8 8 </a:t>
            </a:r>
            <a:r>
              <a:rPr lang="en-US" sz="1200" dirty="0" smtClean="0">
                <a:latin typeface="Courier (W1)" pitchFamily="49" charset="0"/>
              </a:rPr>
              <a:t>	/</a:t>
            </a:r>
            <a:r>
              <a:rPr lang="en-US" sz="1200" dirty="0">
                <a:latin typeface="Courier (W1)" pitchFamily="49" charset="0"/>
              </a:rPr>
              <a:t>add new key</a:t>
            </a:r>
          </a:p>
          <a:p>
            <a:r>
              <a:rPr lang="en-US" sz="1200" dirty="0">
                <a:latin typeface="Courier (W1)" pitchFamily="49" charset="0"/>
              </a:rPr>
              <a:t>a| 1 2 3</a:t>
            </a:r>
          </a:p>
          <a:p>
            <a:r>
              <a:rPr lang="en-US" sz="1200" dirty="0">
                <a:latin typeface="Courier (W1)" pitchFamily="49" charset="0"/>
              </a:rPr>
              <a:t>b| 4 5 6</a:t>
            </a:r>
          </a:p>
          <a:p>
            <a:r>
              <a:rPr lang="en-US" sz="1200" dirty="0">
                <a:latin typeface="Courier (W1)" pitchFamily="49" charset="0"/>
              </a:rPr>
              <a:t>c| 9 3 6</a:t>
            </a:r>
          </a:p>
          <a:p>
            <a:r>
              <a:rPr lang="en-US" sz="1200" dirty="0">
                <a:latin typeface="Courier (W1)" pitchFamily="49" charset="0"/>
              </a:rPr>
              <a:t>d| 8 8 </a:t>
            </a:r>
            <a:r>
              <a:rPr lang="en-US" sz="1200" dirty="0" smtClean="0">
                <a:latin typeface="Courier (W1)" pitchFamily="49" charset="0"/>
              </a:rPr>
              <a:t>8</a:t>
            </a:r>
            <a:endParaRPr lang="en-US" sz="1200" dirty="0">
              <a:latin typeface="Courier (W1)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003073"/>
            <a:ext cx="8964386" cy="73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atin typeface="Courier (W1)" pitchFamily="49" charset="0"/>
              </a:rPr>
              <a:t>q)type dy2</a:t>
            </a:r>
          </a:p>
          <a:p>
            <a:r>
              <a:rPr lang="en-US" sz="1200" dirty="0" smtClean="0">
                <a:latin typeface="Courier (W1)" pitchFamily="49" charset="0"/>
              </a:rPr>
              <a:t>99h</a:t>
            </a:r>
            <a:endParaRPr lang="en-US" sz="12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99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SG" dirty="0" smtClean="0"/>
              <a:t>Create </a:t>
            </a:r>
            <a:r>
              <a:rPr lang="en-SG" dirty="0"/>
              <a:t>the following dictionary, d1, which gives the number of hours past</a:t>
            </a:r>
            <a:br>
              <a:rPr lang="en-SG" dirty="0"/>
            </a:br>
            <a:r>
              <a:rPr lang="en-SG" dirty="0"/>
              <a:t>   GMT for several cities</a:t>
            </a:r>
            <a:r>
              <a:rPr lang="en-SG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SG" dirty="0" smtClean="0"/>
              <a:t>    London</a:t>
            </a:r>
            <a:r>
              <a:rPr lang="en-SG" dirty="0"/>
              <a:t> : 0</a:t>
            </a:r>
            <a:br>
              <a:rPr lang="en-SG" dirty="0"/>
            </a:br>
            <a:r>
              <a:rPr lang="en-SG" dirty="0"/>
              <a:t>    Paris  : 1</a:t>
            </a:r>
            <a:br>
              <a:rPr lang="en-SG" dirty="0"/>
            </a:br>
            <a:r>
              <a:rPr lang="en-SG" dirty="0"/>
              <a:t>    Athens : 2</a:t>
            </a:r>
            <a:br>
              <a:rPr lang="en-SG" dirty="0"/>
            </a:br>
            <a:r>
              <a:rPr lang="en-SG" dirty="0"/>
              <a:t>    Toronto : -5</a:t>
            </a:r>
            <a:br>
              <a:rPr lang="en-SG" dirty="0"/>
            </a:br>
            <a:r>
              <a:rPr lang="en-SG" dirty="0"/>
              <a:t>    Sydney : 9</a:t>
            </a:r>
            <a:br>
              <a:rPr lang="en-SG" dirty="0"/>
            </a:br>
            <a:r>
              <a:rPr lang="en-SG" dirty="0"/>
              <a:t>    Tokyo : 8</a:t>
            </a:r>
            <a:br>
              <a:rPr lang="en-SG" dirty="0"/>
            </a:br>
            <a:r>
              <a:rPr lang="en-SG" dirty="0"/>
              <a:t>    Chicago : -6</a:t>
            </a:r>
            <a:endParaRPr lang="en-US" dirty="0"/>
          </a:p>
          <a:p>
            <a:pPr marL="0" indent="0">
              <a:buNone/>
            </a:pPr>
            <a:r>
              <a:rPr lang="en-SG" dirty="0" smtClean="0"/>
              <a:t>2.    Extract </a:t>
            </a:r>
            <a:r>
              <a:rPr lang="en-SG" dirty="0"/>
              <a:t>the number of hours past GMT for Tokyo and Athens.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57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12160" y="4910676"/>
            <a:ext cx="8993190" cy="8297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 smtClean="0">
                <a:latin typeface="Courier (W1)" pitchFamily="49" charset="0"/>
              </a:rPr>
              <a:t>SOLUTION</a:t>
            </a:r>
          </a:p>
          <a:p>
            <a:pPr fontAlgn="b"/>
            <a:r>
              <a:rPr lang="en-US" sz="1400" dirty="0" smtClean="0">
                <a:latin typeface="Courier (W1)" pitchFamily="49" charset="0"/>
              </a:rPr>
              <a:t>q</a:t>
            </a:r>
            <a:r>
              <a:rPr lang="en-US" sz="1400" dirty="0">
                <a:latin typeface="Courier (W1)" pitchFamily="49" charset="0"/>
              </a:rPr>
              <a:t>) d1:`London`Paris`Athens`Toronto`Sydney`Tokyo`Chicago!0 1 2 -5 9 8 -</a:t>
            </a:r>
            <a:r>
              <a:rPr lang="en-US" sz="1400" dirty="0" smtClean="0">
                <a:latin typeface="Courier (W1)" pitchFamily="49" charset="0"/>
              </a:rPr>
              <a:t>6</a:t>
            </a:r>
          </a:p>
          <a:p>
            <a:pPr fontAlgn="b"/>
            <a:r>
              <a:rPr lang="en-US" sz="1400" dirty="0" smtClean="0">
                <a:latin typeface="Courier (W1)" pitchFamily="49" charset="0"/>
              </a:rPr>
              <a:t>q</a:t>
            </a:r>
            <a:r>
              <a:rPr lang="en-US" sz="1400" dirty="0">
                <a:latin typeface="Courier (W1)" pitchFamily="49" charset="0"/>
              </a:rPr>
              <a:t>) d1[`</a:t>
            </a:r>
            <a:r>
              <a:rPr lang="en-US" sz="1400" dirty="0" err="1">
                <a:latin typeface="Courier (W1)" pitchFamily="49" charset="0"/>
              </a:rPr>
              <a:t>Tokyo`Athens</a:t>
            </a:r>
            <a:r>
              <a:rPr lang="en-US" sz="1400" dirty="0">
                <a:latin typeface="Courier (W1)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2645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Dictionaries (4/8)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We can use the </a:t>
            </a:r>
            <a:r>
              <a:rPr lang="en-US" smtClean="0"/>
              <a:t>operators find </a:t>
            </a:r>
            <a:r>
              <a:rPr lang="en-US"/>
              <a:t>(?), drop </a:t>
            </a:r>
            <a:r>
              <a:rPr lang="en-US" smtClean="0"/>
              <a:t>(_), </a:t>
            </a:r>
            <a:r>
              <a:rPr lang="en-US"/>
              <a:t>and take </a:t>
            </a:r>
            <a:r>
              <a:rPr lang="en-US" smtClean="0"/>
              <a:t>(#) with </a:t>
            </a:r>
            <a:r>
              <a:rPr lang="en-US"/>
              <a:t>dictionaries: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58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1925904"/>
            <a:ext cx="8964386" cy="382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latin typeface="Courier (W1)" pitchFamily="49" charset="0"/>
              </a:rPr>
              <a:t>q)dict:`a`b`c!10 </a:t>
            </a:r>
            <a:r>
              <a:rPr lang="en-US" sz="1200">
                <a:latin typeface="Courier (W1)" pitchFamily="49" charset="0"/>
              </a:rPr>
              <a:t>11 12</a:t>
            </a:r>
          </a:p>
          <a:p>
            <a:r>
              <a:rPr lang="en-US" sz="1200">
                <a:latin typeface="Courier (W1)" pitchFamily="49" charset="0"/>
              </a:rPr>
              <a:t>q)</a:t>
            </a:r>
          </a:p>
          <a:p>
            <a:r>
              <a:rPr lang="en-US" sz="1200">
                <a:latin typeface="Courier (W1)" pitchFamily="49" charset="0"/>
              </a:rPr>
              <a:t>q)dict?10 </a:t>
            </a:r>
            <a:r>
              <a:rPr lang="en-US" sz="1200" smtClean="0">
                <a:latin typeface="Courier (W1)" pitchFamily="49" charset="0"/>
              </a:rPr>
              <a:t>	/ </a:t>
            </a:r>
            <a:r>
              <a:rPr lang="en-US" sz="1200">
                <a:latin typeface="Courier (W1)" pitchFamily="49" charset="0"/>
              </a:rPr>
              <a:t>find values</a:t>
            </a:r>
          </a:p>
          <a:p>
            <a:r>
              <a:rPr lang="en-US" sz="1200" smtClean="0">
                <a:latin typeface="Courier (W1)" pitchFamily="49" charset="0"/>
              </a:rPr>
              <a:t>`a</a:t>
            </a:r>
            <a:endParaRPr lang="en-US" sz="1200">
              <a:latin typeface="Courier (W1)" pitchFamily="49" charset="0"/>
            </a:endParaRPr>
          </a:p>
          <a:p>
            <a:r>
              <a:rPr lang="en-US" sz="1200">
                <a:latin typeface="Courier (W1)" pitchFamily="49" charset="0"/>
              </a:rPr>
              <a:t>q)dict?10 12 </a:t>
            </a:r>
            <a:r>
              <a:rPr lang="en-US" sz="1200" smtClean="0">
                <a:latin typeface="Courier (W1)" pitchFamily="49" charset="0"/>
              </a:rPr>
              <a:t>	/ </a:t>
            </a:r>
            <a:r>
              <a:rPr lang="en-US" sz="1200">
                <a:latin typeface="Courier (W1)" pitchFamily="49" charset="0"/>
              </a:rPr>
              <a:t>find multiple values</a:t>
            </a:r>
          </a:p>
          <a:p>
            <a:r>
              <a:rPr lang="en-US" sz="1200" smtClean="0">
                <a:latin typeface="Courier (W1)" pitchFamily="49" charset="0"/>
              </a:rPr>
              <a:t>`</a:t>
            </a:r>
            <a:r>
              <a:rPr lang="en-US" sz="1200" err="1" smtClean="0">
                <a:latin typeface="Courier (W1)" pitchFamily="49" charset="0"/>
              </a:rPr>
              <a:t>a`c</a:t>
            </a:r>
            <a:endParaRPr lang="en-US" sz="1200">
              <a:latin typeface="Courier (W1)" pitchFamily="49" charset="0"/>
            </a:endParaRPr>
          </a:p>
          <a:p>
            <a:r>
              <a:rPr lang="en-US" sz="1200">
                <a:latin typeface="Courier (W1)" pitchFamily="49" charset="0"/>
              </a:rPr>
              <a:t>q)</a:t>
            </a:r>
          </a:p>
          <a:p>
            <a:r>
              <a:rPr lang="en-US" sz="1200" smtClean="0">
                <a:latin typeface="Courier (W1)" pitchFamily="49" charset="0"/>
              </a:rPr>
              <a:t>q)`a </a:t>
            </a:r>
            <a:r>
              <a:rPr lang="en-US" sz="1200">
                <a:latin typeface="Courier (W1)" pitchFamily="49" charset="0"/>
              </a:rPr>
              <a:t>_ </a:t>
            </a:r>
            <a:r>
              <a:rPr lang="en-US" sz="1200" err="1">
                <a:latin typeface="Courier (W1)" pitchFamily="49" charset="0"/>
              </a:rPr>
              <a:t>dict</a:t>
            </a:r>
            <a:r>
              <a:rPr lang="en-US" sz="1200">
                <a:latin typeface="Courier (W1)" pitchFamily="49" charset="0"/>
              </a:rPr>
              <a:t> </a:t>
            </a:r>
            <a:r>
              <a:rPr lang="en-US" sz="1200" smtClean="0">
                <a:latin typeface="Courier (W1)" pitchFamily="49" charset="0"/>
              </a:rPr>
              <a:t>	/ </a:t>
            </a:r>
            <a:r>
              <a:rPr lang="en-US" sz="1200">
                <a:latin typeface="Courier (W1)" pitchFamily="49" charset="0"/>
              </a:rPr>
              <a:t>drop keys</a:t>
            </a:r>
          </a:p>
          <a:p>
            <a:r>
              <a:rPr lang="en-US" sz="1200">
                <a:latin typeface="Courier (W1)" pitchFamily="49" charset="0"/>
              </a:rPr>
              <a:t>b| 11</a:t>
            </a:r>
          </a:p>
          <a:p>
            <a:r>
              <a:rPr lang="en-US" sz="1200">
                <a:latin typeface="Courier (W1)" pitchFamily="49" charset="0"/>
              </a:rPr>
              <a:t>c| 12</a:t>
            </a:r>
          </a:p>
          <a:p>
            <a:r>
              <a:rPr lang="en-US" sz="1200" smtClean="0">
                <a:latin typeface="Courier (W1)" pitchFamily="49" charset="0"/>
              </a:rPr>
              <a:t>q)`</a:t>
            </a:r>
            <a:r>
              <a:rPr lang="en-US" sz="1200" err="1" smtClean="0">
                <a:latin typeface="Courier (W1)" pitchFamily="49" charset="0"/>
              </a:rPr>
              <a:t>a`b</a:t>
            </a:r>
            <a:r>
              <a:rPr lang="en-US" sz="1200" smtClean="0">
                <a:latin typeface="Courier (W1)" pitchFamily="49" charset="0"/>
              </a:rPr>
              <a:t> </a:t>
            </a:r>
            <a:r>
              <a:rPr lang="en-US" sz="1200">
                <a:latin typeface="Courier (W1)" pitchFamily="49" charset="0"/>
              </a:rPr>
              <a:t>_ </a:t>
            </a:r>
            <a:r>
              <a:rPr lang="en-US" sz="1200" err="1">
                <a:latin typeface="Courier (W1)" pitchFamily="49" charset="0"/>
              </a:rPr>
              <a:t>dict</a:t>
            </a:r>
            <a:r>
              <a:rPr lang="en-US" sz="1200">
                <a:latin typeface="Courier (W1)" pitchFamily="49" charset="0"/>
              </a:rPr>
              <a:t> </a:t>
            </a:r>
            <a:r>
              <a:rPr lang="en-US" sz="1200" smtClean="0">
                <a:latin typeface="Courier (W1)" pitchFamily="49" charset="0"/>
              </a:rPr>
              <a:t>	/ </a:t>
            </a:r>
            <a:r>
              <a:rPr lang="en-US" sz="1200">
                <a:latin typeface="Courier (W1)" pitchFamily="49" charset="0"/>
              </a:rPr>
              <a:t>drop multiple keys</a:t>
            </a:r>
          </a:p>
          <a:p>
            <a:r>
              <a:rPr lang="en-US" sz="1200">
                <a:latin typeface="Courier (W1)" pitchFamily="49" charset="0"/>
              </a:rPr>
              <a:t>c| 12</a:t>
            </a:r>
          </a:p>
          <a:p>
            <a:r>
              <a:rPr lang="en-US" sz="1200">
                <a:latin typeface="Courier (W1)" pitchFamily="49" charset="0"/>
              </a:rPr>
              <a:t>q)</a:t>
            </a:r>
            <a:r>
              <a:rPr lang="en-US" sz="1200" err="1">
                <a:latin typeface="Courier (W1)" pitchFamily="49" charset="0"/>
              </a:rPr>
              <a:t>dict</a:t>
            </a:r>
            <a:r>
              <a:rPr lang="en-US" sz="1200">
                <a:latin typeface="Courier (W1)" pitchFamily="49" charset="0"/>
              </a:rPr>
              <a:t> _ </a:t>
            </a:r>
            <a:r>
              <a:rPr lang="en-US" sz="1200" smtClean="0">
                <a:latin typeface="Courier (W1)" pitchFamily="49" charset="0"/>
              </a:rPr>
              <a:t>`a</a:t>
            </a:r>
            <a:endParaRPr lang="en-US" sz="1200">
              <a:latin typeface="Courier (W1)" pitchFamily="49" charset="0"/>
            </a:endParaRPr>
          </a:p>
          <a:p>
            <a:r>
              <a:rPr lang="en-US" sz="1200">
                <a:latin typeface="Courier (W1)" pitchFamily="49" charset="0"/>
              </a:rPr>
              <a:t>b| 11</a:t>
            </a:r>
          </a:p>
          <a:p>
            <a:r>
              <a:rPr lang="en-US" sz="1200">
                <a:latin typeface="Courier (W1)" pitchFamily="49" charset="0"/>
              </a:rPr>
              <a:t>c| 12</a:t>
            </a:r>
          </a:p>
          <a:p>
            <a:r>
              <a:rPr lang="en-US" sz="1200">
                <a:latin typeface="Courier (W1)" pitchFamily="49" charset="0"/>
              </a:rPr>
              <a:t>q)</a:t>
            </a:r>
          </a:p>
          <a:p>
            <a:r>
              <a:rPr lang="en-US" sz="1200" smtClean="0">
                <a:latin typeface="Courier (W1)" pitchFamily="49" charset="0"/>
              </a:rPr>
              <a:t>q)</a:t>
            </a:r>
            <a:r>
              <a:rPr lang="en-US" sz="1200">
                <a:latin typeface="Courier (W1)" pitchFamily="49" charset="0"/>
              </a:rPr>
              <a:t>`</a:t>
            </a:r>
            <a:r>
              <a:rPr lang="en-US" sz="1200" err="1" smtClean="0">
                <a:latin typeface="Courier (W1)" pitchFamily="49" charset="0"/>
              </a:rPr>
              <a:t>b`c`g#dict</a:t>
            </a:r>
            <a:r>
              <a:rPr lang="en-US" sz="1200" smtClean="0">
                <a:latin typeface="Courier (W1)" pitchFamily="49" charset="0"/>
              </a:rPr>
              <a:t> 	/ </a:t>
            </a:r>
            <a:r>
              <a:rPr lang="en-US" sz="1200">
                <a:latin typeface="Courier (W1)" pitchFamily="49" charset="0"/>
              </a:rPr>
              <a:t>take</a:t>
            </a:r>
          </a:p>
          <a:p>
            <a:r>
              <a:rPr lang="en-US" sz="1200">
                <a:latin typeface="Courier (W1)" pitchFamily="49" charset="0"/>
              </a:rPr>
              <a:t>b| 11</a:t>
            </a:r>
          </a:p>
          <a:p>
            <a:r>
              <a:rPr lang="en-US" sz="1200">
                <a:latin typeface="Courier (W1)" pitchFamily="49" charset="0"/>
              </a:rPr>
              <a:t>c| 12</a:t>
            </a:r>
          </a:p>
          <a:p>
            <a:r>
              <a:rPr lang="en-US" sz="1200">
                <a:latin typeface="Courier (W1)" pitchFamily="49" charset="0"/>
              </a:rPr>
              <a:t>g|</a:t>
            </a:r>
          </a:p>
        </p:txBody>
      </p:sp>
    </p:spTree>
    <p:extLst>
      <p:ext uri="{BB962C8B-B14F-4D97-AF65-F5344CB8AC3E}">
        <p14:creationId xmlns:p14="http://schemas.microsoft.com/office/powerpoint/2010/main" val="144415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Dictionaries (5/8)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Arithmetic operators act on the range lists of dictionaries </a:t>
            </a:r>
            <a:r>
              <a:rPr lang="en-US" smtClean="0"/>
              <a:t>for each </a:t>
            </a:r>
            <a:r>
              <a:rPr lang="en-US"/>
              <a:t>element they have in common. Other domain </a:t>
            </a:r>
            <a:r>
              <a:rPr lang="en-US" smtClean="0"/>
              <a:t>elements are </a:t>
            </a:r>
            <a:r>
              <a:rPr lang="en-US"/>
              <a:t>present but remain unchanged.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59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2225310"/>
            <a:ext cx="8964386" cy="315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q)d1</a:t>
            </a:r>
            <a:r>
              <a:rPr lang="en-US" sz="1200" smtClean="0">
                <a:latin typeface="Courier (W1)" pitchFamily="49" charset="0"/>
              </a:rPr>
              <a:t>:`alpha`bravo`charlie`delta`echo`foxtrot!10 </a:t>
            </a:r>
            <a:r>
              <a:rPr lang="en-US" sz="1200">
                <a:latin typeface="Courier (W1)" pitchFamily="49" charset="0"/>
              </a:rPr>
              <a:t>15 3 21 6 30</a:t>
            </a:r>
          </a:p>
          <a:p>
            <a:r>
              <a:rPr lang="en-US" sz="1200">
                <a:latin typeface="Courier (W1)" pitchFamily="49" charset="0"/>
              </a:rPr>
              <a:t>q)d2: </a:t>
            </a:r>
            <a:r>
              <a:rPr lang="en-US" sz="1200" smtClean="0">
                <a:latin typeface="Courier (W1)" pitchFamily="49" charset="0"/>
              </a:rPr>
              <a:t>`alpha`charlie`bravo`foxtrot!10 </a:t>
            </a:r>
            <a:r>
              <a:rPr lang="en-US" sz="1200">
                <a:latin typeface="Courier (W1)" pitchFamily="49" charset="0"/>
              </a:rPr>
              <a:t>8 6 30</a:t>
            </a:r>
          </a:p>
          <a:p>
            <a:r>
              <a:rPr lang="en-US" sz="1200">
                <a:latin typeface="Courier (W1)" pitchFamily="49" charset="0"/>
              </a:rPr>
              <a:t>q)</a:t>
            </a:r>
          </a:p>
          <a:p>
            <a:r>
              <a:rPr lang="en-US" sz="1200">
                <a:latin typeface="Courier (W1)" pitchFamily="49" charset="0"/>
              </a:rPr>
              <a:t>q)d2*2</a:t>
            </a:r>
          </a:p>
          <a:p>
            <a:r>
              <a:rPr lang="en-US" sz="1200">
                <a:latin typeface="Courier (W1)" pitchFamily="49" charset="0"/>
              </a:rPr>
              <a:t>alpha </a:t>
            </a:r>
            <a:r>
              <a:rPr lang="en-US" sz="1200" smtClean="0">
                <a:latin typeface="Courier (W1)" pitchFamily="49" charset="0"/>
              </a:rPr>
              <a:t>	| </a:t>
            </a:r>
            <a:r>
              <a:rPr lang="en-US" sz="1200">
                <a:latin typeface="Courier (W1)" pitchFamily="49" charset="0"/>
              </a:rPr>
              <a:t>20</a:t>
            </a:r>
          </a:p>
          <a:p>
            <a:r>
              <a:rPr lang="en-US" sz="1200" smtClean="0">
                <a:latin typeface="Courier (W1)" pitchFamily="49" charset="0"/>
              </a:rPr>
              <a:t>Charlie	| </a:t>
            </a:r>
            <a:r>
              <a:rPr lang="en-US" sz="1200">
                <a:latin typeface="Courier (W1)" pitchFamily="49" charset="0"/>
              </a:rPr>
              <a:t>16</a:t>
            </a:r>
          </a:p>
          <a:p>
            <a:r>
              <a:rPr lang="en-US" sz="1200">
                <a:latin typeface="Courier (W1)" pitchFamily="49" charset="0"/>
              </a:rPr>
              <a:t>bravo </a:t>
            </a:r>
            <a:r>
              <a:rPr lang="en-US" sz="1200" smtClean="0">
                <a:latin typeface="Courier (W1)" pitchFamily="49" charset="0"/>
              </a:rPr>
              <a:t>	| </a:t>
            </a:r>
            <a:r>
              <a:rPr lang="en-US" sz="1200">
                <a:latin typeface="Courier (W1)" pitchFamily="49" charset="0"/>
              </a:rPr>
              <a:t>12</a:t>
            </a:r>
          </a:p>
          <a:p>
            <a:r>
              <a:rPr lang="en-US" sz="1200" smtClean="0">
                <a:latin typeface="Courier (W1)" pitchFamily="49" charset="0"/>
              </a:rPr>
              <a:t>Foxtrot	| </a:t>
            </a:r>
            <a:r>
              <a:rPr lang="en-US" sz="1200">
                <a:latin typeface="Courier (W1)" pitchFamily="49" charset="0"/>
              </a:rPr>
              <a:t>60</a:t>
            </a:r>
          </a:p>
          <a:p>
            <a:r>
              <a:rPr lang="en-US" sz="1200">
                <a:latin typeface="Courier (W1)" pitchFamily="49" charset="0"/>
              </a:rPr>
              <a:t>q)</a:t>
            </a:r>
          </a:p>
          <a:p>
            <a:r>
              <a:rPr lang="en-US" sz="1200">
                <a:latin typeface="Courier (W1)" pitchFamily="49" charset="0"/>
              </a:rPr>
              <a:t>q)d1+d2 </a:t>
            </a:r>
            <a:r>
              <a:rPr lang="en-US" sz="1200" smtClean="0">
                <a:latin typeface="Courier (W1)" pitchFamily="49" charset="0"/>
              </a:rPr>
              <a:t>			/</a:t>
            </a:r>
            <a:r>
              <a:rPr lang="en-US" sz="1200">
                <a:latin typeface="Courier (W1)" pitchFamily="49" charset="0"/>
              </a:rPr>
              <a:t>result shows all the distinct domains,</a:t>
            </a:r>
          </a:p>
          <a:p>
            <a:r>
              <a:rPr lang="en-US" sz="1200">
                <a:latin typeface="Courier (W1)" pitchFamily="49" charset="0"/>
              </a:rPr>
              <a:t>alpha </a:t>
            </a:r>
            <a:r>
              <a:rPr lang="en-US" sz="1200" smtClean="0">
                <a:latin typeface="Courier (W1)" pitchFamily="49" charset="0"/>
              </a:rPr>
              <a:t>	| </a:t>
            </a:r>
            <a:r>
              <a:rPr lang="en-US" sz="1200">
                <a:latin typeface="Courier (W1)" pitchFamily="49" charset="0"/>
              </a:rPr>
              <a:t>20 </a:t>
            </a:r>
            <a:r>
              <a:rPr lang="en-US" sz="1200" smtClean="0">
                <a:latin typeface="Courier (W1)" pitchFamily="49" charset="0"/>
              </a:rPr>
              <a:t>		/</a:t>
            </a:r>
            <a:r>
              <a:rPr lang="en-US" sz="1200">
                <a:latin typeface="Courier (W1)" pitchFamily="49" charset="0"/>
              </a:rPr>
              <a:t>and only adds those present in both</a:t>
            </a:r>
          </a:p>
          <a:p>
            <a:r>
              <a:rPr lang="en-US" sz="1200">
                <a:latin typeface="Courier (W1)" pitchFamily="49" charset="0"/>
              </a:rPr>
              <a:t>bravo </a:t>
            </a:r>
            <a:r>
              <a:rPr lang="en-US" sz="1200" smtClean="0">
                <a:latin typeface="Courier (W1)" pitchFamily="49" charset="0"/>
              </a:rPr>
              <a:t>	| </a:t>
            </a:r>
            <a:r>
              <a:rPr lang="en-US" sz="1200">
                <a:latin typeface="Courier (W1)" pitchFamily="49" charset="0"/>
              </a:rPr>
              <a:t>21</a:t>
            </a:r>
          </a:p>
          <a:p>
            <a:r>
              <a:rPr lang="en-US" sz="1200" smtClean="0">
                <a:latin typeface="Courier (W1)" pitchFamily="49" charset="0"/>
              </a:rPr>
              <a:t>Charlie	| 11</a:t>
            </a:r>
            <a:endParaRPr lang="en-US" sz="1200">
              <a:latin typeface="Courier (W1)" pitchFamily="49" charset="0"/>
            </a:endParaRPr>
          </a:p>
          <a:p>
            <a:r>
              <a:rPr lang="en-US" sz="1200">
                <a:latin typeface="Courier (W1)" pitchFamily="49" charset="0"/>
              </a:rPr>
              <a:t>delta </a:t>
            </a:r>
            <a:r>
              <a:rPr lang="en-US" sz="1200" smtClean="0">
                <a:latin typeface="Courier (W1)" pitchFamily="49" charset="0"/>
              </a:rPr>
              <a:t>	| </a:t>
            </a:r>
            <a:r>
              <a:rPr lang="en-US" sz="1200">
                <a:latin typeface="Courier (W1)" pitchFamily="49" charset="0"/>
              </a:rPr>
              <a:t>21</a:t>
            </a:r>
          </a:p>
          <a:p>
            <a:r>
              <a:rPr lang="en-US" sz="1200">
                <a:latin typeface="Courier (W1)" pitchFamily="49" charset="0"/>
              </a:rPr>
              <a:t>echo </a:t>
            </a:r>
            <a:r>
              <a:rPr lang="en-US" sz="1200" smtClean="0">
                <a:latin typeface="Courier (W1)" pitchFamily="49" charset="0"/>
              </a:rPr>
              <a:t>	| </a:t>
            </a:r>
            <a:r>
              <a:rPr lang="en-US" sz="1200">
                <a:latin typeface="Courier (W1)" pitchFamily="49" charset="0"/>
              </a:rPr>
              <a:t>6</a:t>
            </a:r>
          </a:p>
          <a:p>
            <a:r>
              <a:rPr lang="en-US" sz="1200" smtClean="0">
                <a:latin typeface="Courier (W1)" pitchFamily="49" charset="0"/>
              </a:rPr>
              <a:t>Foxtrot	| </a:t>
            </a:r>
            <a:r>
              <a:rPr lang="en-US" sz="1200">
                <a:latin typeface="Courier (W1)" pitchFamily="49" charset="0"/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34099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SGX Data Architecture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762" y="1592263"/>
            <a:ext cx="3978888" cy="4681537"/>
          </a:xfrm>
        </p:spPr>
        <p:txBody>
          <a:bodyPr/>
          <a:lstStyle/>
          <a:p>
            <a:r>
              <a:rPr lang="en-US" dirty="0" smtClean="0"/>
              <a:t>3 main databases:</a:t>
            </a:r>
          </a:p>
          <a:p>
            <a:pPr marL="609600" indent="-342900"/>
            <a:r>
              <a:rPr lang="en-US" dirty="0" err="1" smtClean="0"/>
              <a:t>Realtime</a:t>
            </a:r>
            <a:r>
              <a:rPr lang="en-US" dirty="0" smtClean="0"/>
              <a:t> database (RDB)</a:t>
            </a:r>
          </a:p>
          <a:p>
            <a:pPr marL="609600" indent="-342900"/>
            <a:r>
              <a:rPr lang="en-US" dirty="0" smtClean="0"/>
              <a:t>Intra-day </a:t>
            </a:r>
            <a:r>
              <a:rPr lang="en-US" dirty="0" smtClean="0"/>
              <a:t>Historic database (</a:t>
            </a:r>
            <a:r>
              <a:rPr lang="en-US" dirty="0" err="1" smtClean="0"/>
              <a:t>iHDB</a:t>
            </a:r>
            <a:r>
              <a:rPr lang="en-US" dirty="0" smtClean="0"/>
              <a:t>)</a:t>
            </a:r>
          </a:p>
          <a:p>
            <a:pPr marL="609600" indent="-342900"/>
            <a:r>
              <a:rPr lang="en-US" dirty="0" smtClean="0"/>
              <a:t>Historic database (HDB)</a:t>
            </a:r>
          </a:p>
          <a:p>
            <a:r>
              <a:rPr lang="en-US" dirty="0" smtClean="0"/>
              <a:t>Query Router:</a:t>
            </a:r>
          </a:p>
          <a:p>
            <a:pPr marL="630238" indent="-363538"/>
            <a:r>
              <a:rPr lang="en-US" dirty="0" smtClean="0"/>
              <a:t>Directs data queries to the relevant database</a:t>
            </a:r>
          </a:p>
          <a:p>
            <a:r>
              <a:rPr lang="en-US" dirty="0" smtClean="0"/>
              <a:t>Query Router Clients:</a:t>
            </a:r>
          </a:p>
          <a:p>
            <a:pPr marL="609600" indent="-342900"/>
            <a:r>
              <a:rPr lang="en-US" dirty="0" smtClean="0"/>
              <a:t>Directs data queries to the Query Router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649" y="995322"/>
            <a:ext cx="5388569" cy="3804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208" y="4799674"/>
            <a:ext cx="3342010" cy="1429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02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Dictionaries (6/8)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operators will also match on dictionary ranges </a:t>
            </a:r>
            <a:r>
              <a:rPr lang="en-US" dirty="0" smtClean="0"/>
              <a:t>according </a:t>
            </a:r>
            <a:r>
              <a:rPr lang="en-US" dirty="0"/>
              <a:t>to keys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We can also use other mathematical operations</a:t>
            </a:r>
            <a:r>
              <a:rPr lang="en-US" dirty="0" smtClean="0"/>
              <a:t>: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60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1952355"/>
            <a:ext cx="8964386" cy="1391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q)d1=d2</a:t>
            </a:r>
          </a:p>
          <a:p>
            <a:r>
              <a:rPr lang="en-US" sz="1200">
                <a:latin typeface="Courier (W1)" pitchFamily="49" charset="0"/>
              </a:rPr>
              <a:t>alpha </a:t>
            </a:r>
            <a:r>
              <a:rPr lang="en-US" sz="1200" smtClean="0">
                <a:latin typeface="Courier (W1)" pitchFamily="49" charset="0"/>
              </a:rPr>
              <a:t>	| </a:t>
            </a:r>
            <a:r>
              <a:rPr lang="en-US" sz="1200">
                <a:latin typeface="Courier (W1)" pitchFamily="49" charset="0"/>
              </a:rPr>
              <a:t>1</a:t>
            </a:r>
          </a:p>
          <a:p>
            <a:r>
              <a:rPr lang="en-US" sz="1200">
                <a:latin typeface="Courier (W1)" pitchFamily="49" charset="0"/>
              </a:rPr>
              <a:t>bravo </a:t>
            </a:r>
            <a:r>
              <a:rPr lang="en-US" sz="1200" smtClean="0">
                <a:latin typeface="Courier (W1)" pitchFamily="49" charset="0"/>
              </a:rPr>
              <a:t>	| </a:t>
            </a:r>
            <a:r>
              <a:rPr lang="en-US" sz="1200">
                <a:latin typeface="Courier (W1)" pitchFamily="49" charset="0"/>
              </a:rPr>
              <a:t>0</a:t>
            </a:r>
          </a:p>
          <a:p>
            <a:r>
              <a:rPr lang="en-US" sz="1200" smtClean="0">
                <a:latin typeface="Courier (W1)" pitchFamily="49" charset="0"/>
              </a:rPr>
              <a:t>Charlie	| </a:t>
            </a:r>
            <a:r>
              <a:rPr lang="en-US" sz="1200">
                <a:latin typeface="Courier (W1)" pitchFamily="49" charset="0"/>
              </a:rPr>
              <a:t>0</a:t>
            </a:r>
          </a:p>
          <a:p>
            <a:r>
              <a:rPr lang="en-US" sz="1200">
                <a:latin typeface="Courier (W1)" pitchFamily="49" charset="0"/>
              </a:rPr>
              <a:t>delta </a:t>
            </a:r>
            <a:r>
              <a:rPr lang="en-US" sz="1200" smtClean="0">
                <a:latin typeface="Courier (W1)" pitchFamily="49" charset="0"/>
              </a:rPr>
              <a:t>	| </a:t>
            </a:r>
            <a:r>
              <a:rPr lang="en-US" sz="1200">
                <a:latin typeface="Courier (W1)" pitchFamily="49" charset="0"/>
              </a:rPr>
              <a:t>0</a:t>
            </a:r>
          </a:p>
          <a:p>
            <a:r>
              <a:rPr lang="en-US" sz="1200">
                <a:latin typeface="Courier (W1)" pitchFamily="49" charset="0"/>
              </a:rPr>
              <a:t>echo </a:t>
            </a:r>
            <a:r>
              <a:rPr lang="en-US" sz="1200" smtClean="0">
                <a:latin typeface="Courier (W1)" pitchFamily="49" charset="0"/>
              </a:rPr>
              <a:t>	| </a:t>
            </a:r>
            <a:r>
              <a:rPr lang="en-US" sz="1200">
                <a:latin typeface="Courier (W1)" pitchFamily="49" charset="0"/>
              </a:rPr>
              <a:t>0</a:t>
            </a:r>
          </a:p>
          <a:p>
            <a:r>
              <a:rPr lang="en-US" sz="1200" smtClean="0">
                <a:latin typeface="Courier (W1)" pitchFamily="49" charset="0"/>
              </a:rPr>
              <a:t>Foxtrot	| </a:t>
            </a:r>
            <a:r>
              <a:rPr lang="en-US" sz="1200">
                <a:latin typeface="Courier (W1)" pitchFamily="49" charset="0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42486"/>
            <a:ext cx="8964386" cy="1391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>
                <a:latin typeface="Courier (W1)" pitchFamily="49" charset="0"/>
              </a:rPr>
              <a:t>q)dy2:(abc)!(1 2 3;4 5 6;7 8 9)</a:t>
            </a:r>
          </a:p>
          <a:p>
            <a:r>
              <a:rPr lang="en-US" sz="1200" dirty="0">
                <a:latin typeface="Courier (W1)" pitchFamily="49" charset="0"/>
              </a:rPr>
              <a:t>q)</a:t>
            </a:r>
            <a:r>
              <a:rPr lang="en-US" sz="1200" dirty="0" err="1">
                <a:latin typeface="Courier (W1)" pitchFamily="49" charset="0"/>
              </a:rPr>
              <a:t>avg</a:t>
            </a:r>
            <a:r>
              <a:rPr lang="en-US" sz="1200" dirty="0">
                <a:latin typeface="Courier (W1)" pitchFamily="49" charset="0"/>
              </a:rPr>
              <a:t> dy2 	</a:t>
            </a:r>
            <a:r>
              <a:rPr lang="en-US" sz="1200" dirty="0" smtClean="0">
                <a:latin typeface="Courier (W1)" pitchFamily="49" charset="0"/>
              </a:rPr>
              <a:t>	/</a:t>
            </a:r>
            <a:r>
              <a:rPr lang="en-US" sz="1200" dirty="0">
                <a:latin typeface="Courier (W1)" pitchFamily="49" charset="0"/>
              </a:rPr>
              <a:t>average on whole dictionary by index</a:t>
            </a:r>
          </a:p>
          <a:p>
            <a:r>
              <a:rPr lang="en-US" sz="1200" dirty="0">
                <a:latin typeface="Courier (W1)" pitchFamily="49" charset="0"/>
              </a:rPr>
              <a:t>4 5 6f</a:t>
            </a:r>
          </a:p>
          <a:p>
            <a:r>
              <a:rPr lang="en-US" sz="1200" dirty="0">
                <a:latin typeface="Courier (W1)" pitchFamily="49" charset="0"/>
              </a:rPr>
              <a:t>q)</a:t>
            </a:r>
            <a:r>
              <a:rPr lang="en-US" sz="1200" dirty="0" err="1">
                <a:latin typeface="Courier (W1)" pitchFamily="49" charset="0"/>
              </a:rPr>
              <a:t>avg</a:t>
            </a:r>
            <a:r>
              <a:rPr lang="en-US" sz="1200" dirty="0">
                <a:latin typeface="Courier (W1)" pitchFamily="49" charset="0"/>
              </a:rPr>
              <a:t> each </a:t>
            </a:r>
            <a:r>
              <a:rPr lang="en-US" sz="1200" dirty="0" smtClean="0">
                <a:latin typeface="Courier (W1)" pitchFamily="49" charset="0"/>
              </a:rPr>
              <a:t>dy2 		/</a:t>
            </a:r>
            <a:r>
              <a:rPr lang="en-US" sz="1200" dirty="0">
                <a:latin typeface="Courier (W1)" pitchFamily="49" charset="0"/>
              </a:rPr>
              <a:t>average on each value of dictionary</a:t>
            </a:r>
          </a:p>
          <a:p>
            <a:r>
              <a:rPr lang="en-US" sz="1200" dirty="0">
                <a:latin typeface="Courier (W1)" pitchFamily="49" charset="0"/>
              </a:rPr>
              <a:t>a| 2</a:t>
            </a:r>
          </a:p>
          <a:p>
            <a:r>
              <a:rPr lang="en-US" sz="1200" dirty="0">
                <a:latin typeface="Courier (W1)" pitchFamily="49" charset="0"/>
              </a:rPr>
              <a:t>b| 5</a:t>
            </a:r>
          </a:p>
          <a:p>
            <a:r>
              <a:rPr lang="en-US" sz="1200" dirty="0">
                <a:latin typeface="Courier (W1)" pitchFamily="49" charset="0"/>
              </a:rPr>
              <a:t>c| 8</a:t>
            </a:r>
          </a:p>
        </p:txBody>
      </p:sp>
    </p:spTree>
    <p:extLst>
      <p:ext uri="{BB962C8B-B14F-4D97-AF65-F5344CB8AC3E}">
        <p14:creationId xmlns:p14="http://schemas.microsoft.com/office/powerpoint/2010/main" val="45872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SG" dirty="0"/>
              <a:t>Create the following dictionary, d1, which gives the number of hours past</a:t>
            </a:r>
            <a:br>
              <a:rPr lang="en-SG" dirty="0"/>
            </a:br>
            <a:r>
              <a:rPr lang="en-SG" dirty="0"/>
              <a:t>   GMT for several cities:</a:t>
            </a:r>
            <a:endParaRPr lang="en-US" dirty="0"/>
          </a:p>
          <a:p>
            <a:pPr marL="0" indent="0">
              <a:buNone/>
            </a:pPr>
            <a:r>
              <a:rPr lang="en-SG" dirty="0"/>
              <a:t>    London : 0</a:t>
            </a:r>
            <a:br>
              <a:rPr lang="en-SG" dirty="0"/>
            </a:br>
            <a:r>
              <a:rPr lang="en-SG" dirty="0"/>
              <a:t>    Paris  : 1</a:t>
            </a:r>
            <a:br>
              <a:rPr lang="en-SG" dirty="0"/>
            </a:br>
            <a:r>
              <a:rPr lang="en-SG" dirty="0"/>
              <a:t>    Athens : 2</a:t>
            </a:r>
            <a:br>
              <a:rPr lang="en-SG" dirty="0"/>
            </a:br>
            <a:r>
              <a:rPr lang="en-SG" dirty="0"/>
              <a:t>    Toronto : -5</a:t>
            </a:r>
            <a:br>
              <a:rPr lang="en-SG" dirty="0"/>
            </a:br>
            <a:r>
              <a:rPr lang="en-SG" dirty="0"/>
              <a:t>    Sydney : 9</a:t>
            </a:r>
            <a:br>
              <a:rPr lang="en-SG" dirty="0"/>
            </a:br>
            <a:r>
              <a:rPr lang="en-SG" dirty="0"/>
              <a:t>    Tokyo : 8</a:t>
            </a:r>
            <a:br>
              <a:rPr lang="en-SG" dirty="0"/>
            </a:br>
            <a:r>
              <a:rPr lang="en-SG" dirty="0"/>
              <a:t>    Chicago : -6</a:t>
            </a:r>
            <a:endParaRPr lang="en-US" dirty="0"/>
          </a:p>
          <a:p>
            <a:pPr marL="0" indent="0">
              <a:buNone/>
            </a:pPr>
            <a:r>
              <a:rPr lang="en-SG" dirty="0"/>
              <a:t>2.    Extract the number of hours past GMT for Tokyo and Athens</a:t>
            </a:r>
            <a:r>
              <a:rPr lang="en-SG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SG" dirty="0" smtClean="0"/>
              <a:t>3.    If </a:t>
            </a:r>
            <a:r>
              <a:rPr lang="en-SG" dirty="0"/>
              <a:t>it is 12:30 in Paris, calculate the time in Chicago.</a:t>
            </a:r>
            <a:endParaRPr lang="en-US" dirty="0"/>
          </a:p>
          <a:p>
            <a:pPr marL="0" indent="0">
              <a:buNone/>
            </a:pPr>
            <a:r>
              <a:rPr lang="en-SG" dirty="0" smtClean="0"/>
              <a:t>4.    It </a:t>
            </a:r>
            <a:r>
              <a:rPr lang="en-SG" dirty="0"/>
              <a:t>is now British summer time, change the London value from 0 to 1.</a:t>
            </a:r>
            <a:endParaRPr lang="en-US" dirty="0"/>
          </a:p>
          <a:p>
            <a:pPr marL="0" indent="0">
              <a:buNone/>
            </a:pPr>
            <a:r>
              <a:rPr lang="en-SG" dirty="0" smtClean="0"/>
              <a:t>5.    Include </a:t>
            </a:r>
            <a:r>
              <a:rPr lang="en-SG" dirty="0"/>
              <a:t>the data for Rome (GMT+1) in the dictionary d1.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61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12160" y="2463809"/>
            <a:ext cx="8993190" cy="13885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 smtClean="0">
                <a:latin typeface="Courier (W1)" pitchFamily="49" charset="0"/>
              </a:rPr>
              <a:t>SOLUTION</a:t>
            </a:r>
          </a:p>
          <a:p>
            <a:pPr fontAlgn="b"/>
            <a:r>
              <a:rPr lang="en-US" sz="1400" dirty="0" smtClean="0">
                <a:latin typeface="Courier (W1)" pitchFamily="49" charset="0"/>
              </a:rPr>
              <a:t>q</a:t>
            </a:r>
            <a:r>
              <a:rPr lang="en-US" sz="1400" dirty="0">
                <a:latin typeface="Courier (W1)" pitchFamily="49" charset="0"/>
              </a:rPr>
              <a:t>) d1:`London`Paris`Athens`Toronto`Sydney`Tokyo`Chicago!0 1 2 -5 9 8 -</a:t>
            </a:r>
            <a:r>
              <a:rPr lang="en-US" sz="1400" dirty="0" smtClean="0">
                <a:latin typeface="Courier (W1)" pitchFamily="49" charset="0"/>
              </a:rPr>
              <a:t>6</a:t>
            </a:r>
          </a:p>
          <a:p>
            <a:pPr fontAlgn="b"/>
            <a:r>
              <a:rPr lang="en-US" sz="1400" dirty="0" smtClean="0">
                <a:latin typeface="Courier (W1)" pitchFamily="49" charset="0"/>
              </a:rPr>
              <a:t>q</a:t>
            </a:r>
            <a:r>
              <a:rPr lang="en-US" sz="1400" dirty="0">
                <a:latin typeface="Courier (W1)" pitchFamily="49" charset="0"/>
              </a:rPr>
              <a:t>) d1[`</a:t>
            </a:r>
            <a:r>
              <a:rPr lang="en-US" sz="1400" dirty="0" err="1">
                <a:latin typeface="Courier (W1)" pitchFamily="49" charset="0"/>
              </a:rPr>
              <a:t>Tokyo`Athens</a:t>
            </a:r>
            <a:r>
              <a:rPr lang="en-US" sz="1400" dirty="0" smtClean="0">
                <a:latin typeface="Courier (W1)" pitchFamily="49" charset="0"/>
              </a:rPr>
              <a:t>]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q) 12:30 + 01:00*(d1`Chicago) - </a:t>
            </a:r>
            <a:r>
              <a:rPr lang="en-US" sz="1400" dirty="0" smtClean="0">
                <a:latin typeface="Courier (W1)" pitchFamily="49" charset="0"/>
              </a:rPr>
              <a:t>d1`Paris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q) d1[`London]:</a:t>
            </a:r>
            <a:r>
              <a:rPr lang="en-US" sz="1400" dirty="0" smtClean="0">
                <a:latin typeface="Courier (W1)" pitchFamily="49" charset="0"/>
              </a:rPr>
              <a:t>1</a:t>
            </a:r>
          </a:p>
          <a:p>
            <a:pPr fontAlgn="b"/>
            <a:r>
              <a:rPr lang="en-US" sz="1400" dirty="0" smtClean="0">
                <a:latin typeface="Courier (W1)" pitchFamily="49" charset="0"/>
              </a:rPr>
              <a:t>q) </a:t>
            </a:r>
            <a:r>
              <a:rPr lang="sv-SE" sz="1400" dirty="0">
                <a:latin typeface="Courier (W1)" pitchFamily="49" charset="0"/>
              </a:rPr>
              <a:t>d1[`Rome]:1</a:t>
            </a:r>
            <a:endParaRPr lang="en-US" sz="14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73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Dictionaries (7/8)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Relationship between a dictionary and a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62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1924335"/>
            <a:ext cx="8964386" cy="3405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q)show dy2</a:t>
            </a:r>
            <a:r>
              <a:rPr lang="en-US" sz="1200" dirty="0" smtClean="0">
                <a:latin typeface="Courier (W1)" pitchFamily="49" charset="0"/>
              </a:rPr>
              <a:t>:(`</a:t>
            </a:r>
            <a:r>
              <a:rPr lang="en-US" sz="1200" dirty="0" err="1" smtClean="0">
                <a:latin typeface="Courier (W1)" pitchFamily="49" charset="0"/>
              </a:rPr>
              <a:t>a`b`c</a:t>
            </a:r>
            <a:r>
              <a:rPr lang="en-US" sz="1200" dirty="0">
                <a:latin typeface="Courier (W1)" pitchFamily="49" charset="0"/>
              </a:rPr>
              <a:t>)!(1 2 3;4 5 6;7 8 9)</a:t>
            </a:r>
          </a:p>
          <a:p>
            <a:r>
              <a:rPr lang="en-US" sz="1200" dirty="0">
                <a:latin typeface="Courier (W1)" pitchFamily="49" charset="0"/>
              </a:rPr>
              <a:t>a| 1 2 3</a:t>
            </a:r>
          </a:p>
          <a:p>
            <a:r>
              <a:rPr lang="en-US" sz="1200" dirty="0">
                <a:latin typeface="Courier (W1)" pitchFamily="49" charset="0"/>
              </a:rPr>
              <a:t>b| 4 5 6</a:t>
            </a:r>
          </a:p>
          <a:p>
            <a:r>
              <a:rPr lang="en-US" sz="1200" dirty="0">
                <a:latin typeface="Courier (W1)" pitchFamily="49" charset="0"/>
              </a:rPr>
              <a:t>c| 7 8 9</a:t>
            </a:r>
          </a:p>
          <a:p>
            <a:r>
              <a:rPr lang="en-US" sz="1200" dirty="0">
                <a:latin typeface="Courier (W1)" pitchFamily="49" charset="0"/>
              </a:rPr>
              <a:t>q)show </a:t>
            </a:r>
            <a:r>
              <a:rPr lang="en-US" sz="1200" dirty="0" err="1">
                <a:latin typeface="Courier (W1)" pitchFamily="49" charset="0"/>
              </a:rPr>
              <a:t>tab:flip</a:t>
            </a:r>
            <a:r>
              <a:rPr lang="en-US" sz="1200" dirty="0">
                <a:latin typeface="Courier (W1)" pitchFamily="49" charset="0"/>
              </a:rPr>
              <a:t> dy2</a:t>
            </a:r>
          </a:p>
          <a:p>
            <a:r>
              <a:rPr lang="en-US" sz="1200" dirty="0">
                <a:latin typeface="Courier (W1)" pitchFamily="49" charset="0"/>
              </a:rPr>
              <a:t>a b c</a:t>
            </a:r>
          </a:p>
          <a:p>
            <a:r>
              <a:rPr lang="en-US" sz="1200" dirty="0">
                <a:latin typeface="Courier (W1)" pitchFamily="49" charset="0"/>
              </a:rPr>
              <a:t>-----</a:t>
            </a:r>
          </a:p>
          <a:p>
            <a:r>
              <a:rPr lang="en-US" sz="1200" dirty="0">
                <a:latin typeface="Courier (W1)" pitchFamily="49" charset="0"/>
              </a:rPr>
              <a:t>1 4 7</a:t>
            </a:r>
          </a:p>
          <a:p>
            <a:r>
              <a:rPr lang="en-US" sz="1200" dirty="0">
                <a:latin typeface="Courier (W1)" pitchFamily="49" charset="0"/>
              </a:rPr>
              <a:t>2 5 8</a:t>
            </a:r>
          </a:p>
          <a:p>
            <a:r>
              <a:rPr lang="en-US" sz="1200" dirty="0">
                <a:latin typeface="Courier (W1)" pitchFamily="49" charset="0"/>
              </a:rPr>
              <a:t>3 6 9</a:t>
            </a:r>
          </a:p>
          <a:p>
            <a:r>
              <a:rPr lang="en-US" sz="1200" dirty="0">
                <a:latin typeface="Courier (W1)" pitchFamily="49" charset="0"/>
              </a:rPr>
              <a:t>q)type tab: flip dy2</a:t>
            </a:r>
          </a:p>
          <a:p>
            <a:r>
              <a:rPr lang="en-US" sz="1200" dirty="0">
                <a:latin typeface="Courier (W1)" pitchFamily="49" charset="0"/>
              </a:rPr>
              <a:t>98h </a:t>
            </a:r>
            <a:r>
              <a:rPr lang="en-US" sz="1200" dirty="0" smtClean="0">
                <a:latin typeface="Courier (W1)" pitchFamily="49" charset="0"/>
              </a:rPr>
              <a:t>			/</a:t>
            </a:r>
            <a:r>
              <a:rPr lang="en-US" sz="1200" dirty="0" err="1">
                <a:latin typeface="Courier (W1)" pitchFamily="49" charset="0"/>
              </a:rPr>
              <a:t>unkeyed</a:t>
            </a:r>
            <a:r>
              <a:rPr lang="en-US" sz="1200" dirty="0">
                <a:latin typeface="Courier (W1)" pitchFamily="49" charset="0"/>
              </a:rPr>
              <a:t> table</a:t>
            </a:r>
          </a:p>
          <a:p>
            <a:r>
              <a:rPr lang="en-US" sz="1200" dirty="0" smtClean="0">
                <a:latin typeface="Courier (W1)" pitchFamily="49" charset="0"/>
              </a:rPr>
              <a:t>q)dy2~flip </a:t>
            </a:r>
            <a:r>
              <a:rPr lang="en-US" sz="1200" dirty="0">
                <a:latin typeface="Courier (W1)" pitchFamily="49" charset="0"/>
              </a:rPr>
              <a:t>tab2 </a:t>
            </a:r>
            <a:r>
              <a:rPr lang="en-US" sz="1200" dirty="0" smtClean="0">
                <a:latin typeface="Courier (W1)" pitchFamily="49" charset="0"/>
              </a:rPr>
              <a:t>		/</a:t>
            </a:r>
            <a:r>
              <a:rPr lang="en-US" sz="1200" dirty="0">
                <a:latin typeface="Courier (W1)" pitchFamily="49" charset="0"/>
              </a:rPr>
              <a:t>table can be flipped back to dictionary</a:t>
            </a:r>
          </a:p>
          <a:p>
            <a:r>
              <a:rPr lang="en-US" sz="1200" dirty="0">
                <a:latin typeface="Courier (W1)" pitchFamily="49" charset="0"/>
              </a:rPr>
              <a:t>1b</a:t>
            </a:r>
          </a:p>
        </p:txBody>
      </p:sp>
    </p:spTree>
    <p:extLst>
      <p:ext uri="{BB962C8B-B14F-4D97-AF65-F5344CB8AC3E}">
        <p14:creationId xmlns:p14="http://schemas.microsoft.com/office/powerpoint/2010/main" val="45872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Dictionaries (8/8)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value in a dictionary must be a list in order to </a:t>
            </a:r>
            <a:r>
              <a:rPr lang="en-US" smtClean="0"/>
              <a:t>flip </a:t>
            </a:r>
            <a:r>
              <a:rPr lang="en-US"/>
              <a:t>to </a:t>
            </a:r>
            <a:r>
              <a:rPr lang="en-US" smtClean="0"/>
              <a:t>a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63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1897039"/>
            <a:ext cx="8964386" cy="4271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>
                <a:latin typeface="Courier (W1)" pitchFamily="49" charset="0"/>
              </a:rPr>
              <a:t>q)dy4</a:t>
            </a:r>
            <a:r>
              <a:rPr lang="pl-PL" sz="1200" dirty="0" smtClean="0">
                <a:latin typeface="Courier (W1)" pitchFamily="49" charset="0"/>
              </a:rPr>
              <a:t>:(</a:t>
            </a:r>
            <a:r>
              <a:rPr lang="en-US" sz="1200" dirty="0" smtClean="0">
                <a:latin typeface="Courier (W1)" pitchFamily="49" charset="0"/>
              </a:rPr>
              <a:t>`</a:t>
            </a:r>
            <a:r>
              <a:rPr lang="pl-PL" sz="1200" dirty="0" smtClean="0">
                <a:latin typeface="Courier (W1)" pitchFamily="49" charset="0"/>
              </a:rPr>
              <a:t>a</a:t>
            </a:r>
            <a:r>
              <a:rPr lang="en-US" sz="1200" dirty="0" smtClean="0">
                <a:latin typeface="Courier (W1)" pitchFamily="49" charset="0"/>
              </a:rPr>
              <a:t>`</a:t>
            </a:r>
            <a:r>
              <a:rPr lang="pl-PL" sz="1200" dirty="0" smtClean="0">
                <a:latin typeface="Courier (W1)" pitchFamily="49" charset="0"/>
              </a:rPr>
              <a:t>b</a:t>
            </a:r>
            <a:r>
              <a:rPr lang="en-US" sz="1200" dirty="0" smtClean="0">
                <a:latin typeface="Courier (W1)" pitchFamily="49" charset="0"/>
              </a:rPr>
              <a:t>`</a:t>
            </a:r>
            <a:r>
              <a:rPr lang="pl-PL" sz="1200" dirty="0" smtClean="0">
                <a:latin typeface="Courier (W1)" pitchFamily="49" charset="0"/>
              </a:rPr>
              <a:t>c</a:t>
            </a:r>
            <a:r>
              <a:rPr lang="pl-PL" sz="1200" dirty="0">
                <a:latin typeface="Courier (W1)" pitchFamily="49" charset="0"/>
              </a:rPr>
              <a:t>)!(1 2 3)</a:t>
            </a:r>
          </a:p>
          <a:p>
            <a:r>
              <a:rPr lang="en-US" sz="1200" dirty="0">
                <a:latin typeface="Courier (W1)" pitchFamily="49" charset="0"/>
              </a:rPr>
              <a:t>q)dy4</a:t>
            </a:r>
          </a:p>
          <a:p>
            <a:r>
              <a:rPr lang="en-US" sz="1200" dirty="0">
                <a:latin typeface="Courier (W1)" pitchFamily="49" charset="0"/>
              </a:rPr>
              <a:t>a| 1</a:t>
            </a:r>
          </a:p>
          <a:p>
            <a:r>
              <a:rPr lang="en-US" sz="1200" dirty="0">
                <a:latin typeface="Courier (W1)" pitchFamily="49" charset="0"/>
              </a:rPr>
              <a:t>b| 2</a:t>
            </a:r>
          </a:p>
          <a:p>
            <a:r>
              <a:rPr lang="en-US" sz="1200" dirty="0">
                <a:latin typeface="Courier (W1)" pitchFamily="49" charset="0"/>
              </a:rPr>
              <a:t>c| 3</a:t>
            </a:r>
          </a:p>
          <a:p>
            <a:r>
              <a:rPr lang="en-US" sz="1200" dirty="0">
                <a:latin typeface="Courier (W1)" pitchFamily="49" charset="0"/>
              </a:rPr>
              <a:t>q)type each dy4</a:t>
            </a:r>
          </a:p>
          <a:p>
            <a:r>
              <a:rPr lang="en-US" sz="1200" dirty="0">
                <a:latin typeface="Courier (W1)" pitchFamily="49" charset="0"/>
              </a:rPr>
              <a:t>a| -7 /values are atoms</a:t>
            </a:r>
          </a:p>
          <a:p>
            <a:r>
              <a:rPr lang="en-US" sz="1200" dirty="0">
                <a:latin typeface="Courier (W1)" pitchFamily="49" charset="0"/>
              </a:rPr>
              <a:t>b| -7</a:t>
            </a:r>
          </a:p>
          <a:p>
            <a:r>
              <a:rPr lang="en-US" sz="1200" dirty="0">
                <a:latin typeface="Courier (W1)" pitchFamily="49" charset="0"/>
              </a:rPr>
              <a:t>c| -7</a:t>
            </a:r>
          </a:p>
          <a:p>
            <a:r>
              <a:rPr lang="en-US" sz="1200" dirty="0">
                <a:latin typeface="Courier (W1)" pitchFamily="49" charset="0"/>
              </a:rPr>
              <a:t>q)</a:t>
            </a:r>
            <a:r>
              <a:rPr lang="en-US" sz="1200" dirty="0" err="1">
                <a:latin typeface="Courier (W1)" pitchFamily="49" charset="0"/>
              </a:rPr>
              <a:t>tab:flip</a:t>
            </a:r>
            <a:r>
              <a:rPr lang="en-US" sz="1200" dirty="0">
                <a:latin typeface="Courier (W1)" pitchFamily="49" charset="0"/>
              </a:rPr>
              <a:t> dy4</a:t>
            </a:r>
          </a:p>
          <a:p>
            <a:r>
              <a:rPr lang="en-US" sz="1200" dirty="0">
                <a:latin typeface="Courier (W1)" pitchFamily="49" charset="0"/>
              </a:rPr>
              <a:t>rank</a:t>
            </a:r>
          </a:p>
          <a:p>
            <a:r>
              <a:rPr lang="en-US" sz="1200" dirty="0">
                <a:latin typeface="Courier (W1)" pitchFamily="49" charset="0"/>
              </a:rPr>
              <a:t>q)</a:t>
            </a:r>
            <a:r>
              <a:rPr lang="en-US" sz="1200" dirty="0" err="1">
                <a:latin typeface="Courier (W1)" pitchFamily="49" charset="0"/>
              </a:rPr>
              <a:t>tab:enlist</a:t>
            </a:r>
            <a:r>
              <a:rPr lang="en-US" sz="1200" dirty="0">
                <a:latin typeface="Courier (W1)" pitchFamily="49" charset="0"/>
              </a:rPr>
              <a:t> dy4 </a:t>
            </a:r>
            <a:r>
              <a:rPr lang="en-US" sz="1200" dirty="0" smtClean="0">
                <a:latin typeface="Courier (W1)" pitchFamily="49" charset="0"/>
              </a:rPr>
              <a:t>		/</a:t>
            </a:r>
            <a:r>
              <a:rPr lang="en-US" sz="1200" dirty="0">
                <a:latin typeface="Courier (W1)" pitchFamily="49" charset="0"/>
              </a:rPr>
              <a:t>put the dictionary elements into a list</a:t>
            </a:r>
          </a:p>
          <a:p>
            <a:r>
              <a:rPr lang="en-US" sz="1200" dirty="0">
                <a:latin typeface="Courier (W1)" pitchFamily="49" charset="0"/>
              </a:rPr>
              <a:t>q)tab </a:t>
            </a:r>
            <a:r>
              <a:rPr lang="en-US" sz="1200" dirty="0" smtClean="0">
                <a:latin typeface="Courier (W1)" pitchFamily="49" charset="0"/>
              </a:rPr>
              <a:t>			/</a:t>
            </a:r>
            <a:r>
              <a:rPr lang="en-US" sz="1200" dirty="0">
                <a:latin typeface="Courier (W1)" pitchFamily="49" charset="0"/>
              </a:rPr>
              <a:t>as table is a list of dictionaries</a:t>
            </a:r>
          </a:p>
          <a:p>
            <a:r>
              <a:rPr lang="en-US" sz="1200" dirty="0">
                <a:latin typeface="Courier (W1)" pitchFamily="49" charset="0"/>
              </a:rPr>
              <a:t>a b c</a:t>
            </a:r>
          </a:p>
          <a:p>
            <a:r>
              <a:rPr lang="en-US" sz="1200" dirty="0">
                <a:latin typeface="Courier (W1)" pitchFamily="49" charset="0"/>
              </a:rPr>
              <a:t>-----</a:t>
            </a:r>
          </a:p>
          <a:p>
            <a:r>
              <a:rPr lang="en-US" sz="1200" dirty="0">
                <a:latin typeface="Courier (W1)" pitchFamily="49" charset="0"/>
              </a:rPr>
              <a:t>1 2 3</a:t>
            </a:r>
          </a:p>
          <a:p>
            <a:r>
              <a:rPr lang="en-US" sz="1200" dirty="0">
                <a:latin typeface="Courier (W1)" pitchFamily="49" charset="0"/>
              </a:rPr>
              <a:t>q)flip enlist each dy4 </a:t>
            </a:r>
            <a:r>
              <a:rPr lang="en-US" sz="1200" dirty="0" smtClean="0">
                <a:latin typeface="Courier (W1)" pitchFamily="49" charset="0"/>
              </a:rPr>
              <a:t>	/</a:t>
            </a:r>
            <a:r>
              <a:rPr lang="en-US" sz="1200" dirty="0">
                <a:latin typeface="Courier (W1)" pitchFamily="49" charset="0"/>
              </a:rPr>
              <a:t>convert each atom to singleton list</a:t>
            </a:r>
          </a:p>
          <a:p>
            <a:r>
              <a:rPr lang="en-US" sz="1200" dirty="0">
                <a:latin typeface="Courier (W1)" pitchFamily="49" charset="0"/>
              </a:rPr>
              <a:t>a b c</a:t>
            </a:r>
          </a:p>
          <a:p>
            <a:r>
              <a:rPr lang="en-US" sz="1200" dirty="0">
                <a:latin typeface="Courier (W1)" pitchFamily="49" charset="0"/>
              </a:rPr>
              <a:t>-----</a:t>
            </a:r>
          </a:p>
          <a:p>
            <a:r>
              <a:rPr lang="en-US" sz="1200" dirty="0">
                <a:latin typeface="Courier (W1)" pitchFamily="49" charset="0"/>
              </a:rPr>
              <a:t>1 2 3</a:t>
            </a:r>
          </a:p>
          <a:p>
            <a:r>
              <a:rPr lang="en-US" sz="1200" dirty="0">
                <a:latin typeface="Courier (W1)" pitchFamily="49" charset="0"/>
              </a:rPr>
              <a:t>q)</a:t>
            </a:r>
            <a:r>
              <a:rPr lang="en-US" sz="1200" dirty="0" err="1">
                <a:latin typeface="Courier (W1)" pitchFamily="49" charset="0"/>
              </a:rPr>
              <a:t>tab~flip</a:t>
            </a:r>
            <a:r>
              <a:rPr lang="en-US" sz="1200" dirty="0">
                <a:latin typeface="Courier (W1)" pitchFamily="49" charset="0"/>
              </a:rPr>
              <a:t> enlist each dy4</a:t>
            </a:r>
          </a:p>
          <a:p>
            <a:r>
              <a:rPr lang="en-US" sz="1200" dirty="0">
                <a:latin typeface="Courier (W1)" pitchFamily="49" charset="0"/>
              </a:rPr>
              <a:t>1b</a:t>
            </a:r>
          </a:p>
        </p:txBody>
      </p:sp>
    </p:spTree>
    <p:extLst>
      <p:ext uri="{BB962C8B-B14F-4D97-AF65-F5344CB8AC3E}">
        <p14:creationId xmlns:p14="http://schemas.microsoft.com/office/powerpoint/2010/main" val="45872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287451"/>
            <a:ext cx="9001125" cy="4681537"/>
          </a:xfrm>
        </p:spPr>
        <p:txBody>
          <a:bodyPr/>
          <a:lstStyle/>
          <a:p>
            <a:r>
              <a:rPr lang="en-SG" dirty="0"/>
              <a:t>Suppose we have a dictionary, d3, which lists the </a:t>
            </a:r>
            <a:r>
              <a:rPr lang="en-SG" dirty="0" smtClean="0"/>
              <a:t>price recorded</a:t>
            </a:r>
            <a:r>
              <a:rPr lang="en-SG" dirty="0"/>
              <a:t> </a:t>
            </a:r>
            <a:r>
              <a:rPr lang="en-SG" dirty="0" smtClean="0"/>
              <a:t>for a </a:t>
            </a:r>
            <a:r>
              <a:rPr lang="en-SG" dirty="0"/>
              <a:t>variety of </a:t>
            </a:r>
            <a:r>
              <a:rPr lang="en-SG" dirty="0" smtClean="0"/>
              <a:t>indices during May.</a:t>
            </a:r>
            <a:endParaRPr lang="en-US" dirty="0"/>
          </a:p>
          <a:p>
            <a:pPr marL="0" indent="0">
              <a:buNone/>
            </a:pPr>
            <a:r>
              <a:rPr lang="en-SG" dirty="0" smtClean="0"/>
              <a:t>       </a:t>
            </a:r>
            <a:r>
              <a:rPr lang="en-SG" sz="1800" dirty="0" smtClean="0"/>
              <a:t>d3:`NK`TW`CN`CH!(19800 19750 </a:t>
            </a:r>
            <a:r>
              <a:rPr lang="en-SG" sz="1800" dirty="0" smtClean="0"/>
              <a:t>19785;374.24 </a:t>
            </a:r>
            <a:r>
              <a:rPr lang="en-SG" sz="1800" dirty="0" smtClean="0"/>
              <a:t>374.30 370.80; </a:t>
            </a:r>
            <a:r>
              <a:rPr lang="en-SG" sz="1800" dirty="0"/>
              <a:t>10502 </a:t>
            </a:r>
            <a:r>
              <a:rPr lang="en-SG" sz="1800" dirty="0" smtClean="0"/>
              <a:t>10501 10500 </a:t>
            </a:r>
            <a:r>
              <a:rPr lang="en-SG" sz="1800" dirty="0" smtClean="0"/>
              <a:t>;7191.73 </a:t>
            </a:r>
            <a:r>
              <a:rPr lang="en-SG" sz="1800" dirty="0"/>
              <a:t>7192 </a:t>
            </a:r>
            <a:r>
              <a:rPr lang="en-SG" sz="1800" dirty="0" smtClean="0"/>
              <a:t>7194)</a:t>
            </a:r>
            <a:endParaRPr lang="en-SG" dirty="0"/>
          </a:p>
          <a:p>
            <a:pPr marL="457200" indent="-457200">
              <a:buFont typeface="+mj-lt"/>
              <a:buAutoNum type="arabicPeriod"/>
            </a:pPr>
            <a:r>
              <a:rPr lang="en-SG" dirty="0" smtClean="0"/>
              <a:t>What </a:t>
            </a:r>
            <a:r>
              <a:rPr lang="en-SG" dirty="0"/>
              <a:t>was the average </a:t>
            </a:r>
            <a:r>
              <a:rPr lang="en-SG" dirty="0" smtClean="0"/>
              <a:t>price for each index?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SG" dirty="0" smtClean="0"/>
              <a:t>Convert </a:t>
            </a:r>
            <a:r>
              <a:rPr lang="en-SG" dirty="0"/>
              <a:t>all the </a:t>
            </a:r>
            <a:r>
              <a:rPr lang="en-SG" dirty="0" smtClean="0"/>
              <a:t>price </a:t>
            </a:r>
            <a:r>
              <a:rPr lang="en-SG" dirty="0" smtClean="0"/>
              <a:t>to decimal price (multiply by 100).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SG" dirty="0" smtClean="0"/>
              <a:t>Suppose </a:t>
            </a:r>
            <a:r>
              <a:rPr lang="en-SG" dirty="0"/>
              <a:t>we create a new dictionary,</a:t>
            </a:r>
            <a:endParaRPr lang="en-US" dirty="0"/>
          </a:p>
          <a:p>
            <a:pPr marL="0" indent="0">
              <a:buNone/>
            </a:pPr>
            <a:r>
              <a:rPr lang="en-SG" dirty="0" smtClean="0"/>
              <a:t>	d4</a:t>
            </a:r>
            <a:r>
              <a:rPr lang="en-SG" dirty="0"/>
              <a:t>:(enlist </a:t>
            </a:r>
            <a:r>
              <a:rPr lang="en-SG" dirty="0" smtClean="0"/>
              <a:t>`price)!</a:t>
            </a:r>
            <a:r>
              <a:rPr lang="en-SG" dirty="0"/>
              <a:t>enlist d3;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SG" dirty="0" smtClean="0"/>
              <a:t>Use </a:t>
            </a:r>
            <a:r>
              <a:rPr lang="en-SG" dirty="0"/>
              <a:t>d4 to find the maximum </a:t>
            </a:r>
            <a:r>
              <a:rPr lang="en-SG" dirty="0" smtClean="0"/>
              <a:t>price for NK.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SG" dirty="0" smtClean="0"/>
              <a:t>Add </a:t>
            </a:r>
            <a:r>
              <a:rPr lang="en-SG" dirty="0"/>
              <a:t>another row to d4, entitled </a:t>
            </a:r>
            <a:r>
              <a:rPr lang="en-SG" dirty="0" smtClean="0"/>
              <a:t>“volume", </a:t>
            </a:r>
            <a:r>
              <a:rPr lang="en-SG" dirty="0"/>
              <a:t>with the following statistics: </a:t>
            </a:r>
            <a:r>
              <a:rPr lang="en-SG" dirty="0" smtClean="0"/>
              <a:t>NK, 10 50 25 32; TW </a:t>
            </a:r>
            <a:r>
              <a:rPr lang="en-SG" dirty="0" smtClean="0"/>
              <a:t>12 </a:t>
            </a:r>
            <a:r>
              <a:rPr lang="en-SG" dirty="0" smtClean="0"/>
              <a:t>20; CN </a:t>
            </a:r>
            <a:r>
              <a:rPr lang="en-SG" dirty="0" smtClean="0"/>
              <a:t>20 10; </a:t>
            </a:r>
            <a:r>
              <a:rPr lang="en-SG" dirty="0" smtClean="0"/>
              <a:t>CH 50 75.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64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12160" y="4639748"/>
            <a:ext cx="8993190" cy="13885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 smtClean="0">
                <a:latin typeface="Courier (W1)" pitchFamily="49" charset="0"/>
              </a:rPr>
              <a:t>SOLUTION</a:t>
            </a:r>
          </a:p>
          <a:p>
            <a:pPr fontAlgn="b"/>
            <a:r>
              <a:rPr lang="en-US" sz="1400" dirty="0" smtClean="0">
                <a:latin typeface="Courier (W1)" pitchFamily="49" charset="0"/>
              </a:rPr>
              <a:t>q</a:t>
            </a:r>
            <a:r>
              <a:rPr lang="en-US" sz="1400" dirty="0">
                <a:latin typeface="Courier (W1)" pitchFamily="49" charset="0"/>
              </a:rPr>
              <a:t>) </a:t>
            </a:r>
            <a:r>
              <a:rPr lang="en-US" sz="1400" dirty="0" err="1">
                <a:latin typeface="Courier (W1)" pitchFamily="49" charset="0"/>
              </a:rPr>
              <a:t>avg</a:t>
            </a:r>
            <a:r>
              <a:rPr lang="en-US" sz="1400" dirty="0">
                <a:latin typeface="Courier (W1)" pitchFamily="49" charset="0"/>
              </a:rPr>
              <a:t> each </a:t>
            </a:r>
            <a:r>
              <a:rPr lang="en-US" sz="1400" dirty="0" smtClean="0">
                <a:latin typeface="Courier (W1)" pitchFamily="49" charset="0"/>
              </a:rPr>
              <a:t>d3</a:t>
            </a:r>
          </a:p>
          <a:p>
            <a:pPr fontAlgn="b"/>
            <a:r>
              <a:rPr lang="en-US" sz="1400" dirty="0" smtClean="0">
                <a:latin typeface="Courier (W1)" pitchFamily="49" charset="0"/>
              </a:rPr>
              <a:t>q) d3*100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q) max d4[`price][`NK</a:t>
            </a:r>
            <a:r>
              <a:rPr lang="en-US" sz="1400" dirty="0" smtClean="0">
                <a:latin typeface="Courier (W1)" pitchFamily="49" charset="0"/>
              </a:rPr>
              <a:t>]</a:t>
            </a:r>
          </a:p>
          <a:p>
            <a:pPr fontAlgn="b"/>
            <a:r>
              <a:rPr lang="en-US" sz="1400" dirty="0" smtClean="0">
                <a:latin typeface="Courier (W1)" pitchFamily="49" charset="0"/>
              </a:rPr>
              <a:t>q) d4[`volume]: (`NK`TW`CN`CH)!(10 50;25 </a:t>
            </a:r>
            <a:r>
              <a:rPr lang="en-US" sz="1400" dirty="0" smtClean="0">
                <a:latin typeface="Courier (W1)" pitchFamily="49" charset="0"/>
              </a:rPr>
              <a:t>32;12 </a:t>
            </a:r>
            <a:r>
              <a:rPr lang="en-US" sz="1400" dirty="0" smtClean="0">
                <a:latin typeface="Courier (W1)" pitchFamily="49" charset="0"/>
              </a:rPr>
              <a:t>20;50 75)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q) d4, (enlist `volume)!enlist(`NK`TW`CN`CH)!(10 50;25 </a:t>
            </a:r>
            <a:r>
              <a:rPr lang="en-US" sz="1400" dirty="0" smtClean="0">
                <a:latin typeface="Courier (W1)" pitchFamily="49" charset="0"/>
              </a:rPr>
              <a:t>32;12 </a:t>
            </a:r>
            <a:r>
              <a:rPr lang="en-US" sz="1400" dirty="0">
                <a:latin typeface="Courier (W1)" pitchFamily="49" charset="0"/>
              </a:rPr>
              <a:t>20;50 75</a:t>
            </a:r>
            <a:r>
              <a:rPr lang="en-US" sz="1400" dirty="0" smtClean="0">
                <a:latin typeface="Courier (W1)" pitchFamily="49" charset="0"/>
              </a:rPr>
              <a:t>)</a:t>
            </a:r>
            <a:endParaRPr lang="en-US" sz="14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5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(1/5)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collection of named columns or a list of </a:t>
            </a:r>
            <a:r>
              <a:rPr lang="en-US" dirty="0" smtClean="0"/>
              <a:t>dictionaries</a:t>
            </a:r>
          </a:p>
          <a:p>
            <a:r>
              <a:rPr lang="en-US" dirty="0"/>
              <a:t>Simple </a:t>
            </a:r>
            <a:r>
              <a:rPr lang="en-US" dirty="0" smtClean="0"/>
              <a:t>table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Keyed table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Empty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65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2225310"/>
            <a:ext cx="8964386" cy="121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>
                <a:latin typeface="Courier (W1)" pitchFamily="49" charset="0"/>
              </a:rPr>
              <a:t>q)([]a:1 2 3;b</a:t>
            </a:r>
            <a:r>
              <a:rPr lang="pt-BR" sz="1200" smtClean="0">
                <a:latin typeface="Courier (W1)" pitchFamily="49" charset="0"/>
              </a:rPr>
              <a:t>:`a`b`c;c:7 </a:t>
            </a:r>
            <a:r>
              <a:rPr lang="pt-BR" sz="1200">
                <a:latin typeface="Courier (W1)" pitchFamily="49" charset="0"/>
              </a:rPr>
              <a:t>8 9)</a:t>
            </a:r>
          </a:p>
          <a:p>
            <a:r>
              <a:rPr lang="en-US" sz="1200">
                <a:latin typeface="Courier (W1)" pitchFamily="49" charset="0"/>
              </a:rPr>
              <a:t>a b c</a:t>
            </a:r>
          </a:p>
          <a:p>
            <a:r>
              <a:rPr lang="en-US" sz="1200">
                <a:latin typeface="Courier (W1)" pitchFamily="49" charset="0"/>
              </a:rPr>
              <a:t>-----</a:t>
            </a:r>
          </a:p>
          <a:p>
            <a:r>
              <a:rPr lang="en-US" sz="1200">
                <a:latin typeface="Courier (W1)" pitchFamily="49" charset="0"/>
              </a:rPr>
              <a:t>1 a 7</a:t>
            </a:r>
          </a:p>
          <a:p>
            <a:r>
              <a:rPr lang="en-US" sz="1200">
                <a:latin typeface="Courier (W1)" pitchFamily="49" charset="0"/>
              </a:rPr>
              <a:t>2 b 8</a:t>
            </a:r>
          </a:p>
          <a:p>
            <a:r>
              <a:rPr lang="en-US" sz="1200">
                <a:latin typeface="Courier (W1)" pitchFamily="49" charset="0"/>
              </a:rPr>
              <a:t>3 c 9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042735"/>
            <a:ext cx="8964386" cy="121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latin typeface="Courier (W1)" pitchFamily="49" charset="0"/>
              </a:rPr>
              <a:t>q)([a:1 2 3]b</a:t>
            </a:r>
            <a:r>
              <a:rPr lang="pt-BR" sz="1200" dirty="0" smtClean="0">
                <a:latin typeface="Courier (W1)" pitchFamily="49" charset="0"/>
              </a:rPr>
              <a:t>:`a`b`c;c:7 </a:t>
            </a:r>
            <a:r>
              <a:rPr lang="pt-BR" sz="1200" dirty="0">
                <a:latin typeface="Courier (W1)" pitchFamily="49" charset="0"/>
              </a:rPr>
              <a:t>8 9)</a:t>
            </a:r>
          </a:p>
          <a:p>
            <a:r>
              <a:rPr lang="en-US" sz="1200" dirty="0">
                <a:latin typeface="Courier (W1)" pitchFamily="49" charset="0"/>
              </a:rPr>
              <a:t>a| b c </a:t>
            </a:r>
            <a:r>
              <a:rPr lang="en-US" sz="1200" dirty="0" smtClean="0">
                <a:latin typeface="Courier (W1)" pitchFamily="49" charset="0"/>
              </a:rPr>
              <a:t>				/</a:t>
            </a:r>
            <a:r>
              <a:rPr lang="en-US" sz="1200" dirty="0">
                <a:latin typeface="Courier (W1)" pitchFamily="49" charset="0"/>
              </a:rPr>
              <a:t>dictionary of tables</a:t>
            </a:r>
          </a:p>
          <a:p>
            <a:r>
              <a:rPr lang="en-US" sz="1200" dirty="0">
                <a:latin typeface="Courier (W1)" pitchFamily="49" charset="0"/>
              </a:rPr>
              <a:t>-| ---</a:t>
            </a:r>
          </a:p>
          <a:p>
            <a:r>
              <a:rPr lang="en-US" sz="1200" dirty="0">
                <a:latin typeface="Courier (W1)" pitchFamily="49" charset="0"/>
              </a:rPr>
              <a:t>1| a 7</a:t>
            </a:r>
          </a:p>
          <a:p>
            <a:r>
              <a:rPr lang="en-US" sz="1200" dirty="0">
                <a:latin typeface="Courier (W1)" pitchFamily="49" charset="0"/>
              </a:rPr>
              <a:t>2| b 8</a:t>
            </a:r>
          </a:p>
          <a:p>
            <a:r>
              <a:rPr lang="en-US" sz="1200" dirty="0">
                <a:latin typeface="Courier (W1)" pitchFamily="49" charset="0"/>
              </a:rPr>
              <a:t>3| c 9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5600850"/>
            <a:ext cx="8964386" cy="606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q)([]</a:t>
            </a:r>
            <a:r>
              <a:rPr lang="en-US" sz="1200" err="1">
                <a:latin typeface="Courier (W1)" pitchFamily="49" charset="0"/>
              </a:rPr>
              <a:t>a</a:t>
            </a:r>
            <a:r>
              <a:rPr lang="en-US" sz="1200" smtClean="0">
                <a:latin typeface="Courier (W1)" pitchFamily="49" charset="0"/>
              </a:rPr>
              <a:t>:`int</a:t>
            </a:r>
            <a:r>
              <a:rPr lang="en-US" sz="1200">
                <a:latin typeface="Courier (W1)" pitchFamily="49" charset="0"/>
              </a:rPr>
              <a:t>$();b:();c:())</a:t>
            </a:r>
          </a:p>
          <a:p>
            <a:r>
              <a:rPr lang="en-US" sz="1200">
                <a:latin typeface="Courier (W1)" pitchFamily="49" charset="0"/>
              </a:rPr>
              <a:t>a b c</a:t>
            </a:r>
          </a:p>
          <a:p>
            <a:r>
              <a:rPr lang="en-US" sz="1200">
                <a:latin typeface="Courier (W1)" pitchFamily="49" charset="0"/>
              </a:rPr>
              <a:t>-----</a:t>
            </a:r>
          </a:p>
        </p:txBody>
      </p:sp>
    </p:spTree>
    <p:extLst>
      <p:ext uri="{BB962C8B-B14F-4D97-AF65-F5344CB8AC3E}">
        <p14:creationId xmlns:p14="http://schemas.microsoft.com/office/powerpoint/2010/main" val="45872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(2/5)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Use ‘meta’ to retrieve table’s attributes</a:t>
            </a:r>
          </a:p>
          <a:p>
            <a:r>
              <a:rPr lang="en-US" smtClean="0"/>
              <a:t>Empty table meta type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smtClean="0"/>
              <a:t>Simple table with attributes</a:t>
            </a:r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r>
              <a:rPr lang="en-US" smtClean="0"/>
              <a:t>‘c’ </a:t>
            </a:r>
            <a:r>
              <a:rPr lang="en-US"/>
              <a:t>gives the column </a:t>
            </a:r>
            <a:r>
              <a:rPr lang="en-US" smtClean="0"/>
              <a:t>names</a:t>
            </a:r>
          </a:p>
          <a:p>
            <a:pPr lvl="1"/>
            <a:r>
              <a:rPr lang="en-US" smtClean="0"/>
              <a:t>‘t’ </a:t>
            </a:r>
            <a:r>
              <a:rPr lang="en-US"/>
              <a:t>gives the column </a:t>
            </a:r>
            <a:r>
              <a:rPr lang="en-US" smtClean="0"/>
              <a:t>types</a:t>
            </a:r>
          </a:p>
          <a:p>
            <a:pPr lvl="1"/>
            <a:r>
              <a:rPr lang="en-US" smtClean="0"/>
              <a:t>‘f’ </a:t>
            </a:r>
            <a:r>
              <a:rPr lang="en-US"/>
              <a:t>gives the foreign </a:t>
            </a:r>
            <a:r>
              <a:rPr lang="en-US" smtClean="0"/>
              <a:t>keys</a:t>
            </a:r>
          </a:p>
          <a:p>
            <a:pPr lvl="1"/>
            <a:r>
              <a:rPr lang="en-US" smtClean="0"/>
              <a:t>‘a’ </a:t>
            </a:r>
            <a:r>
              <a:rPr lang="en-US"/>
              <a:t>gives the </a:t>
            </a:r>
            <a:r>
              <a:rPr lang="en-US" smtClean="0"/>
              <a:t>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66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2225311"/>
            <a:ext cx="8964386" cy="1172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q)meta ([]a:();b:();c:())</a:t>
            </a:r>
          </a:p>
          <a:p>
            <a:r>
              <a:rPr lang="en-US" sz="1200">
                <a:latin typeface="Courier (W1)" pitchFamily="49" charset="0"/>
              </a:rPr>
              <a:t>c| t f a</a:t>
            </a:r>
          </a:p>
          <a:p>
            <a:r>
              <a:rPr lang="en-US" sz="1200">
                <a:latin typeface="Courier (W1)" pitchFamily="49" charset="0"/>
              </a:rPr>
              <a:t>-| -----</a:t>
            </a:r>
          </a:p>
          <a:p>
            <a:r>
              <a:rPr lang="en-US" sz="1200">
                <a:latin typeface="Courier (W1)" pitchFamily="49" charset="0"/>
              </a:rPr>
              <a:t>a|</a:t>
            </a:r>
          </a:p>
          <a:p>
            <a:r>
              <a:rPr lang="en-US" sz="1200">
                <a:latin typeface="Courier (W1)" pitchFamily="49" charset="0"/>
              </a:rPr>
              <a:t>b|</a:t>
            </a:r>
          </a:p>
          <a:p>
            <a:r>
              <a:rPr lang="en-US" sz="1200">
                <a:latin typeface="Courier (W1)" pitchFamily="49" charset="0"/>
              </a:rPr>
              <a:t>c| 	</a:t>
            </a:r>
            <a:r>
              <a:rPr lang="en-US" sz="1200" smtClean="0">
                <a:latin typeface="Courier (W1)" pitchFamily="49" charset="0"/>
              </a:rPr>
              <a:t>	/</a:t>
            </a:r>
            <a:r>
              <a:rPr lang="en-US" sz="1200">
                <a:latin typeface="Courier (W1)" pitchFamily="49" charset="0"/>
              </a:rPr>
              <a:t>empty meta table as there is no information held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56135"/>
            <a:ext cx="8964386" cy="1186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>
                <a:latin typeface="Courier (W1)" pitchFamily="49" charset="0"/>
              </a:rPr>
              <a:t>q)meta</a:t>
            </a:r>
            <a:r>
              <a:rPr lang="pl-PL" sz="1400" dirty="0" smtClean="0"/>
              <a:t> </a:t>
            </a:r>
            <a:r>
              <a:rPr lang="pl-PL" sz="1200" dirty="0">
                <a:latin typeface="Courier (W1)" pitchFamily="49" charset="0"/>
              </a:rPr>
              <a:t>([]a:</a:t>
            </a:r>
            <a:r>
              <a:rPr lang="en-US" sz="1200" dirty="0">
                <a:latin typeface="Courier (W1)" pitchFamily="49" charset="0"/>
              </a:rPr>
              <a:t>`</a:t>
            </a:r>
            <a:r>
              <a:rPr lang="pl-PL" sz="1200" dirty="0">
                <a:latin typeface="Courier (W1)" pitchFamily="49" charset="0"/>
              </a:rPr>
              <a:t>s#1 2 3;b:</a:t>
            </a:r>
            <a:r>
              <a:rPr lang="en-US" sz="1200" dirty="0">
                <a:latin typeface="Courier (W1)" pitchFamily="49" charset="0"/>
              </a:rPr>
              <a:t>`</a:t>
            </a:r>
            <a:r>
              <a:rPr lang="pl-PL" sz="1200" dirty="0">
                <a:latin typeface="Courier (W1)" pitchFamily="49" charset="0"/>
              </a:rPr>
              <a:t>g#</a:t>
            </a:r>
            <a:r>
              <a:rPr lang="en-US" sz="1200" dirty="0">
                <a:latin typeface="Courier (W1)" pitchFamily="49" charset="0"/>
              </a:rPr>
              <a:t>`</a:t>
            </a:r>
            <a:r>
              <a:rPr lang="pl-PL" sz="1200" dirty="0">
                <a:latin typeface="Courier (W1)" pitchFamily="49" charset="0"/>
              </a:rPr>
              <a:t>a</a:t>
            </a:r>
            <a:r>
              <a:rPr lang="en-US" sz="1200" dirty="0">
                <a:latin typeface="Courier (W1)" pitchFamily="49" charset="0"/>
              </a:rPr>
              <a:t>`</a:t>
            </a:r>
            <a:r>
              <a:rPr lang="pl-PL" sz="1200" dirty="0">
                <a:latin typeface="Courier (W1)" pitchFamily="49" charset="0"/>
              </a:rPr>
              <a:t>b</a:t>
            </a:r>
            <a:r>
              <a:rPr lang="en-US" sz="1200" dirty="0">
                <a:latin typeface="Courier (W1)" pitchFamily="49" charset="0"/>
              </a:rPr>
              <a:t>`</a:t>
            </a:r>
            <a:r>
              <a:rPr lang="pl-PL" sz="1200" dirty="0">
                <a:latin typeface="Courier (W1)" pitchFamily="49" charset="0"/>
              </a:rPr>
              <a:t>c;c:</a:t>
            </a:r>
            <a:r>
              <a:rPr lang="en-US" sz="1200" dirty="0">
                <a:latin typeface="Courier (W1)" pitchFamily="49" charset="0"/>
              </a:rPr>
              <a:t>`</a:t>
            </a:r>
            <a:r>
              <a:rPr lang="pl-PL" sz="1200" dirty="0">
                <a:latin typeface="Courier (W1)" pitchFamily="49" charset="0"/>
              </a:rPr>
              <a:t>u#"abc")</a:t>
            </a:r>
          </a:p>
          <a:p>
            <a:r>
              <a:rPr lang="en-US" sz="1200" dirty="0">
                <a:latin typeface="Courier (W1)" pitchFamily="49" charset="0"/>
              </a:rPr>
              <a:t>c| t f a</a:t>
            </a:r>
          </a:p>
          <a:p>
            <a:r>
              <a:rPr lang="en-US" sz="1200" dirty="0" smtClean="0">
                <a:latin typeface="Courier (W1)" pitchFamily="49" charset="0"/>
              </a:rPr>
              <a:t>-| -----</a:t>
            </a:r>
          </a:p>
          <a:p>
            <a:r>
              <a:rPr lang="en-US" sz="1200" dirty="0" smtClean="0">
                <a:latin typeface="Courier (W1)" pitchFamily="49" charset="0"/>
              </a:rPr>
              <a:t>a| j s</a:t>
            </a:r>
          </a:p>
          <a:p>
            <a:r>
              <a:rPr lang="en-US" sz="1200" dirty="0" smtClean="0">
                <a:latin typeface="Courier (W1)" pitchFamily="49" charset="0"/>
              </a:rPr>
              <a:t>b| s g</a:t>
            </a:r>
          </a:p>
          <a:p>
            <a:r>
              <a:rPr lang="en-US" sz="1200" dirty="0" smtClean="0">
                <a:latin typeface="Courier (W1)" pitchFamily="49" charset="0"/>
              </a:rPr>
              <a:t>c| c u</a:t>
            </a:r>
            <a:endParaRPr lang="en-US" sz="12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72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(3/5)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 rows and columns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67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1883390"/>
            <a:ext cx="8964386" cy="2374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>
                <a:latin typeface="Courier (W1)" pitchFamily="49" charset="0"/>
              </a:rPr>
              <a:t>q)t:([]a:1 2 3;b:4 5 6;c:7 8 9)</a:t>
            </a:r>
          </a:p>
          <a:p>
            <a:r>
              <a:rPr lang="en-US" sz="1200">
                <a:latin typeface="Courier (W1)" pitchFamily="49" charset="0"/>
              </a:rPr>
              <a:t>q)</a:t>
            </a:r>
          </a:p>
          <a:p>
            <a:r>
              <a:rPr lang="en-US" sz="1200">
                <a:latin typeface="Courier (W1)" pitchFamily="49" charset="0"/>
              </a:rPr>
              <a:t>q)t[2] </a:t>
            </a:r>
            <a:r>
              <a:rPr lang="en-US" sz="1200" smtClean="0">
                <a:latin typeface="Courier (W1)" pitchFamily="49" charset="0"/>
              </a:rPr>
              <a:t>			/</a:t>
            </a:r>
            <a:r>
              <a:rPr lang="en-US" sz="1200">
                <a:latin typeface="Courier (W1)" pitchFamily="49" charset="0"/>
              </a:rPr>
              <a:t>take all columns from third row</a:t>
            </a:r>
          </a:p>
          <a:p>
            <a:r>
              <a:rPr lang="en-US" sz="1200">
                <a:latin typeface="Courier (W1)" pitchFamily="49" charset="0"/>
              </a:rPr>
              <a:t>a| 3</a:t>
            </a:r>
          </a:p>
          <a:p>
            <a:r>
              <a:rPr lang="en-US" sz="1200">
                <a:latin typeface="Courier (W1)" pitchFamily="49" charset="0"/>
              </a:rPr>
              <a:t>b| 6</a:t>
            </a:r>
          </a:p>
          <a:p>
            <a:r>
              <a:rPr lang="en-US" sz="1200">
                <a:latin typeface="Courier (W1)" pitchFamily="49" charset="0"/>
              </a:rPr>
              <a:t>c| 9</a:t>
            </a:r>
          </a:p>
          <a:p>
            <a:r>
              <a:rPr lang="en-US" sz="1200">
                <a:latin typeface="Courier (W1)" pitchFamily="49" charset="0"/>
              </a:rPr>
              <a:t>q)t</a:t>
            </a:r>
            <a:r>
              <a:rPr lang="en-US" sz="1200" smtClean="0">
                <a:latin typeface="Courier (W1)" pitchFamily="49" charset="0"/>
              </a:rPr>
              <a:t>[`a</a:t>
            </a:r>
            <a:r>
              <a:rPr lang="en-US" sz="1200">
                <a:latin typeface="Courier (W1)" pitchFamily="49" charset="0"/>
              </a:rPr>
              <a:t>] </a:t>
            </a:r>
            <a:r>
              <a:rPr lang="en-US" sz="1200" smtClean="0">
                <a:latin typeface="Courier (W1)" pitchFamily="49" charset="0"/>
              </a:rPr>
              <a:t>			/</a:t>
            </a:r>
            <a:r>
              <a:rPr lang="en-US" sz="1200">
                <a:latin typeface="Courier (W1)" pitchFamily="49" charset="0"/>
              </a:rPr>
              <a:t>take column a from all rows</a:t>
            </a:r>
          </a:p>
          <a:p>
            <a:r>
              <a:rPr lang="en-US" sz="1200">
                <a:latin typeface="Courier (W1)" pitchFamily="49" charset="0"/>
              </a:rPr>
              <a:t>1 2 3</a:t>
            </a:r>
          </a:p>
          <a:p>
            <a:r>
              <a:rPr lang="en-US" sz="1200">
                <a:latin typeface="Courier (W1)" pitchFamily="49" charset="0"/>
              </a:rPr>
              <a:t>q)t</a:t>
            </a:r>
            <a:r>
              <a:rPr lang="en-US" sz="1200" smtClean="0">
                <a:latin typeface="Courier (W1)" pitchFamily="49" charset="0"/>
              </a:rPr>
              <a:t>[`a`b</a:t>
            </a:r>
            <a:r>
              <a:rPr lang="en-US" sz="1200">
                <a:latin typeface="Courier (W1)" pitchFamily="49" charset="0"/>
              </a:rPr>
              <a:t>]</a:t>
            </a:r>
          </a:p>
          <a:p>
            <a:r>
              <a:rPr lang="en-US" sz="1200">
                <a:latin typeface="Courier (W1)" pitchFamily="49" charset="0"/>
              </a:rPr>
              <a:t>1 4</a:t>
            </a:r>
          </a:p>
          <a:p>
            <a:r>
              <a:rPr lang="en-US" sz="1200">
                <a:latin typeface="Courier (W1)" pitchFamily="49" charset="0"/>
              </a:rPr>
              <a:t>2 5</a:t>
            </a:r>
          </a:p>
          <a:p>
            <a:r>
              <a:rPr lang="en-US" sz="1200">
                <a:latin typeface="Courier (W1)" pitchFamily="49" charset="0"/>
              </a:rPr>
              <a:t>3 6</a:t>
            </a:r>
          </a:p>
        </p:txBody>
      </p:sp>
    </p:spTree>
    <p:extLst>
      <p:ext uri="{BB962C8B-B14F-4D97-AF65-F5344CB8AC3E}">
        <p14:creationId xmlns:p14="http://schemas.microsoft.com/office/powerpoint/2010/main" val="20465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(4/5)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Operations on tables</a:t>
            </a:r>
          </a:p>
          <a:p>
            <a:r>
              <a:rPr lang="en-US" smtClean="0"/>
              <a:t>With </a:t>
            </a:r>
            <a:r>
              <a:rPr lang="en-US" b="1" smtClean="0"/>
              <a:t>keyed tables</a:t>
            </a:r>
            <a:r>
              <a:rPr lang="en-US" smtClean="0"/>
              <a:t> then we can use arithmetic (as shown previously for dictionaries) and the operations will match on the keys.</a:t>
            </a:r>
          </a:p>
          <a:p>
            <a:r>
              <a:rPr lang="en-US" smtClean="0"/>
              <a:t>The result contains all key present, and the ranges remain unchanged if not common to 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68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3125337"/>
            <a:ext cx="8964386" cy="1992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q)kt1:([</a:t>
            </a:r>
            <a:r>
              <a:rPr lang="en-US" sz="1200" err="1">
                <a:latin typeface="Courier (W1)" pitchFamily="49" charset="0"/>
              </a:rPr>
              <a:t>ks</a:t>
            </a:r>
            <a:r>
              <a:rPr lang="en-US" sz="1200">
                <a:latin typeface="Courier (W1)" pitchFamily="49" charset="0"/>
              </a:rPr>
              <a:t>: </a:t>
            </a:r>
            <a:r>
              <a:rPr lang="en-US" sz="1200" smtClean="0">
                <a:latin typeface="Courier (W1)" pitchFamily="49" charset="0"/>
              </a:rPr>
              <a:t>`a`b`c</a:t>
            </a:r>
            <a:r>
              <a:rPr lang="en-US" sz="1200">
                <a:latin typeface="Courier (W1)" pitchFamily="49" charset="0"/>
              </a:rPr>
              <a:t>] v1: 1 2 3; v2: 10 11 12)</a:t>
            </a:r>
          </a:p>
          <a:p>
            <a:r>
              <a:rPr lang="en-US" sz="1200">
                <a:latin typeface="Courier (W1)" pitchFamily="49" charset="0"/>
              </a:rPr>
              <a:t>q)kt2:([</a:t>
            </a:r>
            <a:r>
              <a:rPr lang="en-US" sz="1200" err="1">
                <a:latin typeface="Courier (W1)" pitchFamily="49" charset="0"/>
              </a:rPr>
              <a:t>ks</a:t>
            </a:r>
            <a:r>
              <a:rPr lang="en-US" sz="1200" smtClean="0">
                <a:latin typeface="Courier (W1)" pitchFamily="49" charset="0"/>
              </a:rPr>
              <a:t>:`b`c`e</a:t>
            </a:r>
            <a:r>
              <a:rPr lang="en-US" sz="1200">
                <a:latin typeface="Courier (W1)" pitchFamily="49" charset="0"/>
              </a:rPr>
              <a:t>] v1: 20 30 40; v2: 9 8 7)</a:t>
            </a:r>
          </a:p>
          <a:p>
            <a:r>
              <a:rPr lang="en-US" sz="1200">
                <a:latin typeface="Courier (W1)" pitchFamily="49" charset="0"/>
              </a:rPr>
              <a:t>q)</a:t>
            </a:r>
          </a:p>
          <a:p>
            <a:r>
              <a:rPr lang="en-US" sz="1200">
                <a:latin typeface="Courier (W1)" pitchFamily="49" charset="0"/>
              </a:rPr>
              <a:t>q)kt1+kt2</a:t>
            </a:r>
          </a:p>
          <a:p>
            <a:r>
              <a:rPr lang="en-US" sz="1200" err="1">
                <a:latin typeface="Courier (W1)" pitchFamily="49" charset="0"/>
              </a:rPr>
              <a:t>ks</a:t>
            </a:r>
            <a:r>
              <a:rPr lang="en-US" sz="1200">
                <a:latin typeface="Courier (W1)" pitchFamily="49" charset="0"/>
              </a:rPr>
              <a:t>| </a:t>
            </a:r>
            <a:r>
              <a:rPr lang="en-US" sz="1200" smtClean="0">
                <a:latin typeface="Courier (W1)" pitchFamily="49" charset="0"/>
              </a:rPr>
              <a:t>v1 </a:t>
            </a:r>
            <a:r>
              <a:rPr lang="en-US" sz="1200">
                <a:latin typeface="Courier (W1)" pitchFamily="49" charset="0"/>
              </a:rPr>
              <a:t>	</a:t>
            </a:r>
            <a:r>
              <a:rPr lang="en-US" sz="1200" smtClean="0">
                <a:latin typeface="Courier (W1)" pitchFamily="49" charset="0"/>
              </a:rPr>
              <a:t>v2</a:t>
            </a:r>
            <a:endParaRPr lang="en-US" sz="1200">
              <a:latin typeface="Courier (W1)" pitchFamily="49" charset="0"/>
            </a:endParaRPr>
          </a:p>
          <a:p>
            <a:r>
              <a:rPr lang="en-US" sz="1200">
                <a:latin typeface="Courier (W1)" pitchFamily="49" charset="0"/>
              </a:rPr>
              <a:t>--| </a:t>
            </a:r>
            <a:r>
              <a:rPr lang="en-US" sz="1200" smtClean="0">
                <a:latin typeface="Courier (W1)" pitchFamily="49" charset="0"/>
              </a:rPr>
              <a:t>----------</a:t>
            </a:r>
            <a:endParaRPr lang="en-US" sz="1200">
              <a:latin typeface="Courier (W1)" pitchFamily="49" charset="0"/>
            </a:endParaRPr>
          </a:p>
          <a:p>
            <a:r>
              <a:rPr lang="en-US" sz="1200">
                <a:latin typeface="Courier (W1)" pitchFamily="49" charset="0"/>
              </a:rPr>
              <a:t>a | 1 </a:t>
            </a:r>
            <a:r>
              <a:rPr lang="en-US" sz="1200" smtClean="0">
                <a:latin typeface="Courier (W1)" pitchFamily="49" charset="0"/>
              </a:rPr>
              <a:t>	10</a:t>
            </a:r>
            <a:endParaRPr lang="en-US" sz="1200">
              <a:latin typeface="Courier (W1)" pitchFamily="49" charset="0"/>
            </a:endParaRPr>
          </a:p>
          <a:p>
            <a:r>
              <a:rPr lang="en-US" sz="1200">
                <a:latin typeface="Courier (W1)" pitchFamily="49" charset="0"/>
              </a:rPr>
              <a:t>b | 22 </a:t>
            </a:r>
            <a:r>
              <a:rPr lang="en-US" sz="1200" smtClean="0">
                <a:latin typeface="Courier (W1)" pitchFamily="49" charset="0"/>
              </a:rPr>
              <a:t>	20</a:t>
            </a:r>
            <a:endParaRPr lang="en-US" sz="1200">
              <a:latin typeface="Courier (W1)" pitchFamily="49" charset="0"/>
            </a:endParaRPr>
          </a:p>
          <a:p>
            <a:r>
              <a:rPr lang="en-US" sz="1200">
                <a:latin typeface="Courier (W1)" pitchFamily="49" charset="0"/>
              </a:rPr>
              <a:t>c | 33 </a:t>
            </a:r>
            <a:r>
              <a:rPr lang="en-US" sz="1200" smtClean="0">
                <a:latin typeface="Courier (W1)" pitchFamily="49" charset="0"/>
              </a:rPr>
              <a:t>	20</a:t>
            </a:r>
            <a:endParaRPr lang="en-US" sz="1200">
              <a:latin typeface="Courier (W1)" pitchFamily="49" charset="0"/>
            </a:endParaRPr>
          </a:p>
          <a:p>
            <a:r>
              <a:rPr lang="en-US" sz="1200">
                <a:latin typeface="Courier (W1)" pitchFamily="49" charset="0"/>
              </a:rPr>
              <a:t>e | 40 </a:t>
            </a:r>
            <a:r>
              <a:rPr lang="en-US" sz="1200" smtClean="0">
                <a:latin typeface="Courier (W1)" pitchFamily="49" charset="0"/>
              </a:rPr>
              <a:t>	7</a:t>
            </a:r>
            <a:endParaRPr lang="en-US" sz="120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5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(5/5)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With </a:t>
            </a:r>
            <a:r>
              <a:rPr lang="en-US" b="1" err="1" smtClean="0"/>
              <a:t>unkeyed</a:t>
            </a:r>
            <a:r>
              <a:rPr lang="en-US" b="1" smtClean="0"/>
              <a:t> tables</a:t>
            </a:r>
            <a:r>
              <a:rPr lang="en-US" smtClean="0"/>
              <a:t>, we can only use arithmetic if the table consist s of numeric fields and row counts match.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69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2225310"/>
            <a:ext cx="8964386" cy="2196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latin typeface="Courier (W1)" pitchFamily="49" charset="0"/>
              </a:rPr>
              <a:t>q)t1:([]a: 1 2 3; b: 11 12 13f)</a:t>
            </a:r>
          </a:p>
          <a:p>
            <a:r>
              <a:rPr lang="fr-FR" sz="1200" dirty="0">
                <a:latin typeface="Courier (W1)" pitchFamily="49" charset="0"/>
              </a:rPr>
              <a:t>q)t2:([]a:4 5 6; b: 10 11 12)</a:t>
            </a:r>
          </a:p>
          <a:p>
            <a:r>
              <a:rPr lang="fr-FR" sz="1200" dirty="0">
                <a:latin typeface="Courier (W1)" pitchFamily="49" charset="0"/>
              </a:rPr>
              <a:t>q)t3:([]a:20 21 22 23; b:100 101 102 103)</a:t>
            </a:r>
          </a:p>
          <a:p>
            <a:r>
              <a:rPr lang="en-US" sz="1200" dirty="0">
                <a:latin typeface="Courier (W1)" pitchFamily="49" charset="0"/>
              </a:rPr>
              <a:t>q)t1+t2</a:t>
            </a:r>
          </a:p>
          <a:p>
            <a:r>
              <a:rPr lang="en-US" sz="1200" dirty="0">
                <a:latin typeface="Courier (W1)" pitchFamily="49" charset="0"/>
              </a:rPr>
              <a:t>a </a:t>
            </a:r>
            <a:r>
              <a:rPr lang="en-US" sz="1200" dirty="0" smtClean="0">
                <a:latin typeface="Courier (W1)" pitchFamily="49" charset="0"/>
              </a:rPr>
              <a:t>  b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 smtClean="0">
                <a:latin typeface="Courier (W1)" pitchFamily="49" charset="0"/>
              </a:rPr>
              <a:t>-------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>
                <a:latin typeface="Courier (W1)" pitchFamily="49" charset="0"/>
              </a:rPr>
              <a:t>5 </a:t>
            </a:r>
            <a:r>
              <a:rPr lang="en-US" sz="1200" dirty="0" smtClean="0">
                <a:latin typeface="Courier (W1)" pitchFamily="49" charset="0"/>
              </a:rPr>
              <a:t>  21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>
                <a:latin typeface="Courier (W1)" pitchFamily="49" charset="0"/>
              </a:rPr>
              <a:t>7 </a:t>
            </a:r>
            <a:r>
              <a:rPr lang="en-US" sz="1200" dirty="0" smtClean="0">
                <a:latin typeface="Courier (W1)" pitchFamily="49" charset="0"/>
              </a:rPr>
              <a:t>  23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>
                <a:latin typeface="Courier (W1)" pitchFamily="49" charset="0"/>
              </a:rPr>
              <a:t>9 </a:t>
            </a:r>
            <a:r>
              <a:rPr lang="en-US" sz="1200" dirty="0" smtClean="0">
                <a:latin typeface="Courier (W1)" pitchFamily="49" charset="0"/>
              </a:rPr>
              <a:t>  25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>
                <a:latin typeface="Courier (W1)" pitchFamily="49" charset="0"/>
              </a:rPr>
              <a:t>q)t1+t3</a:t>
            </a:r>
          </a:p>
          <a:p>
            <a:r>
              <a:rPr lang="en-US" sz="1200" dirty="0" smtClean="0">
                <a:latin typeface="Courier (W1)" pitchFamily="49" charset="0"/>
              </a:rPr>
              <a:t>‘length</a:t>
            </a:r>
            <a:endParaRPr lang="en-US" sz="12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5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kdb</a:t>
            </a:r>
            <a:r>
              <a:rPr lang="en-US" dirty="0"/>
              <a:t>+ Windows </a:t>
            </a:r>
            <a:r>
              <a:rPr lang="en-US" dirty="0" smtClean="0"/>
              <a:t>Installation (1/3)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kdb</a:t>
            </a:r>
            <a:r>
              <a:rPr lang="en-US" dirty="0"/>
              <a:t>+/q (win32)(The current version we are using is </a:t>
            </a:r>
            <a:r>
              <a:rPr lang="en-US" dirty="0" smtClean="0"/>
              <a:t>3.5) </a:t>
            </a:r>
            <a:r>
              <a:rPr lang="en-US" dirty="0"/>
              <a:t>from  </a:t>
            </a:r>
          </a:p>
          <a:p>
            <a:pPr lvl="1"/>
            <a:r>
              <a:rPr lang="en-US" u="sng" dirty="0">
                <a:hlinkClick r:id="rId2"/>
              </a:rPr>
              <a:t>https://kx.com/download/</a:t>
            </a:r>
            <a:r>
              <a:rPr lang="en-US" dirty="0"/>
              <a:t>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Unzip and place folder at your root directory C</a:t>
            </a:r>
            <a:r>
              <a:rPr lang="en-US" dirty="0" smtClean="0"/>
              <a:t>:/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1032" name="Picture 8" descr="55b0e5bb53ca5173a685b4ee826520f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61" y="3710866"/>
            <a:ext cx="6211382" cy="23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63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Create </a:t>
            </a:r>
            <a:r>
              <a:rPr lang="en-US" dirty="0"/>
              <a:t>an empty trade table, with 4 columns:</a:t>
            </a:r>
          </a:p>
          <a:p>
            <a:pPr lvl="1"/>
            <a:r>
              <a:rPr lang="en-US" dirty="0" err="1" smtClean="0"/>
              <a:t>sym</a:t>
            </a:r>
            <a:r>
              <a:rPr lang="en-US" dirty="0" smtClean="0"/>
              <a:t> </a:t>
            </a:r>
            <a:r>
              <a:rPr lang="en-US" dirty="0"/>
              <a:t>(symbol type)</a:t>
            </a:r>
          </a:p>
          <a:p>
            <a:pPr lvl="1"/>
            <a:r>
              <a:rPr lang="en-US" dirty="0" smtClean="0"/>
              <a:t>side </a:t>
            </a:r>
            <a:r>
              <a:rPr lang="en-US" dirty="0"/>
              <a:t>(char)</a:t>
            </a:r>
          </a:p>
          <a:p>
            <a:pPr lvl="1"/>
            <a:r>
              <a:rPr lang="en-US" dirty="0" smtClean="0"/>
              <a:t>size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price (float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2. Create </a:t>
            </a:r>
            <a:r>
              <a:rPr lang="en-US" dirty="0"/>
              <a:t>another empty table, </a:t>
            </a:r>
            <a:r>
              <a:rPr lang="en-US" dirty="0" err="1"/>
              <a:t>lasttrade</a:t>
            </a:r>
            <a:r>
              <a:rPr lang="en-US" dirty="0"/>
              <a:t>, which is a copy of trade. Key this </a:t>
            </a:r>
            <a:r>
              <a:rPr lang="en-US" dirty="0" smtClean="0"/>
              <a:t>by sym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3. Is </a:t>
            </a:r>
            <a:r>
              <a:rPr lang="en-US" dirty="0"/>
              <a:t>there a </a:t>
            </a:r>
            <a:r>
              <a:rPr lang="en-US" dirty="0" smtClean="0"/>
              <a:t>difference </a:t>
            </a:r>
            <a:r>
              <a:rPr lang="en-US" dirty="0"/>
              <a:t>in the metadata between trade and </a:t>
            </a:r>
            <a:r>
              <a:rPr lang="en-US" dirty="0" err="1"/>
              <a:t>lasttrade</a:t>
            </a:r>
            <a:r>
              <a:rPr lang="en-US" dirty="0"/>
              <a:t>? What </a:t>
            </a:r>
            <a:r>
              <a:rPr lang="en-US" dirty="0" smtClean="0"/>
              <a:t>about the </a:t>
            </a:r>
            <a:r>
              <a:rPr lang="en-US" dirty="0"/>
              <a:t>type?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70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12160" y="4171916"/>
            <a:ext cx="8993190" cy="18354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 smtClean="0">
                <a:latin typeface="Courier (W1)" pitchFamily="49" charset="0"/>
              </a:rPr>
              <a:t>SOLUTION</a:t>
            </a:r>
          </a:p>
          <a:p>
            <a:pPr fontAlgn="b"/>
            <a:r>
              <a:rPr lang="en-US" sz="1400" dirty="0" smtClean="0">
                <a:latin typeface="Courier (W1)" pitchFamily="49" charset="0"/>
              </a:rPr>
              <a:t>q</a:t>
            </a:r>
            <a:r>
              <a:rPr lang="en-US" sz="1400" dirty="0">
                <a:latin typeface="Courier (W1)" pitchFamily="49" charset="0"/>
              </a:rPr>
              <a:t>) trade:([] </a:t>
            </a:r>
            <a:r>
              <a:rPr lang="en-US" sz="1400" dirty="0" err="1">
                <a:latin typeface="Courier (W1)" pitchFamily="49" charset="0"/>
              </a:rPr>
              <a:t>sym</a:t>
            </a:r>
            <a:r>
              <a:rPr lang="en-US" sz="1400" dirty="0">
                <a:latin typeface="Courier (W1)" pitchFamily="49" charset="0"/>
              </a:rPr>
              <a:t>:`$();</a:t>
            </a:r>
            <a:r>
              <a:rPr lang="en-US" sz="1400" dirty="0" err="1">
                <a:latin typeface="Courier (W1)" pitchFamily="49" charset="0"/>
              </a:rPr>
              <a:t>side:`char</a:t>
            </a:r>
            <a:r>
              <a:rPr lang="en-US" sz="1400" dirty="0">
                <a:latin typeface="Courier (W1)" pitchFamily="49" charset="0"/>
              </a:rPr>
              <a:t>$();size:`</a:t>
            </a:r>
            <a:r>
              <a:rPr lang="en-US" sz="1400" dirty="0" err="1">
                <a:latin typeface="Courier (W1)" pitchFamily="49" charset="0"/>
              </a:rPr>
              <a:t>int</a:t>
            </a:r>
            <a:r>
              <a:rPr lang="en-US" sz="1400" dirty="0">
                <a:latin typeface="Courier (W1)" pitchFamily="49" charset="0"/>
              </a:rPr>
              <a:t>$();</a:t>
            </a:r>
            <a:r>
              <a:rPr lang="en-US" sz="1400" dirty="0" err="1">
                <a:latin typeface="Courier (W1)" pitchFamily="49" charset="0"/>
              </a:rPr>
              <a:t>price:`float</a:t>
            </a:r>
            <a:r>
              <a:rPr lang="en-US" sz="1400" dirty="0" smtClean="0">
                <a:latin typeface="Courier (W1)" pitchFamily="49" charset="0"/>
              </a:rPr>
              <a:t>$())</a:t>
            </a:r>
          </a:p>
          <a:p>
            <a:pPr fontAlgn="b"/>
            <a:r>
              <a:rPr lang="en-US" sz="1400" dirty="0" smtClean="0">
                <a:latin typeface="Courier (W1)" pitchFamily="49" charset="0"/>
              </a:rPr>
              <a:t>q</a:t>
            </a:r>
            <a:r>
              <a:rPr lang="en-US" sz="1400" dirty="0">
                <a:latin typeface="Courier (W1)" pitchFamily="49" charset="0"/>
              </a:rPr>
              <a:t>) </a:t>
            </a:r>
            <a:r>
              <a:rPr lang="en-US" sz="1400" dirty="0" err="1">
                <a:latin typeface="Courier (W1)" pitchFamily="49" charset="0"/>
              </a:rPr>
              <a:t>lasttrade</a:t>
            </a:r>
            <a:r>
              <a:rPr lang="en-US" sz="1400" dirty="0">
                <a:latin typeface="Courier (W1)" pitchFamily="49" charset="0"/>
              </a:rPr>
              <a:t>:([</a:t>
            </a:r>
            <a:r>
              <a:rPr lang="en-US" sz="1400" dirty="0" err="1">
                <a:latin typeface="Courier (W1)" pitchFamily="49" charset="0"/>
              </a:rPr>
              <a:t>sym</a:t>
            </a:r>
            <a:r>
              <a:rPr lang="en-US" sz="1400" dirty="0">
                <a:latin typeface="Courier (W1)" pitchFamily="49" charset="0"/>
              </a:rPr>
              <a:t>:`$()] </a:t>
            </a:r>
            <a:r>
              <a:rPr lang="en-US" sz="1400" dirty="0" err="1">
                <a:latin typeface="Courier (W1)" pitchFamily="49" charset="0"/>
              </a:rPr>
              <a:t>side:`char</a:t>
            </a:r>
            <a:r>
              <a:rPr lang="en-US" sz="1400" dirty="0">
                <a:latin typeface="Courier (W1)" pitchFamily="49" charset="0"/>
              </a:rPr>
              <a:t>$();size:`</a:t>
            </a:r>
            <a:r>
              <a:rPr lang="en-US" sz="1400" dirty="0" err="1">
                <a:latin typeface="Courier (W1)" pitchFamily="49" charset="0"/>
              </a:rPr>
              <a:t>int</a:t>
            </a:r>
            <a:r>
              <a:rPr lang="en-US" sz="1400" dirty="0">
                <a:latin typeface="Courier (W1)" pitchFamily="49" charset="0"/>
              </a:rPr>
              <a:t>$();</a:t>
            </a:r>
            <a:r>
              <a:rPr lang="en-US" sz="1400" dirty="0" err="1">
                <a:latin typeface="Courier (W1)" pitchFamily="49" charset="0"/>
              </a:rPr>
              <a:t>price:`float</a:t>
            </a:r>
            <a:r>
              <a:rPr lang="en-US" sz="1400" dirty="0" smtClean="0">
                <a:latin typeface="Courier (W1)" pitchFamily="49" charset="0"/>
              </a:rPr>
              <a:t>$())</a:t>
            </a:r>
          </a:p>
          <a:p>
            <a:pPr fontAlgn="b"/>
            <a:r>
              <a:rPr lang="en-US" sz="1400" dirty="0" smtClean="0">
                <a:latin typeface="Courier (W1)" pitchFamily="49" charset="0"/>
              </a:rPr>
              <a:t>q</a:t>
            </a:r>
            <a:r>
              <a:rPr lang="en-US" sz="1400" dirty="0">
                <a:latin typeface="Courier (W1)" pitchFamily="49" charset="0"/>
              </a:rPr>
              <a:t>) </a:t>
            </a:r>
            <a:r>
              <a:rPr lang="en-US" sz="1400" dirty="0" smtClean="0">
                <a:latin typeface="Courier (W1)" pitchFamily="49" charset="0"/>
              </a:rPr>
              <a:t>(meta trade) </a:t>
            </a:r>
            <a:r>
              <a:rPr lang="en-US" sz="1400" dirty="0" smtClean="0">
                <a:latin typeface="Courier (W1)" pitchFamily="49" charset="0"/>
              </a:rPr>
              <a:t>~ (meta </a:t>
            </a:r>
            <a:r>
              <a:rPr lang="en-US" sz="1400" dirty="0" err="1" smtClean="0">
                <a:latin typeface="Courier (W1)" pitchFamily="49" charset="0"/>
              </a:rPr>
              <a:t>lasttrade</a:t>
            </a:r>
            <a:r>
              <a:rPr lang="en-US" sz="1400" dirty="0" smtClean="0">
                <a:latin typeface="Courier (W1)" pitchFamily="49" charset="0"/>
              </a:rPr>
              <a:t>)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q) (meta trade) </a:t>
            </a:r>
            <a:r>
              <a:rPr lang="en-US" sz="1400" dirty="0" smtClean="0">
                <a:latin typeface="Courier (W1)" pitchFamily="49" charset="0"/>
              </a:rPr>
              <a:t>= </a:t>
            </a:r>
            <a:r>
              <a:rPr lang="en-US" sz="1400" dirty="0">
                <a:latin typeface="Courier (W1)" pitchFamily="49" charset="0"/>
              </a:rPr>
              <a:t>(meta </a:t>
            </a:r>
            <a:r>
              <a:rPr lang="en-US" sz="1400" dirty="0" err="1">
                <a:latin typeface="Courier (W1)" pitchFamily="49" charset="0"/>
              </a:rPr>
              <a:t>lasttrade</a:t>
            </a:r>
            <a:r>
              <a:rPr lang="en-US" sz="1400" dirty="0" smtClean="0">
                <a:latin typeface="Courier (W1)" pitchFamily="49" charset="0"/>
              </a:rPr>
              <a:t>)</a:t>
            </a:r>
          </a:p>
          <a:p>
            <a:pPr fontAlgn="b"/>
            <a:r>
              <a:rPr lang="en-US" sz="1400" dirty="0" smtClean="0">
                <a:latin typeface="Courier (W1)" pitchFamily="49" charset="0"/>
              </a:rPr>
              <a:t>q) type trade </a:t>
            </a:r>
          </a:p>
          <a:p>
            <a:pPr fontAlgn="b"/>
            <a:r>
              <a:rPr lang="en-US" sz="1400" dirty="0" smtClean="0">
                <a:latin typeface="Courier (W1)" pitchFamily="49" charset="0"/>
              </a:rPr>
              <a:t>q) type </a:t>
            </a:r>
            <a:r>
              <a:rPr lang="en-US" sz="1400" dirty="0" err="1" smtClean="0">
                <a:latin typeface="Courier (W1)" pitchFamily="49" charset="0"/>
              </a:rPr>
              <a:t>lasttrade</a:t>
            </a:r>
            <a:endParaRPr lang="en-US" sz="1400" dirty="0">
              <a:latin typeface="Courier (W1)" pitchFamily="49" charset="0"/>
            </a:endParaRPr>
          </a:p>
          <a:p>
            <a:pPr fontAlgn="b"/>
            <a:endParaRPr lang="en-US" sz="14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22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the keyed table tab1 </a:t>
            </a:r>
            <a:r>
              <a:rPr lang="en-US" dirty="0" smtClean="0"/>
              <a:t>is </a:t>
            </a:r>
            <a:r>
              <a:rPr lang="en-US" dirty="0"/>
              <a:t>given by the following:</a:t>
            </a:r>
          </a:p>
          <a:p>
            <a:pPr marL="266700" lvl="1" indent="0">
              <a:buNone/>
            </a:pPr>
            <a:r>
              <a:rPr lang="en-US" dirty="0" smtClean="0"/>
              <a:t>tab1: </a:t>
            </a:r>
            <a:r>
              <a:rPr lang="en-US" dirty="0" smtClean="0"/>
              <a:t>([</a:t>
            </a:r>
            <a:r>
              <a:rPr lang="en-US" dirty="0" err="1" smtClean="0"/>
              <a:t>sym</a:t>
            </a:r>
            <a:r>
              <a:rPr lang="en-US" dirty="0"/>
              <a:t>:`</a:t>
            </a:r>
            <a:r>
              <a:rPr lang="en-US" dirty="0" smtClean="0"/>
              <a:t>A`B`C];</a:t>
            </a:r>
            <a:r>
              <a:rPr lang="en-US" dirty="0" err="1"/>
              <a:t>side:string</a:t>
            </a:r>
            <a:r>
              <a:rPr lang="en-US" dirty="0"/>
              <a:t> each(`BSS); size:(90 77 150i);price:(10.8 19.5 11.2f))</a:t>
            </a:r>
          </a:p>
          <a:p>
            <a:pPr marL="0" indent="0">
              <a:buNone/>
            </a:pPr>
            <a:r>
              <a:rPr lang="en-US" dirty="0" smtClean="0"/>
              <a:t>a) Extract a dictionary of information corresponding to the </a:t>
            </a:r>
            <a:r>
              <a:rPr lang="en-US" dirty="0" err="1" smtClean="0"/>
              <a:t>sym</a:t>
            </a:r>
            <a:r>
              <a:rPr lang="en-US" dirty="0" smtClean="0"/>
              <a:t> “B".</a:t>
            </a:r>
          </a:p>
          <a:p>
            <a:pPr marL="0" indent="0">
              <a:buNone/>
            </a:pPr>
            <a:r>
              <a:rPr lang="en-US" dirty="0" smtClean="0"/>
              <a:t>b</a:t>
            </a:r>
            <a:r>
              <a:rPr lang="en-US" dirty="0"/>
              <a:t>) Add the following two rows of information to </a:t>
            </a:r>
            <a:r>
              <a:rPr lang="en-US" dirty="0" smtClean="0"/>
              <a:t>tab1: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smtClean="0"/>
              <a:t>(</a:t>
            </a:r>
            <a:r>
              <a:rPr lang="en-US" dirty="0" err="1" smtClean="0"/>
              <a:t>sym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`D; side= B; </a:t>
            </a:r>
            <a:r>
              <a:rPr lang="en-US" dirty="0"/>
              <a:t>size = </a:t>
            </a:r>
            <a:r>
              <a:rPr lang="en-US" dirty="0" smtClean="0"/>
              <a:t>80; </a:t>
            </a:r>
            <a:r>
              <a:rPr lang="en-US" dirty="0"/>
              <a:t>price = </a:t>
            </a:r>
            <a:r>
              <a:rPr lang="en-US" dirty="0" smtClean="0"/>
              <a:t>11.2)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smtClean="0"/>
              <a:t>(</a:t>
            </a:r>
            <a:r>
              <a:rPr lang="en-US" dirty="0" err="1" smtClean="0"/>
              <a:t>sym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`E; </a:t>
            </a:r>
            <a:r>
              <a:rPr lang="en-US" dirty="0"/>
              <a:t>side = </a:t>
            </a:r>
            <a:r>
              <a:rPr lang="en-US" dirty="0" smtClean="0"/>
              <a:t>S; </a:t>
            </a:r>
            <a:r>
              <a:rPr lang="en-US" dirty="0"/>
              <a:t>size = </a:t>
            </a:r>
            <a:r>
              <a:rPr lang="en-US" dirty="0" smtClean="0"/>
              <a:t>100; </a:t>
            </a:r>
            <a:r>
              <a:rPr lang="en-US" dirty="0"/>
              <a:t>price = </a:t>
            </a:r>
            <a:r>
              <a:rPr lang="en-US" dirty="0" smtClean="0"/>
              <a:t>32.1)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c) Remove the keyed column from tab1 and rename this new table tab2.</a:t>
            </a:r>
          </a:p>
          <a:p>
            <a:pPr marL="0" indent="0">
              <a:buNone/>
            </a:pPr>
            <a:r>
              <a:rPr lang="en-US" dirty="0"/>
              <a:t>d) Find the first index where a </a:t>
            </a:r>
            <a:r>
              <a:rPr lang="en-US" dirty="0" smtClean="0"/>
              <a:t>sell entry </a:t>
            </a:r>
            <a:r>
              <a:rPr lang="en-US" dirty="0"/>
              <a:t>appears in tab2.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71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12160" y="4334948"/>
            <a:ext cx="8993190" cy="17575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 smtClean="0">
                <a:latin typeface="Courier (W1)" pitchFamily="49" charset="0"/>
              </a:rPr>
              <a:t>SOLUTION</a:t>
            </a:r>
          </a:p>
          <a:p>
            <a:pPr fontAlgn="b"/>
            <a:r>
              <a:rPr lang="en-US" sz="1400" dirty="0" smtClean="0">
                <a:latin typeface="Courier (W1)" pitchFamily="49" charset="0"/>
              </a:rPr>
              <a:t>q) tab1[`B]</a:t>
            </a:r>
          </a:p>
          <a:p>
            <a:pPr fontAlgn="b"/>
            <a:r>
              <a:rPr lang="en-US" sz="1400" dirty="0" smtClean="0">
                <a:latin typeface="Courier (W1)" pitchFamily="49" charset="0"/>
              </a:rPr>
              <a:t>q</a:t>
            </a:r>
            <a:r>
              <a:rPr lang="en-US" sz="1400" dirty="0">
                <a:latin typeface="Courier (W1)" pitchFamily="49" charset="0"/>
              </a:rPr>
              <a:t>) </a:t>
            </a:r>
            <a:r>
              <a:rPr lang="en-US" sz="1400" dirty="0">
                <a:latin typeface="Courier (W1)" pitchFamily="49" charset="0"/>
              </a:rPr>
              <a:t>tab1,:(</a:t>
            </a:r>
            <a:r>
              <a:rPr lang="en-US" sz="1400" dirty="0" err="1">
                <a:latin typeface="Courier (W1)" pitchFamily="49" charset="0"/>
              </a:rPr>
              <a:t>sym</a:t>
            </a:r>
            <a:r>
              <a:rPr lang="en-US" sz="1400" dirty="0">
                <a:latin typeface="Courier (W1)" pitchFamily="49" charset="0"/>
              </a:rPr>
              <a:t>:`D; </a:t>
            </a:r>
            <a:r>
              <a:rPr lang="en-US" sz="1400" dirty="0" err="1">
                <a:latin typeface="Courier (W1)" pitchFamily="49" charset="0"/>
              </a:rPr>
              <a:t>side:"B</a:t>
            </a:r>
            <a:r>
              <a:rPr lang="en-US" sz="1400" dirty="0">
                <a:latin typeface="Courier (W1)" pitchFamily="49" charset="0"/>
              </a:rPr>
              <a:t>"; size:80i; price:11.2f</a:t>
            </a:r>
            <a:r>
              <a:rPr lang="en-US" sz="1400" dirty="0" smtClean="0">
                <a:latin typeface="Courier (W1)" pitchFamily="49" charset="0"/>
              </a:rPr>
              <a:t>)</a:t>
            </a:r>
          </a:p>
          <a:p>
            <a:pPr fontAlgn="b"/>
            <a:r>
              <a:rPr lang="en-US" sz="1400" dirty="0" smtClean="0">
                <a:latin typeface="Courier (W1)" pitchFamily="49" charset="0"/>
              </a:rPr>
              <a:t>q</a:t>
            </a:r>
            <a:r>
              <a:rPr lang="en-US" sz="1400" dirty="0">
                <a:latin typeface="Courier (W1)" pitchFamily="49" charset="0"/>
              </a:rPr>
              <a:t>) </a:t>
            </a:r>
            <a:r>
              <a:rPr lang="en-US" sz="1400" dirty="0">
                <a:latin typeface="Courier (W1)" pitchFamily="49" charset="0"/>
              </a:rPr>
              <a:t>tab1,:(</a:t>
            </a:r>
            <a:r>
              <a:rPr lang="en-US" sz="1400" dirty="0" err="1">
                <a:latin typeface="Courier (W1)" pitchFamily="49" charset="0"/>
              </a:rPr>
              <a:t>sym</a:t>
            </a:r>
            <a:r>
              <a:rPr lang="en-US" sz="1400" dirty="0" smtClean="0">
                <a:latin typeface="Courier (W1)" pitchFamily="49" charset="0"/>
              </a:rPr>
              <a:t>:`E; </a:t>
            </a:r>
            <a:r>
              <a:rPr lang="en-US" sz="1400" dirty="0" err="1">
                <a:latin typeface="Courier (W1)" pitchFamily="49" charset="0"/>
              </a:rPr>
              <a:t>side:"S</a:t>
            </a:r>
            <a:r>
              <a:rPr lang="en-US" sz="1400" dirty="0" smtClean="0">
                <a:latin typeface="Courier (W1)" pitchFamily="49" charset="0"/>
              </a:rPr>
              <a:t>"; size:100i</a:t>
            </a:r>
            <a:r>
              <a:rPr lang="en-US" sz="1400" dirty="0">
                <a:latin typeface="Courier (W1)" pitchFamily="49" charset="0"/>
              </a:rPr>
              <a:t>; </a:t>
            </a:r>
            <a:r>
              <a:rPr lang="en-US" sz="1400" dirty="0" smtClean="0">
                <a:latin typeface="Courier (W1)" pitchFamily="49" charset="0"/>
              </a:rPr>
              <a:t>price:32.1f)</a:t>
            </a:r>
          </a:p>
          <a:p>
            <a:pPr fontAlgn="b"/>
            <a:r>
              <a:rPr lang="en-US" sz="1400" dirty="0" smtClean="0">
                <a:latin typeface="Courier (W1)" pitchFamily="49" charset="0"/>
              </a:rPr>
              <a:t>q</a:t>
            </a:r>
            <a:r>
              <a:rPr lang="en-US" sz="1400" dirty="0">
                <a:latin typeface="Courier (W1)" pitchFamily="49" charset="0"/>
              </a:rPr>
              <a:t>) </a:t>
            </a:r>
            <a:r>
              <a:rPr lang="en-US" sz="1400" dirty="0" smtClean="0">
                <a:latin typeface="Courier (W1)" pitchFamily="49" charset="0"/>
              </a:rPr>
              <a:t>tab2: 0!tab1</a:t>
            </a:r>
            <a:endParaRPr lang="en-US" sz="1400" dirty="0" smtClean="0">
              <a:latin typeface="Courier (W1)" pitchFamily="49" charset="0"/>
            </a:endParaRPr>
          </a:p>
          <a:p>
            <a:pPr fontAlgn="b"/>
            <a:r>
              <a:rPr lang="en-US" sz="1400" dirty="0">
                <a:latin typeface="Courier (W1)" pitchFamily="49" charset="0"/>
              </a:rPr>
              <a:t>q) </a:t>
            </a:r>
            <a:r>
              <a:rPr lang="en-US" sz="1400" dirty="0" smtClean="0">
                <a:latin typeface="Courier (W1)" pitchFamily="49" charset="0"/>
              </a:rPr>
              <a:t>value tab1</a:t>
            </a:r>
            <a:endParaRPr lang="en-US" sz="1400" dirty="0" smtClean="0">
              <a:latin typeface="Courier (W1)" pitchFamily="49" charset="0"/>
            </a:endParaRPr>
          </a:p>
          <a:p>
            <a:pPr fontAlgn="b"/>
            <a:r>
              <a:rPr lang="en-US" sz="1400" dirty="0">
                <a:latin typeface="Courier (W1)" pitchFamily="49" charset="0"/>
              </a:rPr>
              <a:t>q) </a:t>
            </a:r>
            <a:r>
              <a:rPr lang="en-US" sz="1400" dirty="0" smtClean="0">
                <a:latin typeface="Courier (W1)" pitchFamily="49" charset="0"/>
              </a:rPr>
              <a:t>tab2[`</a:t>
            </a:r>
            <a:r>
              <a:rPr lang="en-US" sz="1400" dirty="0">
                <a:latin typeface="Courier (W1)" pitchFamily="49" charset="0"/>
              </a:rPr>
              <a:t>side]?"S"</a:t>
            </a:r>
          </a:p>
        </p:txBody>
      </p:sp>
    </p:spTree>
    <p:extLst>
      <p:ext uri="{BB962C8B-B14F-4D97-AF65-F5344CB8AC3E}">
        <p14:creationId xmlns:p14="http://schemas.microsoft.com/office/powerpoint/2010/main" val="261804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SUMMARY: Dictionaries and Tables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246300"/>
              </p:ext>
            </p:extLst>
          </p:nvPr>
        </p:nvGraphicFramePr>
        <p:xfrm>
          <a:off x="452438" y="1592263"/>
          <a:ext cx="9001125" cy="3883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75"/>
                <a:gridCol w="3000375"/>
                <a:gridCol w="3000375"/>
              </a:tblGrid>
              <a:tr h="3889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Dictionary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key/value pair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flipped dictionary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Empty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smtClean="0"/>
                        <a:t>set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()!()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 [] a:`$() 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Extract elements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dict</a:t>
                      </a:r>
                      <a:r>
                        <a:rPr lang="en-US" dirty="0" smtClean="0"/>
                        <a:t>[`a]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table[0;]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`a`b`c!1 2 3 </a:t>
                      </a:r>
                    </a:p>
                    <a:p>
                      <a:r>
                        <a:rPr lang="en-US" dirty="0" smtClean="0"/>
                        <a:t>`</a:t>
                      </a:r>
                      <a:r>
                        <a:rPr lang="en-US" dirty="0" err="1" smtClean="0"/>
                        <a:t>a`b`c!"hey</a:t>
                      </a:r>
                      <a:r>
                        <a:rPr lang="en-US" dirty="0" smtClean="0"/>
                        <a:t>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tab:flip</a:t>
                      </a:r>
                      <a:r>
                        <a:rPr lang="en-US" dirty="0" smtClean="0"/>
                        <a:t> `</a:t>
                      </a:r>
                      <a:r>
                        <a:rPr lang="en-US" dirty="0" err="1" smtClean="0"/>
                        <a:t>items`sales`prices</a:t>
                      </a:r>
                      <a:r>
                        <a:rPr lang="en-US" dirty="0" smtClean="0"/>
                        <a:t>!(`nut`bolt`cam`cog;6 8 0 3;10 20 15 20)</a:t>
                      </a:r>
                    </a:p>
                    <a:p>
                      <a:r>
                        <a:rPr lang="en-US" dirty="0" smtClean="0"/>
                        <a:t>tab2:([]items:`nut`bolt`cam`cog;sales:6 8 0 3;prices:10 20 15 20)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4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(1/2)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r>
              <a:rPr lang="en-US" dirty="0"/>
              <a:t> </a:t>
            </a:r>
            <a:r>
              <a:rPr lang="en-US" dirty="0" smtClean="0"/>
              <a:t>appends </a:t>
            </a:r>
            <a:r>
              <a:rPr lang="en-US" dirty="0"/>
              <a:t>a new record with the specified field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73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57200" y="2013649"/>
            <a:ext cx="8964386" cy="421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(W1)" pitchFamily="49" charset="0"/>
              </a:rPr>
              <a:t>q) t:([] name:`</a:t>
            </a:r>
            <a:r>
              <a:rPr lang="en-US" sz="1100" dirty="0" err="1">
                <a:latin typeface="Courier (W1)" pitchFamily="49" charset="0"/>
              </a:rPr>
              <a:t>Dent`Beeblebrox`Prefect</a:t>
            </a:r>
            <a:r>
              <a:rPr lang="en-US" sz="1100" dirty="0">
                <a:latin typeface="Courier (W1)" pitchFamily="49" charset="0"/>
              </a:rPr>
              <a:t>; iq:42 98 126</a:t>
            </a:r>
            <a:r>
              <a:rPr lang="en-US" sz="1100" dirty="0" smtClean="0">
                <a:latin typeface="Courier (W1)" pitchFamily="49" charset="0"/>
              </a:rPr>
              <a:t>)</a:t>
            </a:r>
          </a:p>
          <a:p>
            <a:r>
              <a:rPr lang="en-US" sz="1100" dirty="0">
                <a:latin typeface="Courier (W1)" pitchFamily="49" charset="0"/>
              </a:rPr>
              <a:t>name       </a:t>
            </a:r>
            <a:r>
              <a:rPr lang="en-US" sz="1100" dirty="0" err="1">
                <a:latin typeface="Courier (W1)" pitchFamily="49" charset="0"/>
              </a:rPr>
              <a:t>iq</a:t>
            </a:r>
            <a:r>
              <a:rPr lang="en-US" sz="1100" dirty="0">
                <a:latin typeface="Courier (W1)" pitchFamily="49" charset="0"/>
              </a:rPr>
              <a:t> </a:t>
            </a:r>
          </a:p>
          <a:p>
            <a:r>
              <a:rPr lang="en-US" sz="1100" dirty="0">
                <a:latin typeface="Courier (W1)" pitchFamily="49" charset="0"/>
              </a:rPr>
              <a:t>--------------</a:t>
            </a:r>
          </a:p>
          <a:p>
            <a:r>
              <a:rPr lang="en-US" sz="1100" dirty="0">
                <a:latin typeface="Courier (W1)" pitchFamily="49" charset="0"/>
              </a:rPr>
              <a:t>Dent       42 </a:t>
            </a:r>
          </a:p>
          <a:p>
            <a:r>
              <a:rPr lang="en-US" sz="1100" dirty="0" err="1">
                <a:latin typeface="Courier (W1)" pitchFamily="49" charset="0"/>
              </a:rPr>
              <a:t>Beeblebrox</a:t>
            </a:r>
            <a:r>
              <a:rPr lang="en-US" sz="1100" dirty="0">
                <a:latin typeface="Courier (W1)" pitchFamily="49" charset="0"/>
              </a:rPr>
              <a:t> 98 </a:t>
            </a:r>
          </a:p>
          <a:p>
            <a:r>
              <a:rPr lang="en-US" sz="1100" dirty="0">
                <a:latin typeface="Courier (W1)" pitchFamily="49" charset="0"/>
              </a:rPr>
              <a:t>Prefect    126</a:t>
            </a:r>
          </a:p>
          <a:p>
            <a:endParaRPr lang="en-US" sz="1100" dirty="0" smtClean="0">
              <a:latin typeface="Courier (W1)" pitchFamily="49" charset="0"/>
            </a:endParaRPr>
          </a:p>
          <a:p>
            <a:r>
              <a:rPr lang="en-US" sz="1100" dirty="0">
                <a:latin typeface="Courier (W1)" pitchFamily="49" charset="0"/>
              </a:rPr>
              <a:t>q)`t insert (`</a:t>
            </a:r>
            <a:r>
              <a:rPr lang="en-US" sz="1100" dirty="0" err="1">
                <a:latin typeface="Courier (W1)" pitchFamily="49" charset="0"/>
              </a:rPr>
              <a:t>name`iq</a:t>
            </a:r>
            <a:r>
              <a:rPr lang="en-US" sz="1100" dirty="0">
                <a:latin typeface="Courier (W1)" pitchFamily="49" charset="0"/>
              </a:rPr>
              <a:t>)!(`</a:t>
            </a:r>
            <a:r>
              <a:rPr lang="en-US" sz="1100" dirty="0" err="1">
                <a:latin typeface="Courier (W1)" pitchFamily="49" charset="0"/>
              </a:rPr>
              <a:t>Slartibartfast</a:t>
            </a:r>
            <a:r>
              <a:rPr lang="en-US" sz="1100" dirty="0">
                <a:latin typeface="Courier (W1)" pitchFamily="49" charset="0"/>
              </a:rPr>
              <a:t>; 134) </a:t>
            </a:r>
            <a:endParaRPr lang="en-US" sz="1100" dirty="0" smtClean="0">
              <a:latin typeface="Courier (W1)" pitchFamily="49" charset="0"/>
            </a:endParaRPr>
          </a:p>
          <a:p>
            <a:r>
              <a:rPr lang="en-US" sz="1100" dirty="0">
                <a:latin typeface="Courier (W1)" pitchFamily="49" charset="0"/>
              </a:rPr>
              <a:t>name           </a:t>
            </a:r>
            <a:r>
              <a:rPr lang="en-US" sz="1100" dirty="0" err="1">
                <a:latin typeface="Courier (W1)" pitchFamily="49" charset="0"/>
              </a:rPr>
              <a:t>iq</a:t>
            </a:r>
            <a:r>
              <a:rPr lang="en-US" sz="1100" dirty="0">
                <a:latin typeface="Courier (W1)" pitchFamily="49" charset="0"/>
              </a:rPr>
              <a:t> </a:t>
            </a:r>
          </a:p>
          <a:p>
            <a:r>
              <a:rPr lang="en-US" sz="1100" dirty="0">
                <a:latin typeface="Courier (W1)" pitchFamily="49" charset="0"/>
              </a:rPr>
              <a:t>------------------</a:t>
            </a:r>
          </a:p>
          <a:p>
            <a:r>
              <a:rPr lang="en-US" sz="1100" dirty="0">
                <a:latin typeface="Courier (W1)" pitchFamily="49" charset="0"/>
              </a:rPr>
              <a:t>Dent           42 </a:t>
            </a:r>
          </a:p>
          <a:p>
            <a:r>
              <a:rPr lang="en-US" sz="1100" dirty="0" err="1">
                <a:latin typeface="Courier (W1)" pitchFamily="49" charset="0"/>
              </a:rPr>
              <a:t>Beeblebrox</a:t>
            </a:r>
            <a:r>
              <a:rPr lang="en-US" sz="1100" dirty="0">
                <a:latin typeface="Courier (W1)" pitchFamily="49" charset="0"/>
              </a:rPr>
              <a:t>     98 </a:t>
            </a:r>
          </a:p>
          <a:p>
            <a:r>
              <a:rPr lang="en-US" sz="1100" dirty="0">
                <a:latin typeface="Courier (W1)" pitchFamily="49" charset="0"/>
              </a:rPr>
              <a:t>Prefect        126</a:t>
            </a:r>
          </a:p>
          <a:p>
            <a:r>
              <a:rPr lang="en-US" sz="1100" dirty="0" err="1">
                <a:latin typeface="Courier (W1)" pitchFamily="49" charset="0"/>
              </a:rPr>
              <a:t>Slartibartfast</a:t>
            </a:r>
            <a:r>
              <a:rPr lang="en-US" sz="1100" dirty="0">
                <a:latin typeface="Courier (W1)" pitchFamily="49" charset="0"/>
              </a:rPr>
              <a:t> 134</a:t>
            </a:r>
          </a:p>
          <a:p>
            <a:endParaRPr lang="en-US" sz="1100" dirty="0">
              <a:latin typeface="Courier (W1)" pitchFamily="49" charset="0"/>
            </a:endParaRPr>
          </a:p>
          <a:p>
            <a:r>
              <a:rPr lang="en-US" sz="1100" dirty="0">
                <a:latin typeface="Courier (W1)" pitchFamily="49" charset="0"/>
              </a:rPr>
              <a:t>q)`t insert (`Marvin; 150) </a:t>
            </a:r>
            <a:r>
              <a:rPr lang="en-US" sz="1100" dirty="0" smtClean="0">
                <a:latin typeface="Courier (W1)" pitchFamily="49" charset="0"/>
              </a:rPr>
              <a:t> </a:t>
            </a:r>
          </a:p>
          <a:p>
            <a:r>
              <a:rPr lang="en-US" sz="1100" dirty="0">
                <a:latin typeface="Courier (W1)" pitchFamily="49" charset="0"/>
              </a:rPr>
              <a:t>name           </a:t>
            </a:r>
            <a:r>
              <a:rPr lang="en-US" sz="1100" dirty="0" err="1">
                <a:latin typeface="Courier (W1)" pitchFamily="49" charset="0"/>
              </a:rPr>
              <a:t>iq</a:t>
            </a:r>
            <a:r>
              <a:rPr lang="en-US" sz="1100" dirty="0">
                <a:latin typeface="Courier (W1)" pitchFamily="49" charset="0"/>
              </a:rPr>
              <a:t> </a:t>
            </a:r>
          </a:p>
          <a:p>
            <a:r>
              <a:rPr lang="en-US" sz="1100" dirty="0">
                <a:latin typeface="Courier (W1)" pitchFamily="49" charset="0"/>
              </a:rPr>
              <a:t>------------------</a:t>
            </a:r>
          </a:p>
          <a:p>
            <a:r>
              <a:rPr lang="en-US" sz="1100" dirty="0">
                <a:latin typeface="Courier (W1)" pitchFamily="49" charset="0"/>
              </a:rPr>
              <a:t>Dent           42 </a:t>
            </a:r>
          </a:p>
          <a:p>
            <a:r>
              <a:rPr lang="en-US" sz="1100" dirty="0" err="1">
                <a:latin typeface="Courier (W1)" pitchFamily="49" charset="0"/>
              </a:rPr>
              <a:t>Beeblebrox</a:t>
            </a:r>
            <a:r>
              <a:rPr lang="en-US" sz="1100" dirty="0">
                <a:latin typeface="Courier (W1)" pitchFamily="49" charset="0"/>
              </a:rPr>
              <a:t>     98 </a:t>
            </a:r>
          </a:p>
          <a:p>
            <a:r>
              <a:rPr lang="en-US" sz="1100" dirty="0">
                <a:latin typeface="Courier (W1)" pitchFamily="49" charset="0"/>
              </a:rPr>
              <a:t>Prefect        126</a:t>
            </a:r>
          </a:p>
          <a:p>
            <a:r>
              <a:rPr lang="en-US" sz="1100" dirty="0" err="1">
                <a:latin typeface="Courier (W1)" pitchFamily="49" charset="0"/>
              </a:rPr>
              <a:t>Slartibartfast</a:t>
            </a:r>
            <a:r>
              <a:rPr lang="en-US" sz="1100" dirty="0">
                <a:latin typeface="Courier (W1)" pitchFamily="49" charset="0"/>
              </a:rPr>
              <a:t> 134</a:t>
            </a:r>
          </a:p>
          <a:p>
            <a:r>
              <a:rPr lang="en-US" sz="1100" dirty="0">
                <a:latin typeface="Courier (W1)" pitchFamily="49" charset="0"/>
              </a:rPr>
              <a:t>Marvin         150</a:t>
            </a:r>
          </a:p>
          <a:p>
            <a:endParaRPr lang="en-US" sz="1100" dirty="0" smtClean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6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Inserting into Keyed Tables: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74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7200" y="2013649"/>
            <a:ext cx="8964386" cy="421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(W1)" pitchFamily="49" charset="0"/>
              </a:rPr>
              <a:t>q) </a:t>
            </a:r>
            <a:r>
              <a:rPr lang="nl-NL" sz="1100" dirty="0">
                <a:latin typeface="Courier (W1)" pitchFamily="49" charset="0"/>
              </a:rPr>
              <a:t>kt:([eid:1001 1002] name:`Dent`Beeblebrox; iq:98 42</a:t>
            </a:r>
            <a:r>
              <a:rPr lang="nl-NL" sz="1100" dirty="0" smtClean="0">
                <a:latin typeface="Courier (W1)" pitchFamily="49" charset="0"/>
              </a:rPr>
              <a:t>)</a:t>
            </a:r>
          </a:p>
          <a:p>
            <a:r>
              <a:rPr lang="en-US" sz="1100" dirty="0" err="1">
                <a:latin typeface="Courier (W1)" pitchFamily="49" charset="0"/>
              </a:rPr>
              <a:t>eid</a:t>
            </a:r>
            <a:r>
              <a:rPr lang="en-US" sz="1100" dirty="0">
                <a:latin typeface="Courier (W1)" pitchFamily="49" charset="0"/>
              </a:rPr>
              <a:t> | name       </a:t>
            </a:r>
            <a:r>
              <a:rPr lang="en-US" sz="1100" dirty="0" err="1">
                <a:latin typeface="Courier (W1)" pitchFamily="49" charset="0"/>
              </a:rPr>
              <a:t>iq</a:t>
            </a:r>
            <a:endParaRPr lang="en-US" sz="1100" dirty="0">
              <a:latin typeface="Courier (W1)" pitchFamily="49" charset="0"/>
            </a:endParaRPr>
          </a:p>
          <a:p>
            <a:r>
              <a:rPr lang="en-US" sz="1100" dirty="0">
                <a:latin typeface="Courier (W1)" pitchFamily="49" charset="0"/>
              </a:rPr>
              <a:t>----| -------------</a:t>
            </a:r>
          </a:p>
          <a:p>
            <a:r>
              <a:rPr lang="en-US" sz="1100" dirty="0">
                <a:latin typeface="Courier (W1)" pitchFamily="49" charset="0"/>
              </a:rPr>
              <a:t>1001| Dent       98</a:t>
            </a:r>
          </a:p>
          <a:p>
            <a:r>
              <a:rPr lang="en-US" sz="1100" dirty="0">
                <a:latin typeface="Courier (W1)" pitchFamily="49" charset="0"/>
              </a:rPr>
              <a:t>1002| </a:t>
            </a:r>
            <a:r>
              <a:rPr lang="en-US" sz="1100" dirty="0" err="1">
                <a:latin typeface="Courier (W1)" pitchFamily="49" charset="0"/>
              </a:rPr>
              <a:t>Beeblebrox</a:t>
            </a:r>
            <a:r>
              <a:rPr lang="en-US" sz="1100" dirty="0">
                <a:latin typeface="Courier (W1)" pitchFamily="49" charset="0"/>
              </a:rPr>
              <a:t> 42</a:t>
            </a:r>
          </a:p>
          <a:p>
            <a:endParaRPr lang="en-US" sz="1100" dirty="0" smtClean="0">
              <a:latin typeface="Courier (W1)" pitchFamily="49" charset="0"/>
            </a:endParaRPr>
          </a:p>
          <a:p>
            <a:r>
              <a:rPr lang="en-US" sz="1100" dirty="0">
                <a:latin typeface="Courier (W1)" pitchFamily="49" charset="0"/>
              </a:rPr>
              <a:t>q) `</a:t>
            </a:r>
            <a:r>
              <a:rPr lang="en-US" sz="1100" dirty="0" err="1">
                <a:latin typeface="Courier (W1)" pitchFamily="49" charset="0"/>
              </a:rPr>
              <a:t>kt</a:t>
            </a:r>
            <a:r>
              <a:rPr lang="en-US" sz="1100" dirty="0">
                <a:latin typeface="Courier (W1)" pitchFamily="49" charset="0"/>
              </a:rPr>
              <a:t> insert (1005; `Marvin; 200)</a:t>
            </a:r>
            <a:endParaRPr lang="en-US" sz="1100" dirty="0" smtClean="0">
              <a:latin typeface="Courier (W1)" pitchFamily="49" charset="0"/>
            </a:endParaRPr>
          </a:p>
          <a:p>
            <a:r>
              <a:rPr lang="en-US" sz="1100" dirty="0" err="1">
                <a:latin typeface="Courier (W1)" pitchFamily="49" charset="0"/>
              </a:rPr>
              <a:t>eid</a:t>
            </a:r>
            <a:r>
              <a:rPr lang="en-US" sz="1100" dirty="0">
                <a:latin typeface="Courier (W1)" pitchFamily="49" charset="0"/>
              </a:rPr>
              <a:t> | name       </a:t>
            </a:r>
            <a:r>
              <a:rPr lang="en-US" sz="1100" dirty="0" err="1">
                <a:latin typeface="Courier (W1)" pitchFamily="49" charset="0"/>
              </a:rPr>
              <a:t>iq</a:t>
            </a:r>
            <a:r>
              <a:rPr lang="en-US" sz="1100" dirty="0">
                <a:latin typeface="Courier (W1)" pitchFamily="49" charset="0"/>
              </a:rPr>
              <a:t> </a:t>
            </a:r>
          </a:p>
          <a:p>
            <a:r>
              <a:rPr lang="en-US" sz="1100" dirty="0">
                <a:latin typeface="Courier (W1)" pitchFamily="49" charset="0"/>
              </a:rPr>
              <a:t>----| --------------</a:t>
            </a:r>
          </a:p>
          <a:p>
            <a:r>
              <a:rPr lang="en-US" sz="1100" dirty="0">
                <a:latin typeface="Courier (W1)" pitchFamily="49" charset="0"/>
              </a:rPr>
              <a:t>1001| Dent       98 </a:t>
            </a:r>
          </a:p>
          <a:p>
            <a:r>
              <a:rPr lang="en-US" sz="1100" dirty="0">
                <a:latin typeface="Courier (W1)" pitchFamily="49" charset="0"/>
              </a:rPr>
              <a:t>1002| </a:t>
            </a:r>
            <a:r>
              <a:rPr lang="en-US" sz="1100" dirty="0" err="1">
                <a:latin typeface="Courier (W1)" pitchFamily="49" charset="0"/>
              </a:rPr>
              <a:t>Beeblebrox</a:t>
            </a:r>
            <a:r>
              <a:rPr lang="en-US" sz="1100" dirty="0">
                <a:latin typeface="Courier (W1)" pitchFamily="49" charset="0"/>
              </a:rPr>
              <a:t> 42 </a:t>
            </a:r>
          </a:p>
          <a:p>
            <a:r>
              <a:rPr lang="en-US" sz="1100" dirty="0">
                <a:latin typeface="Courier (W1)" pitchFamily="49" charset="0"/>
              </a:rPr>
              <a:t>1005| Marvin     200</a:t>
            </a:r>
          </a:p>
          <a:p>
            <a:endParaRPr lang="en-US" sz="1100" dirty="0">
              <a:latin typeface="Courier (W1)" pitchFamily="49" charset="0"/>
            </a:endParaRPr>
          </a:p>
          <a:p>
            <a:r>
              <a:rPr lang="en-US" sz="1100" dirty="0">
                <a:latin typeface="Courier (W1)" pitchFamily="49" charset="0"/>
              </a:rPr>
              <a:t>q) `</a:t>
            </a:r>
            <a:r>
              <a:rPr lang="en-US" sz="1100" dirty="0" err="1">
                <a:latin typeface="Courier (W1)" pitchFamily="49" charset="0"/>
              </a:rPr>
              <a:t>kt</a:t>
            </a:r>
            <a:r>
              <a:rPr lang="en-US" sz="1100" dirty="0">
                <a:latin typeface="Courier (W1)" pitchFamily="49" charset="0"/>
              </a:rPr>
              <a:t> insert (1004;`Slartibartfast;158</a:t>
            </a:r>
            <a:r>
              <a:rPr lang="en-US" sz="1100" dirty="0" smtClean="0">
                <a:latin typeface="Courier (W1)" pitchFamily="49" charset="0"/>
              </a:rPr>
              <a:t>)</a:t>
            </a:r>
          </a:p>
          <a:p>
            <a:r>
              <a:rPr lang="en-US" sz="1100" dirty="0" err="1">
                <a:latin typeface="Courier (W1)" pitchFamily="49" charset="0"/>
              </a:rPr>
              <a:t>eid</a:t>
            </a:r>
            <a:r>
              <a:rPr lang="en-US" sz="1100" dirty="0">
                <a:latin typeface="Courier (W1)" pitchFamily="49" charset="0"/>
              </a:rPr>
              <a:t> | name           </a:t>
            </a:r>
            <a:r>
              <a:rPr lang="en-US" sz="1100" dirty="0" err="1">
                <a:latin typeface="Courier (W1)" pitchFamily="49" charset="0"/>
              </a:rPr>
              <a:t>iq</a:t>
            </a:r>
            <a:r>
              <a:rPr lang="en-US" sz="1100" dirty="0">
                <a:latin typeface="Courier (W1)" pitchFamily="49" charset="0"/>
              </a:rPr>
              <a:t> </a:t>
            </a:r>
          </a:p>
          <a:p>
            <a:r>
              <a:rPr lang="en-US" sz="1100" dirty="0">
                <a:latin typeface="Courier (W1)" pitchFamily="49" charset="0"/>
              </a:rPr>
              <a:t>----| ------------------</a:t>
            </a:r>
          </a:p>
          <a:p>
            <a:r>
              <a:rPr lang="en-US" sz="1100" dirty="0">
                <a:latin typeface="Courier (W1)" pitchFamily="49" charset="0"/>
              </a:rPr>
              <a:t>1001| Dent           98 </a:t>
            </a:r>
          </a:p>
          <a:p>
            <a:r>
              <a:rPr lang="en-US" sz="1100" dirty="0">
                <a:latin typeface="Courier (W1)" pitchFamily="49" charset="0"/>
              </a:rPr>
              <a:t>1002| </a:t>
            </a:r>
            <a:r>
              <a:rPr lang="en-US" sz="1100" dirty="0" err="1">
                <a:latin typeface="Courier (W1)" pitchFamily="49" charset="0"/>
              </a:rPr>
              <a:t>Beeblebrox</a:t>
            </a:r>
            <a:r>
              <a:rPr lang="en-US" sz="1100" dirty="0">
                <a:latin typeface="Courier (W1)" pitchFamily="49" charset="0"/>
              </a:rPr>
              <a:t>     42 </a:t>
            </a:r>
          </a:p>
          <a:p>
            <a:r>
              <a:rPr lang="en-US" sz="1100" dirty="0">
                <a:latin typeface="Courier (W1)" pitchFamily="49" charset="0"/>
              </a:rPr>
              <a:t>1005| Marvin         200</a:t>
            </a:r>
          </a:p>
          <a:p>
            <a:r>
              <a:rPr lang="en-US" sz="1100" dirty="0">
                <a:latin typeface="Courier (W1)" pitchFamily="49" charset="0"/>
              </a:rPr>
              <a:t>1004| </a:t>
            </a:r>
            <a:r>
              <a:rPr lang="en-US" sz="1100" dirty="0" err="1">
                <a:latin typeface="Courier (W1)" pitchFamily="49" charset="0"/>
              </a:rPr>
              <a:t>Slartibartfast</a:t>
            </a:r>
            <a:r>
              <a:rPr lang="en-US" sz="1100" dirty="0">
                <a:latin typeface="Courier (W1)" pitchFamily="49" charset="0"/>
              </a:rPr>
              <a:t> 158</a:t>
            </a:r>
          </a:p>
          <a:p>
            <a:endParaRPr lang="en-US" sz="1100" dirty="0">
              <a:latin typeface="Courier (W1)" pitchFamily="49" charset="0"/>
            </a:endParaRPr>
          </a:p>
          <a:p>
            <a:r>
              <a:rPr lang="en-US" sz="1100" dirty="0">
                <a:latin typeface="Courier (W1)" pitchFamily="49" charset="0"/>
              </a:rPr>
              <a:t>q) `</a:t>
            </a:r>
            <a:r>
              <a:rPr lang="en-US" sz="1100" dirty="0" err="1">
                <a:latin typeface="Courier (W1)" pitchFamily="49" charset="0"/>
              </a:rPr>
              <a:t>kt</a:t>
            </a:r>
            <a:r>
              <a:rPr lang="en-US" sz="1100" dirty="0">
                <a:latin typeface="Courier (W1)" pitchFamily="49" charset="0"/>
              </a:rPr>
              <a:t> insert (1004; `Marvin; 200)</a:t>
            </a:r>
          </a:p>
          <a:p>
            <a:r>
              <a:rPr lang="en-US" sz="1100" dirty="0">
                <a:latin typeface="Courier (W1)" pitchFamily="49" charset="0"/>
              </a:rPr>
              <a:t>'insert</a:t>
            </a:r>
          </a:p>
        </p:txBody>
      </p:sp>
    </p:spTree>
    <p:extLst>
      <p:ext uri="{BB962C8B-B14F-4D97-AF65-F5344CB8AC3E}">
        <p14:creationId xmlns:p14="http://schemas.microsoft.com/office/powerpoint/2010/main" val="379162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Upsert</a:t>
            </a:r>
            <a:r>
              <a:rPr lang="en-US" dirty="0" smtClean="0"/>
              <a:t> (1/1)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upsert</a:t>
            </a:r>
            <a:r>
              <a:rPr lang="en-US" dirty="0"/>
              <a:t> template is like </a:t>
            </a:r>
            <a:r>
              <a:rPr lang="en-US" dirty="0" smtClean="0"/>
              <a:t>insert, except </a:t>
            </a:r>
            <a:r>
              <a:rPr lang="en-US" dirty="0"/>
              <a:t>for </a:t>
            </a:r>
            <a:r>
              <a:rPr lang="en-US" dirty="0" smtClean="0"/>
              <a:t>keyed tables.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We have seen that insert has undesirable semantics on keyed tables – i.e., it rejects “duplicate” </a:t>
            </a:r>
            <a:r>
              <a:rPr lang="en-US" dirty="0" smtClean="0"/>
              <a:t>keys. </a:t>
            </a:r>
            <a:r>
              <a:rPr lang="en-US" dirty="0" err="1" smtClean="0"/>
              <a:t>Upsert</a:t>
            </a:r>
            <a:r>
              <a:rPr lang="en-US" dirty="0" smtClean="0"/>
              <a:t> updates the data: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75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57200" y="1972721"/>
            <a:ext cx="8964386" cy="19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(W1)" pitchFamily="49" charset="0"/>
              </a:rPr>
              <a:t>q) t:([] name:`</a:t>
            </a:r>
            <a:r>
              <a:rPr lang="en-US" sz="1100" dirty="0" err="1">
                <a:latin typeface="Courier (W1)" pitchFamily="49" charset="0"/>
              </a:rPr>
              <a:t>Dent`Beeblebrox`Prefect</a:t>
            </a:r>
            <a:r>
              <a:rPr lang="en-US" sz="1100" dirty="0">
                <a:latin typeface="Courier (W1)" pitchFamily="49" charset="0"/>
              </a:rPr>
              <a:t>; iq:42 98 126)</a:t>
            </a:r>
          </a:p>
          <a:p>
            <a:r>
              <a:rPr lang="en-US" sz="1100" dirty="0">
                <a:latin typeface="Courier (W1)" pitchFamily="49" charset="0"/>
              </a:rPr>
              <a:t>q)`t </a:t>
            </a:r>
            <a:r>
              <a:rPr lang="en-US" sz="1100" dirty="0" err="1">
                <a:latin typeface="Courier (W1)" pitchFamily="49" charset="0"/>
              </a:rPr>
              <a:t>upsert</a:t>
            </a:r>
            <a:r>
              <a:rPr lang="en-US" sz="1100" dirty="0">
                <a:latin typeface="Courier (W1)" pitchFamily="49" charset="0"/>
              </a:rPr>
              <a:t> (`</a:t>
            </a:r>
            <a:r>
              <a:rPr lang="en-US" sz="1100" dirty="0" err="1">
                <a:latin typeface="Courier (W1)" pitchFamily="49" charset="0"/>
              </a:rPr>
              <a:t>name`iq</a:t>
            </a:r>
            <a:r>
              <a:rPr lang="en-US" sz="1100" dirty="0">
                <a:latin typeface="Courier (W1)" pitchFamily="49" charset="0"/>
              </a:rPr>
              <a:t>)!(`</a:t>
            </a:r>
            <a:r>
              <a:rPr lang="en-US" sz="1100" dirty="0" err="1">
                <a:latin typeface="Courier (W1)" pitchFamily="49" charset="0"/>
              </a:rPr>
              <a:t>Slartibartfast</a:t>
            </a:r>
            <a:r>
              <a:rPr lang="en-US" sz="1100" dirty="0">
                <a:latin typeface="Courier (W1)" pitchFamily="49" charset="0"/>
              </a:rPr>
              <a:t>; 134)</a:t>
            </a:r>
          </a:p>
          <a:p>
            <a:r>
              <a:rPr lang="en-US" sz="1100" dirty="0">
                <a:latin typeface="Courier (W1)" pitchFamily="49" charset="0"/>
              </a:rPr>
              <a:t>`t</a:t>
            </a:r>
          </a:p>
          <a:p>
            <a:r>
              <a:rPr lang="en-US" sz="1100" dirty="0">
                <a:latin typeface="Courier (W1)" pitchFamily="49" charset="0"/>
              </a:rPr>
              <a:t>q)`t </a:t>
            </a:r>
            <a:r>
              <a:rPr lang="en-US" sz="1100" dirty="0" err="1">
                <a:latin typeface="Courier (W1)" pitchFamily="49" charset="0"/>
              </a:rPr>
              <a:t>upsert</a:t>
            </a:r>
            <a:r>
              <a:rPr lang="en-US" sz="1100" dirty="0">
                <a:latin typeface="Courier (W1)" pitchFamily="49" charset="0"/>
              </a:rPr>
              <a:t> (`Marvin; 150)</a:t>
            </a:r>
          </a:p>
          <a:p>
            <a:r>
              <a:rPr lang="en-US" sz="1100" dirty="0">
                <a:latin typeface="Courier (W1)" pitchFamily="49" charset="0"/>
              </a:rPr>
              <a:t>_</a:t>
            </a:r>
          </a:p>
          <a:p>
            <a:r>
              <a:rPr lang="en-US" sz="1100" dirty="0">
                <a:latin typeface="Courier (W1)" pitchFamily="49" charset="0"/>
              </a:rPr>
              <a:t>q)`t </a:t>
            </a:r>
            <a:r>
              <a:rPr lang="en-US" sz="1100" dirty="0" err="1">
                <a:latin typeface="Courier (W1)" pitchFamily="49" charset="0"/>
              </a:rPr>
              <a:t>upsert</a:t>
            </a:r>
            <a:r>
              <a:rPr lang="en-US" sz="1100" dirty="0">
                <a:latin typeface="Courier (W1)" pitchFamily="49" charset="0"/>
              </a:rPr>
              <a:t> ([] name:`</a:t>
            </a:r>
            <a:r>
              <a:rPr lang="en-US" sz="1100" dirty="0" err="1">
                <a:latin typeface="Courier (W1)" pitchFamily="49" charset="0"/>
              </a:rPr>
              <a:t>Slartibartfast`Marvin</a:t>
            </a:r>
            <a:r>
              <a:rPr lang="en-US" sz="1100" dirty="0">
                <a:latin typeface="Courier (W1)" pitchFamily="49" charset="0"/>
              </a:rPr>
              <a:t>; iq:134 200)</a:t>
            </a:r>
          </a:p>
          <a:p>
            <a:r>
              <a:rPr lang="en-US" sz="1100" dirty="0">
                <a:latin typeface="Courier (W1)" pitchFamily="49" charset="0"/>
              </a:rPr>
              <a:t>_</a:t>
            </a:r>
          </a:p>
          <a:p>
            <a:r>
              <a:rPr lang="en-US" sz="1100" dirty="0">
                <a:latin typeface="Courier (W1)" pitchFamily="49" charset="0"/>
              </a:rPr>
              <a:t>q)t:3#t</a:t>
            </a:r>
          </a:p>
          <a:p>
            <a:r>
              <a:rPr lang="en-US" sz="1100" dirty="0">
                <a:latin typeface="Courier (W1)" pitchFamily="49" charset="0"/>
              </a:rPr>
              <a:t>q)</a:t>
            </a:r>
            <a:r>
              <a:rPr lang="en-US" sz="1100" dirty="0" err="1">
                <a:latin typeface="Courier (W1)" pitchFamily="49" charset="0"/>
              </a:rPr>
              <a:t>upsert</a:t>
            </a:r>
            <a:r>
              <a:rPr lang="en-US" sz="1100" dirty="0">
                <a:latin typeface="Courier (W1)" pitchFamily="49" charset="0"/>
              </a:rPr>
              <a:t>[`t; (`</a:t>
            </a:r>
            <a:r>
              <a:rPr lang="en-US" sz="1100" dirty="0" err="1">
                <a:latin typeface="Courier (W1)" pitchFamily="49" charset="0"/>
              </a:rPr>
              <a:t>Slartibartfast</a:t>
            </a:r>
            <a:r>
              <a:rPr lang="en-US" sz="1100" dirty="0">
                <a:latin typeface="Courier (W1)" pitchFamily="49" charset="0"/>
              </a:rPr>
              <a:t>; 134</a:t>
            </a:r>
            <a:r>
              <a:rPr lang="en-US" sz="1100" dirty="0" smtClean="0">
                <a:latin typeface="Courier (W1)" pitchFamily="49" charset="0"/>
              </a:rPr>
              <a:t>)]</a:t>
            </a:r>
          </a:p>
          <a:p>
            <a:endParaRPr lang="en-US" sz="1100" dirty="0">
              <a:latin typeface="Courier (W1)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683264"/>
            <a:ext cx="8964386" cy="151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(W1)" pitchFamily="49" charset="0"/>
              </a:rPr>
              <a:t>q)`</a:t>
            </a:r>
            <a:r>
              <a:rPr lang="en-US" sz="1100" dirty="0" err="1">
                <a:latin typeface="Courier (W1)" pitchFamily="49" charset="0"/>
              </a:rPr>
              <a:t>kt</a:t>
            </a:r>
            <a:r>
              <a:rPr lang="en-US" sz="1100" dirty="0">
                <a:latin typeface="Courier (W1)" pitchFamily="49" charset="0"/>
              </a:rPr>
              <a:t> </a:t>
            </a:r>
            <a:r>
              <a:rPr lang="en-US" sz="1100" dirty="0" err="1">
                <a:latin typeface="Courier (W1)" pitchFamily="49" charset="0"/>
              </a:rPr>
              <a:t>upsert</a:t>
            </a:r>
            <a:r>
              <a:rPr lang="en-US" sz="1100" dirty="0">
                <a:latin typeface="Courier (W1)" pitchFamily="49" charset="0"/>
              </a:rPr>
              <a:t> (1001; `</a:t>
            </a:r>
            <a:r>
              <a:rPr lang="en-US" sz="1100" dirty="0" err="1">
                <a:latin typeface="Courier (W1)" pitchFamily="49" charset="0"/>
              </a:rPr>
              <a:t>Beeblebrox</a:t>
            </a:r>
            <a:r>
              <a:rPr lang="en-US" sz="1100" dirty="0">
                <a:latin typeface="Courier (W1)" pitchFamily="49" charset="0"/>
              </a:rPr>
              <a:t>; 42)</a:t>
            </a:r>
          </a:p>
          <a:p>
            <a:r>
              <a:rPr lang="en-US" sz="1100" dirty="0">
                <a:latin typeface="Courier (W1)" pitchFamily="49" charset="0"/>
              </a:rPr>
              <a:t>_</a:t>
            </a:r>
          </a:p>
          <a:p>
            <a:r>
              <a:rPr lang="en-US" sz="1100" dirty="0">
                <a:latin typeface="Courier (W1)" pitchFamily="49" charset="0"/>
              </a:rPr>
              <a:t>q)`</a:t>
            </a:r>
            <a:r>
              <a:rPr lang="en-US" sz="1100" dirty="0" err="1">
                <a:latin typeface="Courier (W1)" pitchFamily="49" charset="0"/>
              </a:rPr>
              <a:t>kt</a:t>
            </a:r>
            <a:r>
              <a:rPr lang="en-US" sz="1100" dirty="0">
                <a:latin typeface="Courier (W1)" pitchFamily="49" charset="0"/>
              </a:rPr>
              <a:t> </a:t>
            </a:r>
            <a:r>
              <a:rPr lang="en-US" sz="1100" dirty="0" err="1">
                <a:latin typeface="Courier (W1)" pitchFamily="49" charset="0"/>
              </a:rPr>
              <a:t>upsert</a:t>
            </a:r>
            <a:r>
              <a:rPr lang="en-US" sz="1100" dirty="0">
                <a:latin typeface="Courier (W1)" pitchFamily="49" charset="0"/>
              </a:rPr>
              <a:t> (1001; `</a:t>
            </a:r>
            <a:r>
              <a:rPr lang="en-US" sz="1100" dirty="0" err="1">
                <a:latin typeface="Courier (W1)" pitchFamily="49" charset="0"/>
              </a:rPr>
              <a:t>Beeblebrox</a:t>
            </a:r>
            <a:r>
              <a:rPr lang="en-US" sz="1100" dirty="0">
                <a:latin typeface="Courier (W1)" pitchFamily="49" charset="0"/>
              </a:rPr>
              <a:t>; 43)</a:t>
            </a:r>
          </a:p>
          <a:p>
            <a:r>
              <a:rPr lang="en-US" sz="1100" dirty="0">
                <a:latin typeface="Courier (W1)" pitchFamily="49" charset="0"/>
              </a:rPr>
              <a:t>_</a:t>
            </a:r>
          </a:p>
          <a:p>
            <a:r>
              <a:rPr lang="en-US" sz="1100" dirty="0">
                <a:latin typeface="Courier (W1)" pitchFamily="49" charset="0"/>
              </a:rPr>
              <a:t>q)</a:t>
            </a:r>
            <a:r>
              <a:rPr lang="en-US" sz="1100" dirty="0" err="1">
                <a:latin typeface="Courier (W1)" pitchFamily="49" charset="0"/>
              </a:rPr>
              <a:t>kt</a:t>
            </a:r>
            <a:endParaRPr lang="en-US" sz="1100" dirty="0">
              <a:latin typeface="Courier (W1)" pitchFamily="49" charset="0"/>
            </a:endParaRPr>
          </a:p>
          <a:p>
            <a:r>
              <a:rPr lang="en-US" sz="1100" dirty="0" err="1">
                <a:latin typeface="Courier (W1)" pitchFamily="49" charset="0"/>
              </a:rPr>
              <a:t>eid</a:t>
            </a:r>
            <a:r>
              <a:rPr lang="en-US" sz="1100" dirty="0">
                <a:latin typeface="Courier (W1)" pitchFamily="49" charset="0"/>
              </a:rPr>
              <a:t> | name </a:t>
            </a:r>
            <a:r>
              <a:rPr lang="en-US" sz="1100" dirty="0" err="1">
                <a:latin typeface="Courier (W1)" pitchFamily="49" charset="0"/>
              </a:rPr>
              <a:t>iq</a:t>
            </a:r>
            <a:endParaRPr lang="en-US" sz="1100" dirty="0">
              <a:latin typeface="Courier (W1)" pitchFamily="49" charset="0"/>
            </a:endParaRPr>
          </a:p>
          <a:p>
            <a:r>
              <a:rPr lang="en-US" sz="1100" dirty="0">
                <a:latin typeface="Courier (W1)" pitchFamily="49" charset="0"/>
              </a:rPr>
              <a:t>----| -------------</a:t>
            </a:r>
          </a:p>
          <a:p>
            <a:r>
              <a:rPr lang="en-US" sz="1100" dirty="0">
                <a:latin typeface="Courier (W1)" pitchFamily="49" charset="0"/>
              </a:rPr>
              <a:t>1001| </a:t>
            </a:r>
            <a:r>
              <a:rPr lang="en-US" sz="1100" dirty="0" err="1">
                <a:latin typeface="Courier (W1)" pitchFamily="49" charset="0"/>
              </a:rPr>
              <a:t>Beeblebrox</a:t>
            </a:r>
            <a:r>
              <a:rPr lang="en-US" sz="1100" dirty="0">
                <a:latin typeface="Courier (W1)" pitchFamily="49" charset="0"/>
              </a:rPr>
              <a:t> 43</a:t>
            </a:r>
          </a:p>
        </p:txBody>
      </p:sp>
    </p:spTree>
    <p:extLst>
      <p:ext uri="{BB962C8B-B14F-4D97-AF65-F5344CB8AC3E}">
        <p14:creationId xmlns:p14="http://schemas.microsoft.com/office/powerpoint/2010/main" val="288114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/>
              <a:t>an </a:t>
            </a:r>
            <a:r>
              <a:rPr lang="en-US" dirty="0" err="1"/>
              <a:t>unkeyed</a:t>
            </a:r>
            <a:r>
              <a:rPr lang="en-US" dirty="0"/>
              <a:t> table with 3 columns: </a:t>
            </a:r>
            <a:r>
              <a:rPr lang="en-US" dirty="0" err="1" smtClean="0"/>
              <a:t>sym</a:t>
            </a:r>
            <a:r>
              <a:rPr lang="en-US" dirty="0" smtClean="0"/>
              <a:t> </a:t>
            </a:r>
            <a:r>
              <a:rPr lang="en-US" dirty="0"/>
              <a:t>(as symbols), </a:t>
            </a:r>
            <a:r>
              <a:rPr lang="en-US" dirty="0" smtClean="0"/>
              <a:t>price (integers</a:t>
            </a:r>
            <a:r>
              <a:rPr lang="en-US" dirty="0"/>
              <a:t>) and the last with string describing the </a:t>
            </a:r>
            <a:r>
              <a:rPr lang="en-US" dirty="0" smtClean="0"/>
              <a:t>series e.g</a:t>
            </a:r>
            <a:r>
              <a:rPr lang="en-US" dirty="0"/>
              <a:t>. </a:t>
            </a:r>
            <a:r>
              <a:rPr lang="en-US" dirty="0" smtClean="0"/>
              <a:t>“NK".</a:t>
            </a:r>
            <a:endParaRPr lang="en-US" dirty="0"/>
          </a:p>
          <a:p>
            <a:r>
              <a:rPr lang="en-US" dirty="0" smtClean="0"/>
              <a:t>Key </a:t>
            </a:r>
            <a:r>
              <a:rPr lang="en-US" dirty="0"/>
              <a:t>the your table on the </a:t>
            </a:r>
            <a:r>
              <a:rPr lang="en-US" dirty="0" err="1" smtClean="0"/>
              <a:t>sym</a:t>
            </a:r>
            <a:r>
              <a:rPr lang="en-US" dirty="0" smtClean="0"/>
              <a:t> </a:t>
            </a:r>
            <a:r>
              <a:rPr lang="en-US" dirty="0" err="1" smtClean="0"/>
              <a:t>columnn</a:t>
            </a:r>
            <a:r>
              <a:rPr lang="en-US" dirty="0"/>
              <a:t>.</a:t>
            </a:r>
          </a:p>
          <a:p>
            <a:r>
              <a:rPr lang="en-US" dirty="0" smtClean="0"/>
              <a:t>Add </a:t>
            </a:r>
            <a:r>
              <a:rPr lang="en-US" dirty="0"/>
              <a:t>a row to your (keyed) table with a </a:t>
            </a:r>
            <a:r>
              <a:rPr lang="en-US" dirty="0" smtClean="0"/>
              <a:t>new sym.</a:t>
            </a:r>
            <a:endParaRPr lang="en-US" dirty="0"/>
          </a:p>
          <a:p>
            <a:r>
              <a:rPr lang="en-US" dirty="0" smtClean="0"/>
              <a:t>Replace </a:t>
            </a:r>
            <a:r>
              <a:rPr lang="en-US" dirty="0"/>
              <a:t>the entry for </a:t>
            </a:r>
            <a:r>
              <a:rPr lang="en-US" dirty="0" smtClean="0"/>
              <a:t>the first </a:t>
            </a:r>
            <a:r>
              <a:rPr lang="en-US" dirty="0" err="1" smtClean="0"/>
              <a:t>sym</a:t>
            </a:r>
            <a:r>
              <a:rPr lang="en-US" dirty="0" smtClean="0"/>
              <a:t> with </a:t>
            </a:r>
            <a:r>
              <a:rPr lang="en-US" dirty="0"/>
              <a:t>a </a:t>
            </a:r>
            <a:r>
              <a:rPr lang="en-US" dirty="0" smtClean="0"/>
              <a:t>price of 100 </a:t>
            </a:r>
            <a:r>
              <a:rPr lang="en-US" dirty="0"/>
              <a:t>and the </a:t>
            </a:r>
            <a:r>
              <a:rPr lang="en-US" dirty="0" smtClean="0"/>
              <a:t>series “NKJ17".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76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91879" y="3548740"/>
            <a:ext cx="8904520" cy="1567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US" sz="1400" b="1" dirty="0" smtClean="0">
                <a:latin typeface="Courier (W1)" pitchFamily="49" charset="0"/>
              </a:rPr>
              <a:t>SOLUTION: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q</a:t>
            </a:r>
            <a:r>
              <a:rPr lang="en-US" sz="1400" dirty="0">
                <a:solidFill>
                  <a:schemeClr val="tx1"/>
                </a:solidFill>
                <a:latin typeface="Courier (W1)" pitchFamily="49" charset="0"/>
              </a:rPr>
              <a:t>) w</a:t>
            </a:r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:([]sym</a:t>
            </a:r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:`</a:t>
            </a:r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a`b`c`d</a:t>
            </a:r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;price:22 </a:t>
            </a:r>
            <a:r>
              <a:rPr lang="en-US" sz="1400" dirty="0">
                <a:solidFill>
                  <a:schemeClr val="tx1"/>
                </a:solidFill>
                <a:latin typeface="Courier (W1)" pitchFamily="49" charset="0"/>
              </a:rPr>
              <a:t>23 </a:t>
            </a:r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21 20;series</a:t>
            </a:r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:(</a:t>
            </a:r>
            <a:r>
              <a:rPr lang="en-US" sz="1400" dirty="0">
                <a:solidFill>
                  <a:schemeClr val="tx1"/>
                </a:solidFill>
                <a:latin typeface="Courier (W1)" pitchFamily="49" charset="0"/>
              </a:rPr>
              <a:t>"</a:t>
            </a:r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NK";"CN";"CH";"TW"))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q) w: 1!w</a:t>
            </a:r>
          </a:p>
          <a:p>
            <a:r>
              <a:rPr lang="en-US" sz="1400" dirty="0">
                <a:solidFill>
                  <a:schemeClr val="tx1"/>
                </a:solidFill>
                <a:latin typeface="Courier (W1)" pitchFamily="49" charset="0"/>
              </a:rPr>
              <a:t>q) `w </a:t>
            </a:r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insert (`d;24</a:t>
            </a:r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;"</a:t>
            </a:r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FE")</a:t>
            </a:r>
            <a:endParaRPr lang="en-US" sz="1400" dirty="0" smtClean="0">
              <a:solidFill>
                <a:schemeClr val="tx1"/>
              </a:solidFill>
              <a:latin typeface="Courier (W1)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q</a:t>
            </a:r>
            <a:r>
              <a:rPr lang="en-US" sz="1400" dirty="0">
                <a:solidFill>
                  <a:schemeClr val="tx1"/>
                </a:solidFill>
                <a:latin typeface="Courier (W1)" pitchFamily="49" charset="0"/>
              </a:rPr>
              <a:t>) `w </a:t>
            </a:r>
            <a:r>
              <a:rPr lang="en-US" sz="1400" dirty="0" err="1">
                <a:solidFill>
                  <a:schemeClr val="tx1"/>
                </a:solidFill>
                <a:latin typeface="Courier (W1)" pitchFamily="49" charset="0"/>
              </a:rPr>
              <a:t>upsert</a:t>
            </a:r>
            <a:r>
              <a:rPr lang="en-US" sz="1400" dirty="0">
                <a:solidFill>
                  <a:schemeClr val="tx1"/>
                </a:solidFill>
                <a:latin typeface="Courier (W1)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(`d;1000</a:t>
            </a:r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;"NKJ17")</a:t>
            </a:r>
          </a:p>
        </p:txBody>
      </p:sp>
    </p:spTree>
    <p:extLst>
      <p:ext uri="{BB962C8B-B14F-4D97-AF65-F5344CB8AC3E}">
        <p14:creationId xmlns:p14="http://schemas.microsoft.com/office/powerpoint/2010/main" val="301190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general template of the if statement </a:t>
            </a:r>
            <a:r>
              <a:rPr lang="en-US" smtClean="0"/>
              <a:t>is</a:t>
            </a:r>
          </a:p>
          <a:p>
            <a:pPr marL="714375" indent="0">
              <a:buNone/>
            </a:pPr>
            <a:r>
              <a:rPr lang="en-US" smtClean="0"/>
              <a:t>If[cond; expr1; expr2; … ; exprN]</a:t>
            </a:r>
          </a:p>
          <a:p>
            <a:r>
              <a:rPr lang="en-US" smtClean="0"/>
              <a:t>If the condition is true then all expressions are evaluated.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The condition can be a numerical value – zero evaluates to false, nonzero evaluates to true.</a:t>
            </a:r>
          </a:p>
          <a:p>
            <a:r>
              <a:rPr lang="en-US" smtClean="0"/>
              <a:t>if does not return a value.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77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2527087"/>
            <a:ext cx="8964386" cy="1512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q)a:b:0</a:t>
            </a:r>
          </a:p>
          <a:p>
            <a:r>
              <a:rPr lang="en-US" sz="1200" dirty="0">
                <a:latin typeface="Courier (W1)" pitchFamily="49" charset="0"/>
              </a:rPr>
              <a:t>q)if[a&gt;0; b:10] /- false condition</a:t>
            </a:r>
          </a:p>
          <a:p>
            <a:r>
              <a:rPr lang="en-US" sz="1200" dirty="0">
                <a:latin typeface="Courier (W1)" pitchFamily="49" charset="0"/>
              </a:rPr>
              <a:t>q)b</a:t>
            </a:r>
          </a:p>
          <a:p>
            <a:r>
              <a:rPr lang="en-US" sz="1200" dirty="0">
                <a:latin typeface="Courier (W1)" pitchFamily="49" charset="0"/>
              </a:rPr>
              <a:t>0 /- assignment not executed</a:t>
            </a:r>
          </a:p>
          <a:p>
            <a:r>
              <a:rPr lang="en-US" sz="1200" dirty="0">
                <a:latin typeface="Courier (W1)" pitchFamily="49" charset="0"/>
              </a:rPr>
              <a:t>q)if[a=0;b:10] /- true condition</a:t>
            </a:r>
          </a:p>
          <a:p>
            <a:r>
              <a:rPr lang="en-US" sz="1200" dirty="0">
                <a:latin typeface="Courier (W1)" pitchFamily="49" charset="0"/>
              </a:rPr>
              <a:t>q)b</a:t>
            </a:r>
          </a:p>
          <a:p>
            <a:r>
              <a:rPr lang="en-US" sz="1200" dirty="0">
                <a:latin typeface="Courier (W1)" pitchFamily="49" charset="0"/>
              </a:rPr>
              <a:t>10 /- assignment executed</a:t>
            </a:r>
          </a:p>
        </p:txBody>
      </p:sp>
    </p:spTree>
    <p:extLst>
      <p:ext uri="{BB962C8B-B14F-4D97-AF65-F5344CB8AC3E}">
        <p14:creationId xmlns:p14="http://schemas.microsoft.com/office/powerpoint/2010/main" val="4361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If-else </a:t>
            </a:r>
            <a:r>
              <a:rPr lang="en-US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general template of </a:t>
            </a:r>
            <a:r>
              <a:rPr lang="en-US" smtClean="0"/>
              <a:t>if-else is</a:t>
            </a:r>
          </a:p>
          <a:p>
            <a:pPr marL="714375" indent="0">
              <a:buNone/>
            </a:pPr>
            <a:r>
              <a:rPr lang="en-US"/>
              <a:t>$</a:t>
            </a:r>
            <a:r>
              <a:rPr lang="en-US" smtClean="0"/>
              <a:t>[cond1; expr1; cond2; expr2</a:t>
            </a:r>
            <a:r>
              <a:rPr lang="en-US"/>
              <a:t>;</a:t>
            </a:r>
            <a:r>
              <a:rPr lang="en-US" smtClean="0"/>
              <a:t> … ; falseexpr]</a:t>
            </a:r>
          </a:p>
          <a:p>
            <a:r>
              <a:rPr lang="en-US" smtClean="0"/>
              <a:t>If cond1 is true, expr1 is executed, else-if cond2 is true, expr2 is executed.</a:t>
            </a:r>
          </a:p>
          <a:p>
            <a:r>
              <a:rPr lang="en-US" smtClean="0"/>
              <a:t>Once a true condition is met, no other conditions are evaluated.</a:t>
            </a:r>
          </a:p>
          <a:p>
            <a:r>
              <a:rPr lang="en-US" smtClean="0"/>
              <a:t>If all conditions are false then falseexpr is executed.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A value is retuened in an if-else statement.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78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3125585"/>
            <a:ext cx="8964386" cy="120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\vspace{2mm}</a:t>
            </a:r>
          </a:p>
          <a:p>
            <a:r>
              <a:rPr lang="en-US" sz="1200">
                <a:latin typeface="Courier (W1)" pitchFamily="49" charset="0"/>
              </a:rPr>
              <a:t>q)a:1</a:t>
            </a:r>
          </a:p>
          <a:p>
            <a:r>
              <a:rPr lang="en-US" sz="1200">
                <a:latin typeface="Courier (W1)" pitchFamily="49" charset="0"/>
              </a:rPr>
              <a:t>q)$[a&lt;0; b:10; a&gt;0; b:20; b:30] </a:t>
            </a:r>
            <a:r>
              <a:rPr lang="en-US" sz="1200" smtClean="0">
                <a:latin typeface="Courier (W1)" pitchFamily="49" charset="0"/>
              </a:rPr>
              <a:t>	/- </a:t>
            </a:r>
            <a:r>
              <a:rPr lang="en-US" sz="1200">
                <a:latin typeface="Courier (W1)" pitchFamily="49" charset="0"/>
              </a:rPr>
              <a:t>a&gt;0</a:t>
            </a:r>
          </a:p>
          <a:p>
            <a:r>
              <a:rPr lang="en-US" sz="1200">
                <a:latin typeface="Courier (W1)" pitchFamily="49" charset="0"/>
              </a:rPr>
              <a:t>q)b</a:t>
            </a:r>
          </a:p>
          <a:p>
            <a:r>
              <a:rPr lang="en-US" sz="1200">
                <a:latin typeface="Courier (W1)" pitchFamily="49" charset="0"/>
              </a:rPr>
              <a:t>20 </a:t>
            </a:r>
            <a:r>
              <a:rPr lang="en-US" sz="1200" smtClean="0">
                <a:latin typeface="Courier (W1)" pitchFamily="49" charset="0"/>
              </a:rPr>
              <a:t>				/- </a:t>
            </a:r>
            <a:r>
              <a:rPr lang="en-US" sz="1200">
                <a:latin typeface="Courier (W1)" pitchFamily="49" charset="0"/>
              </a:rPr>
              <a:t>second assignment executed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666210"/>
            <a:ext cx="8964386" cy="72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q)a:1</a:t>
            </a:r>
          </a:p>
          <a:p>
            <a:r>
              <a:rPr lang="en-US" sz="1200">
                <a:latin typeface="Courier (W1)" pitchFamily="49" charset="0"/>
              </a:rPr>
              <a:t>q)$[a&lt;0; 10; a&gt;0; 20; 30] </a:t>
            </a:r>
            <a:r>
              <a:rPr lang="en-US" sz="1200" smtClean="0">
                <a:latin typeface="Courier (W1)" pitchFamily="49" charset="0"/>
              </a:rPr>
              <a:t>	/- </a:t>
            </a:r>
            <a:r>
              <a:rPr lang="en-US" sz="1200">
                <a:latin typeface="Courier (W1)" pitchFamily="49" charset="0"/>
              </a:rPr>
              <a:t>a&gt;0</a:t>
            </a:r>
          </a:p>
          <a:p>
            <a:r>
              <a:rPr lang="en-US" sz="1200">
                <a:latin typeface="Courier (W1)" pitchFamily="49" charset="0"/>
              </a:rPr>
              <a:t>20 </a:t>
            </a:r>
            <a:r>
              <a:rPr lang="en-US" sz="1200" smtClean="0">
                <a:latin typeface="Courier (W1)" pitchFamily="49" charset="0"/>
              </a:rPr>
              <a:t>			/- </a:t>
            </a:r>
            <a:r>
              <a:rPr lang="en-US" sz="1200">
                <a:latin typeface="Courier (W1)" pitchFamily="49" charset="0"/>
              </a:rPr>
              <a:t>second assignment </a:t>
            </a:r>
            <a:r>
              <a:rPr lang="en-US" sz="1200" smtClean="0">
                <a:latin typeface="Courier (W1)" pitchFamily="49" charset="0"/>
              </a:rPr>
              <a:t>executed</a:t>
            </a:r>
            <a:endParaRPr lang="en-US" sz="120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2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conditional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general form of the vector conditional is</a:t>
            </a:r>
            <a:endParaRPr lang="en-US" smtClean="0"/>
          </a:p>
          <a:p>
            <a:pPr marL="714375" indent="0">
              <a:buNone/>
            </a:pPr>
            <a:r>
              <a:rPr lang="en-US"/>
              <a:t>?[vector condition; true expr; false expr</a:t>
            </a:r>
            <a:r>
              <a:rPr lang="en-US" smtClean="0"/>
              <a:t>]</a:t>
            </a:r>
          </a:p>
          <a:p>
            <a:r>
              <a:rPr lang="en-US"/>
              <a:t>The true expr and false expr must either be vectors of </a:t>
            </a:r>
            <a:r>
              <a:rPr lang="en-US" smtClean="0"/>
              <a:t>the same </a:t>
            </a:r>
            <a:r>
              <a:rPr lang="en-US"/>
              <a:t>length as the vector condition or atoms</a:t>
            </a:r>
            <a:r>
              <a:rPr lang="en-US" smtClean="0"/>
              <a:t>.</a:t>
            </a:r>
          </a:p>
          <a:p>
            <a:r>
              <a:rPr lang="en-US"/>
              <a:t>Where the vector condition returns true, the true expr </a:t>
            </a:r>
            <a:r>
              <a:rPr lang="en-US" smtClean="0"/>
              <a:t>is returned</a:t>
            </a:r>
            <a:r>
              <a:rPr lang="en-US"/>
              <a:t>, where it returns false, the false expr is returned.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79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3449791"/>
            <a:ext cx="8964386" cy="1737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q)p:4 2 6 8 3 7 4 9 6</a:t>
            </a:r>
          </a:p>
          <a:p>
            <a:r>
              <a:rPr lang="en-US" sz="1200" dirty="0">
                <a:latin typeface="Courier (W1)" pitchFamily="49" charset="0"/>
              </a:rPr>
              <a:t>q)p&gt;5 </a:t>
            </a:r>
            <a:r>
              <a:rPr lang="en-US" sz="1200" dirty="0" smtClean="0">
                <a:latin typeface="Courier (W1)" pitchFamily="49" charset="0"/>
              </a:rPr>
              <a:t>			/- </a:t>
            </a:r>
            <a:r>
              <a:rPr lang="en-US" sz="1200" dirty="0">
                <a:latin typeface="Courier (W1)" pitchFamily="49" charset="0"/>
              </a:rPr>
              <a:t>vector condition</a:t>
            </a:r>
          </a:p>
          <a:p>
            <a:r>
              <a:rPr lang="en-US" sz="1200" dirty="0">
                <a:latin typeface="Courier (W1)" pitchFamily="49" charset="0"/>
              </a:rPr>
              <a:t>001101011b </a:t>
            </a:r>
            <a:r>
              <a:rPr lang="en-US" sz="1200" dirty="0" smtClean="0">
                <a:latin typeface="Courier (W1)" pitchFamily="49" charset="0"/>
              </a:rPr>
              <a:t>		/- </a:t>
            </a:r>
            <a:r>
              <a:rPr lang="en-US" sz="1200" dirty="0">
                <a:latin typeface="Courier (W1)" pitchFamily="49" charset="0"/>
              </a:rPr>
              <a:t>returns a </a:t>
            </a:r>
            <a:r>
              <a:rPr lang="en-US" sz="1200" dirty="0" err="1">
                <a:latin typeface="Courier (W1)" pitchFamily="49" charset="0"/>
              </a:rPr>
              <a:t>boolean</a:t>
            </a:r>
            <a:r>
              <a:rPr lang="en-US" sz="1200" dirty="0">
                <a:latin typeface="Courier (W1)" pitchFamily="49" charset="0"/>
              </a:rPr>
              <a:t> vector</a:t>
            </a:r>
          </a:p>
          <a:p>
            <a:r>
              <a:rPr lang="en-US" sz="1200" dirty="0">
                <a:latin typeface="Courier (W1)" pitchFamily="49" charset="0"/>
              </a:rPr>
              <a:t>q)?[p&gt;5; p; -1]</a:t>
            </a:r>
          </a:p>
          <a:p>
            <a:r>
              <a:rPr lang="en-US" sz="1200" dirty="0">
                <a:latin typeface="Courier (W1)" pitchFamily="49" charset="0"/>
              </a:rPr>
              <a:t>-1 -1 6 8 -1 7 -1 9 6</a:t>
            </a:r>
          </a:p>
          <a:p>
            <a:r>
              <a:rPr lang="en-US" sz="1200" dirty="0">
                <a:latin typeface="Courier (W1)" pitchFamily="49" charset="0"/>
              </a:rPr>
              <a:t>q)/- where </a:t>
            </a:r>
            <a:r>
              <a:rPr lang="en-US" sz="1200" dirty="0" err="1">
                <a:latin typeface="Courier (W1)" pitchFamily="49" charset="0"/>
              </a:rPr>
              <a:t>boolean</a:t>
            </a:r>
            <a:r>
              <a:rPr lang="en-US" sz="1200" dirty="0">
                <a:latin typeface="Courier (W1)" pitchFamily="49" charset="0"/>
              </a:rPr>
              <a:t> vector is true</a:t>
            </a:r>
          </a:p>
          <a:p>
            <a:r>
              <a:rPr lang="en-US" sz="1200" dirty="0">
                <a:latin typeface="Courier (W1)" pitchFamily="49" charset="0"/>
              </a:rPr>
              <a:t>q)/- the corresponding element of p is returned</a:t>
            </a:r>
          </a:p>
          <a:p>
            <a:r>
              <a:rPr lang="en-US" sz="1200" dirty="0">
                <a:latin typeface="Courier (W1)" pitchFamily="49" charset="0"/>
              </a:rPr>
              <a:t>q)/- where </a:t>
            </a:r>
            <a:r>
              <a:rPr lang="en-US" sz="1200" dirty="0" err="1">
                <a:latin typeface="Courier (W1)" pitchFamily="49" charset="0"/>
              </a:rPr>
              <a:t>boolean</a:t>
            </a:r>
            <a:r>
              <a:rPr lang="en-US" sz="1200" dirty="0">
                <a:latin typeface="Courier (W1)" pitchFamily="49" charset="0"/>
              </a:rPr>
              <a:t> vector is false, -1 is returned</a:t>
            </a:r>
          </a:p>
        </p:txBody>
      </p:sp>
    </p:spTree>
    <p:extLst>
      <p:ext uri="{BB962C8B-B14F-4D97-AF65-F5344CB8AC3E}">
        <p14:creationId xmlns:p14="http://schemas.microsoft.com/office/powerpoint/2010/main" val="425353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kdb</a:t>
            </a:r>
            <a:r>
              <a:rPr lang="en-US" dirty="0"/>
              <a:t>+ Windows </a:t>
            </a:r>
            <a:r>
              <a:rPr lang="en-US" dirty="0" smtClean="0"/>
              <a:t>Installation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3.     Set environment variable "path" to include "C:\q\w32". </a:t>
            </a:r>
          </a:p>
          <a:p>
            <a:pPr lvl="1"/>
            <a:r>
              <a:rPr lang="en-US" dirty="0" smtClean="0"/>
              <a:t>Go to</a:t>
            </a:r>
            <a:r>
              <a:rPr lang="en-US" dirty="0"/>
              <a:t> Control Panel\User Accounts\User Accounts</a:t>
            </a:r>
          </a:p>
          <a:p>
            <a:pPr lvl="1"/>
            <a:r>
              <a:rPr lang="en-US" dirty="0"/>
              <a:t>Select "Change environment variables“</a:t>
            </a:r>
          </a:p>
          <a:p>
            <a:pPr lvl="1"/>
            <a:r>
              <a:rPr lang="en-US" dirty="0"/>
              <a:t>Add "C:\q\w32\" to "PATH" variable. If it does not exist, create it. Remember that all entries are delimited by a semi-colon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Press "Ok" for everything after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1033" name="Picture 7" descr="c2ff57ba9f48df4e8ed2146a36c1f5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853" y="3133817"/>
            <a:ext cx="2663595" cy="292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41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conditional statement, replace B and S by 1 and 2 in the following list</a:t>
            </a:r>
          </a:p>
          <a:p>
            <a:pPr marL="0" indent="0">
              <a:buNone/>
            </a:pPr>
            <a:r>
              <a:rPr lang="en-US" dirty="0" smtClean="0"/>
              <a:t>    L1</a:t>
            </a:r>
            <a:r>
              <a:rPr lang="en-US" dirty="0"/>
              <a:t>: </a:t>
            </a:r>
            <a:r>
              <a:rPr lang="en-US" dirty="0" smtClean="0"/>
              <a:t>"B","B</a:t>
            </a:r>
            <a:r>
              <a:rPr lang="en-US" dirty="0"/>
              <a:t>","</a:t>
            </a:r>
            <a:r>
              <a:rPr lang="en-US" dirty="0" smtClean="0"/>
              <a:t>B","S</a:t>
            </a:r>
            <a:r>
              <a:rPr lang="en-US" dirty="0"/>
              <a:t>","</a:t>
            </a:r>
            <a:r>
              <a:rPr lang="en-US" dirty="0" smtClean="0"/>
              <a:t>S</a:t>
            </a:r>
            <a:r>
              <a:rPr lang="en-US" dirty="0"/>
              <a:t>","</a:t>
            </a:r>
            <a:r>
              <a:rPr lang="en-US" dirty="0" smtClean="0"/>
              <a:t>S</a:t>
            </a:r>
            <a:r>
              <a:rPr lang="en-US" dirty="0"/>
              <a:t>","S","B","</a:t>
            </a:r>
            <a:r>
              <a:rPr lang="en-US" dirty="0" smtClean="0"/>
              <a:t>S</a:t>
            </a:r>
            <a:r>
              <a:rPr lang="en-US" dirty="0"/>
              <a:t>","</a:t>
            </a:r>
            <a:r>
              <a:rPr lang="en-US" dirty="0" smtClean="0"/>
              <a:t>S</a:t>
            </a:r>
            <a:r>
              <a:rPr lang="en-US" dirty="0"/>
              <a:t>","</a:t>
            </a:r>
            <a:r>
              <a:rPr lang="en-US" dirty="0" smtClean="0"/>
              <a:t>B"</a:t>
            </a:r>
          </a:p>
          <a:p>
            <a:r>
              <a:rPr lang="en-US" dirty="0" smtClean="0"/>
              <a:t>Recode the following list: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L2: 0 1 1 1 0 5 6 4 2 2 1 3 5</a:t>
            </a:r>
          </a:p>
          <a:p>
            <a:pPr marL="0" indent="0">
              <a:buNone/>
            </a:pPr>
            <a:r>
              <a:rPr lang="en-US" dirty="0" smtClean="0"/>
              <a:t>with 0 as "No </a:t>
            </a:r>
            <a:r>
              <a:rPr lang="en-US" dirty="0"/>
              <a:t>stop condition</a:t>
            </a:r>
            <a:r>
              <a:rPr lang="en-US" dirty="0" smtClean="0"/>
              <a:t>"; 1 as "Bid </a:t>
            </a:r>
            <a:r>
              <a:rPr lang="en-US" dirty="0"/>
              <a:t>price larger or equals stop price</a:t>
            </a:r>
            <a:r>
              <a:rPr lang="en-US" dirty="0" smtClean="0"/>
              <a:t>"; 2 as "Bid </a:t>
            </a:r>
            <a:r>
              <a:rPr lang="en-US" dirty="0"/>
              <a:t>price less or equals stop price</a:t>
            </a:r>
            <a:r>
              <a:rPr lang="en-US" dirty="0" smtClean="0"/>
              <a:t>"; 3 as "Ask </a:t>
            </a:r>
            <a:r>
              <a:rPr lang="en-US" dirty="0"/>
              <a:t>price larger or equals stop price</a:t>
            </a:r>
            <a:r>
              <a:rPr lang="en-US" dirty="0" smtClean="0"/>
              <a:t>"; 4 as "</a:t>
            </a:r>
            <a:r>
              <a:rPr lang="en-US" dirty="0"/>
              <a:t>Ask price less or equals stop price</a:t>
            </a:r>
            <a:r>
              <a:rPr lang="en-US" dirty="0" smtClean="0"/>
              <a:t>"; 5 as "Last </a:t>
            </a:r>
            <a:r>
              <a:rPr lang="en-US" dirty="0"/>
              <a:t>traded larger or equals stop price</a:t>
            </a:r>
            <a:r>
              <a:rPr lang="en-US" dirty="0" smtClean="0"/>
              <a:t>"; 6 as "Last </a:t>
            </a:r>
            <a:r>
              <a:rPr lang="en-US" dirty="0"/>
              <a:t>traded less or equals stop price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80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12160" y="4428083"/>
            <a:ext cx="8993190" cy="16594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 smtClean="0">
                <a:latin typeface="Courier (W1)" pitchFamily="49" charset="0"/>
              </a:rPr>
              <a:t>SOLUTION</a:t>
            </a:r>
          </a:p>
          <a:p>
            <a:pPr fontAlgn="b"/>
            <a:r>
              <a:rPr lang="en-US" sz="1400" dirty="0" smtClean="0">
                <a:latin typeface="Courier (W1)" pitchFamily="49" charset="0"/>
              </a:rPr>
              <a:t>q) ?[</a:t>
            </a:r>
            <a:r>
              <a:rPr lang="en-US" sz="1400" dirty="0">
                <a:latin typeface="Courier (W1)" pitchFamily="49" charset="0"/>
              </a:rPr>
              <a:t>L1="B</a:t>
            </a:r>
            <a:r>
              <a:rPr lang="en-US" sz="1400" dirty="0" smtClean="0">
                <a:latin typeface="Courier (W1)" pitchFamily="49" charset="0"/>
              </a:rPr>
              <a:t>";1;2]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q) ?[L2=0; `$"No stop condition"; [L2=1;`$"Bid price larger or equals stop price"; [L2=2 ;`$"Bid price less or equals stop price"; [L2=3;`$"Ask price larger or equals stop price"; [L2=4;`$"Ask price less or equals stop price"; [L2=5;`$"Last traded larger or equals stop price";`$"Last traded less or equals stop price</a:t>
            </a:r>
            <a:r>
              <a:rPr lang="en-US" sz="1400" dirty="0" smtClean="0">
                <a:latin typeface="Courier (W1)" pitchFamily="49" charset="0"/>
              </a:rPr>
              <a:t>"]]]]]] </a:t>
            </a:r>
            <a:endParaRPr lang="en-US" sz="14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08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</a:t>
            </a:r>
            <a:r>
              <a:rPr lang="en-US" dirty="0" smtClean="0"/>
              <a:t>Functions (1/5)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definition:</a:t>
            </a:r>
          </a:p>
          <a:p>
            <a:endParaRPr lang="en-US" dirty="0"/>
          </a:p>
          <a:p>
            <a:pPr indent="0">
              <a:buNone/>
            </a:pPr>
            <a:r>
              <a:rPr lang="en-US" dirty="0" smtClean="0"/>
              <a:t>: assigns the function </a:t>
            </a:r>
            <a:r>
              <a:rPr lang="en-US" dirty="0" smtClean="0"/>
              <a:t>definition </a:t>
            </a:r>
            <a:r>
              <a:rPr lang="en-US" dirty="0" smtClean="0"/>
              <a:t>to variable f</a:t>
            </a:r>
          </a:p>
          <a:p>
            <a:pPr indent="0">
              <a:buNone/>
            </a:pPr>
            <a:r>
              <a:rPr lang="en-US" dirty="0" smtClean="0"/>
              <a:t>The text within { } gives the function </a:t>
            </a:r>
            <a:r>
              <a:rPr lang="en-US" dirty="0" smtClean="0"/>
              <a:t>definition</a:t>
            </a:r>
            <a:endParaRPr lang="en-US" dirty="0" smtClean="0"/>
          </a:p>
          <a:p>
            <a:pPr indent="0">
              <a:buNone/>
            </a:pPr>
            <a:r>
              <a:rPr lang="en-US" dirty="0" smtClean="0"/>
              <a:t>The text within [ ] specifies the function arguments (separated by ;)</a:t>
            </a:r>
          </a:p>
          <a:p>
            <a:pPr indent="0">
              <a:buNone/>
            </a:pPr>
            <a:r>
              <a:rPr lang="en-US" dirty="0" smtClean="0"/>
              <a:t>If no [] is present, q will try to infer arguments x, y, z from the definition (</a:t>
            </a:r>
            <a:r>
              <a:rPr lang="en-US" dirty="0" err="1" smtClean="0"/>
              <a:t>ie</a:t>
            </a:r>
            <a:r>
              <a:rPr lang="en-US" dirty="0" smtClean="0"/>
              <a:t>: {x+1})</a:t>
            </a:r>
          </a:p>
          <a:p>
            <a:pPr indent="0">
              <a:buNone/>
            </a:pPr>
            <a:r>
              <a:rPr lang="en-US" dirty="0" smtClean="0"/>
              <a:t>: within the function body sets the return value and interrupts the function</a:t>
            </a:r>
            <a:endParaRPr lang="en-US" dirty="0"/>
          </a:p>
          <a:p>
            <a:pPr indent="0">
              <a:buNone/>
            </a:pPr>
            <a:r>
              <a:rPr lang="en-US" dirty="0" smtClean="0"/>
              <a:t>If the last statement doesn’t have a ; to suppress output; it becomes the return a value</a:t>
            </a:r>
          </a:p>
          <a:p>
            <a:pPr indent="0">
              <a:buNone/>
            </a:pPr>
            <a:r>
              <a:rPr lang="en-US" dirty="0" smtClean="0"/>
              <a:t>If there’s no explicit or implicit return, :: is </a:t>
            </a:r>
            <a:r>
              <a:rPr lang="en-US" dirty="0" smtClean="0"/>
              <a:t>returned</a:t>
            </a:r>
          </a:p>
          <a:p>
            <a:pPr indent="0">
              <a:buNone/>
            </a:pPr>
            <a:r>
              <a:rPr lang="en-US" dirty="0" smtClean="0"/>
              <a:t>Takes max 8 parameters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81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1892791"/>
            <a:ext cx="8964386" cy="27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q)f:{ [arg1] arg1+2}</a:t>
            </a:r>
          </a:p>
        </p:txBody>
      </p:sp>
    </p:spTree>
    <p:extLst>
      <p:ext uri="{BB962C8B-B14F-4D97-AF65-F5344CB8AC3E}">
        <p14:creationId xmlns:p14="http://schemas.microsoft.com/office/powerpoint/2010/main" val="20465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</a:t>
            </a:r>
            <a:r>
              <a:rPr lang="en-US" dirty="0" smtClean="0"/>
              <a:t>Functions (2/5)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Niladic</a:t>
            </a:r>
            <a:r>
              <a:rPr lang="en-US" dirty="0" smtClean="0"/>
              <a:t> function – no arguments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Monadic function execution: - one argument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Dyadic function execution: - two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82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1892791"/>
            <a:ext cx="8964386" cy="650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q)f:{1+1}</a:t>
            </a:r>
          </a:p>
          <a:p>
            <a:r>
              <a:rPr lang="en-US" sz="1200">
                <a:latin typeface="Courier (W1)" pitchFamily="49" charset="0"/>
              </a:rPr>
              <a:t>q)f[]</a:t>
            </a:r>
          </a:p>
          <a:p>
            <a:r>
              <a:rPr lang="en-US" sz="1200">
                <a:latin typeface="Courier (W1)" pitchFamily="49" charset="0"/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2809962"/>
            <a:ext cx="8964386" cy="939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q)f:{x+1}</a:t>
            </a:r>
          </a:p>
          <a:p>
            <a:r>
              <a:rPr lang="en-US" sz="1200">
                <a:latin typeface="Courier (W1)" pitchFamily="49" charset="0"/>
              </a:rPr>
              <a:t>q)f[2]</a:t>
            </a:r>
          </a:p>
          <a:p>
            <a:r>
              <a:rPr lang="en-US" sz="1200">
                <a:latin typeface="Courier (W1)" pitchFamily="49" charset="0"/>
              </a:rPr>
              <a:t>q)f 2</a:t>
            </a:r>
          </a:p>
          <a:p>
            <a:r>
              <a:rPr lang="en-US" sz="1200">
                <a:latin typeface="Courier (W1)" pitchFamily="49" charset="0"/>
              </a:rPr>
              <a:t>q)f @ 2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081809"/>
            <a:ext cx="8964386" cy="650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q)f:{x+y}</a:t>
            </a:r>
          </a:p>
          <a:p>
            <a:r>
              <a:rPr lang="en-US" sz="1200">
                <a:latin typeface="Courier (W1)" pitchFamily="49" charset="0"/>
              </a:rPr>
              <a:t>q)f[1;2]</a:t>
            </a:r>
          </a:p>
          <a:p>
            <a:r>
              <a:rPr lang="en-US" sz="1200">
                <a:latin typeface="Courier (W1)" pitchFamily="49" charset="0"/>
              </a:rPr>
              <a:t>q)f.1 2</a:t>
            </a:r>
          </a:p>
        </p:txBody>
      </p:sp>
    </p:spTree>
    <p:extLst>
      <p:ext uri="{BB962C8B-B14F-4D97-AF65-F5344CB8AC3E}">
        <p14:creationId xmlns:p14="http://schemas.microsoft.com/office/powerpoint/2010/main" val="386907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Functions (3/5)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</a:t>
            </a:r>
            <a:r>
              <a:rPr lang="en-US" dirty="0" smtClean="0"/>
              <a:t>defined </a:t>
            </a:r>
            <a:r>
              <a:rPr lang="en-US" dirty="0"/>
              <a:t>functions are not `</a:t>
            </a:r>
            <a:r>
              <a:rPr lang="en-US" dirty="0" smtClean="0"/>
              <a:t>special‘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Triadic function – three arguments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Multivalent function - more than three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83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1892789"/>
            <a:ext cx="8964386" cy="178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q)f:+</a:t>
            </a:r>
          </a:p>
          <a:p>
            <a:r>
              <a:rPr lang="en-US" sz="1200">
                <a:latin typeface="Courier (W1)" pitchFamily="49" charset="0"/>
              </a:rPr>
              <a:t>q)+[1;2]</a:t>
            </a:r>
          </a:p>
          <a:p>
            <a:r>
              <a:rPr lang="en-US" sz="1200">
                <a:latin typeface="Courier (W1)" pitchFamily="49" charset="0"/>
              </a:rPr>
              <a:t>q)f[1;2]</a:t>
            </a:r>
          </a:p>
          <a:p>
            <a:r>
              <a:rPr lang="en-US" sz="1200">
                <a:latin typeface="Courier (W1)" pitchFamily="49" charset="0"/>
              </a:rPr>
              <a:t>q)1+2</a:t>
            </a:r>
          </a:p>
          <a:p>
            <a:r>
              <a:rPr lang="en-US" sz="1200">
                <a:latin typeface="Courier (W1)" pitchFamily="49" charset="0"/>
              </a:rPr>
              <a:t>q)1 f 2</a:t>
            </a:r>
          </a:p>
          <a:p>
            <a:endParaRPr lang="en-US" sz="1200">
              <a:latin typeface="Courier (W1)" pitchFamily="49" charset="0"/>
            </a:endParaRPr>
          </a:p>
          <a:p>
            <a:r>
              <a:rPr lang="en-US" sz="1200">
                <a:latin typeface="Courier (W1)" pitchFamily="49" charset="0"/>
              </a:rPr>
              <a:t>type</a:t>
            </a:r>
          </a:p>
          <a:p>
            <a:r>
              <a:rPr lang="en-US" sz="1200">
                <a:latin typeface="Courier (W1)" pitchFamily="49" charset="0"/>
              </a:rPr>
              <a:t>\- this syntax only works for dyadic functions in the</a:t>
            </a:r>
          </a:p>
          <a:p>
            <a:r>
              <a:rPr lang="en-US" sz="1200">
                <a:latin typeface="Courier (W1)" pitchFamily="49" charset="0"/>
              </a:rPr>
              <a:t>\- .q namespace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081809"/>
            <a:ext cx="8964386" cy="864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q)f:{x+y+z}</a:t>
            </a:r>
          </a:p>
          <a:p>
            <a:r>
              <a:rPr lang="en-US" sz="1200">
                <a:latin typeface="Courier (W1)" pitchFamily="49" charset="0"/>
              </a:rPr>
              <a:t>q)f[6;7;8]</a:t>
            </a:r>
          </a:p>
          <a:p>
            <a:r>
              <a:rPr lang="en-US" sz="1200">
                <a:latin typeface="Courier (W1)" pitchFamily="49" charset="0"/>
              </a:rPr>
              <a:t>21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5273300"/>
            <a:ext cx="8964386" cy="864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>
                <a:latin typeface="Courier (W1)" pitchFamily="49" charset="0"/>
              </a:rPr>
              <a:t>q)f:{[a;b;c;d;e;f] a+b+c+d+e+f}</a:t>
            </a:r>
          </a:p>
          <a:p>
            <a:r>
              <a:rPr lang="pt-BR" sz="1200">
                <a:latin typeface="Courier (W1)" pitchFamily="49" charset="0"/>
              </a:rPr>
              <a:t>q)f[1;2;3;4;5;6]</a:t>
            </a:r>
          </a:p>
          <a:p>
            <a:r>
              <a:rPr lang="pt-BR" sz="1200">
                <a:latin typeface="Courier (W1)" pitchFamily="49" charset="0"/>
              </a:rPr>
              <a:t>21</a:t>
            </a:r>
            <a:endParaRPr lang="en-US" sz="120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95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Defined Functions (4/5)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Variable overload - maximum 8 </a:t>
            </a:r>
            <a:r>
              <a:rPr lang="en-US" smtClean="0"/>
              <a:t>arguments</a:t>
            </a:r>
          </a:p>
          <a:p>
            <a:endParaRPr lang="en-US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r>
              <a:rPr lang="en-US"/>
              <a:t>We can get around this using a single list or dictionary </a:t>
            </a:r>
            <a:r>
              <a:rPr lang="en-US" smtClean="0"/>
              <a:t>argument</a:t>
            </a:r>
            <a:r>
              <a:rPr lang="en-US"/>
              <a:t>:</a:t>
            </a:r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Alternatively, we can use some required arguments and an optional list/dict argument: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84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1892789"/>
            <a:ext cx="8964386" cy="89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q)f:{[a;b;c;d;e;f;g;h;i;j] a+b+c+d+e+f+g+h+i+j}</a:t>
            </a:r>
          </a:p>
          <a:p>
            <a:r>
              <a:rPr lang="en-US" sz="1200" smtClean="0">
                <a:latin typeface="Courier (W1)" pitchFamily="49" charset="0"/>
              </a:rPr>
              <a:t>‘params</a:t>
            </a:r>
            <a:endParaRPr lang="en-US" sz="1200">
              <a:latin typeface="Courier (W1)" pitchFamily="49" charset="0"/>
            </a:endParaRPr>
          </a:p>
          <a:p>
            <a:r>
              <a:rPr lang="en-US" sz="1200">
                <a:latin typeface="Courier (W1)" pitchFamily="49" charset="0"/>
              </a:rPr>
              <a:t>/- error as variables exceed limit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3142471"/>
            <a:ext cx="8964386" cy="581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q)f:{[d] (+/)d}</a:t>
            </a:r>
          </a:p>
          <a:p>
            <a:r>
              <a:rPr lang="en-US" sz="1200">
                <a:latin typeface="Courier (W1)" pitchFamily="49" charset="0"/>
              </a:rPr>
              <a:t>q)f 1 2 3 4 5 6 7 8 9 10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4364157"/>
            <a:ext cx="8964386" cy="1041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q)f:{[a;b;d] a+b+$[count d;(+/)d;0]}</a:t>
            </a:r>
          </a:p>
          <a:p>
            <a:r>
              <a:rPr lang="en-US" sz="1200">
                <a:latin typeface="Courier (W1)" pitchFamily="49" charset="0"/>
              </a:rPr>
              <a:t>q)f[1;2;()]</a:t>
            </a:r>
          </a:p>
          <a:p>
            <a:r>
              <a:rPr lang="en-US" sz="1200">
                <a:latin typeface="Courier (W1)" pitchFamily="49" charset="0"/>
              </a:rPr>
              <a:t>3</a:t>
            </a:r>
          </a:p>
          <a:p>
            <a:r>
              <a:rPr lang="en-US" sz="1200">
                <a:latin typeface="Courier (W1)" pitchFamily="49" charset="0"/>
              </a:rPr>
              <a:t>q)f[1;2;3]</a:t>
            </a:r>
          </a:p>
          <a:p>
            <a:r>
              <a:rPr lang="en-US" sz="1200">
                <a:latin typeface="Courier (W1)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9036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Functions (5/5)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a </a:t>
            </a:r>
            <a:r>
              <a:rPr lang="en-US" dirty="0" smtClean="0"/>
              <a:t>function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85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1911927"/>
            <a:ext cx="8964386" cy="590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>
                <a:latin typeface="Courier (W1)" pitchFamily="49" charset="0"/>
              </a:rPr>
              <a:t>q)type {[x;y;z] d:x+y+z+12;.k.k:1;10}</a:t>
            </a:r>
          </a:p>
          <a:p>
            <a:r>
              <a:rPr lang="pl-PL" sz="1200">
                <a:latin typeface="Courier (W1)" pitchFamily="49" charset="0"/>
              </a:rPr>
              <a:t>100h</a:t>
            </a:r>
            <a:endParaRPr lang="en-US" sz="120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49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monadic function, f, which calculates the square of a number (using an</a:t>
            </a:r>
          </a:p>
          <a:p>
            <a:pPr marL="0" indent="0">
              <a:buNone/>
            </a:pPr>
            <a:r>
              <a:rPr lang="en-US" dirty="0"/>
              <a:t>explicitly </a:t>
            </a:r>
            <a:r>
              <a:rPr lang="en-US" dirty="0" smtClean="0"/>
              <a:t>denied </a:t>
            </a:r>
            <a:r>
              <a:rPr lang="en-US" dirty="0"/>
              <a:t>parameter).</a:t>
            </a:r>
          </a:p>
          <a:p>
            <a:r>
              <a:rPr lang="en-US" dirty="0" smtClean="0"/>
              <a:t>Execute </a:t>
            </a:r>
            <a:r>
              <a:rPr lang="en-US" dirty="0"/>
              <a:t>f, with argument </a:t>
            </a:r>
            <a:r>
              <a:rPr lang="en-US" dirty="0" smtClean="0"/>
              <a:t>a=5, </a:t>
            </a:r>
            <a:r>
              <a:rPr lang="en-US" dirty="0"/>
              <a:t>and assign the result to new variable b.</a:t>
            </a:r>
          </a:p>
          <a:p>
            <a:r>
              <a:rPr lang="en-US" dirty="0" smtClean="0"/>
              <a:t>Write </a:t>
            </a:r>
            <a:r>
              <a:rPr lang="en-US" dirty="0"/>
              <a:t>a dyadic function, g, which calculates the square of the </a:t>
            </a:r>
            <a:r>
              <a:rPr lang="en-US" dirty="0" smtClean="0"/>
              <a:t>first </a:t>
            </a:r>
            <a:r>
              <a:rPr lang="en-US" dirty="0"/>
              <a:t>argument,</a:t>
            </a:r>
          </a:p>
          <a:p>
            <a:pPr marL="0" indent="0">
              <a:buNone/>
            </a:pPr>
            <a:r>
              <a:rPr lang="en-US" dirty="0"/>
              <a:t>divided by the square of the second argument (using implicit parameters).</a:t>
            </a:r>
          </a:p>
          <a:p>
            <a:r>
              <a:rPr lang="en-US" dirty="0"/>
              <a:t>Execute g, with arguments a and b. Store the result of this function in a variable</a:t>
            </a:r>
          </a:p>
          <a:p>
            <a:pPr marL="0" indent="0">
              <a:buNone/>
            </a:pPr>
            <a:r>
              <a:rPr lang="en-US" dirty="0"/>
              <a:t>called 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86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12160" y="4334949"/>
            <a:ext cx="8993190" cy="1481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 smtClean="0">
                <a:latin typeface="Courier (W1)" pitchFamily="49" charset="0"/>
              </a:rPr>
              <a:t>SOLUTION</a:t>
            </a:r>
          </a:p>
          <a:p>
            <a:pPr fontAlgn="b"/>
            <a:r>
              <a:rPr lang="en-US" sz="1400" dirty="0" smtClean="0">
                <a:latin typeface="Courier (W1)" pitchFamily="49" charset="0"/>
              </a:rPr>
              <a:t>q</a:t>
            </a:r>
            <a:r>
              <a:rPr lang="en-US" sz="1400" dirty="0">
                <a:latin typeface="Courier (W1)" pitchFamily="49" charset="0"/>
              </a:rPr>
              <a:t>) f:{[a] a*a</a:t>
            </a:r>
            <a:r>
              <a:rPr lang="en-US" sz="1400" dirty="0" smtClean="0">
                <a:latin typeface="Courier (W1)" pitchFamily="49" charset="0"/>
              </a:rPr>
              <a:t>}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q) a:5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</a:t>
            </a:r>
            <a:r>
              <a:rPr lang="en-US" sz="1400" dirty="0" smtClean="0">
                <a:latin typeface="Courier (W1)" pitchFamily="49" charset="0"/>
              </a:rPr>
              <a:t>) b:f[a]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</a:t>
            </a:r>
            <a:r>
              <a:rPr lang="en-US" sz="1400" dirty="0" smtClean="0">
                <a:latin typeface="Courier (W1)" pitchFamily="49" charset="0"/>
              </a:rPr>
              <a:t>) g</a:t>
            </a:r>
            <a:r>
              <a:rPr lang="en-US" sz="1400" dirty="0">
                <a:latin typeface="Courier (W1)" pitchFamily="49" charset="0"/>
              </a:rPr>
              <a:t>:{(x*x)%y*y</a:t>
            </a:r>
            <a:r>
              <a:rPr lang="en-US" sz="1400" dirty="0" smtClean="0">
                <a:latin typeface="Courier (W1)" pitchFamily="49" charset="0"/>
              </a:rPr>
              <a:t>}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</a:t>
            </a:r>
            <a:r>
              <a:rPr lang="en-US" sz="1400" dirty="0" smtClean="0">
                <a:latin typeface="Courier (W1)" pitchFamily="49" charset="0"/>
              </a:rPr>
              <a:t>) c:g[a;b]</a:t>
            </a:r>
          </a:p>
          <a:p>
            <a:pPr fontAlgn="b"/>
            <a:endParaRPr lang="en-US" sz="14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72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did we learn today? (round table)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5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kdb</a:t>
            </a:r>
            <a:r>
              <a:rPr lang="en-US" dirty="0"/>
              <a:t>+ Windows </a:t>
            </a:r>
            <a:r>
              <a:rPr lang="en-US" dirty="0" smtClean="0"/>
              <a:t>Installation (3/3)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4.     Test </a:t>
            </a:r>
            <a:r>
              <a:rPr lang="en-US" dirty="0"/>
              <a:t>to see if it works!  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command prompt. </a:t>
            </a:r>
            <a:r>
              <a:rPr lang="en-US" dirty="0" err="1"/>
              <a:t>Ctrl+R</a:t>
            </a:r>
            <a:r>
              <a:rPr lang="en-US" dirty="0"/>
              <a:t> &gt; </a:t>
            </a:r>
            <a:r>
              <a:rPr lang="en-US" dirty="0" err="1"/>
              <a:t>cmd</a:t>
            </a:r>
            <a:r>
              <a:rPr lang="en-US" dirty="0"/>
              <a:t> &gt; Enter &gt; q &gt; Enter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2050" name="Picture 11" descr="b7ff53d0b06ea0f78fde51b524682f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409" y="3364191"/>
            <a:ext cx="5943600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99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LTEXTBOX" val="Black"/>
</p:tagLst>
</file>

<file path=ppt/theme/theme1.xml><?xml version="1.0" encoding="utf-8"?>
<a:theme xmlns:a="http://schemas.openxmlformats.org/drawingml/2006/main" name="SGX">
  <a:themeElements>
    <a:clrScheme name="SGX Black Text - 1">
      <a:dk1>
        <a:srgbClr val="000000"/>
      </a:dk1>
      <a:lt1>
        <a:srgbClr val="FFFFFF"/>
      </a:lt1>
      <a:dk2>
        <a:srgbClr val="0B236B"/>
      </a:dk2>
      <a:lt2>
        <a:srgbClr val="FFFFFF"/>
      </a:lt2>
      <a:accent1>
        <a:srgbClr val="0B236B"/>
      </a:accent1>
      <a:accent2>
        <a:srgbClr val="BDD831"/>
      </a:accent2>
      <a:accent3>
        <a:srgbClr val="0094B3"/>
      </a:accent3>
      <a:accent4>
        <a:srgbClr val="0094B3"/>
      </a:accent4>
      <a:accent5>
        <a:srgbClr val="0B236B"/>
      </a:accent5>
      <a:accent6>
        <a:srgbClr val="BDD831"/>
      </a:accent6>
      <a:hlink>
        <a:srgbClr val="791E75"/>
      </a:hlink>
      <a:folHlink>
        <a:srgbClr val="9C9E9F"/>
      </a:folHlink>
    </a:clrScheme>
    <a:fontScheme name="SGX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no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age Layouts">
  <a:themeElements>
    <a:clrScheme name="SGX Black Text - 1">
      <a:dk1>
        <a:srgbClr val="000000"/>
      </a:dk1>
      <a:lt1>
        <a:srgbClr val="FFFFFF"/>
      </a:lt1>
      <a:dk2>
        <a:srgbClr val="0B236B"/>
      </a:dk2>
      <a:lt2>
        <a:srgbClr val="FFFFFF"/>
      </a:lt2>
      <a:accent1>
        <a:srgbClr val="0B236B"/>
      </a:accent1>
      <a:accent2>
        <a:srgbClr val="BDD831"/>
      </a:accent2>
      <a:accent3>
        <a:srgbClr val="0094B3"/>
      </a:accent3>
      <a:accent4>
        <a:srgbClr val="0094B3"/>
      </a:accent4>
      <a:accent5>
        <a:srgbClr val="0B236B"/>
      </a:accent5>
      <a:accent6>
        <a:srgbClr val="BDD831"/>
      </a:accent6>
      <a:hlink>
        <a:srgbClr val="791E75"/>
      </a:hlink>
      <a:folHlink>
        <a:srgbClr val="9C9E9F"/>
      </a:folHlink>
    </a:clrScheme>
    <a:fontScheme name="SGX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no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 Slides and Dividers">
  <a:themeElements>
    <a:clrScheme name="SGX Black Text - 1">
      <a:dk1>
        <a:srgbClr val="000000"/>
      </a:dk1>
      <a:lt1>
        <a:srgbClr val="FFFFFF"/>
      </a:lt1>
      <a:dk2>
        <a:srgbClr val="0B236B"/>
      </a:dk2>
      <a:lt2>
        <a:srgbClr val="FFFFFF"/>
      </a:lt2>
      <a:accent1>
        <a:srgbClr val="0B236B"/>
      </a:accent1>
      <a:accent2>
        <a:srgbClr val="BDD831"/>
      </a:accent2>
      <a:accent3>
        <a:srgbClr val="0094B3"/>
      </a:accent3>
      <a:accent4>
        <a:srgbClr val="0094B3"/>
      </a:accent4>
      <a:accent5>
        <a:srgbClr val="0B236B"/>
      </a:accent5>
      <a:accent6>
        <a:srgbClr val="BDD831"/>
      </a:accent6>
      <a:hlink>
        <a:srgbClr val="791E75"/>
      </a:hlink>
      <a:folHlink>
        <a:srgbClr val="9C9E9F"/>
      </a:folHlink>
    </a:clrScheme>
    <a:fontScheme name="SGX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no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GX Black Text - 1">
    <a:dk1>
      <a:srgbClr val="000000"/>
    </a:dk1>
    <a:lt1>
      <a:srgbClr val="FFFFFF"/>
    </a:lt1>
    <a:dk2>
      <a:srgbClr val="0B236B"/>
    </a:dk2>
    <a:lt2>
      <a:srgbClr val="FFFFFF"/>
    </a:lt2>
    <a:accent1>
      <a:srgbClr val="0B236B"/>
    </a:accent1>
    <a:accent2>
      <a:srgbClr val="BDD831"/>
    </a:accent2>
    <a:accent3>
      <a:srgbClr val="0094B3"/>
    </a:accent3>
    <a:accent4>
      <a:srgbClr val="0094B3"/>
    </a:accent4>
    <a:accent5>
      <a:srgbClr val="0B236B"/>
    </a:accent5>
    <a:accent6>
      <a:srgbClr val="BDD831"/>
    </a:accent6>
    <a:hlink>
      <a:srgbClr val="791E75"/>
    </a:hlink>
    <a:folHlink>
      <a:srgbClr val="9C9E9F"/>
    </a:folHlink>
  </a:clrScheme>
</a:themeOverride>
</file>

<file path=ppt/theme/themeOverride2.xml><?xml version="1.0" encoding="utf-8"?>
<a:themeOverride xmlns:a="http://schemas.openxmlformats.org/drawingml/2006/main">
  <a:clrScheme name="SGX Black Text - 1">
    <a:dk1>
      <a:srgbClr val="000000"/>
    </a:dk1>
    <a:lt1>
      <a:srgbClr val="FFFFFF"/>
    </a:lt1>
    <a:dk2>
      <a:srgbClr val="0B236B"/>
    </a:dk2>
    <a:lt2>
      <a:srgbClr val="FFFFFF"/>
    </a:lt2>
    <a:accent1>
      <a:srgbClr val="0B236B"/>
    </a:accent1>
    <a:accent2>
      <a:srgbClr val="BDD831"/>
    </a:accent2>
    <a:accent3>
      <a:srgbClr val="0094B3"/>
    </a:accent3>
    <a:accent4>
      <a:srgbClr val="0094B3"/>
    </a:accent4>
    <a:accent5>
      <a:srgbClr val="0B236B"/>
    </a:accent5>
    <a:accent6>
      <a:srgbClr val="BDD831"/>
    </a:accent6>
    <a:hlink>
      <a:srgbClr val="791E75"/>
    </a:hlink>
    <a:folHlink>
      <a:srgbClr val="9C9E9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11499</TotalTime>
  <Words>6236</Words>
  <Application>Microsoft Office PowerPoint</Application>
  <PresentationFormat>A4 Paper (210x297 mm)</PresentationFormat>
  <Paragraphs>1692</Paragraphs>
  <Slides>87</Slides>
  <Notes>9</Notes>
  <HiddenSlides>2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87</vt:i4>
      </vt:variant>
    </vt:vector>
  </HeadingPairs>
  <TitlesOfParts>
    <vt:vector size="90" baseType="lpstr">
      <vt:lpstr>SGX</vt:lpstr>
      <vt:lpstr>Image Layouts</vt:lpstr>
      <vt:lpstr>Title Slides and Dividers</vt:lpstr>
      <vt:lpstr>KDB+ training</vt:lpstr>
      <vt:lpstr>Introductions</vt:lpstr>
      <vt:lpstr>Agenda</vt:lpstr>
      <vt:lpstr>1 .Getting Started</vt:lpstr>
      <vt:lpstr>kdb+</vt:lpstr>
      <vt:lpstr>SGX Data Architecture</vt:lpstr>
      <vt:lpstr>kdb+ Windows Installation (1/3)</vt:lpstr>
      <vt:lpstr>kdb+ Windows Installation (2/3)</vt:lpstr>
      <vt:lpstr>kdb+ Windows Installation (3/3)</vt:lpstr>
      <vt:lpstr>qStudio Windows Installation (1/2)</vt:lpstr>
      <vt:lpstr>qStudio Windows Installation (2/2)</vt:lpstr>
      <vt:lpstr>2. File I/O</vt:lpstr>
      <vt:lpstr>Working with files</vt:lpstr>
      <vt:lpstr>KDB Data files</vt:lpstr>
      <vt:lpstr>Read/Write csv</vt:lpstr>
      <vt:lpstr>Query ATLAS</vt:lpstr>
      <vt:lpstr>3. Atoms and Lists</vt:lpstr>
      <vt:lpstr>Arithmetic and Variables (1/4)</vt:lpstr>
      <vt:lpstr>Arithmetic and Variables (2/4)</vt:lpstr>
      <vt:lpstr>EXERCISE</vt:lpstr>
      <vt:lpstr>Arithmetic and Variables (3/4)</vt:lpstr>
      <vt:lpstr>Arithmetic and Variables (4/4)</vt:lpstr>
      <vt:lpstr>EXERCISE</vt:lpstr>
      <vt:lpstr>Atoms (1/6)</vt:lpstr>
      <vt:lpstr>Atoms (2/6)</vt:lpstr>
      <vt:lpstr>Atoms (3/6)</vt:lpstr>
      <vt:lpstr>Atoms (4/6)</vt:lpstr>
      <vt:lpstr>EXERCISE</vt:lpstr>
      <vt:lpstr>EXERCISE</vt:lpstr>
      <vt:lpstr>Atoms (5/6)</vt:lpstr>
      <vt:lpstr>EXERCISE</vt:lpstr>
      <vt:lpstr>Atoms (6/6)</vt:lpstr>
      <vt:lpstr>EXERCISE</vt:lpstr>
      <vt:lpstr>Lists (1/4)</vt:lpstr>
      <vt:lpstr>Lists (2/4)</vt:lpstr>
      <vt:lpstr>Lists (3/4)</vt:lpstr>
      <vt:lpstr>Lists (4/4)</vt:lpstr>
      <vt:lpstr>EXERCISE</vt:lpstr>
      <vt:lpstr>List Operations (1/9)</vt:lpstr>
      <vt:lpstr>List Operations (2/9)</vt:lpstr>
      <vt:lpstr>List Operations (3/9)</vt:lpstr>
      <vt:lpstr>List Operations (4/9)</vt:lpstr>
      <vt:lpstr>List Operations (5/9)</vt:lpstr>
      <vt:lpstr>List Operations (6/9)</vt:lpstr>
      <vt:lpstr>List Operations (7/9)</vt:lpstr>
      <vt:lpstr>List Operations (8/9)</vt:lpstr>
      <vt:lpstr>List Operations (9/9)</vt:lpstr>
      <vt:lpstr>EXERCISE</vt:lpstr>
      <vt:lpstr>EXERCISE</vt:lpstr>
      <vt:lpstr>EXERCISE</vt:lpstr>
      <vt:lpstr>EXERCISE</vt:lpstr>
      <vt:lpstr>SUMMARY: Atoms and Lists</vt:lpstr>
      <vt:lpstr>4. Dictionaries, Tables and Functions</vt:lpstr>
      <vt:lpstr>Dictionaries (1/8)</vt:lpstr>
      <vt:lpstr>Dictionaries (2/8)</vt:lpstr>
      <vt:lpstr>Dictionaries (3/8)</vt:lpstr>
      <vt:lpstr>EXERCISE</vt:lpstr>
      <vt:lpstr>Dictionaries (4/8)</vt:lpstr>
      <vt:lpstr>Dictionaries (5/8)</vt:lpstr>
      <vt:lpstr>Dictionaries (6/8) </vt:lpstr>
      <vt:lpstr>EXERCISE</vt:lpstr>
      <vt:lpstr>Dictionaries (7/8)</vt:lpstr>
      <vt:lpstr>Dictionaries (8/8)</vt:lpstr>
      <vt:lpstr>EXERCISE</vt:lpstr>
      <vt:lpstr>Tables (1/5)</vt:lpstr>
      <vt:lpstr>Tables (2/5)</vt:lpstr>
      <vt:lpstr>Tables (3/5)</vt:lpstr>
      <vt:lpstr>Tables (4/5)</vt:lpstr>
      <vt:lpstr>Tables (5/5)</vt:lpstr>
      <vt:lpstr>EXERCISE</vt:lpstr>
      <vt:lpstr>EXERCISE</vt:lpstr>
      <vt:lpstr>SUMMARY: Dictionaries and Tables</vt:lpstr>
      <vt:lpstr>Insert (1/2)</vt:lpstr>
      <vt:lpstr>Insert (2/2)</vt:lpstr>
      <vt:lpstr>Upsert (1/1)</vt:lpstr>
      <vt:lpstr>EXERCISE</vt:lpstr>
      <vt:lpstr>If Statement</vt:lpstr>
      <vt:lpstr>If-else Statement</vt:lpstr>
      <vt:lpstr>Vector conditional</vt:lpstr>
      <vt:lpstr>EXERCISE</vt:lpstr>
      <vt:lpstr>User Defined Functions (1/5)</vt:lpstr>
      <vt:lpstr>User Defined Functions (2/5)</vt:lpstr>
      <vt:lpstr>User Defined Functions (3/5)</vt:lpstr>
      <vt:lpstr>User Defined Functions (4/5)</vt:lpstr>
      <vt:lpstr>User Defined Functions (5/5)</vt:lpstr>
      <vt:lpstr>EXERCISE</vt:lpstr>
      <vt:lpstr>DAY 1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Sigrid Rouam</dc:creator>
  <cp:lastModifiedBy>Sigrid Rouam</cp:lastModifiedBy>
  <cp:revision>280</cp:revision>
  <dcterms:created xsi:type="dcterms:W3CDTF">2015-04-15T16:48:33Z</dcterms:created>
  <dcterms:modified xsi:type="dcterms:W3CDTF">2017-06-14T08:05:17Z</dcterms:modified>
</cp:coreProperties>
</file>