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5" r:id="rId2"/>
    <p:sldMasterId id="2147483743" r:id="rId3"/>
  </p:sldMasterIdLst>
  <p:notesMasterIdLst>
    <p:notesMasterId r:id="rId58"/>
  </p:notesMasterIdLst>
  <p:sldIdLst>
    <p:sldId id="413" r:id="rId4"/>
    <p:sldId id="423" r:id="rId5"/>
    <p:sldId id="412" r:id="rId6"/>
    <p:sldId id="263" r:id="rId7"/>
    <p:sldId id="318" r:id="rId8"/>
    <p:sldId id="319" r:id="rId9"/>
    <p:sldId id="321" r:id="rId10"/>
    <p:sldId id="326" r:id="rId11"/>
    <p:sldId id="335" r:id="rId12"/>
    <p:sldId id="343" r:id="rId13"/>
    <p:sldId id="345" r:id="rId14"/>
    <p:sldId id="327" r:id="rId15"/>
    <p:sldId id="329" r:id="rId16"/>
    <p:sldId id="330" r:id="rId17"/>
    <p:sldId id="331" r:id="rId18"/>
    <p:sldId id="332" r:id="rId19"/>
    <p:sldId id="333" r:id="rId20"/>
    <p:sldId id="334" r:id="rId21"/>
    <p:sldId id="406" r:id="rId22"/>
    <p:sldId id="390" r:id="rId23"/>
    <p:sldId id="401" r:id="rId24"/>
    <p:sldId id="264" r:id="rId25"/>
    <p:sldId id="346" r:id="rId26"/>
    <p:sldId id="347" r:id="rId27"/>
    <p:sldId id="416" r:id="rId28"/>
    <p:sldId id="417" r:id="rId29"/>
    <p:sldId id="419" r:id="rId30"/>
    <p:sldId id="420" r:id="rId31"/>
    <p:sldId id="421" r:id="rId32"/>
    <p:sldId id="391" r:id="rId33"/>
    <p:sldId id="349" r:id="rId34"/>
    <p:sldId id="350" r:id="rId35"/>
    <p:sldId id="351" r:id="rId36"/>
    <p:sldId id="353" r:id="rId37"/>
    <p:sldId id="354" r:id="rId38"/>
    <p:sldId id="355" r:id="rId39"/>
    <p:sldId id="407" r:id="rId40"/>
    <p:sldId id="357" r:id="rId41"/>
    <p:sldId id="408" r:id="rId42"/>
    <p:sldId id="358" r:id="rId43"/>
    <p:sldId id="409" r:id="rId44"/>
    <p:sldId id="361" r:id="rId45"/>
    <p:sldId id="394" r:id="rId46"/>
    <p:sldId id="410" r:id="rId47"/>
    <p:sldId id="363" r:id="rId48"/>
    <p:sldId id="364" r:id="rId49"/>
    <p:sldId id="411" r:id="rId50"/>
    <p:sldId id="369" r:id="rId51"/>
    <p:sldId id="370" r:id="rId52"/>
    <p:sldId id="397" r:id="rId53"/>
    <p:sldId id="400" r:id="rId54"/>
    <p:sldId id="267" r:id="rId55"/>
    <p:sldId id="385" r:id="rId56"/>
    <p:sldId id="395" r:id="rId5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36B"/>
    <a:srgbClr val="FFFFFF"/>
    <a:srgbClr val="BDD831"/>
    <a:srgbClr val="DCDCDC"/>
    <a:srgbClr val="9C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7594" autoAdjust="0"/>
  </p:normalViewPr>
  <p:slideViewPr>
    <p:cSldViewPr snapToGrid="0">
      <p:cViewPr varScale="1">
        <p:scale>
          <a:sx n="54" d="100"/>
          <a:sy n="54" d="100"/>
        </p:scale>
        <p:origin x="-1310" y="-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42793-4807-406E-A5A0-45F6B68F233A}" type="datetimeFigureOut">
              <a:rPr lang="en-GB" smtClean="0"/>
              <a:t>15/06/2017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F62FE-B9B9-4D27-B7B0-5B4680401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3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13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aj</a:t>
            </a:r>
            <a:r>
              <a:rPr lang="en-US" dirty="0" smtClean="0"/>
              <a:t>[`sym`time;t1;t2]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0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column should be the time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F62FE-B9B9-4D27-B7B0-5B468040117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7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08706" y="1250830"/>
            <a:ext cx="6219645" cy="3529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286676" y="1360097"/>
            <a:ext cx="5949351" cy="3582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63200" y="983410"/>
            <a:ext cx="6392174" cy="3574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40112" y="2404074"/>
            <a:ext cx="5905499" cy="324000"/>
          </a:xfrm>
        </p:spPr>
        <p:txBody>
          <a:bodyPr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Presenter´s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114" y="1250831"/>
            <a:ext cx="5905499" cy="939920"/>
          </a:xfrm>
        </p:spPr>
        <p:txBody>
          <a:bodyPr anchor="t"/>
          <a:lstStyle>
            <a:lvl1pPr algn="l"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40112" y="2791713"/>
            <a:ext cx="5905499" cy="6372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date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1" y="462150"/>
            <a:ext cx="1329495" cy="37364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350009" y="4604785"/>
            <a:ext cx="1557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smtClean="0">
                <a:solidFill>
                  <a:schemeClr val="tx2"/>
                </a:solidFill>
              </a:rPr>
              <a:t>Singapore Exchange</a:t>
            </a:r>
            <a:endParaRPr lang="en-US" sz="13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4284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Righ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6121400" cy="81628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6121400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6763006" y="633329"/>
            <a:ext cx="2386843" cy="5201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961415" y="1233573"/>
            <a:ext cx="2501673" cy="4968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961416" y="853044"/>
            <a:ext cx="2027992" cy="29336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63758" y="1453288"/>
            <a:ext cx="2184499" cy="4601488"/>
          </a:xfrm>
        </p:spPr>
        <p:txBody>
          <a:bodyPr/>
          <a:lstStyle>
            <a:lvl1pPr marL="0" indent="0">
              <a:spcBef>
                <a:spcPts val="384"/>
              </a:spcBef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4795441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Landscap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5940425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645275" y="1592261"/>
            <a:ext cx="2606400" cy="1728000"/>
          </a:xfrm>
          <a:solidFill>
            <a:srgbClr val="DCDCDC"/>
          </a:solidFill>
          <a:effectLst>
            <a:outerShdw dist="279400" dir="2700000" algn="tl" rotWithShape="0">
              <a:schemeClr val="accent4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67365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Landscap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138" y="1592263"/>
            <a:ext cx="5940425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2438" y="1592263"/>
            <a:ext cx="2606400" cy="1728000"/>
          </a:xfrm>
          <a:solidFill>
            <a:srgbClr val="DCDCDC"/>
          </a:solidFill>
          <a:effectLst>
            <a:outerShdw dist="279400" dir="2700000" algn="tl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7639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Portrai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7" y="1592263"/>
            <a:ext cx="6408738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113587" y="1592261"/>
            <a:ext cx="2138087" cy="2916000"/>
          </a:xfrm>
          <a:solidFill>
            <a:srgbClr val="DCDCDC"/>
          </a:solidFill>
          <a:effectLst>
            <a:outerShdw dist="279400" dir="2700000" algn="tl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37352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Portrait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825" y="1592263"/>
            <a:ext cx="6408738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2438" y="1592261"/>
            <a:ext cx="2138087" cy="2916000"/>
          </a:xfrm>
          <a:solidFill>
            <a:srgbClr val="DCDCDC"/>
          </a:solidFill>
          <a:effectLst>
            <a:outerShdw dist="279400" dir="2700000" algn="tl" rotWithShape="0">
              <a:schemeClr val="accent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22424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9906000" cy="36576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2708706" y="1250831"/>
            <a:ext cx="6219645" cy="2707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286676" y="1360097"/>
            <a:ext cx="5949351" cy="2744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063200" y="983411"/>
            <a:ext cx="6392174" cy="2794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40112" y="2404074"/>
            <a:ext cx="5905499" cy="324000"/>
          </a:xfrm>
        </p:spPr>
        <p:txBody>
          <a:bodyPr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Presenter´s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114" y="1250831"/>
            <a:ext cx="5905499" cy="939920"/>
          </a:xfrm>
        </p:spPr>
        <p:txBody>
          <a:bodyPr anchor="t"/>
          <a:lstStyle>
            <a:lvl1pPr algn="l"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40112" y="2791713"/>
            <a:ext cx="5905499" cy="6372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date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1" y="462150"/>
            <a:ext cx="1329495" cy="37364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350009" y="3792799"/>
            <a:ext cx="1557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smtClean="0">
                <a:solidFill>
                  <a:schemeClr val="tx2"/>
                </a:solidFill>
              </a:rPr>
              <a:t>Singapore Exchange</a:t>
            </a:r>
            <a:endParaRPr lang="en-US" sz="13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3272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>
        <p15:guide id="3" pos="588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9232"/>
            <a:ext cx="9906000" cy="385876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708706" y="1250831"/>
            <a:ext cx="6219645" cy="2707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286676" y="1360097"/>
            <a:ext cx="5949351" cy="2744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63200" y="983411"/>
            <a:ext cx="6392174" cy="2794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40112" y="2404074"/>
            <a:ext cx="5905499" cy="324000"/>
          </a:xfrm>
        </p:spPr>
        <p:txBody>
          <a:bodyPr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Presenter´s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114" y="1250831"/>
            <a:ext cx="5905499" cy="939920"/>
          </a:xfrm>
        </p:spPr>
        <p:txBody>
          <a:bodyPr anchor="t"/>
          <a:lstStyle>
            <a:lvl1pPr algn="l"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40112" y="2791713"/>
            <a:ext cx="5905499" cy="6372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date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1" y="462150"/>
            <a:ext cx="1329495" cy="37364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350009" y="3792799"/>
            <a:ext cx="1557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smtClean="0">
                <a:solidFill>
                  <a:schemeClr val="tx2"/>
                </a:solidFill>
              </a:rPr>
              <a:t>Singapore Exchange</a:t>
            </a:r>
            <a:endParaRPr lang="en-US" sz="13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20924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33245" y="1302589"/>
            <a:ext cx="8721306" cy="4960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1872" y="1052423"/>
            <a:ext cx="8506777" cy="46020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2438" y="543464"/>
            <a:ext cx="8547948" cy="54196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1" y="953779"/>
            <a:ext cx="7993062" cy="638484"/>
          </a:xfrm>
        </p:spPr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4850" y="1716662"/>
            <a:ext cx="7993063" cy="393780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3841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41871" y="1302589"/>
            <a:ext cx="8712679" cy="496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1872" y="1052423"/>
            <a:ext cx="8506777" cy="4602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" y="543600"/>
            <a:ext cx="8552688" cy="541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1" y="953779"/>
            <a:ext cx="7993062" cy="638484"/>
          </a:xfrm>
        </p:spPr>
        <p:txBody>
          <a:bodyPr anchor="t"/>
          <a:lstStyle>
            <a:lvl1pPr>
              <a:defRPr>
                <a:solidFill>
                  <a:srgbClr val="0B236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4850" y="1716662"/>
            <a:ext cx="7993063" cy="393780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5594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741871" y="1302589"/>
            <a:ext cx="8712679" cy="4960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41872" y="1052423"/>
            <a:ext cx="8506777" cy="46020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2438" y="542925"/>
            <a:ext cx="8548687" cy="5419725"/>
          </a:xfrm>
          <a:solidFill>
            <a:srgbClr val="DCDCDC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1" y="953779"/>
            <a:ext cx="7993062" cy="638484"/>
          </a:xfrm>
        </p:spPr>
        <p:txBody>
          <a:bodyPr anchor="t"/>
          <a:lstStyle>
            <a:lvl1pPr>
              <a:defRPr>
                <a:solidFill>
                  <a:srgbClr val="0B236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4850" y="1716662"/>
            <a:ext cx="7993063" cy="393780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rgbClr val="0B236B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4048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42795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251" y="462150"/>
            <a:ext cx="1329495" cy="37364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39947" y="1302589"/>
            <a:ext cx="8593660" cy="2637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595223" y="983410"/>
            <a:ext cx="8859329" cy="2717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Content Placeholder 5"/>
          <p:cNvSpPr txBox="1">
            <a:spLocks/>
          </p:cNvSpPr>
          <p:nvPr userDrawn="1"/>
        </p:nvSpPr>
        <p:spPr>
          <a:xfrm>
            <a:off x="812800" y="3145281"/>
            <a:ext cx="8520981" cy="546819"/>
          </a:xfrm>
          <a:prstGeom prst="rect">
            <a:avLst/>
          </a:prstGeom>
        </p:spPr>
        <p:txBody>
          <a:bodyPr lIns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smtClean="0">
                <a:solidFill>
                  <a:schemeClr val="bg1"/>
                </a:solidFill>
              </a:rPr>
              <a:t>Singapore Exchange</a:t>
            </a:r>
          </a:p>
          <a:p>
            <a:pPr marL="0" indent="0">
              <a:buNone/>
            </a:pPr>
            <a:r>
              <a:rPr lang="en-US" sz="1100" smtClean="0">
                <a:solidFill>
                  <a:schemeClr val="bg1"/>
                </a:solidFill>
              </a:rPr>
              <a:t>Beijing </a:t>
            </a:r>
            <a:r>
              <a:rPr lang="en-US" sz="1100" smtClean="0">
                <a:solidFill>
                  <a:schemeClr val="bg1"/>
                </a:solidFill>
                <a:sym typeface="Wingdings 2"/>
              </a:rPr>
              <a:t></a:t>
            </a:r>
            <a:r>
              <a:rPr lang="en-US" sz="1100" smtClean="0">
                <a:solidFill>
                  <a:schemeClr val="bg1"/>
                </a:solidFill>
              </a:rPr>
              <a:t> Hong Kong </a:t>
            </a:r>
            <a:r>
              <a:rPr lang="en-US" sz="1100" smtClean="0">
                <a:solidFill>
                  <a:schemeClr val="bg1"/>
                </a:solidFill>
                <a:sym typeface="Wingdings 2"/>
              </a:rPr>
              <a:t></a:t>
            </a:r>
            <a:r>
              <a:rPr lang="en-US" sz="1100" smtClean="0">
                <a:solidFill>
                  <a:schemeClr val="bg1"/>
                </a:solidFill>
              </a:rPr>
              <a:t> London </a:t>
            </a:r>
            <a:r>
              <a:rPr lang="en-US" sz="1100" smtClean="0">
                <a:solidFill>
                  <a:schemeClr val="bg1"/>
                </a:solidFill>
                <a:sym typeface="Wingdings 2"/>
              </a:rPr>
              <a:t></a:t>
            </a:r>
            <a:r>
              <a:rPr lang="en-US" sz="1100" smtClean="0">
                <a:solidFill>
                  <a:schemeClr val="bg1"/>
                </a:solidFill>
              </a:rPr>
              <a:t> Mumbai </a:t>
            </a:r>
            <a:r>
              <a:rPr lang="en-US" sz="1100" smtClean="0">
                <a:solidFill>
                  <a:schemeClr val="bg1"/>
                </a:solidFill>
                <a:sym typeface="Wingdings 2"/>
              </a:rPr>
              <a:t></a:t>
            </a:r>
            <a:r>
              <a:rPr lang="en-US" sz="1100" smtClean="0">
                <a:solidFill>
                  <a:schemeClr val="bg1"/>
                </a:solidFill>
              </a:rPr>
              <a:t> Tokyo </a:t>
            </a:r>
          </a:p>
          <a:p>
            <a:pPr marL="0" indent="0">
              <a:buNone/>
            </a:pP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18941" y="3916390"/>
            <a:ext cx="1568066" cy="323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500" b="1" smtClean="0">
                <a:solidFill>
                  <a:srgbClr val="0B236B"/>
                </a:solidFill>
              </a:rPr>
              <a:t>sgx.com</a:t>
            </a:r>
            <a:endParaRPr lang="en-US" sz="1500" b="1">
              <a:solidFill>
                <a:srgbClr val="0B236B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12800" y="1250831"/>
            <a:ext cx="5905499" cy="939920"/>
          </a:xfrm>
        </p:spPr>
        <p:txBody>
          <a:bodyPr anchor="t"/>
          <a:lstStyle>
            <a:lvl1pPr algn="l">
              <a:lnSpc>
                <a:spcPts val="34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09566" y="4397375"/>
            <a:ext cx="8642350" cy="2227263"/>
          </a:xfrm>
        </p:spPr>
        <p:txBody>
          <a:bodyPr anchor="b">
            <a:normAutofit/>
          </a:bodyPr>
          <a:lstStyle>
            <a:lvl1pPr marL="0" indent="0">
              <a:spcAft>
                <a:spcPts val="300"/>
              </a:spcAft>
              <a:buFont typeface="Arial" panose="020B0604020202020204" pitchFamily="34" charset="0"/>
              <a:buNone/>
              <a:defRPr sz="7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008643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32936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9" y="1592263"/>
            <a:ext cx="4405312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048251" y="1592263"/>
            <a:ext cx="4405312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4393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62516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176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B236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>
            <a:lvl1pPr marL="457200" indent="-457200">
              <a:spcBef>
                <a:spcPts val="2000"/>
              </a:spcBef>
              <a:buFont typeface="+mj-lt"/>
              <a:buAutoNum type="arabicPeriod"/>
              <a:defRPr>
                <a:solidFill>
                  <a:srgbClr val="0B236B"/>
                </a:solidFill>
              </a:defRPr>
            </a:lvl1pPr>
            <a:lvl2pPr marL="609600" indent="-342900">
              <a:buFont typeface="+mj-lt"/>
              <a:buAutoNum type="arabicPeriod"/>
              <a:defRPr/>
            </a:lvl2pPr>
            <a:lvl3pPr marL="885825" indent="-342900">
              <a:buFont typeface="+mj-lt"/>
              <a:buAutoNum type="arabicPeriod"/>
              <a:defRPr/>
            </a:lvl3pPr>
            <a:lvl4pPr marL="1152525" indent="-342900">
              <a:buFont typeface="+mj-lt"/>
              <a:buAutoNum type="arabicPeriod"/>
              <a:defRPr/>
            </a:lvl4pPr>
            <a:lvl5pPr marL="1419225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45216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2205038"/>
            <a:ext cx="9001125" cy="4068762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7" y="1808163"/>
            <a:ext cx="9001125" cy="3303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0B236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 Title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46306" y="1538376"/>
            <a:ext cx="578654" cy="206963"/>
            <a:chOff x="2159724" y="1654629"/>
            <a:chExt cx="596538" cy="213359"/>
          </a:xfrm>
        </p:grpSpPr>
        <p:sp>
          <p:nvSpPr>
            <p:cNvPr id="10" name="Rectangle 9"/>
            <p:cNvSpPr/>
            <p:nvPr/>
          </p:nvSpPr>
          <p:spPr>
            <a:xfrm>
              <a:off x="2224088" y="1702526"/>
              <a:ext cx="532174" cy="165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59724" y="1654629"/>
              <a:ext cx="507275" cy="165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298532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Sub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2205038"/>
            <a:ext cx="9001125" cy="1623600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7" y="1808163"/>
            <a:ext cx="9001125" cy="330332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0B236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 Title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446306" y="1538376"/>
            <a:ext cx="578654" cy="206963"/>
            <a:chOff x="2159724" y="1654629"/>
            <a:chExt cx="596538" cy="213359"/>
          </a:xfrm>
        </p:grpSpPr>
        <p:sp>
          <p:nvSpPr>
            <p:cNvPr id="10" name="Rectangle 9"/>
            <p:cNvSpPr/>
            <p:nvPr/>
          </p:nvSpPr>
          <p:spPr>
            <a:xfrm>
              <a:off x="2224088" y="1702526"/>
              <a:ext cx="532174" cy="165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59724" y="1654629"/>
              <a:ext cx="507275" cy="165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2438" y="4650832"/>
            <a:ext cx="9001125" cy="162296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2437" y="4253957"/>
            <a:ext cx="9001125" cy="330331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46306" y="3984171"/>
            <a:ext cx="578654" cy="206963"/>
            <a:chOff x="2159724" y="1654629"/>
            <a:chExt cx="596538" cy="213359"/>
          </a:xfrm>
        </p:grpSpPr>
        <p:sp>
          <p:nvSpPr>
            <p:cNvPr id="15" name="Rectangle 14"/>
            <p:cNvSpPr/>
            <p:nvPr/>
          </p:nvSpPr>
          <p:spPr>
            <a:xfrm>
              <a:off x="2224088" y="1702526"/>
              <a:ext cx="532174" cy="165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9724" y="1654629"/>
              <a:ext cx="507275" cy="165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372355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163" y="633102"/>
            <a:ext cx="6121400" cy="81628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163" y="1592263"/>
            <a:ext cx="6121400" cy="4681537"/>
          </a:xfrm>
        </p:spPr>
        <p:txBody>
          <a:bodyPr/>
          <a:lstStyle>
            <a:lvl5pPr marL="1257300" indent="-180975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448560" y="633329"/>
            <a:ext cx="2386843" cy="5201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46969" y="1233573"/>
            <a:ext cx="2501673" cy="4968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6970" y="853044"/>
            <a:ext cx="2027992" cy="293369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49312" y="1453288"/>
            <a:ext cx="2184499" cy="4601488"/>
          </a:xfrm>
        </p:spPr>
        <p:txBody>
          <a:bodyPr/>
          <a:lstStyle>
            <a:lvl1pPr marL="0" indent="0">
              <a:spcBef>
                <a:spcPts val="384"/>
              </a:spcBef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31708688"/>
      </p:ext>
    </p:extLst>
  </p:cSld>
  <p:clrMapOvr>
    <a:masterClrMapping/>
  </p:clrMapOvr>
  <p:hf hdr="0" ftr="0"/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9001125" cy="8162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592263"/>
            <a:ext cx="9001125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750" y="6589201"/>
            <a:ext cx="414338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2438" y="6331788"/>
            <a:ext cx="9001125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9947" y="498770"/>
            <a:ext cx="9005498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  <p:sp>
        <p:nvSpPr>
          <p:cNvPr id="4" name="xxTextColor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6" r:id="rId4"/>
    <p:sldLayoutId id="2147483667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B236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9001125" cy="8162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592263"/>
            <a:ext cx="9001125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2438" y="6331788"/>
            <a:ext cx="9001125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9947" y="498770"/>
            <a:ext cx="9005498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750" y="6589201"/>
            <a:ext cx="414338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2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B236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9001125" cy="8162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592263"/>
            <a:ext cx="9001125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2438" y="6331788"/>
            <a:ext cx="9001125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9947" y="498770"/>
            <a:ext cx="9005498" cy="0"/>
          </a:xfrm>
          <a:prstGeom prst="line">
            <a:avLst/>
          </a:prstGeom>
          <a:ln>
            <a:solidFill>
              <a:srgbClr val="9C9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376" y="6589202"/>
            <a:ext cx="314325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750" y="6589201"/>
            <a:ext cx="414338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35ED1D-9C82-406C-A555-58E46357024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80" y="6474285"/>
            <a:ext cx="853413" cy="2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9" r:id="rId3"/>
    <p:sldLayoutId id="2147483750" r:id="rId4"/>
    <p:sldLayoutId id="2147483758" r:id="rId5"/>
    <p:sldLayoutId id="2147483759" r:id="rId6"/>
    <p:sldLayoutId id="214748376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B236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40112" y="2159000"/>
            <a:ext cx="5905499" cy="569074"/>
          </a:xfrm>
        </p:spPr>
        <p:txBody>
          <a:bodyPr>
            <a:normAutofit/>
          </a:bodyPr>
          <a:lstStyle/>
          <a:p>
            <a:r>
              <a:rPr lang="en-US" dirty="0" smtClean="0"/>
              <a:t>Sigrid Rouam &amp; Aaron Tan</a:t>
            </a:r>
          </a:p>
          <a:p>
            <a:r>
              <a:rPr lang="en-US" b="0" dirty="0" smtClean="0"/>
              <a:t>FinTech &amp; Data team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KDB+ training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440112" y="2935652"/>
            <a:ext cx="5905499" cy="637288"/>
          </a:xfrm>
        </p:spPr>
        <p:txBody>
          <a:bodyPr/>
          <a:lstStyle/>
          <a:p>
            <a:r>
              <a:rPr lang="en-US" dirty="0" smtClean="0"/>
              <a:t>14-15 June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Group data by a column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r>
              <a:rPr lang="en-US"/>
              <a:t>If no algorithm </a:t>
            </a:r>
            <a:r>
              <a:rPr lang="en-US" smtClean="0"/>
              <a:t>is applied on the data when doing a grouping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49101"/>
            <a:ext cx="8964386" cy="178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q)select max </a:t>
            </a:r>
            <a:r>
              <a:rPr lang="en-US" sz="1200" err="1">
                <a:latin typeface="Courier (W1)" pitchFamily="49" charset="0"/>
              </a:rPr>
              <a:t>price,sum</a:t>
            </a:r>
            <a:r>
              <a:rPr lang="en-US" sz="1200">
                <a:latin typeface="Courier (W1)" pitchFamily="49" charset="0"/>
              </a:rPr>
              <a:t> size by </a:t>
            </a:r>
            <a:r>
              <a:rPr lang="en-US" sz="1200" err="1">
                <a:latin typeface="Courier (W1)" pitchFamily="49" charset="0"/>
              </a:rPr>
              <a:t>sym</a:t>
            </a:r>
            <a:r>
              <a:rPr lang="en-US" sz="1200">
                <a:latin typeface="Courier (W1)" pitchFamily="49" charset="0"/>
              </a:rPr>
              <a:t>, </a:t>
            </a:r>
            <a:r>
              <a:rPr lang="en-US" sz="1200" err="1">
                <a:latin typeface="Courier (W1)" pitchFamily="49" charset="0"/>
              </a:rPr>
              <a:t>src</a:t>
            </a:r>
            <a:r>
              <a:rPr lang="en-US" sz="1200">
                <a:latin typeface="Courier (W1)" pitchFamily="49" charset="0"/>
              </a:rPr>
              <a:t> from trades where date within (2014.04.21,2015.05.02)</a:t>
            </a:r>
          </a:p>
          <a:p>
            <a:r>
              <a:rPr lang="en-US" sz="1200" err="1">
                <a:latin typeface="Courier (W1)" pitchFamily="49" charset="0"/>
              </a:rPr>
              <a:t>sym</a:t>
            </a:r>
            <a:r>
              <a:rPr lang="en-US" sz="1200">
                <a:latin typeface="Courier (W1)" pitchFamily="49" charset="0"/>
              </a:rPr>
              <a:t>  </a:t>
            </a:r>
            <a:r>
              <a:rPr lang="en-US" sz="1200" err="1">
                <a:latin typeface="Courier (W1)" pitchFamily="49" charset="0"/>
              </a:rPr>
              <a:t>src</a:t>
            </a:r>
            <a:r>
              <a:rPr lang="en-US" sz="1200">
                <a:latin typeface="Courier (W1)" pitchFamily="49" charset="0"/>
              </a:rPr>
              <a:t>| price size </a:t>
            </a:r>
          </a:p>
          <a:p>
            <a:r>
              <a:rPr lang="en-US" sz="1200">
                <a:latin typeface="Courier (W1)" pitchFamily="49" charset="0"/>
              </a:rPr>
              <a:t>--------| -----------</a:t>
            </a:r>
          </a:p>
          <a:p>
            <a:r>
              <a:rPr lang="en-US" sz="1200">
                <a:latin typeface="Courier (W1)" pitchFamily="49" charset="0"/>
              </a:rPr>
              <a:t>AAPL L  | 26.06 1032 </a:t>
            </a:r>
          </a:p>
          <a:p>
            <a:r>
              <a:rPr lang="en-US" sz="1200">
                <a:latin typeface="Courier (W1)" pitchFamily="49" charset="0"/>
              </a:rPr>
              <a:t>AAPL N  | 29.22 6161 </a:t>
            </a:r>
          </a:p>
          <a:p>
            <a:r>
              <a:rPr lang="en-US" sz="1200">
                <a:latin typeface="Courier (W1)" pitchFamily="49" charset="0"/>
              </a:rPr>
              <a:t>AAPL O  | 30.03 12792</a:t>
            </a:r>
          </a:p>
          <a:p>
            <a:r>
              <a:rPr lang="en-US" sz="1200">
                <a:latin typeface="Courier (W1)" pitchFamily="49" charset="0"/>
              </a:rPr>
              <a:t>CSCO L  | 46.19 12357</a:t>
            </a:r>
          </a:p>
          <a:p>
            <a:r>
              <a:rPr lang="en-US" sz="1200">
                <a:latin typeface="Courier (W1)" pitchFamily="49" charset="0"/>
              </a:rPr>
              <a:t>CSCO N  | 44.65 </a:t>
            </a:r>
            <a:r>
              <a:rPr lang="en-US" sz="1200" smtClean="0">
                <a:latin typeface="Courier (W1)" pitchFamily="49" charset="0"/>
              </a:rPr>
              <a:t>11411</a:t>
            </a:r>
          </a:p>
          <a:p>
            <a:r>
              <a:rPr lang="en-US" sz="1200" smtClean="0">
                <a:latin typeface="Courier (W1)" pitchFamily="49" charset="0"/>
              </a:rPr>
              <a:t>..</a:t>
            </a:r>
            <a:endParaRPr lang="en-US" sz="120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315312"/>
            <a:ext cx="8964386" cy="178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q)select price, size by </a:t>
            </a:r>
            <a:r>
              <a:rPr lang="en-US" sz="1200" err="1">
                <a:latin typeface="Courier (W1)" pitchFamily="49" charset="0"/>
              </a:rPr>
              <a:t>sym</a:t>
            </a:r>
            <a:r>
              <a:rPr lang="en-US" sz="1200">
                <a:latin typeface="Courier (W1)" pitchFamily="49" charset="0"/>
              </a:rPr>
              <a:t>, </a:t>
            </a:r>
            <a:r>
              <a:rPr lang="en-US" sz="1200" err="1">
                <a:latin typeface="Courier (W1)" pitchFamily="49" charset="0"/>
              </a:rPr>
              <a:t>src</a:t>
            </a:r>
            <a:r>
              <a:rPr lang="en-US" sz="1200">
                <a:latin typeface="Courier (W1)" pitchFamily="49" charset="0"/>
              </a:rPr>
              <a:t> from trades where date within (2014.04.21,2015.05.02)</a:t>
            </a:r>
          </a:p>
          <a:p>
            <a:r>
              <a:rPr lang="en-US" sz="1200" err="1">
                <a:latin typeface="Courier (W1)" pitchFamily="49" charset="0"/>
              </a:rPr>
              <a:t>sym</a:t>
            </a:r>
            <a:r>
              <a:rPr lang="en-US" sz="1200">
                <a:latin typeface="Courier (W1)" pitchFamily="49" charset="0"/>
              </a:rPr>
              <a:t>  </a:t>
            </a:r>
            <a:r>
              <a:rPr lang="en-US" sz="1200" err="1">
                <a:latin typeface="Courier (W1)" pitchFamily="49" charset="0"/>
              </a:rPr>
              <a:t>src</a:t>
            </a:r>
            <a:r>
              <a:rPr lang="en-US" sz="1200">
                <a:latin typeface="Courier (W1)" pitchFamily="49" charset="0"/>
              </a:rPr>
              <a:t>| price                                                 size         ..</a:t>
            </a:r>
          </a:p>
          <a:p>
            <a:r>
              <a:rPr lang="en-US" sz="1200">
                <a:latin typeface="Courier (W1)" pitchFamily="49" charset="0"/>
              </a:rPr>
              <a:t>--------| -------------------------------------------------------------------..</a:t>
            </a:r>
          </a:p>
          <a:p>
            <a:r>
              <a:rPr lang="en-US" sz="1200">
                <a:latin typeface="Courier (W1)" pitchFamily="49" charset="0"/>
              </a:rPr>
              <a:t>AAPL L  | 26.06 25.65                                           777 255i     ..</a:t>
            </a:r>
          </a:p>
          <a:p>
            <a:r>
              <a:rPr lang="en-US" sz="1200">
                <a:latin typeface="Courier (W1)" pitchFamily="49" charset="0"/>
              </a:rPr>
              <a:t>AAPL N  | 26.74 24.33 29.22 26.23 25.05 25.07                   110 4247 175 ..</a:t>
            </a:r>
          </a:p>
          <a:p>
            <a:r>
              <a:rPr lang="en-US" sz="1200">
                <a:latin typeface="Courier (W1)" pitchFamily="49" charset="0"/>
              </a:rPr>
              <a:t>AAPL O  | 23.93 30.03 23.79 24.32                               3481 2469 245..</a:t>
            </a:r>
          </a:p>
          <a:p>
            <a:r>
              <a:rPr lang="en-US" sz="1200">
                <a:latin typeface="Courier (W1)" pitchFamily="49" charset="0"/>
              </a:rPr>
              <a:t>CSCO L  | 36.17 40.01 46.19 43.58 43.35 43.33                   3548 1947 270..</a:t>
            </a:r>
          </a:p>
          <a:p>
            <a:r>
              <a:rPr lang="en-US" sz="1200">
                <a:latin typeface="Courier (W1)" pitchFamily="49" charset="0"/>
              </a:rPr>
              <a:t>CSCO N  | 36.69 39.37 44.65                                     1125 3511 677</a:t>
            </a:r>
            <a:r>
              <a:rPr lang="en-US" sz="1200" smtClean="0">
                <a:latin typeface="Courier (W1)" pitchFamily="49" charset="0"/>
              </a:rPr>
              <a:t>..</a:t>
            </a:r>
          </a:p>
          <a:p>
            <a:r>
              <a:rPr lang="en-US" sz="1200" smtClean="0">
                <a:latin typeface="Courier (W1)" pitchFamily="49" charset="0"/>
              </a:rPr>
              <a:t>..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following table: BD6_20170517.q</a:t>
            </a:r>
          </a:p>
          <a:p>
            <a:r>
              <a:rPr lang="en-US" dirty="0" smtClean="0"/>
              <a:t>Load the table into KDB. </a:t>
            </a:r>
          </a:p>
          <a:p>
            <a:r>
              <a:rPr lang="en-US" dirty="0" smtClean="0"/>
              <a:t>Get the Highest, Lowest, Opening and Closing price (price) from the trades table by </a:t>
            </a:r>
            <a:r>
              <a:rPr lang="en-US" dirty="0" err="1" smtClean="0"/>
              <a:t>sym</a:t>
            </a:r>
            <a:r>
              <a:rPr lang="en-US" dirty="0" smtClean="0"/>
              <a:t> </a:t>
            </a:r>
            <a:r>
              <a:rPr lang="en-US" dirty="0" smtClean="0"/>
              <a:t>where </a:t>
            </a:r>
            <a:r>
              <a:rPr lang="en-US" dirty="0" smtClean="0"/>
              <a:t>the </a:t>
            </a:r>
            <a:r>
              <a:rPr lang="en-US" dirty="0" smtClean="0"/>
              <a:t>timestamp is </a:t>
            </a:r>
            <a:r>
              <a:rPr lang="en-US" dirty="0" smtClean="0"/>
              <a:t>between 9am and 9.30am. </a:t>
            </a:r>
            <a:endParaRPr lang="en-US" u="sng" dirty="0"/>
          </a:p>
          <a:p>
            <a:r>
              <a:rPr lang="en-US" dirty="0" smtClean="0"/>
              <a:t>Get the maximum price and the total size of trades for TA account ‘S009’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71499" y="3477725"/>
            <a:ext cx="8885767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(W1)" pitchFamily="49" charset="0"/>
              </a:rPr>
              <a:t>SOLUTION: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 smtClean="0">
                <a:latin typeface="Courier (W1)" pitchFamily="49" charset="0"/>
              </a:rPr>
              <a:t>filename: </a:t>
            </a:r>
            <a:r>
              <a:rPr lang="en-US" sz="1400" dirty="0" err="1" smtClean="0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`$("c:/</a:t>
            </a:r>
            <a:r>
              <a:rPr lang="en-US" sz="1400" dirty="0" smtClean="0">
                <a:latin typeface="Courier (W1)" pitchFamily="49" charset="0"/>
              </a:rPr>
              <a:t>q/training/BD6_20170517.q") </a:t>
            </a:r>
          </a:p>
          <a:p>
            <a:r>
              <a:rPr lang="en-US" sz="1400" dirty="0">
                <a:latin typeface="Courier (W1)" pitchFamily="49" charset="0"/>
              </a:rPr>
              <a:t>q) data: </a:t>
            </a:r>
            <a:r>
              <a:rPr lang="en-US" sz="1400" dirty="0" smtClean="0">
                <a:latin typeface="Courier (W1)" pitchFamily="49" charset="0"/>
              </a:rPr>
              <a:t>get filename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select </a:t>
            </a:r>
            <a:r>
              <a:rPr lang="en-US" sz="1400" dirty="0" err="1">
                <a:latin typeface="Courier (W1)" pitchFamily="49" charset="0"/>
              </a:rPr>
              <a:t>high:max</a:t>
            </a:r>
            <a:r>
              <a:rPr lang="en-US" sz="1400" dirty="0">
                <a:latin typeface="Courier (W1)" pitchFamily="49" charset="0"/>
              </a:rPr>
              <a:t> </a:t>
            </a:r>
            <a:r>
              <a:rPr lang="en-US" sz="1400" dirty="0" err="1" smtClean="0">
                <a:latin typeface="Courier (W1)" pitchFamily="49" charset="0"/>
              </a:rPr>
              <a:t>price,low:min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 err="1">
                <a:latin typeface="Courier (W1)" pitchFamily="49" charset="0"/>
              </a:rPr>
              <a:t>price,open:first</a:t>
            </a:r>
            <a:r>
              <a:rPr lang="en-US" sz="1400" dirty="0">
                <a:latin typeface="Courier (W1)" pitchFamily="49" charset="0"/>
              </a:rPr>
              <a:t> </a:t>
            </a:r>
            <a:r>
              <a:rPr lang="en-US" sz="1400" dirty="0" err="1" smtClean="0">
                <a:latin typeface="Courier (W1)" pitchFamily="49" charset="0"/>
              </a:rPr>
              <a:t>price,close:last</a:t>
            </a:r>
            <a:r>
              <a:rPr lang="en-US" sz="1400" dirty="0" smtClean="0">
                <a:latin typeface="Courier (W1)" pitchFamily="49" charset="0"/>
              </a:rPr>
              <a:t> price </a:t>
            </a:r>
            <a:r>
              <a:rPr lang="en-US" sz="1400" dirty="0">
                <a:latin typeface="Courier (W1)" pitchFamily="49" charset="0"/>
              </a:rPr>
              <a:t>by </a:t>
            </a:r>
            <a:r>
              <a:rPr lang="en-US" sz="1400" dirty="0" err="1">
                <a:latin typeface="Courier (W1)" pitchFamily="49" charset="0"/>
              </a:rPr>
              <a:t>sym</a:t>
            </a:r>
            <a:r>
              <a:rPr lang="en-US" sz="1400" dirty="0">
                <a:latin typeface="Courier (W1)" pitchFamily="49" charset="0"/>
              </a:rPr>
              <a:t> from </a:t>
            </a:r>
            <a:r>
              <a:rPr lang="en-US" sz="1400" dirty="0" smtClean="0">
                <a:latin typeface="Courier (W1)" pitchFamily="49" charset="0"/>
              </a:rPr>
              <a:t>data where </a:t>
            </a:r>
            <a:r>
              <a:rPr lang="en-US" sz="1400" dirty="0">
                <a:latin typeface="Courier (W1)" pitchFamily="49" charset="0"/>
              </a:rPr>
              <a:t>timestamp within (2017.05.17T09:00:00 2017.05.17T09:30:00</a:t>
            </a:r>
            <a:r>
              <a:rPr lang="en-US" sz="1400" dirty="0" smtClean="0">
                <a:latin typeface="Courier (W1)" pitchFamily="49" charset="0"/>
              </a:rPr>
              <a:t>)</a:t>
            </a:r>
          </a:p>
          <a:p>
            <a:r>
              <a:rPr lang="en-US" sz="1400" dirty="0">
                <a:latin typeface="Courier (W1)" pitchFamily="49" charset="0"/>
              </a:rPr>
              <a:t>q) select </a:t>
            </a:r>
            <a:r>
              <a:rPr lang="en-US" sz="1400" dirty="0" err="1">
                <a:latin typeface="Courier (W1)" pitchFamily="49" charset="0"/>
              </a:rPr>
              <a:t>maxprice</a:t>
            </a:r>
            <a:r>
              <a:rPr lang="en-US" sz="1400" dirty="0">
                <a:latin typeface="Courier (W1)" pitchFamily="49" charset="0"/>
              </a:rPr>
              <a:t>: max </a:t>
            </a:r>
            <a:r>
              <a:rPr lang="en-US" sz="1400" dirty="0" smtClean="0">
                <a:latin typeface="Courier (W1)" pitchFamily="49" charset="0"/>
              </a:rPr>
              <a:t>price</a:t>
            </a:r>
            <a:r>
              <a:rPr lang="en-US" sz="1400" dirty="0">
                <a:latin typeface="Courier (W1)" pitchFamily="49" charset="0"/>
              </a:rPr>
              <a:t>, </a:t>
            </a:r>
            <a:r>
              <a:rPr lang="en-US" sz="1400" dirty="0" err="1">
                <a:latin typeface="Courier (W1)" pitchFamily="49" charset="0"/>
              </a:rPr>
              <a:t>volume:sum</a:t>
            </a:r>
            <a:r>
              <a:rPr lang="en-US" sz="1400" dirty="0">
                <a:latin typeface="Courier (W1)" pitchFamily="49" charset="0"/>
              </a:rPr>
              <a:t> </a:t>
            </a:r>
            <a:r>
              <a:rPr lang="en-US" sz="1400" dirty="0" smtClean="0">
                <a:latin typeface="Courier (W1)" pitchFamily="49" charset="0"/>
              </a:rPr>
              <a:t>quantity </a:t>
            </a:r>
            <a:r>
              <a:rPr lang="en-US" sz="1400" dirty="0">
                <a:latin typeface="Courier (W1)" pitchFamily="49" charset="0"/>
              </a:rPr>
              <a:t>from </a:t>
            </a:r>
            <a:r>
              <a:rPr lang="en-US" sz="1400" dirty="0" smtClean="0">
                <a:latin typeface="Courier (W1)" pitchFamily="49" charset="0"/>
              </a:rPr>
              <a:t>data where </a:t>
            </a:r>
            <a:r>
              <a:rPr lang="en-US" sz="1400" dirty="0" smtClean="0">
                <a:latin typeface="Courier (W1)" pitchFamily="49" charset="0"/>
              </a:rPr>
              <a:t>TA like </a:t>
            </a:r>
            <a:r>
              <a:rPr lang="en-US" sz="1400" dirty="0">
                <a:latin typeface="Courier (W1)" pitchFamily="49" charset="0"/>
              </a:rPr>
              <a:t>"S009"</a:t>
            </a:r>
          </a:p>
        </p:txBody>
      </p:sp>
    </p:spTree>
    <p:extLst>
      <p:ext uri="{BB962C8B-B14F-4D97-AF65-F5344CB8AC3E}">
        <p14:creationId xmlns:p14="http://schemas.microsoft.com/office/powerpoint/2010/main" val="8179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smtClean="0"/>
              <a:t>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Allows us to modify the results displayed when querying the table by adding a new column or change the value of an existing column</a:t>
            </a:r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37887"/>
            <a:ext cx="8964386" cy="245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q)update </a:t>
            </a:r>
            <a:r>
              <a:rPr lang="en-US" sz="1200" err="1">
                <a:latin typeface="Courier (W1)" pitchFamily="49" charset="0"/>
              </a:rPr>
              <a:t>salevalue:price</a:t>
            </a:r>
            <a:r>
              <a:rPr lang="en-US" sz="1200">
                <a:latin typeface="Courier (W1)" pitchFamily="49" charset="0"/>
              </a:rPr>
              <a:t>*quantity from sales </a:t>
            </a:r>
            <a:r>
              <a:rPr lang="en-US" sz="1200" smtClean="0">
                <a:latin typeface="Courier (W1)" pitchFamily="49" charset="0"/>
              </a:rPr>
              <a:t>	// </a:t>
            </a:r>
            <a:r>
              <a:rPr lang="en-US" sz="1200">
                <a:latin typeface="Courier (W1)" pitchFamily="49" charset="0"/>
              </a:rPr>
              <a:t>add new column to results</a:t>
            </a:r>
          </a:p>
          <a:p>
            <a:r>
              <a:rPr lang="en-US" sz="1200">
                <a:latin typeface="Courier (W1)" pitchFamily="49" charset="0"/>
              </a:rPr>
              <a:t>fruit  grocer price quantity </a:t>
            </a:r>
            <a:r>
              <a:rPr lang="en-US" sz="1200" err="1">
                <a:latin typeface="Courier (W1)" pitchFamily="49" charset="0"/>
              </a:rPr>
              <a:t>salevalue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--------------------------------------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7     53       371      </a:t>
            </a:r>
          </a:p>
          <a:p>
            <a:r>
              <a:rPr lang="en-US" sz="1200">
                <a:latin typeface="Courier (W1)" pitchFamily="49" charset="0"/>
              </a:rPr>
              <a:t>orange mark   8     66       528      </a:t>
            </a:r>
          </a:p>
          <a:p>
            <a:r>
              <a:rPr lang="en-US" sz="1200">
                <a:latin typeface="Courier (W1)" pitchFamily="49" charset="0"/>
              </a:rPr>
              <a:t>apple 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4     59       236      </a:t>
            </a:r>
          </a:p>
          <a:p>
            <a:r>
              <a:rPr lang="en-US" sz="1200">
                <a:latin typeface="Courier (W1)" pitchFamily="49" charset="0"/>
              </a:rPr>
              <a:t>orange mark   4     30       120      </a:t>
            </a:r>
          </a:p>
          <a:p>
            <a:r>
              <a:rPr lang="en-US" sz="1200">
                <a:latin typeface="Courier (W1)" pitchFamily="49" charset="0"/>
              </a:rPr>
              <a:t>orange </a:t>
            </a:r>
            <a:r>
              <a:rPr lang="en-US" sz="1200" err="1">
                <a:latin typeface="Courier (W1)" pitchFamily="49" charset="0"/>
              </a:rPr>
              <a:t>dave</a:t>
            </a:r>
            <a:r>
              <a:rPr lang="en-US" sz="1200">
                <a:latin typeface="Courier (W1)" pitchFamily="49" charset="0"/>
              </a:rPr>
              <a:t>   6     85       510      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9     89       801      </a:t>
            </a:r>
          </a:p>
          <a:p>
            <a:r>
              <a:rPr lang="en-US" sz="1200">
                <a:latin typeface="Courier (W1)" pitchFamily="49" charset="0"/>
              </a:rPr>
              <a:t>orange mark   9     23       207      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2     60       120      </a:t>
            </a:r>
          </a:p>
          <a:p>
            <a:r>
              <a:rPr lang="en-US" sz="1200">
                <a:latin typeface="Courier (W1)" pitchFamily="49" charset="0"/>
              </a:rPr>
              <a:t>banana mark   5     6        30       </a:t>
            </a:r>
          </a:p>
          <a:p>
            <a:r>
              <a:rPr lang="en-US" sz="1200">
                <a:latin typeface="Courier (W1)" pitchFamily="49" charset="0"/>
              </a:rPr>
              <a:t>apple  mark   4     52       208 </a:t>
            </a:r>
          </a:p>
        </p:txBody>
      </p:sp>
    </p:spTree>
    <p:extLst>
      <p:ext uri="{BB962C8B-B14F-4D97-AF65-F5344CB8AC3E}">
        <p14:creationId xmlns:p14="http://schemas.microsoft.com/office/powerpoint/2010/main" val="4268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(</a:t>
            </a:r>
            <a:r>
              <a:rPr lang="en-US"/>
              <a:t>2</a:t>
            </a:r>
            <a:r>
              <a:rPr lang="en-US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Adjust column result’s value based on a condition</a:t>
            </a:r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49119"/>
            <a:ext cx="8964386" cy="245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q)update price:11 from sales where fruit=`banana /adjust existing column result's value</a:t>
            </a:r>
          </a:p>
          <a:p>
            <a:r>
              <a:rPr lang="en-US" sz="1200">
                <a:latin typeface="Courier (W1)" pitchFamily="49" charset="0"/>
              </a:rPr>
              <a:t>fruit  grocer price quantity</a:t>
            </a:r>
          </a:p>
          <a:p>
            <a:r>
              <a:rPr lang="en-US" sz="1200">
                <a:latin typeface="Courier (W1)" pitchFamily="49" charset="0"/>
              </a:rPr>
              <a:t>----------------------------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11    53      </a:t>
            </a:r>
          </a:p>
          <a:p>
            <a:r>
              <a:rPr lang="en-US" sz="1200">
                <a:latin typeface="Courier (W1)" pitchFamily="49" charset="0"/>
              </a:rPr>
              <a:t>orange mark   8     66      </a:t>
            </a:r>
          </a:p>
          <a:p>
            <a:r>
              <a:rPr lang="en-US" sz="1200">
                <a:latin typeface="Courier (W1)" pitchFamily="49" charset="0"/>
              </a:rPr>
              <a:t>apple 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4     59      </a:t>
            </a:r>
          </a:p>
          <a:p>
            <a:r>
              <a:rPr lang="en-US" sz="1200">
                <a:latin typeface="Courier (W1)" pitchFamily="49" charset="0"/>
              </a:rPr>
              <a:t>orange mark   4     30      </a:t>
            </a:r>
          </a:p>
          <a:p>
            <a:r>
              <a:rPr lang="en-US" sz="1200">
                <a:latin typeface="Courier (W1)" pitchFamily="49" charset="0"/>
              </a:rPr>
              <a:t>orange </a:t>
            </a:r>
            <a:r>
              <a:rPr lang="en-US" sz="1200" err="1">
                <a:latin typeface="Courier (W1)" pitchFamily="49" charset="0"/>
              </a:rPr>
              <a:t>dave</a:t>
            </a:r>
            <a:r>
              <a:rPr lang="en-US" sz="1200">
                <a:latin typeface="Courier (W1)" pitchFamily="49" charset="0"/>
              </a:rPr>
              <a:t>   6     85      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11    89      </a:t>
            </a:r>
          </a:p>
          <a:p>
            <a:r>
              <a:rPr lang="en-US" sz="1200">
                <a:latin typeface="Courier (W1)" pitchFamily="49" charset="0"/>
              </a:rPr>
              <a:t>orange mark   9     23      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11    60      </a:t>
            </a:r>
          </a:p>
          <a:p>
            <a:r>
              <a:rPr lang="en-US" sz="1200">
                <a:latin typeface="Courier (W1)" pitchFamily="49" charset="0"/>
              </a:rPr>
              <a:t>banana mark   11    6       </a:t>
            </a:r>
          </a:p>
          <a:p>
            <a:r>
              <a:rPr lang="en-US" sz="1200">
                <a:latin typeface="Courier (W1)" pitchFamily="49" charset="0"/>
              </a:rPr>
              <a:t>apple  mark   4     52 </a:t>
            </a:r>
          </a:p>
        </p:txBody>
      </p:sp>
    </p:spTree>
    <p:extLst>
      <p:ext uri="{BB962C8B-B14F-4D97-AF65-F5344CB8AC3E}">
        <p14:creationId xmlns:p14="http://schemas.microsoft.com/office/powerpoint/2010/main" val="22185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permanently modify the table, we have to declare the table as a symbol</a:t>
            </a:r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49119"/>
            <a:ext cx="8964386" cy="292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q)update price:11 from `sales where fruit=`banana</a:t>
            </a:r>
          </a:p>
          <a:p>
            <a:r>
              <a:rPr lang="en-US" sz="1200">
                <a:latin typeface="Courier (W1)" pitchFamily="49" charset="0"/>
              </a:rPr>
              <a:t>`sales</a:t>
            </a:r>
          </a:p>
          <a:p>
            <a:r>
              <a:rPr lang="en-US" sz="1200">
                <a:latin typeface="Courier (W1)" pitchFamily="49" charset="0"/>
              </a:rPr>
              <a:t>q)select from sales</a:t>
            </a:r>
          </a:p>
          <a:p>
            <a:r>
              <a:rPr lang="en-US" sz="1200">
                <a:latin typeface="Courier (W1)" pitchFamily="49" charset="0"/>
              </a:rPr>
              <a:t>fruit  grocer price quantity</a:t>
            </a:r>
          </a:p>
          <a:p>
            <a:r>
              <a:rPr lang="en-US" sz="1200">
                <a:latin typeface="Courier (W1)" pitchFamily="49" charset="0"/>
              </a:rPr>
              <a:t>----------------------------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11    53      </a:t>
            </a:r>
          </a:p>
          <a:p>
            <a:r>
              <a:rPr lang="en-US" sz="1200">
                <a:latin typeface="Courier (W1)" pitchFamily="49" charset="0"/>
              </a:rPr>
              <a:t>orange mark   8     66      </a:t>
            </a:r>
          </a:p>
          <a:p>
            <a:r>
              <a:rPr lang="en-US" sz="1200">
                <a:latin typeface="Courier (W1)" pitchFamily="49" charset="0"/>
              </a:rPr>
              <a:t>apple 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4     59      </a:t>
            </a:r>
          </a:p>
          <a:p>
            <a:r>
              <a:rPr lang="en-US" sz="1200">
                <a:latin typeface="Courier (W1)" pitchFamily="49" charset="0"/>
              </a:rPr>
              <a:t>orange mark   4     30      </a:t>
            </a:r>
          </a:p>
          <a:p>
            <a:r>
              <a:rPr lang="en-US" sz="1200">
                <a:latin typeface="Courier (W1)" pitchFamily="49" charset="0"/>
              </a:rPr>
              <a:t>orange </a:t>
            </a:r>
            <a:r>
              <a:rPr lang="en-US" sz="1200" err="1">
                <a:latin typeface="Courier (W1)" pitchFamily="49" charset="0"/>
              </a:rPr>
              <a:t>dave</a:t>
            </a:r>
            <a:r>
              <a:rPr lang="en-US" sz="1200">
                <a:latin typeface="Courier (W1)" pitchFamily="49" charset="0"/>
              </a:rPr>
              <a:t>   6     85      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11    89      </a:t>
            </a:r>
          </a:p>
          <a:p>
            <a:r>
              <a:rPr lang="en-US" sz="1200">
                <a:latin typeface="Courier (W1)" pitchFamily="49" charset="0"/>
              </a:rPr>
              <a:t>orange mark   9     23      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11    60      </a:t>
            </a:r>
          </a:p>
          <a:p>
            <a:r>
              <a:rPr lang="en-US" sz="1200">
                <a:latin typeface="Courier (W1)" pitchFamily="49" charset="0"/>
              </a:rPr>
              <a:t>banana mark   11    6       </a:t>
            </a:r>
          </a:p>
          <a:p>
            <a:r>
              <a:rPr lang="en-US" sz="1200">
                <a:latin typeface="Courier (W1)" pitchFamily="49" charset="0"/>
              </a:rPr>
              <a:t>apple  mark   4     52 </a:t>
            </a:r>
          </a:p>
        </p:txBody>
      </p:sp>
    </p:spTree>
    <p:extLst>
      <p:ext uri="{BB962C8B-B14F-4D97-AF65-F5344CB8AC3E}">
        <p14:creationId xmlns:p14="http://schemas.microsoft.com/office/powerpoint/2010/main" val="22186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Similar rules apply to Delete as to “Update”</a:t>
            </a:r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49119"/>
            <a:ext cx="8964386" cy="292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q)delete grocer from sales // remove the </a:t>
            </a:r>
            <a:r>
              <a:rPr lang="en-US" sz="1200" smtClean="0">
                <a:latin typeface="Courier (W1)" pitchFamily="49" charset="0"/>
              </a:rPr>
              <a:t>column from result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fruit  price quantity</a:t>
            </a:r>
          </a:p>
          <a:p>
            <a:r>
              <a:rPr lang="en-US" sz="1200">
                <a:latin typeface="Courier (W1)" pitchFamily="49" charset="0"/>
              </a:rPr>
              <a:t>---------------------</a:t>
            </a:r>
          </a:p>
          <a:p>
            <a:r>
              <a:rPr lang="en-US" sz="1200">
                <a:latin typeface="Courier (W1)" pitchFamily="49" charset="0"/>
              </a:rPr>
              <a:t>banana 11    53      </a:t>
            </a:r>
          </a:p>
          <a:p>
            <a:r>
              <a:rPr lang="en-US" sz="1200">
                <a:latin typeface="Courier (W1)" pitchFamily="49" charset="0"/>
              </a:rPr>
              <a:t>orange 8     66      </a:t>
            </a:r>
          </a:p>
          <a:p>
            <a:r>
              <a:rPr lang="en-US" sz="1200">
                <a:latin typeface="Courier (W1)" pitchFamily="49" charset="0"/>
              </a:rPr>
              <a:t>apple  4     59      </a:t>
            </a:r>
          </a:p>
          <a:p>
            <a:r>
              <a:rPr lang="en-US" sz="1200">
                <a:latin typeface="Courier (W1)" pitchFamily="49" charset="0"/>
              </a:rPr>
              <a:t>orange 4     30      </a:t>
            </a:r>
          </a:p>
          <a:p>
            <a:r>
              <a:rPr lang="en-US" sz="1200">
                <a:latin typeface="Courier (W1)" pitchFamily="49" charset="0"/>
              </a:rPr>
              <a:t>orange 6     85      </a:t>
            </a:r>
          </a:p>
          <a:p>
            <a:r>
              <a:rPr lang="en-US" sz="1200">
                <a:latin typeface="Courier (W1)" pitchFamily="49" charset="0"/>
              </a:rPr>
              <a:t>banana 11    89      </a:t>
            </a:r>
          </a:p>
          <a:p>
            <a:r>
              <a:rPr lang="en-US" sz="1200">
                <a:latin typeface="Courier (W1)" pitchFamily="49" charset="0"/>
              </a:rPr>
              <a:t>orange 9     23      </a:t>
            </a:r>
          </a:p>
          <a:p>
            <a:r>
              <a:rPr lang="en-US" sz="1200">
                <a:latin typeface="Courier (W1)" pitchFamily="49" charset="0"/>
              </a:rPr>
              <a:t>banana 11    60      </a:t>
            </a:r>
          </a:p>
          <a:p>
            <a:r>
              <a:rPr lang="en-US" sz="1200">
                <a:latin typeface="Courier (W1)" pitchFamily="49" charset="0"/>
              </a:rPr>
              <a:t>banana 11    6       </a:t>
            </a:r>
          </a:p>
          <a:p>
            <a:r>
              <a:rPr lang="en-US" sz="1200">
                <a:latin typeface="Courier (W1)" pitchFamily="49" charset="0"/>
              </a:rPr>
              <a:t>apple  4     52 </a:t>
            </a:r>
          </a:p>
        </p:txBody>
      </p:sp>
    </p:spTree>
    <p:extLst>
      <p:ext uri="{BB962C8B-B14F-4D97-AF65-F5344CB8AC3E}">
        <p14:creationId xmlns:p14="http://schemas.microsoft.com/office/powerpoint/2010/main" val="10323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where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49120"/>
            <a:ext cx="8964386" cy="1792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q)delete from sales where grocer=`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// remove rows where grocer is </a:t>
            </a:r>
            <a:r>
              <a:rPr lang="en-US" sz="1200" err="1">
                <a:latin typeface="Courier (W1)" pitchFamily="49" charset="0"/>
              </a:rPr>
              <a:t>jane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fruit  grocer price quantity</a:t>
            </a:r>
          </a:p>
          <a:p>
            <a:r>
              <a:rPr lang="en-US" sz="1200">
                <a:latin typeface="Courier (W1)" pitchFamily="49" charset="0"/>
              </a:rPr>
              <a:t>----------------------------</a:t>
            </a:r>
          </a:p>
          <a:p>
            <a:r>
              <a:rPr lang="en-US" sz="1200">
                <a:latin typeface="Courier (W1)" pitchFamily="49" charset="0"/>
              </a:rPr>
              <a:t>orange mark   8     66      </a:t>
            </a:r>
          </a:p>
          <a:p>
            <a:r>
              <a:rPr lang="en-US" sz="1200">
                <a:latin typeface="Courier (W1)" pitchFamily="49" charset="0"/>
              </a:rPr>
              <a:t>orange mark   4     30      </a:t>
            </a:r>
          </a:p>
          <a:p>
            <a:r>
              <a:rPr lang="en-US" sz="1200">
                <a:latin typeface="Courier (W1)" pitchFamily="49" charset="0"/>
              </a:rPr>
              <a:t>orange </a:t>
            </a:r>
            <a:r>
              <a:rPr lang="en-US" sz="1200" err="1">
                <a:latin typeface="Courier (W1)" pitchFamily="49" charset="0"/>
              </a:rPr>
              <a:t>dave</a:t>
            </a:r>
            <a:r>
              <a:rPr lang="en-US" sz="1200">
                <a:latin typeface="Courier (W1)" pitchFamily="49" charset="0"/>
              </a:rPr>
              <a:t>   6     85      </a:t>
            </a:r>
          </a:p>
          <a:p>
            <a:r>
              <a:rPr lang="en-US" sz="1200">
                <a:latin typeface="Courier (W1)" pitchFamily="49" charset="0"/>
              </a:rPr>
              <a:t>orange mark   9     23      </a:t>
            </a:r>
          </a:p>
          <a:p>
            <a:r>
              <a:rPr lang="en-US" sz="1200">
                <a:latin typeface="Courier (W1)" pitchFamily="49" charset="0"/>
              </a:rPr>
              <a:t>banana mark   11    6       </a:t>
            </a:r>
          </a:p>
          <a:p>
            <a:r>
              <a:rPr lang="en-US" sz="1200">
                <a:latin typeface="Courier (W1)" pitchFamily="49" charset="0"/>
              </a:rPr>
              <a:t>apple  mark   4     52 </a:t>
            </a:r>
          </a:p>
        </p:txBody>
      </p:sp>
    </p:spTree>
    <p:extLst>
      <p:ext uri="{BB962C8B-B14F-4D97-AF65-F5344CB8AC3E}">
        <p14:creationId xmlns:p14="http://schemas.microsoft.com/office/powerpoint/2010/main" val="6535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Delete to table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49119"/>
            <a:ext cx="8964386" cy="292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q)delete price from `sales //permanently </a:t>
            </a:r>
            <a:r>
              <a:rPr lang="en-US" sz="1200" smtClean="0">
                <a:latin typeface="Courier (W1)" pitchFamily="49" charset="0"/>
              </a:rPr>
              <a:t>affecting a table by declaring the table as a symbol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`sales</a:t>
            </a:r>
          </a:p>
          <a:p>
            <a:r>
              <a:rPr lang="en-US" sz="1200">
                <a:latin typeface="Courier (W1)" pitchFamily="49" charset="0"/>
              </a:rPr>
              <a:t>q)select from sales</a:t>
            </a:r>
          </a:p>
          <a:p>
            <a:r>
              <a:rPr lang="en-US" sz="1200">
                <a:latin typeface="Courier (W1)" pitchFamily="49" charset="0"/>
              </a:rPr>
              <a:t>fruit  grocer quantity</a:t>
            </a:r>
          </a:p>
          <a:p>
            <a:r>
              <a:rPr lang="en-US" sz="1200">
                <a:latin typeface="Courier (W1)" pitchFamily="49" charset="0"/>
              </a:rPr>
              <a:t>----------------------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53      </a:t>
            </a:r>
          </a:p>
          <a:p>
            <a:r>
              <a:rPr lang="en-US" sz="1200">
                <a:latin typeface="Courier (W1)" pitchFamily="49" charset="0"/>
              </a:rPr>
              <a:t>orange mark   66      </a:t>
            </a:r>
          </a:p>
          <a:p>
            <a:r>
              <a:rPr lang="en-US" sz="1200">
                <a:latin typeface="Courier (W1)" pitchFamily="49" charset="0"/>
              </a:rPr>
              <a:t>apple 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59      </a:t>
            </a:r>
          </a:p>
          <a:p>
            <a:r>
              <a:rPr lang="en-US" sz="1200">
                <a:latin typeface="Courier (W1)" pitchFamily="49" charset="0"/>
              </a:rPr>
              <a:t>orange mark   30      </a:t>
            </a:r>
          </a:p>
          <a:p>
            <a:r>
              <a:rPr lang="en-US" sz="1200">
                <a:latin typeface="Courier (W1)" pitchFamily="49" charset="0"/>
              </a:rPr>
              <a:t>orange </a:t>
            </a:r>
            <a:r>
              <a:rPr lang="en-US" sz="1200" err="1">
                <a:latin typeface="Courier (W1)" pitchFamily="49" charset="0"/>
              </a:rPr>
              <a:t>dave</a:t>
            </a:r>
            <a:r>
              <a:rPr lang="en-US" sz="1200">
                <a:latin typeface="Courier (W1)" pitchFamily="49" charset="0"/>
              </a:rPr>
              <a:t>   85      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89      </a:t>
            </a:r>
          </a:p>
          <a:p>
            <a:r>
              <a:rPr lang="en-US" sz="1200">
                <a:latin typeface="Courier (W1)" pitchFamily="49" charset="0"/>
              </a:rPr>
              <a:t>orange mark   23      </a:t>
            </a:r>
          </a:p>
          <a:p>
            <a:r>
              <a:rPr lang="en-US" sz="1200">
                <a:latin typeface="Courier (W1)" pitchFamily="49" charset="0"/>
              </a:rPr>
              <a:t>banana </a:t>
            </a:r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   60      </a:t>
            </a:r>
          </a:p>
          <a:p>
            <a:r>
              <a:rPr lang="en-US" sz="1200">
                <a:latin typeface="Courier (W1)" pitchFamily="49" charset="0"/>
              </a:rPr>
              <a:t>banana mark   6       </a:t>
            </a:r>
          </a:p>
          <a:p>
            <a:r>
              <a:rPr lang="en-US" sz="1200">
                <a:latin typeface="Courier (W1)" pitchFamily="49" charset="0"/>
              </a:rPr>
              <a:t>apple  mark   52 </a:t>
            </a:r>
          </a:p>
        </p:txBody>
      </p:sp>
    </p:spTree>
    <p:extLst>
      <p:ext uri="{BB962C8B-B14F-4D97-AF65-F5344CB8AC3E}">
        <p14:creationId xmlns:p14="http://schemas.microsoft.com/office/powerpoint/2010/main" val="1179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remove a table from the workspace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Checking if table still exist</a:t>
            </a:r>
          </a:p>
          <a:p>
            <a:endParaRPr lang="en-US"/>
          </a:p>
          <a:p>
            <a:endParaRPr lang="en-US"/>
          </a:p>
          <a:p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49119"/>
            <a:ext cx="8964386" cy="56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q)delete sales from `.</a:t>
            </a:r>
          </a:p>
          <a:p>
            <a:r>
              <a:rPr lang="en-US" sz="1200" dirty="0">
                <a:latin typeface="Courier (W1)" pitchFamily="49" charset="0"/>
              </a:rPr>
              <a:t>`.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112172"/>
            <a:ext cx="8964386" cy="56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q)tables[]</a:t>
            </a:r>
          </a:p>
          <a:p>
            <a:r>
              <a:rPr lang="en-US" sz="1200">
                <a:latin typeface="Courier (W1)" pitchFamily="49" charset="0"/>
              </a:rPr>
              <a:t>`symbol$()</a:t>
            </a:r>
          </a:p>
        </p:txBody>
      </p:sp>
    </p:spTree>
    <p:extLst>
      <p:ext uri="{BB962C8B-B14F-4D97-AF65-F5344CB8AC3E}">
        <p14:creationId xmlns:p14="http://schemas.microsoft.com/office/powerpoint/2010/main" val="4671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table: BD6_20170517.q</a:t>
            </a:r>
          </a:p>
          <a:p>
            <a:r>
              <a:rPr lang="en-US" dirty="0"/>
              <a:t>Load the table into KDB. </a:t>
            </a:r>
          </a:p>
          <a:p>
            <a:r>
              <a:rPr lang="en-US" dirty="0" smtClean="0"/>
              <a:t>Delete data before 9.05am </a:t>
            </a:r>
          </a:p>
          <a:p>
            <a:r>
              <a:rPr lang="en-US" dirty="0" smtClean="0"/>
              <a:t>Change the trading account “S009” to “S010” (column: 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71499" y="3477725"/>
            <a:ext cx="8885767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(W1)" pitchFamily="49" charset="0"/>
              </a:rPr>
              <a:t>SOLUTION: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filename: </a:t>
            </a:r>
            <a:r>
              <a:rPr lang="en-US" sz="1400" dirty="0" err="1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`$("c:/q/training/BD6_20170517.q") 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data: </a:t>
            </a:r>
            <a:r>
              <a:rPr lang="en-US" sz="1400" dirty="0" smtClean="0">
                <a:latin typeface="Courier (W1)" pitchFamily="49" charset="0"/>
              </a:rPr>
              <a:t>get filename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delete from data where timestamp&lt;2017.05.17T09:05:00</a:t>
            </a:r>
          </a:p>
          <a:p>
            <a:r>
              <a:rPr lang="en-US" sz="1400" dirty="0" smtClean="0">
                <a:latin typeface="Courier (W1)" pitchFamily="49" charset="0"/>
              </a:rPr>
              <a:t>q) </a:t>
            </a:r>
            <a:r>
              <a:rPr lang="en-US" sz="1400" dirty="0">
                <a:latin typeface="Courier (W1)" pitchFamily="49" charset="0"/>
              </a:rPr>
              <a:t>delete from </a:t>
            </a:r>
            <a:r>
              <a:rPr lang="en-US" sz="1400" dirty="0" smtClean="0">
                <a:latin typeface="Courier (W1)" pitchFamily="49" charset="0"/>
              </a:rPr>
              <a:t>`data </a:t>
            </a:r>
            <a:r>
              <a:rPr lang="en-US" sz="1400" dirty="0">
                <a:latin typeface="Courier (W1)" pitchFamily="49" charset="0"/>
              </a:rPr>
              <a:t>where timestamp&lt;2017.05.17T09:05:00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>
                <a:latin typeface="Courier (W1)" pitchFamily="49" charset="0"/>
              </a:rPr>
              <a:t>q) update </a:t>
            </a:r>
            <a:r>
              <a:rPr lang="en-US" sz="1400" dirty="0" smtClean="0">
                <a:latin typeface="Courier (W1)" pitchFamily="49" charset="0"/>
              </a:rPr>
              <a:t>TA</a:t>
            </a:r>
            <a:r>
              <a:rPr lang="en-US" sz="1400" dirty="0" smtClean="0">
                <a:latin typeface="Courier (W1)" pitchFamily="49" charset="0"/>
              </a:rPr>
              <a:t>:`S010 </a:t>
            </a:r>
            <a:r>
              <a:rPr lang="en-US" sz="1400" dirty="0">
                <a:latin typeface="Courier (W1)" pitchFamily="49" charset="0"/>
              </a:rPr>
              <a:t>from data where </a:t>
            </a:r>
            <a:r>
              <a:rPr lang="en-US" sz="1400" dirty="0" smtClean="0">
                <a:latin typeface="Courier (W1)" pitchFamily="49" charset="0"/>
              </a:rPr>
              <a:t>TA like </a:t>
            </a:r>
            <a:r>
              <a:rPr lang="en-US" sz="1400" dirty="0">
                <a:latin typeface="Courier (W1)" pitchFamily="49" charset="0"/>
              </a:rPr>
              <a:t>"S009"</a:t>
            </a:r>
          </a:p>
        </p:txBody>
      </p:sp>
    </p:spTree>
    <p:extLst>
      <p:ext uri="{BB962C8B-B14F-4D97-AF65-F5344CB8AC3E}">
        <p14:creationId xmlns:p14="http://schemas.microsoft.com/office/powerpoint/2010/main" val="124613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on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461631"/>
            <a:ext cx="9001125" cy="4681537"/>
          </a:xfrm>
        </p:spPr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is </a:t>
            </a:r>
            <a:r>
              <a:rPr lang="en-US" dirty="0" smtClean="0"/>
              <a:t>‘%’ </a:t>
            </a:r>
            <a:r>
              <a:rPr lang="en-US" dirty="0"/>
              <a:t>and comment is </a:t>
            </a:r>
            <a:r>
              <a:rPr lang="en-US" dirty="0" smtClean="0"/>
              <a:t>‘/’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eft </a:t>
            </a:r>
            <a:r>
              <a:rPr lang="en-US" dirty="0"/>
              <a:t>of </a:t>
            </a:r>
            <a:r>
              <a:rPr lang="en-US" dirty="0" smtClean="0"/>
              <a:t>right execution</a:t>
            </a:r>
            <a:endParaRPr lang="en-US" dirty="0"/>
          </a:p>
          <a:p>
            <a:r>
              <a:rPr lang="en-US" dirty="0" smtClean="0"/>
              <a:t>Atoms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defined by a letter or a number</a:t>
            </a:r>
          </a:p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type or mixed type, nested lists, operations =&gt; summary table</a:t>
            </a:r>
          </a:p>
          <a:p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using </a:t>
            </a:r>
            <a:r>
              <a:rPr lang="en-US" dirty="0" smtClean="0"/>
              <a:t>()!()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ictionary </a:t>
            </a:r>
            <a:r>
              <a:rPr lang="en-US" dirty="0"/>
              <a:t>to table: </a:t>
            </a:r>
            <a:r>
              <a:rPr lang="en-US" dirty="0" smtClean="0"/>
              <a:t>keys must be symbols, values must be lists of same length</a:t>
            </a:r>
            <a:endParaRPr lang="en-US" dirty="0"/>
          </a:p>
          <a:p>
            <a:r>
              <a:rPr lang="en-US" dirty="0" smtClean="0"/>
              <a:t>Tables 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from a dictionary using flip, or with ([key:()] a:();b:())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psert</a:t>
            </a:r>
            <a:r>
              <a:rPr lang="en-US" dirty="0" smtClean="0"/>
              <a:t>/insert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onditional </a:t>
            </a:r>
            <a:r>
              <a:rPr lang="en-US" dirty="0"/>
              <a:t>statement: FYI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EXERCISE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trades table: upload file BD6_20170517.csv</a:t>
            </a:r>
          </a:p>
          <a:p>
            <a:r>
              <a:rPr lang="en-US" dirty="0" smtClean="0"/>
              <a:t>Count the total number of trades</a:t>
            </a:r>
          </a:p>
          <a:p>
            <a:r>
              <a:rPr lang="en-US" dirty="0" smtClean="0"/>
              <a:t>Count the number of trades by </a:t>
            </a:r>
            <a:r>
              <a:rPr lang="en-US" dirty="0" err="1" smtClean="0"/>
              <a:t>sym</a:t>
            </a:r>
            <a:endParaRPr lang="en-US" dirty="0" smtClean="0"/>
          </a:p>
          <a:p>
            <a:r>
              <a:rPr lang="en-US" dirty="0" smtClean="0"/>
              <a:t>Select trades where the instrument group is 60</a:t>
            </a:r>
          </a:p>
          <a:p>
            <a:r>
              <a:rPr lang="en-US" dirty="0" smtClean="0"/>
              <a:t>Select trades between 9 and 9.15am 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smtClean="0"/>
              <a:t>the </a:t>
            </a:r>
            <a:r>
              <a:rPr lang="en-US" dirty="0"/>
              <a:t>total and average trade volume for </a:t>
            </a:r>
            <a:r>
              <a:rPr lang="en-US" dirty="0" err="1" smtClean="0"/>
              <a:t>sym</a:t>
            </a:r>
            <a:r>
              <a:rPr lang="en-US" dirty="0" smtClean="0"/>
              <a:t>=83_160_50_0_229_14522_0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</a:t>
            </a:r>
            <a:r>
              <a:rPr lang="en-US" dirty="0" smtClean="0"/>
              <a:t>open, low, high and </a:t>
            </a:r>
            <a:r>
              <a:rPr lang="en-US" dirty="0"/>
              <a:t>close over </a:t>
            </a:r>
            <a:r>
              <a:rPr lang="en-US" dirty="0" smtClean="0"/>
              <a:t>five minute </a:t>
            </a:r>
            <a:r>
              <a:rPr lang="en-US" dirty="0"/>
              <a:t>intervals for </a:t>
            </a:r>
            <a:r>
              <a:rPr lang="en-US" dirty="0" smtClean="0"/>
              <a:t>the same sym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18913" y="3883015"/>
            <a:ext cx="9046031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(W1)" pitchFamily="49" charset="0"/>
              </a:rPr>
              <a:t>SOLUTION:</a:t>
            </a:r>
          </a:p>
          <a:p>
            <a:r>
              <a:rPr lang="de-DE" sz="1400" dirty="0">
                <a:latin typeface="Courier (W1)" pitchFamily="49" charset="0"/>
              </a:rPr>
              <a:t>q</a:t>
            </a:r>
            <a:r>
              <a:rPr lang="de-DE" sz="1400" dirty="0" smtClean="0">
                <a:latin typeface="Courier (W1)" pitchFamily="49" charset="0"/>
              </a:rPr>
              <a:t>) </a:t>
            </a:r>
            <a:r>
              <a:rPr lang="en-US" sz="1400" dirty="0" smtClean="0">
                <a:latin typeface="Courier (W1)" pitchFamily="49" charset="0"/>
              </a:rPr>
              <a:t>count data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q) 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select count 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i by </a:t>
            </a:r>
            <a:r>
              <a:rPr lang="en-US" sz="1400" dirty="0" err="1" smtClean="0">
                <a:solidFill>
                  <a:schemeClr val="tx1"/>
                </a:solidFill>
                <a:latin typeface="Courier (W1)" pitchFamily="49" charset="0"/>
              </a:rPr>
              <a:t>sym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 from data</a:t>
            </a:r>
            <a:endParaRPr lang="en-US" sz="1400" dirty="0" smtClean="0">
              <a:solidFill>
                <a:schemeClr val="tx1"/>
              </a:solidFill>
              <a:latin typeface="Courier (W1)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q) select from 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data where </a:t>
            </a:r>
            <a:r>
              <a:rPr lang="en-US" sz="1400" dirty="0" err="1" smtClean="0">
                <a:solidFill>
                  <a:schemeClr val="tx1"/>
                </a:solidFill>
                <a:latin typeface="Courier (W1)" pitchFamily="49" charset="0"/>
              </a:rPr>
              <a:t>instgroup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=60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q) select from data 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where timestamp within (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2017.05.17T09:00:00 2017.05.17T09:30:00)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q) 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select </a:t>
            </a:r>
            <a:r>
              <a:rPr lang="en-US" sz="1400" dirty="0" err="1" smtClean="0">
                <a:solidFill>
                  <a:schemeClr val="tx1"/>
                </a:solidFill>
                <a:latin typeface="Courier (W1)" pitchFamily="49" charset="0"/>
              </a:rPr>
              <a:t>total:sum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 quantity, </a:t>
            </a:r>
            <a:r>
              <a:rPr lang="en-US" sz="1400" dirty="0" err="1" smtClean="0">
                <a:solidFill>
                  <a:schemeClr val="tx1"/>
                </a:solidFill>
                <a:latin typeface="Courier (W1)" pitchFamily="49" charset="0"/>
              </a:rPr>
              <a:t>average:avg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quantity from data where </a:t>
            </a:r>
            <a:r>
              <a:rPr lang="en-US" sz="1400" dirty="0" err="1" smtClean="0">
                <a:solidFill>
                  <a:schemeClr val="tx1"/>
                </a:solidFill>
                <a:latin typeface="Courier (W1)" pitchFamily="49" charset="0"/>
              </a:rPr>
              <a:t>sym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=`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83_160_50_0_229_14522_0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q) </a:t>
            </a:r>
            <a:r>
              <a:rPr lang="en-US" sz="1400" dirty="0">
                <a:latin typeface="Courier (W1)" pitchFamily="49" charset="0"/>
              </a:rPr>
              <a:t>select </a:t>
            </a:r>
            <a:r>
              <a:rPr lang="en-US" sz="1400" dirty="0" err="1">
                <a:latin typeface="Courier (W1)" pitchFamily="49" charset="0"/>
              </a:rPr>
              <a:t>high:max</a:t>
            </a:r>
            <a:r>
              <a:rPr lang="en-US" sz="1400" dirty="0">
                <a:latin typeface="Courier (W1)" pitchFamily="49" charset="0"/>
              </a:rPr>
              <a:t> </a:t>
            </a:r>
            <a:r>
              <a:rPr lang="en-US" sz="1400" dirty="0" err="1" smtClean="0">
                <a:latin typeface="Courier (W1)" pitchFamily="49" charset="0"/>
              </a:rPr>
              <a:t>price,low:min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 err="1" smtClean="0">
                <a:latin typeface="Courier (W1)" pitchFamily="49" charset="0"/>
              </a:rPr>
              <a:t>price,open:first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 err="1" smtClean="0">
                <a:latin typeface="Courier (W1)" pitchFamily="49" charset="0"/>
              </a:rPr>
              <a:t>price,close:last</a:t>
            </a:r>
            <a:r>
              <a:rPr lang="en-US" sz="1400" dirty="0" smtClean="0">
                <a:latin typeface="Courier (W1)" pitchFamily="49" charset="0"/>
              </a:rPr>
              <a:t> price by 5 </a:t>
            </a:r>
            <a:r>
              <a:rPr lang="en-US" sz="1400" dirty="0" err="1" smtClean="0">
                <a:latin typeface="Courier (W1)" pitchFamily="49" charset="0"/>
              </a:rPr>
              <a:t>xbar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 err="1" smtClean="0">
                <a:latin typeface="Courier (W1)" pitchFamily="49" charset="0"/>
              </a:rPr>
              <a:t>timestamp.minute</a:t>
            </a:r>
            <a:r>
              <a:rPr lang="en-US" sz="1400" dirty="0" smtClean="0">
                <a:latin typeface="Courier (W1)" pitchFamily="49" charset="0"/>
              </a:rPr>
              <a:t> from </a:t>
            </a:r>
            <a:r>
              <a:rPr lang="en-US" sz="1400" dirty="0">
                <a:latin typeface="Courier (W1)" pitchFamily="49" charset="0"/>
              </a:rPr>
              <a:t>data where </a:t>
            </a:r>
            <a:r>
              <a:rPr lang="en-US" sz="1400" dirty="0" err="1">
                <a:solidFill>
                  <a:schemeClr val="tx1"/>
                </a:solidFill>
                <a:latin typeface="Courier (W1)" pitchFamily="49" charset="0"/>
              </a:rPr>
              <a:t>sym</a:t>
            </a:r>
            <a:r>
              <a:rPr lang="en-US" sz="1400" dirty="0">
                <a:solidFill>
                  <a:schemeClr val="tx1"/>
                </a:solidFill>
                <a:latin typeface="Courier (W1)" pitchFamily="49" charset="0"/>
              </a:rPr>
              <a:t>=`</a:t>
            </a:r>
            <a:r>
              <a:rPr lang="en-US" sz="1400" dirty="0" smtClean="0">
                <a:solidFill>
                  <a:schemeClr val="tx1"/>
                </a:solidFill>
                <a:latin typeface="Courier (W1)" pitchFamily="49" charset="0"/>
              </a:rPr>
              <a:t>83_160_50_0_229_14522_0</a:t>
            </a:r>
            <a:endParaRPr lang="en-US" sz="1400" dirty="0">
              <a:solidFill>
                <a:schemeClr val="tx1"/>
              </a:solidFill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order of the select elements?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you change a row?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you remove a row?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you do in place update/delete?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404648" y="2264229"/>
            <a:ext cx="7086600" cy="4444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select  </a:t>
            </a:r>
            <a:r>
              <a:rPr lang="en-US" sz="2000" b="1" dirty="0">
                <a:solidFill>
                  <a:srgbClr val="FF0000"/>
                </a:solidFill>
              </a:rPr>
              <a:t>[columns]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[by columns]</a:t>
            </a:r>
            <a:r>
              <a:rPr lang="en-US" sz="2000" dirty="0">
                <a:solidFill>
                  <a:srgbClr val="FF0000"/>
                </a:solidFill>
              </a:rPr>
              <a:t>  from table </a:t>
            </a:r>
            <a:r>
              <a:rPr lang="en-US" sz="2000" b="1" dirty="0">
                <a:solidFill>
                  <a:srgbClr val="FF0000"/>
                </a:solidFill>
              </a:rPr>
              <a:t>[where conditions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4648" y="3196558"/>
            <a:ext cx="7086600" cy="4444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 </a:t>
            </a:r>
            <a:r>
              <a:rPr lang="en-US" sz="2000" b="1" dirty="0" smtClean="0">
                <a:solidFill>
                  <a:srgbClr val="FF0000"/>
                </a:solidFill>
              </a:rPr>
              <a:t>[columns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from </a:t>
            </a:r>
            <a:r>
              <a:rPr lang="en-US" sz="2000" dirty="0">
                <a:solidFill>
                  <a:srgbClr val="FF0000"/>
                </a:solidFill>
              </a:rPr>
              <a:t>table </a:t>
            </a:r>
            <a:r>
              <a:rPr lang="en-US" sz="2000" b="1" dirty="0">
                <a:solidFill>
                  <a:srgbClr val="FF0000"/>
                </a:solidFill>
              </a:rPr>
              <a:t>[where conditions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4648" y="4236464"/>
            <a:ext cx="7086600" cy="4444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delete </a:t>
            </a:r>
            <a:r>
              <a:rPr lang="en-US" sz="2000" b="1" dirty="0" smtClean="0">
                <a:solidFill>
                  <a:srgbClr val="FF0000"/>
                </a:solidFill>
              </a:rPr>
              <a:t>[columns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from </a:t>
            </a:r>
            <a:r>
              <a:rPr lang="en-US" sz="2000" dirty="0">
                <a:solidFill>
                  <a:srgbClr val="FF0000"/>
                </a:solidFill>
              </a:rPr>
              <a:t>table </a:t>
            </a:r>
            <a:r>
              <a:rPr lang="en-US" sz="2000" b="1" dirty="0">
                <a:solidFill>
                  <a:srgbClr val="FF0000"/>
                </a:solidFill>
              </a:rPr>
              <a:t>[where conditions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4648" y="5397393"/>
            <a:ext cx="7086600" cy="7748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update </a:t>
            </a:r>
            <a:r>
              <a:rPr lang="en-US" sz="2000" b="1" dirty="0">
                <a:solidFill>
                  <a:srgbClr val="FF0000"/>
                </a:solidFill>
              </a:rPr>
              <a:t>[columns]</a:t>
            </a:r>
            <a:r>
              <a:rPr lang="en-US" sz="2000" dirty="0">
                <a:solidFill>
                  <a:srgbClr val="FF0000"/>
                </a:solidFill>
              </a:rPr>
              <a:t>  from </a:t>
            </a:r>
            <a:r>
              <a:rPr lang="en-US" sz="2000" dirty="0" smtClean="0">
                <a:solidFill>
                  <a:srgbClr val="FF0000"/>
                </a:solidFill>
              </a:rPr>
              <a:t>`table </a:t>
            </a:r>
            <a:r>
              <a:rPr lang="en-US" sz="2000" b="1" dirty="0">
                <a:solidFill>
                  <a:srgbClr val="FF0000"/>
                </a:solidFill>
              </a:rPr>
              <a:t>[where conditions]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delete </a:t>
            </a:r>
            <a:r>
              <a:rPr lang="en-US" sz="2000" b="1" dirty="0" smtClean="0">
                <a:solidFill>
                  <a:srgbClr val="FF0000"/>
                </a:solidFill>
              </a:rPr>
              <a:t>[columns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from `table </a:t>
            </a:r>
            <a:r>
              <a:rPr lang="en-US" sz="2000" b="1" dirty="0">
                <a:solidFill>
                  <a:srgbClr val="FF0000"/>
                </a:solidFill>
              </a:rPr>
              <a:t>[where conditions</a:t>
            </a:r>
            <a:r>
              <a:rPr lang="en-US" sz="2000" b="1" dirty="0" smtClean="0">
                <a:solidFill>
                  <a:srgbClr val="FF0000"/>
                </a:solidFill>
              </a:rPr>
              <a:t>]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Keywords, Joins, Adverbs and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6.1	Keywords</a:t>
            </a:r>
          </a:p>
          <a:p>
            <a:r>
              <a:rPr lang="en-US" dirty="0" smtClean="0"/>
              <a:t>6.2	Joins</a:t>
            </a:r>
          </a:p>
          <a:p>
            <a:r>
              <a:rPr lang="en-US" dirty="0" smtClean="0"/>
              <a:t>6.3	Adverbs</a:t>
            </a:r>
          </a:p>
          <a:p>
            <a:r>
              <a:rPr lang="en-US" dirty="0" smtClean="0"/>
              <a:t>6.4	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80588"/>
            <a:ext cx="9001125" cy="4681537"/>
          </a:xfrm>
        </p:spPr>
        <p:txBody>
          <a:bodyPr>
            <a:normAutofit/>
          </a:bodyPr>
          <a:lstStyle/>
          <a:p>
            <a:r>
              <a:rPr lang="en-US" dirty="0"/>
              <a:t>Table Modification</a:t>
            </a:r>
            <a:endParaRPr lang="en-US" b="1" dirty="0" smtClean="0"/>
          </a:p>
          <a:p>
            <a:pPr lvl="1"/>
            <a:r>
              <a:rPr lang="en-US" b="1" dirty="0" smtClean="0"/>
              <a:t>cols</a:t>
            </a:r>
            <a:r>
              <a:rPr lang="en-US" dirty="0" smtClean="0"/>
              <a:t> 		- </a:t>
            </a:r>
            <a:r>
              <a:rPr lang="en-US" dirty="0"/>
              <a:t>lists the columns of a table.</a:t>
            </a:r>
          </a:p>
          <a:p>
            <a:pPr lvl="1"/>
            <a:r>
              <a:rPr lang="en-US" b="1" dirty="0" err="1"/>
              <a:t>xcol</a:t>
            </a:r>
            <a:r>
              <a:rPr lang="en-US" dirty="0"/>
              <a:t> 		- rename columns.</a:t>
            </a:r>
          </a:p>
          <a:p>
            <a:pPr lvl="1"/>
            <a:r>
              <a:rPr lang="en-US" b="1" dirty="0" err="1"/>
              <a:t>xcols</a:t>
            </a:r>
            <a:r>
              <a:rPr lang="en-US" dirty="0"/>
              <a:t> 		- reorder columns.</a:t>
            </a:r>
          </a:p>
          <a:p>
            <a:pPr lvl="1"/>
            <a:r>
              <a:rPr lang="en-US" b="1" dirty="0" err="1" smtClean="0"/>
              <a:t>xasc</a:t>
            </a:r>
            <a:r>
              <a:rPr lang="en-US" dirty="0" smtClean="0"/>
              <a:t> 		- </a:t>
            </a:r>
            <a:r>
              <a:rPr lang="en-US" dirty="0"/>
              <a:t>sort ascending by column.</a:t>
            </a:r>
          </a:p>
          <a:p>
            <a:pPr lvl="1"/>
            <a:r>
              <a:rPr lang="en-US" b="1" dirty="0" err="1"/>
              <a:t>xdesc</a:t>
            </a:r>
            <a:r>
              <a:rPr lang="en-US" dirty="0"/>
              <a:t> </a:t>
            </a:r>
            <a:r>
              <a:rPr lang="en-US" dirty="0" smtClean="0"/>
              <a:t>		- </a:t>
            </a:r>
            <a:r>
              <a:rPr lang="en-US" dirty="0"/>
              <a:t>sort descending by column.</a:t>
            </a:r>
          </a:p>
          <a:p>
            <a:pPr lvl="1"/>
            <a:r>
              <a:rPr lang="en-US" b="1" dirty="0" err="1" smtClean="0"/>
              <a:t>xkey</a:t>
            </a:r>
            <a:r>
              <a:rPr lang="en-US" dirty="0" smtClean="0"/>
              <a:t> 		- </a:t>
            </a:r>
            <a:r>
              <a:rPr lang="en-US" dirty="0"/>
              <a:t>key a table by a column.</a:t>
            </a:r>
          </a:p>
          <a:p>
            <a:pPr lvl="1"/>
            <a:r>
              <a:rPr lang="en-US" b="1" dirty="0"/>
              <a:t>key/keys</a:t>
            </a:r>
            <a:r>
              <a:rPr lang="en-US" dirty="0"/>
              <a:t> </a:t>
            </a:r>
            <a:r>
              <a:rPr lang="en-US" dirty="0" smtClean="0"/>
              <a:t>		- </a:t>
            </a:r>
            <a:r>
              <a:rPr lang="en-US" dirty="0"/>
              <a:t>get the key columns of a table.</a:t>
            </a:r>
          </a:p>
          <a:p>
            <a:endParaRPr lang="en-US" dirty="0"/>
          </a:p>
          <a:p>
            <a:r>
              <a:rPr lang="en-US" dirty="0"/>
              <a:t>Statistical keywords can be used to </a:t>
            </a:r>
            <a:r>
              <a:rPr lang="en-US" dirty="0" err="1"/>
              <a:t>analyse</a:t>
            </a:r>
            <a:r>
              <a:rPr lang="en-US" dirty="0"/>
              <a:t> list of numerical values.</a:t>
            </a:r>
          </a:p>
          <a:p>
            <a:pPr lvl="1"/>
            <a:r>
              <a:rPr lang="en-US" b="1" dirty="0"/>
              <a:t>Basics</a:t>
            </a:r>
            <a:r>
              <a:rPr lang="en-US" dirty="0"/>
              <a:t> 	</a:t>
            </a:r>
            <a:r>
              <a:rPr lang="en-US" dirty="0" smtClean="0"/>
              <a:t>	- </a:t>
            </a:r>
            <a:r>
              <a:rPr lang="en-US" dirty="0"/>
              <a:t>first, last, min, max, sum, </a:t>
            </a:r>
            <a:r>
              <a:rPr lang="en-US" dirty="0" err="1"/>
              <a:t>avg</a:t>
            </a:r>
            <a:endParaRPr lang="en-US" dirty="0"/>
          </a:p>
          <a:p>
            <a:pPr lvl="1"/>
            <a:r>
              <a:rPr lang="en-US" b="1" dirty="0"/>
              <a:t>Cumulative</a:t>
            </a:r>
            <a:r>
              <a:rPr lang="en-US" dirty="0"/>
              <a:t> 	</a:t>
            </a:r>
            <a:r>
              <a:rPr lang="en-US" dirty="0" smtClean="0"/>
              <a:t>	- </a:t>
            </a:r>
            <a:r>
              <a:rPr lang="en-US" dirty="0" err="1"/>
              <a:t>mins</a:t>
            </a:r>
            <a:r>
              <a:rPr lang="en-US" dirty="0"/>
              <a:t>, </a:t>
            </a:r>
            <a:r>
              <a:rPr lang="en-US" dirty="0" err="1"/>
              <a:t>maxs</a:t>
            </a:r>
            <a:r>
              <a:rPr lang="en-US" dirty="0"/>
              <a:t>, sums, </a:t>
            </a:r>
            <a:r>
              <a:rPr lang="en-US" dirty="0" err="1"/>
              <a:t>avgs</a:t>
            </a:r>
            <a:endParaRPr lang="en-US" dirty="0"/>
          </a:p>
          <a:p>
            <a:pPr lvl="1"/>
            <a:r>
              <a:rPr lang="en-US" b="1" dirty="0"/>
              <a:t>Moving</a:t>
            </a:r>
            <a:r>
              <a:rPr lang="en-US" dirty="0"/>
              <a:t> 	</a:t>
            </a:r>
            <a:r>
              <a:rPr lang="en-US" dirty="0" smtClean="0"/>
              <a:t>	- </a:t>
            </a:r>
            <a:r>
              <a:rPr lang="en-US" dirty="0" err="1"/>
              <a:t>mmin</a:t>
            </a:r>
            <a:r>
              <a:rPr lang="en-US" dirty="0"/>
              <a:t>, </a:t>
            </a:r>
            <a:r>
              <a:rPr lang="en-US" dirty="0" err="1"/>
              <a:t>mmax</a:t>
            </a:r>
            <a:r>
              <a:rPr lang="en-US" dirty="0"/>
              <a:t>, </a:t>
            </a:r>
            <a:r>
              <a:rPr lang="en-US" dirty="0" err="1"/>
              <a:t>msum</a:t>
            </a:r>
            <a:r>
              <a:rPr lang="en-US" dirty="0"/>
              <a:t>, </a:t>
            </a:r>
            <a:r>
              <a:rPr lang="en-US" dirty="0" err="1"/>
              <a:t>mavg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cols </a:t>
            </a:r>
            <a:r>
              <a:rPr lang="en-US" dirty="0" smtClean="0"/>
              <a:t>- </a:t>
            </a:r>
            <a:r>
              <a:rPr lang="en-US" dirty="0"/>
              <a:t>lists the columns of a </a:t>
            </a:r>
            <a:r>
              <a:rPr lang="en-US" dirty="0" smtClean="0"/>
              <a:t>table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xcol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rename </a:t>
            </a:r>
            <a:r>
              <a:rPr lang="en-US" dirty="0" smtClean="0"/>
              <a:t>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xcols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reorder </a:t>
            </a:r>
            <a:r>
              <a:rPr lang="en-US" dirty="0" smtClean="0"/>
              <a:t>columns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7200" y="1997523"/>
            <a:ext cx="8964386" cy="70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q)t:([] v1:10 20 30; v2:1.1 2.2 3.3) </a:t>
            </a:r>
            <a:endParaRPr lang="fr-FR" sz="1200" dirty="0" smtClean="0">
              <a:latin typeface="Courier (W1)" pitchFamily="49" charset="0"/>
            </a:endParaRPr>
          </a:p>
          <a:p>
            <a:r>
              <a:rPr lang="fr-FR" sz="1200" dirty="0" smtClean="0">
                <a:latin typeface="Courier (W1)" pitchFamily="49" charset="0"/>
              </a:rPr>
              <a:t>q)cols </a:t>
            </a:r>
            <a:r>
              <a:rPr lang="fr-FR" sz="1200" dirty="0">
                <a:latin typeface="Courier (W1)" pitchFamily="49" charset="0"/>
              </a:rPr>
              <a:t>t </a:t>
            </a:r>
            <a:endParaRPr lang="fr-FR" sz="1200" dirty="0" smtClean="0">
              <a:latin typeface="Courier (W1)" pitchFamily="49" charset="0"/>
            </a:endParaRPr>
          </a:p>
          <a:p>
            <a:r>
              <a:rPr lang="fr-FR" sz="1200" dirty="0">
                <a:latin typeface="Courier (W1)" pitchFamily="49" charset="0"/>
              </a:rPr>
              <a:t>`</a:t>
            </a:r>
            <a:r>
              <a:rPr lang="fr-FR" sz="1200" dirty="0" smtClean="0">
                <a:latin typeface="Courier (W1)" pitchFamily="49" charset="0"/>
              </a:rPr>
              <a:t>v1`v2</a:t>
            </a:r>
            <a:endParaRPr lang="fr-FR" sz="1200" dirty="0">
              <a:latin typeface="Courier (W1)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225189"/>
            <a:ext cx="8964386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latin typeface="Courier (W1)" pitchFamily="49" charset="0"/>
              </a:rPr>
              <a:t>q)`</a:t>
            </a:r>
            <a:r>
              <a:rPr lang="fr-FR" sz="1200" dirty="0" err="1" smtClean="0">
                <a:latin typeface="Courier (W1)" pitchFamily="49" charset="0"/>
              </a:rPr>
              <a:t>volume`price</a:t>
            </a:r>
            <a:r>
              <a:rPr lang="fr-FR" sz="1200" dirty="0" smtClean="0">
                <a:latin typeface="Courier (W1)" pitchFamily="49" charset="0"/>
              </a:rPr>
              <a:t> </a:t>
            </a:r>
            <a:r>
              <a:rPr lang="fr-FR" sz="1200" dirty="0" err="1" smtClean="0">
                <a:latin typeface="Courier (W1)" pitchFamily="49" charset="0"/>
              </a:rPr>
              <a:t>xcol</a:t>
            </a:r>
            <a:r>
              <a:rPr lang="fr-FR" sz="1200" dirty="0" smtClean="0">
                <a:latin typeface="Courier (W1)" pitchFamily="49" charset="0"/>
              </a:rPr>
              <a:t> </a:t>
            </a:r>
            <a:r>
              <a:rPr lang="fr-FR" sz="1200" dirty="0">
                <a:latin typeface="Courier (W1)" pitchFamily="49" charset="0"/>
              </a:rPr>
              <a:t>t </a:t>
            </a:r>
            <a:endParaRPr lang="fr-FR" sz="1200" dirty="0" smtClean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volume price</a:t>
            </a:r>
          </a:p>
          <a:p>
            <a:r>
              <a:rPr lang="en-US" sz="1200" dirty="0">
                <a:latin typeface="Courier (W1)" pitchFamily="49" charset="0"/>
              </a:rPr>
              <a:t>------------</a:t>
            </a:r>
          </a:p>
          <a:p>
            <a:r>
              <a:rPr lang="en-US" sz="1200" dirty="0">
                <a:latin typeface="Courier (W1)" pitchFamily="49" charset="0"/>
              </a:rPr>
              <a:t>10     1.1  </a:t>
            </a:r>
          </a:p>
          <a:p>
            <a:r>
              <a:rPr lang="en-US" sz="1200" dirty="0">
                <a:latin typeface="Courier (W1)" pitchFamily="49" charset="0"/>
              </a:rPr>
              <a:t>20     2.2  </a:t>
            </a:r>
          </a:p>
          <a:p>
            <a:r>
              <a:rPr lang="en-US" sz="1200" dirty="0">
                <a:latin typeface="Courier (W1)" pitchFamily="49" charset="0"/>
              </a:rPr>
              <a:t>30     3.3 </a:t>
            </a:r>
            <a:endParaRPr lang="fr-FR" sz="1200" dirty="0">
              <a:latin typeface="Courier (W1)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667" y="4986276"/>
            <a:ext cx="8964386" cy="126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latin typeface="Courier (W1)" pitchFamily="49" charset="0"/>
              </a:rPr>
              <a:t>q)`v2`v1 </a:t>
            </a:r>
            <a:r>
              <a:rPr lang="fr-FR" sz="1200" dirty="0" err="1" smtClean="0">
                <a:latin typeface="Courier (W1)" pitchFamily="49" charset="0"/>
              </a:rPr>
              <a:t>xcols</a:t>
            </a:r>
            <a:r>
              <a:rPr lang="fr-FR" sz="1200" dirty="0" smtClean="0">
                <a:latin typeface="Courier (W1)" pitchFamily="49" charset="0"/>
              </a:rPr>
              <a:t> </a:t>
            </a:r>
            <a:r>
              <a:rPr lang="fr-FR" sz="1200" dirty="0">
                <a:latin typeface="Courier (W1)" pitchFamily="49" charset="0"/>
              </a:rPr>
              <a:t>t </a:t>
            </a:r>
            <a:endParaRPr lang="fr-FR" sz="1200" dirty="0" smtClean="0">
              <a:latin typeface="Courier (W1)" pitchFamily="49" charset="0"/>
            </a:endParaRPr>
          </a:p>
          <a:p>
            <a:r>
              <a:rPr lang="fr-FR" sz="1200" dirty="0">
                <a:latin typeface="Courier (W1)" pitchFamily="49" charset="0"/>
              </a:rPr>
              <a:t>v2  v1</a:t>
            </a:r>
          </a:p>
          <a:p>
            <a:r>
              <a:rPr lang="fr-FR" sz="1200" dirty="0">
                <a:latin typeface="Courier (W1)" pitchFamily="49" charset="0"/>
              </a:rPr>
              <a:t>------</a:t>
            </a:r>
          </a:p>
          <a:p>
            <a:r>
              <a:rPr lang="fr-FR" sz="1200" dirty="0">
                <a:latin typeface="Courier (W1)" pitchFamily="49" charset="0"/>
              </a:rPr>
              <a:t>1.1 10</a:t>
            </a:r>
          </a:p>
          <a:p>
            <a:r>
              <a:rPr lang="fr-FR" sz="1200" dirty="0">
                <a:latin typeface="Courier (W1)" pitchFamily="49" charset="0"/>
              </a:rPr>
              <a:t>2.2 20</a:t>
            </a:r>
          </a:p>
          <a:p>
            <a:r>
              <a:rPr lang="fr-FR" sz="1200" dirty="0">
                <a:latin typeface="Courier (W1)" pitchFamily="49" charset="0"/>
              </a:rPr>
              <a:t>3.3 30</a:t>
            </a:r>
          </a:p>
        </p:txBody>
      </p:sp>
    </p:spTree>
    <p:extLst>
      <p:ext uri="{BB962C8B-B14F-4D97-AF65-F5344CB8AC3E}">
        <p14:creationId xmlns:p14="http://schemas.microsoft.com/office/powerpoint/2010/main" val="270988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80588"/>
            <a:ext cx="9001125" cy="4681537"/>
          </a:xfrm>
        </p:spPr>
        <p:txBody>
          <a:bodyPr>
            <a:normAutofit/>
          </a:bodyPr>
          <a:lstStyle/>
          <a:p>
            <a:r>
              <a:rPr lang="en-US" dirty="0" err="1" smtClean="0"/>
              <a:t>xasc</a:t>
            </a:r>
            <a:r>
              <a:rPr lang="en-US" dirty="0" smtClean="0"/>
              <a:t> - </a:t>
            </a:r>
            <a:r>
              <a:rPr lang="en-US" dirty="0"/>
              <a:t>sort ascending by </a:t>
            </a:r>
            <a:r>
              <a:rPr lang="en-US" dirty="0" smtClean="0"/>
              <a:t>column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66700" lvl="1" indent="-266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xdesc</a:t>
            </a: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dirty="0"/>
              <a:t>sort descending by </a:t>
            </a:r>
            <a:r>
              <a:rPr lang="en-US" sz="2000" dirty="0" smtClean="0"/>
              <a:t>column</a:t>
            </a:r>
            <a:endParaRPr lang="en-US" sz="20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790693"/>
            <a:ext cx="8964386" cy="187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q)t:([] v1:10 20 30; v2:1.1 2.2 3.3) </a:t>
            </a:r>
            <a:endParaRPr lang="fr-FR" sz="1200" dirty="0" smtClean="0">
              <a:latin typeface="Courier (W1)" pitchFamily="49" charset="0"/>
            </a:endParaRPr>
          </a:p>
          <a:p>
            <a:r>
              <a:rPr lang="fr-FR" sz="1200" dirty="0">
                <a:latin typeface="Courier (W1)" pitchFamily="49" charset="0"/>
              </a:rPr>
              <a:t>q)`v1 </a:t>
            </a:r>
            <a:r>
              <a:rPr lang="fr-FR" sz="1200" dirty="0" err="1">
                <a:latin typeface="Courier (W1)" pitchFamily="49" charset="0"/>
              </a:rPr>
              <a:t>xasc</a:t>
            </a:r>
            <a:r>
              <a:rPr lang="fr-FR" sz="1200" dirty="0">
                <a:latin typeface="Courier (W1)" pitchFamily="49" charset="0"/>
              </a:rPr>
              <a:t> t</a:t>
            </a:r>
          </a:p>
          <a:p>
            <a:r>
              <a:rPr lang="fr-FR" sz="1200" dirty="0">
                <a:latin typeface="Courier (W1)" pitchFamily="49" charset="0"/>
              </a:rPr>
              <a:t>v1 v2 </a:t>
            </a:r>
          </a:p>
          <a:p>
            <a:r>
              <a:rPr lang="fr-FR" sz="1200" dirty="0">
                <a:latin typeface="Courier (W1)" pitchFamily="49" charset="0"/>
              </a:rPr>
              <a:t>------</a:t>
            </a:r>
          </a:p>
          <a:p>
            <a:r>
              <a:rPr lang="fr-FR" sz="1200" dirty="0">
                <a:latin typeface="Courier (W1)" pitchFamily="49" charset="0"/>
              </a:rPr>
              <a:t>10 1.1</a:t>
            </a:r>
          </a:p>
          <a:p>
            <a:r>
              <a:rPr lang="fr-FR" sz="1200" dirty="0">
                <a:latin typeface="Courier (W1)" pitchFamily="49" charset="0"/>
              </a:rPr>
              <a:t>20 2.2</a:t>
            </a:r>
          </a:p>
          <a:p>
            <a:r>
              <a:rPr lang="fr-FR" sz="1200" dirty="0">
                <a:latin typeface="Courier (W1)" pitchFamily="49" charset="0"/>
              </a:rPr>
              <a:t>30 </a:t>
            </a:r>
            <a:r>
              <a:rPr lang="fr-FR" sz="1200" dirty="0" smtClean="0">
                <a:latin typeface="Courier (W1)" pitchFamily="49" charset="0"/>
              </a:rPr>
              <a:t>3.3</a:t>
            </a:r>
          </a:p>
          <a:p>
            <a:r>
              <a:rPr lang="fr-FR" sz="1200" dirty="0">
                <a:latin typeface="Courier (W1)" pitchFamily="49" charset="0"/>
              </a:rPr>
              <a:t>q)`v1 </a:t>
            </a:r>
            <a:r>
              <a:rPr lang="fr-FR" sz="1200" dirty="0" err="1">
                <a:latin typeface="Courier (W1)" pitchFamily="49" charset="0"/>
              </a:rPr>
              <a:t>xasc</a:t>
            </a:r>
            <a:r>
              <a:rPr lang="fr-FR" sz="1200" dirty="0">
                <a:latin typeface="Courier (W1)" pitchFamily="49" charset="0"/>
              </a:rPr>
              <a:t> </a:t>
            </a:r>
            <a:r>
              <a:rPr lang="fr-FR" sz="1200" dirty="0" smtClean="0">
                <a:latin typeface="Courier (W1)" pitchFamily="49" charset="0"/>
              </a:rPr>
              <a:t>`t</a:t>
            </a:r>
            <a:endParaRPr lang="fr-FR" sz="12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163778"/>
            <a:ext cx="8964386" cy="1877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q)t:([] v1:10 20 30; v2:1.1 2.2 3.3) </a:t>
            </a:r>
            <a:endParaRPr lang="fr-FR" sz="1200" dirty="0" smtClean="0">
              <a:latin typeface="Courier (W1)" pitchFamily="49" charset="0"/>
            </a:endParaRPr>
          </a:p>
          <a:p>
            <a:r>
              <a:rPr lang="fr-FR" sz="1200" dirty="0">
                <a:latin typeface="Courier (W1)" pitchFamily="49" charset="0"/>
              </a:rPr>
              <a:t>q)`v1 </a:t>
            </a:r>
            <a:r>
              <a:rPr lang="fr-FR" sz="1200" dirty="0" err="1" smtClean="0">
                <a:latin typeface="Courier (W1)" pitchFamily="49" charset="0"/>
              </a:rPr>
              <a:t>xdesc</a:t>
            </a:r>
            <a:r>
              <a:rPr lang="fr-FR" sz="1200" dirty="0" smtClean="0">
                <a:latin typeface="Courier (W1)" pitchFamily="49" charset="0"/>
              </a:rPr>
              <a:t> </a:t>
            </a:r>
            <a:r>
              <a:rPr lang="fr-FR" sz="1200" dirty="0">
                <a:latin typeface="Courier (W1)" pitchFamily="49" charset="0"/>
              </a:rPr>
              <a:t>t</a:t>
            </a:r>
          </a:p>
          <a:p>
            <a:r>
              <a:rPr lang="fr-FR" sz="1200" dirty="0">
                <a:latin typeface="Courier (W1)" pitchFamily="49" charset="0"/>
              </a:rPr>
              <a:t>v1 v2 </a:t>
            </a:r>
          </a:p>
          <a:p>
            <a:r>
              <a:rPr lang="fr-FR" sz="1200" dirty="0">
                <a:latin typeface="Courier (W1)" pitchFamily="49" charset="0"/>
              </a:rPr>
              <a:t>------</a:t>
            </a:r>
          </a:p>
          <a:p>
            <a:r>
              <a:rPr lang="fr-FR" sz="1200" dirty="0">
                <a:latin typeface="Courier (W1)" pitchFamily="49" charset="0"/>
              </a:rPr>
              <a:t>30 3.3</a:t>
            </a:r>
          </a:p>
          <a:p>
            <a:r>
              <a:rPr lang="fr-FR" sz="1200" dirty="0">
                <a:latin typeface="Courier (W1)" pitchFamily="49" charset="0"/>
              </a:rPr>
              <a:t>20 2.2</a:t>
            </a:r>
          </a:p>
          <a:p>
            <a:r>
              <a:rPr lang="fr-FR" sz="1200" dirty="0">
                <a:latin typeface="Courier (W1)" pitchFamily="49" charset="0"/>
              </a:rPr>
              <a:t>10 1.1</a:t>
            </a:r>
          </a:p>
          <a:p>
            <a:r>
              <a:rPr lang="fr-FR" sz="1200" dirty="0" smtClean="0">
                <a:latin typeface="Courier (W1)" pitchFamily="49" charset="0"/>
              </a:rPr>
              <a:t>q</a:t>
            </a:r>
            <a:r>
              <a:rPr lang="fr-FR" sz="1200" dirty="0">
                <a:latin typeface="Courier (W1)" pitchFamily="49" charset="0"/>
              </a:rPr>
              <a:t>)`v1 </a:t>
            </a:r>
            <a:r>
              <a:rPr lang="fr-FR" sz="1200" dirty="0" err="1" smtClean="0">
                <a:latin typeface="Courier (W1)" pitchFamily="49" charset="0"/>
              </a:rPr>
              <a:t>xdesc</a:t>
            </a:r>
            <a:r>
              <a:rPr lang="fr-FR" sz="1200" dirty="0" smtClean="0">
                <a:latin typeface="Courier (W1)" pitchFamily="49" charset="0"/>
              </a:rPr>
              <a:t> `t</a:t>
            </a:r>
            <a:endParaRPr lang="fr-FR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80588"/>
            <a:ext cx="9001125" cy="4681537"/>
          </a:xfrm>
        </p:spPr>
        <p:txBody>
          <a:bodyPr>
            <a:normAutofit/>
          </a:bodyPr>
          <a:lstStyle/>
          <a:p>
            <a:r>
              <a:rPr lang="en-US" dirty="0" err="1" smtClean="0"/>
              <a:t>xkey</a:t>
            </a:r>
            <a:r>
              <a:rPr lang="en-US" dirty="0" smtClean="0"/>
              <a:t> - </a:t>
            </a:r>
            <a:r>
              <a:rPr lang="en-US" dirty="0"/>
              <a:t>key a table by a </a:t>
            </a:r>
            <a:r>
              <a:rPr lang="en-US" dirty="0" smtClean="0"/>
              <a:t>column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key/keys </a:t>
            </a:r>
            <a:r>
              <a:rPr lang="en-US" dirty="0" smtClean="0"/>
              <a:t>- </a:t>
            </a:r>
            <a:r>
              <a:rPr lang="en-US" dirty="0"/>
              <a:t>get the key columns of a </a:t>
            </a:r>
            <a:r>
              <a:rPr lang="en-US" dirty="0" smtClean="0"/>
              <a:t>table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790689"/>
            <a:ext cx="8964386" cy="158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q)t:([] v1:10 20 30; v2:1.1 2.2 3.3) </a:t>
            </a:r>
            <a:endParaRPr lang="fr-FR" sz="1200" dirty="0" smtClean="0">
              <a:latin typeface="Courier (W1)" pitchFamily="49" charset="0"/>
            </a:endParaRPr>
          </a:p>
          <a:p>
            <a:r>
              <a:rPr lang="fr-FR" sz="1200" dirty="0">
                <a:latin typeface="Courier (W1)" pitchFamily="49" charset="0"/>
              </a:rPr>
              <a:t>q) `v1 </a:t>
            </a:r>
            <a:r>
              <a:rPr lang="fr-FR" sz="1200" dirty="0" err="1">
                <a:latin typeface="Courier (W1)" pitchFamily="49" charset="0"/>
              </a:rPr>
              <a:t>xkey</a:t>
            </a:r>
            <a:r>
              <a:rPr lang="fr-FR" sz="1200" dirty="0">
                <a:latin typeface="Courier (W1)" pitchFamily="49" charset="0"/>
              </a:rPr>
              <a:t> </a:t>
            </a:r>
            <a:r>
              <a:rPr lang="fr-FR" sz="1200" dirty="0" smtClean="0">
                <a:latin typeface="Courier (W1)" pitchFamily="49" charset="0"/>
              </a:rPr>
              <a:t>t</a:t>
            </a:r>
          </a:p>
          <a:p>
            <a:r>
              <a:rPr lang="fr-FR" sz="1200" dirty="0">
                <a:latin typeface="Courier (W1)" pitchFamily="49" charset="0"/>
              </a:rPr>
              <a:t>v1| v2 </a:t>
            </a:r>
          </a:p>
          <a:p>
            <a:r>
              <a:rPr lang="fr-FR" sz="1200" dirty="0">
                <a:latin typeface="Courier (W1)" pitchFamily="49" charset="0"/>
              </a:rPr>
              <a:t>--| ---</a:t>
            </a:r>
          </a:p>
          <a:p>
            <a:r>
              <a:rPr lang="fr-FR" sz="1200" dirty="0">
                <a:latin typeface="Courier (W1)" pitchFamily="49" charset="0"/>
              </a:rPr>
              <a:t>10| 1.1</a:t>
            </a:r>
          </a:p>
          <a:p>
            <a:r>
              <a:rPr lang="fr-FR" sz="1200" dirty="0">
                <a:latin typeface="Courier (W1)" pitchFamily="49" charset="0"/>
              </a:rPr>
              <a:t>20| 2.2</a:t>
            </a:r>
          </a:p>
          <a:p>
            <a:r>
              <a:rPr lang="fr-FR" sz="1200" dirty="0">
                <a:latin typeface="Courier (W1)" pitchFamily="49" charset="0"/>
              </a:rPr>
              <a:t>30| </a:t>
            </a:r>
            <a:r>
              <a:rPr lang="fr-FR" sz="1200" dirty="0" smtClean="0">
                <a:latin typeface="Courier (W1)" pitchFamily="49" charset="0"/>
              </a:rPr>
              <a:t>3.3</a:t>
            </a:r>
          </a:p>
          <a:p>
            <a:r>
              <a:rPr lang="fr-FR" sz="1200" dirty="0">
                <a:latin typeface="Courier (W1)" pitchFamily="49" charset="0"/>
              </a:rPr>
              <a:t>q) `v1 </a:t>
            </a:r>
            <a:r>
              <a:rPr lang="fr-FR" sz="1200" dirty="0" err="1">
                <a:latin typeface="Courier (W1)" pitchFamily="49" charset="0"/>
              </a:rPr>
              <a:t>xkey</a:t>
            </a:r>
            <a:r>
              <a:rPr lang="fr-FR" sz="1200" dirty="0">
                <a:latin typeface="Courier (W1)" pitchFamily="49" charset="0"/>
              </a:rPr>
              <a:t> </a:t>
            </a:r>
            <a:r>
              <a:rPr lang="fr-FR" sz="1200" dirty="0" smtClean="0">
                <a:latin typeface="Courier (W1)" pitchFamily="49" charset="0"/>
              </a:rPr>
              <a:t>`t</a:t>
            </a:r>
            <a:endParaRPr lang="fr-FR" sz="12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913403"/>
            <a:ext cx="8964386" cy="155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latin typeface="Courier (W1)" pitchFamily="49" charset="0"/>
              </a:rPr>
              <a:t>q) key </a:t>
            </a:r>
            <a:r>
              <a:rPr lang="fr-FR" sz="1200" dirty="0">
                <a:latin typeface="Courier (W1)" pitchFamily="49" charset="0"/>
              </a:rPr>
              <a:t>`v1 </a:t>
            </a:r>
            <a:r>
              <a:rPr lang="fr-FR" sz="1200" dirty="0" err="1">
                <a:latin typeface="Courier (W1)" pitchFamily="49" charset="0"/>
              </a:rPr>
              <a:t>xkey</a:t>
            </a:r>
            <a:r>
              <a:rPr lang="fr-FR" sz="1200" dirty="0">
                <a:latin typeface="Courier (W1)" pitchFamily="49" charset="0"/>
              </a:rPr>
              <a:t> </a:t>
            </a:r>
            <a:r>
              <a:rPr lang="fr-FR" sz="1200" dirty="0" smtClean="0">
                <a:latin typeface="Courier (W1)" pitchFamily="49" charset="0"/>
              </a:rPr>
              <a:t>t</a:t>
            </a:r>
          </a:p>
          <a:p>
            <a:r>
              <a:rPr lang="fr-FR" sz="1200" dirty="0">
                <a:latin typeface="Courier (W1)" pitchFamily="49" charset="0"/>
              </a:rPr>
              <a:t>v1</a:t>
            </a:r>
          </a:p>
          <a:p>
            <a:r>
              <a:rPr lang="fr-FR" sz="1200" dirty="0">
                <a:latin typeface="Courier (W1)" pitchFamily="49" charset="0"/>
              </a:rPr>
              <a:t>--</a:t>
            </a:r>
          </a:p>
          <a:p>
            <a:r>
              <a:rPr lang="fr-FR" sz="1200" dirty="0">
                <a:latin typeface="Courier (W1)" pitchFamily="49" charset="0"/>
              </a:rPr>
              <a:t>10</a:t>
            </a:r>
          </a:p>
          <a:p>
            <a:r>
              <a:rPr lang="fr-FR" sz="1200" dirty="0">
                <a:latin typeface="Courier (W1)" pitchFamily="49" charset="0"/>
              </a:rPr>
              <a:t>20</a:t>
            </a:r>
          </a:p>
          <a:p>
            <a:r>
              <a:rPr lang="fr-FR" sz="1200" dirty="0" smtClean="0">
                <a:latin typeface="Courier (W1)" pitchFamily="49" charset="0"/>
              </a:rPr>
              <a:t>30</a:t>
            </a:r>
          </a:p>
          <a:p>
            <a:r>
              <a:rPr lang="fr-FR" sz="1200" dirty="0">
                <a:latin typeface="Courier (W1)" pitchFamily="49" charset="0"/>
              </a:rPr>
              <a:t>q) keys `v1 </a:t>
            </a:r>
            <a:r>
              <a:rPr lang="fr-FR" sz="1200" dirty="0" err="1">
                <a:latin typeface="Courier (W1)" pitchFamily="49" charset="0"/>
              </a:rPr>
              <a:t>xkey</a:t>
            </a:r>
            <a:r>
              <a:rPr lang="fr-FR" sz="1200" dirty="0">
                <a:latin typeface="Courier (W1)" pitchFamily="49" charset="0"/>
              </a:rPr>
              <a:t> </a:t>
            </a:r>
            <a:r>
              <a:rPr lang="fr-FR" sz="1200" dirty="0" smtClean="0">
                <a:latin typeface="Courier (W1)" pitchFamily="49" charset="0"/>
              </a:rPr>
              <a:t>t</a:t>
            </a:r>
          </a:p>
          <a:p>
            <a:r>
              <a:rPr lang="fr-FR" sz="1200" dirty="0" smtClean="0">
                <a:latin typeface="Courier (W1)" pitchFamily="49" charset="0"/>
              </a:rPr>
              <a:t>,`v1</a:t>
            </a:r>
            <a:endParaRPr lang="fr-FR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80588"/>
            <a:ext cx="9001125" cy="4681537"/>
          </a:xfrm>
        </p:spPr>
        <p:txBody>
          <a:bodyPr>
            <a:normAutofit/>
          </a:bodyPr>
          <a:lstStyle/>
          <a:p>
            <a:r>
              <a:rPr lang="en-US" dirty="0" smtClean="0"/>
              <a:t>Basics - </a:t>
            </a:r>
            <a:r>
              <a:rPr lang="en-US" dirty="0"/>
              <a:t>first, last, min, max, sum, </a:t>
            </a:r>
            <a:r>
              <a:rPr lang="en-US" dirty="0" err="1"/>
              <a:t>avg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32207"/>
            <a:ext cx="8964386" cy="106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q)select </a:t>
            </a:r>
            <a:r>
              <a:rPr lang="fr-FR" sz="1200" dirty="0" err="1">
                <a:latin typeface="Courier (W1)" pitchFamily="49" charset="0"/>
              </a:rPr>
              <a:t>fst:first</a:t>
            </a:r>
            <a:r>
              <a:rPr lang="fr-FR" sz="1200" dirty="0">
                <a:latin typeface="Courier (W1)" pitchFamily="49" charset="0"/>
              </a:rPr>
              <a:t> v1,lst:last v1,mn:min v1,mx:max v1,sm:sum v1,av:avg v1 </a:t>
            </a:r>
            <a:r>
              <a:rPr lang="fr-FR" sz="1200" dirty="0" err="1">
                <a:latin typeface="Courier (W1)" pitchFamily="49" charset="0"/>
              </a:rPr>
              <a:t>from</a:t>
            </a:r>
            <a:r>
              <a:rPr lang="fr-FR" sz="1200" dirty="0">
                <a:latin typeface="Courier (W1)" pitchFamily="49" charset="0"/>
              </a:rPr>
              <a:t> t</a:t>
            </a:r>
          </a:p>
          <a:p>
            <a:r>
              <a:rPr lang="fr-FR" sz="1200" dirty="0" err="1">
                <a:latin typeface="Courier (W1)" pitchFamily="49" charset="0"/>
              </a:rPr>
              <a:t>fst</a:t>
            </a:r>
            <a:r>
              <a:rPr lang="fr-FR" sz="1200" dirty="0">
                <a:latin typeface="Courier (W1)" pitchFamily="49" charset="0"/>
              </a:rPr>
              <a:t> </a:t>
            </a:r>
            <a:r>
              <a:rPr lang="fr-FR" sz="1200" dirty="0" err="1">
                <a:latin typeface="Courier (W1)" pitchFamily="49" charset="0"/>
              </a:rPr>
              <a:t>lst</a:t>
            </a:r>
            <a:r>
              <a:rPr lang="fr-FR" sz="1200" dirty="0">
                <a:latin typeface="Courier (W1)" pitchFamily="49" charset="0"/>
              </a:rPr>
              <a:t> mn mx </a:t>
            </a:r>
            <a:r>
              <a:rPr lang="fr-FR" sz="1200" dirty="0" err="1">
                <a:latin typeface="Courier (W1)" pitchFamily="49" charset="0"/>
              </a:rPr>
              <a:t>sm</a:t>
            </a:r>
            <a:r>
              <a:rPr lang="fr-FR" sz="1200" dirty="0">
                <a:latin typeface="Courier (W1)" pitchFamily="49" charset="0"/>
              </a:rPr>
              <a:t>  av      </a:t>
            </a:r>
          </a:p>
          <a:p>
            <a:r>
              <a:rPr lang="fr-FR" sz="1200" dirty="0">
                <a:latin typeface="Courier (W1)" pitchFamily="49" charset="0"/>
              </a:rPr>
              <a:t>--------------------------</a:t>
            </a:r>
          </a:p>
          <a:p>
            <a:r>
              <a:rPr lang="fr-FR" sz="1200" dirty="0">
                <a:latin typeface="Courier (W1)" pitchFamily="49" charset="0"/>
              </a:rPr>
              <a:t>10  20  10 30 100 16.66667</a:t>
            </a:r>
          </a:p>
        </p:txBody>
      </p:sp>
    </p:spTree>
    <p:extLst>
      <p:ext uri="{BB962C8B-B14F-4D97-AF65-F5344CB8AC3E}">
        <p14:creationId xmlns:p14="http://schemas.microsoft.com/office/powerpoint/2010/main" val="14926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80588"/>
            <a:ext cx="9001125" cy="4681537"/>
          </a:xfrm>
        </p:spPr>
        <p:txBody>
          <a:bodyPr>
            <a:normAutofit/>
          </a:bodyPr>
          <a:lstStyle/>
          <a:p>
            <a:r>
              <a:rPr lang="en-US" dirty="0" smtClean="0"/>
              <a:t>Cumulative - </a:t>
            </a:r>
            <a:r>
              <a:rPr lang="en-US" dirty="0" err="1"/>
              <a:t>mins</a:t>
            </a:r>
            <a:r>
              <a:rPr lang="en-US" dirty="0"/>
              <a:t>, </a:t>
            </a:r>
            <a:r>
              <a:rPr lang="en-US" dirty="0" err="1"/>
              <a:t>maxs</a:t>
            </a:r>
            <a:r>
              <a:rPr lang="en-US" dirty="0"/>
              <a:t>, sums, </a:t>
            </a:r>
            <a:r>
              <a:rPr lang="en-US" dirty="0" err="1"/>
              <a:t>avgs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823347"/>
            <a:ext cx="8964386" cy="375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q)t</a:t>
            </a:r>
          </a:p>
          <a:p>
            <a:r>
              <a:rPr lang="fr-FR" sz="1200" dirty="0">
                <a:latin typeface="Courier (W1)" pitchFamily="49" charset="0"/>
              </a:rPr>
              <a:t>v1 v2 </a:t>
            </a:r>
          </a:p>
          <a:p>
            <a:r>
              <a:rPr lang="fr-FR" sz="1200" dirty="0">
                <a:latin typeface="Courier (W1)" pitchFamily="49" charset="0"/>
              </a:rPr>
              <a:t>------</a:t>
            </a:r>
          </a:p>
          <a:p>
            <a:r>
              <a:rPr lang="fr-FR" sz="1200" dirty="0">
                <a:latin typeface="Courier (W1)" pitchFamily="49" charset="0"/>
              </a:rPr>
              <a:t>10 1.1</a:t>
            </a:r>
          </a:p>
          <a:p>
            <a:r>
              <a:rPr lang="fr-FR" sz="1200" dirty="0">
                <a:latin typeface="Courier (W1)" pitchFamily="49" charset="0"/>
              </a:rPr>
              <a:t>20 2.2</a:t>
            </a:r>
          </a:p>
          <a:p>
            <a:r>
              <a:rPr lang="fr-FR" sz="1200" dirty="0">
                <a:latin typeface="Courier (W1)" pitchFamily="49" charset="0"/>
              </a:rPr>
              <a:t>30 3.3</a:t>
            </a:r>
          </a:p>
          <a:p>
            <a:r>
              <a:rPr lang="fr-FR" sz="1200" dirty="0">
                <a:latin typeface="Courier (W1)" pitchFamily="49" charset="0"/>
              </a:rPr>
              <a:t>10 4.4</a:t>
            </a:r>
          </a:p>
          <a:p>
            <a:r>
              <a:rPr lang="fr-FR" sz="1200" dirty="0">
                <a:latin typeface="Courier (W1)" pitchFamily="49" charset="0"/>
              </a:rPr>
              <a:t>10 5.5</a:t>
            </a:r>
          </a:p>
          <a:p>
            <a:r>
              <a:rPr lang="fr-FR" sz="1200" dirty="0">
                <a:latin typeface="Courier (W1)" pitchFamily="49" charset="0"/>
              </a:rPr>
              <a:t>20 6.6</a:t>
            </a:r>
          </a:p>
          <a:p>
            <a:endParaRPr lang="fr-FR" sz="1200" dirty="0" smtClean="0">
              <a:latin typeface="Courier (W1)" pitchFamily="49" charset="0"/>
            </a:endParaRPr>
          </a:p>
          <a:p>
            <a:r>
              <a:rPr lang="fr-FR" sz="1200" dirty="0" smtClean="0">
                <a:latin typeface="Courier (W1)" pitchFamily="49" charset="0"/>
              </a:rPr>
              <a:t>q)select </a:t>
            </a:r>
            <a:r>
              <a:rPr lang="fr-FR" sz="1200" dirty="0" err="1">
                <a:latin typeface="Courier (W1)" pitchFamily="49" charset="0"/>
              </a:rPr>
              <a:t>mn:mins</a:t>
            </a:r>
            <a:r>
              <a:rPr lang="fr-FR" sz="1200" dirty="0">
                <a:latin typeface="Courier (W1)" pitchFamily="49" charset="0"/>
              </a:rPr>
              <a:t> v1,mx:maxs v1,sm:sums v1,av:avgs v1 </a:t>
            </a:r>
            <a:r>
              <a:rPr lang="fr-FR" sz="1200" dirty="0" err="1">
                <a:latin typeface="Courier (W1)" pitchFamily="49" charset="0"/>
              </a:rPr>
              <a:t>from</a:t>
            </a:r>
            <a:r>
              <a:rPr lang="fr-FR" sz="1200" dirty="0">
                <a:latin typeface="Courier (W1)" pitchFamily="49" charset="0"/>
              </a:rPr>
              <a:t> t</a:t>
            </a:r>
          </a:p>
          <a:p>
            <a:r>
              <a:rPr lang="fr-FR" sz="1200" dirty="0">
                <a:latin typeface="Courier (W1)" pitchFamily="49" charset="0"/>
              </a:rPr>
              <a:t>mn mx </a:t>
            </a:r>
            <a:r>
              <a:rPr lang="fr-FR" sz="1200" dirty="0" err="1">
                <a:latin typeface="Courier (W1)" pitchFamily="49" charset="0"/>
              </a:rPr>
              <a:t>sm</a:t>
            </a:r>
            <a:r>
              <a:rPr lang="fr-FR" sz="1200" dirty="0">
                <a:latin typeface="Courier (W1)" pitchFamily="49" charset="0"/>
              </a:rPr>
              <a:t>  av      </a:t>
            </a:r>
          </a:p>
          <a:p>
            <a:r>
              <a:rPr lang="fr-FR" sz="1200" dirty="0">
                <a:latin typeface="Courier (W1)" pitchFamily="49" charset="0"/>
              </a:rPr>
              <a:t>------------------</a:t>
            </a:r>
          </a:p>
          <a:p>
            <a:r>
              <a:rPr lang="fr-FR" sz="1200" dirty="0">
                <a:latin typeface="Courier (W1)" pitchFamily="49" charset="0"/>
              </a:rPr>
              <a:t>10 10 10  10      </a:t>
            </a:r>
          </a:p>
          <a:p>
            <a:r>
              <a:rPr lang="fr-FR" sz="1200" dirty="0">
                <a:latin typeface="Courier (W1)" pitchFamily="49" charset="0"/>
              </a:rPr>
              <a:t>10 20 30  15      </a:t>
            </a:r>
          </a:p>
          <a:p>
            <a:r>
              <a:rPr lang="fr-FR" sz="1200" dirty="0">
                <a:latin typeface="Courier (W1)" pitchFamily="49" charset="0"/>
              </a:rPr>
              <a:t>10 30 60  20      </a:t>
            </a:r>
          </a:p>
          <a:p>
            <a:r>
              <a:rPr lang="fr-FR" sz="1200" dirty="0">
                <a:latin typeface="Courier (W1)" pitchFamily="49" charset="0"/>
              </a:rPr>
              <a:t>10 30 70  17.5    </a:t>
            </a:r>
          </a:p>
          <a:p>
            <a:r>
              <a:rPr lang="fr-FR" sz="1200" dirty="0">
                <a:latin typeface="Courier (W1)" pitchFamily="49" charset="0"/>
              </a:rPr>
              <a:t>10 30 80  16      </a:t>
            </a:r>
          </a:p>
          <a:p>
            <a:r>
              <a:rPr lang="fr-FR" sz="1200" dirty="0">
                <a:latin typeface="Courier (W1)" pitchFamily="49" charset="0"/>
              </a:rPr>
              <a:t>10 30 100 16.66667</a:t>
            </a:r>
          </a:p>
        </p:txBody>
      </p:sp>
    </p:spTree>
    <p:extLst>
      <p:ext uri="{BB962C8B-B14F-4D97-AF65-F5344CB8AC3E}">
        <p14:creationId xmlns:p14="http://schemas.microsoft.com/office/powerpoint/2010/main" val="14926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80588"/>
            <a:ext cx="9001125" cy="4681537"/>
          </a:xfrm>
        </p:spPr>
        <p:txBody>
          <a:bodyPr>
            <a:normAutofit/>
          </a:bodyPr>
          <a:lstStyle/>
          <a:p>
            <a:r>
              <a:rPr lang="en-US" dirty="0" smtClean="0"/>
              <a:t>Moving - </a:t>
            </a:r>
            <a:r>
              <a:rPr lang="en-US" dirty="0" err="1"/>
              <a:t>mmin</a:t>
            </a:r>
            <a:r>
              <a:rPr lang="en-US" dirty="0"/>
              <a:t>, </a:t>
            </a:r>
            <a:r>
              <a:rPr lang="en-US" dirty="0" err="1"/>
              <a:t>mmax</a:t>
            </a:r>
            <a:r>
              <a:rPr lang="en-US" dirty="0"/>
              <a:t>, </a:t>
            </a:r>
            <a:r>
              <a:rPr lang="en-US" dirty="0" err="1"/>
              <a:t>msum</a:t>
            </a:r>
            <a:r>
              <a:rPr lang="en-US" dirty="0"/>
              <a:t>, </a:t>
            </a:r>
            <a:r>
              <a:rPr lang="en-US" dirty="0" err="1"/>
              <a:t>mavg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861457"/>
            <a:ext cx="8964386" cy="379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latin typeface="Courier (W1)" pitchFamily="49" charset="0"/>
              </a:rPr>
              <a:t>q)t</a:t>
            </a:r>
          </a:p>
          <a:p>
            <a:r>
              <a:rPr lang="fr-FR" sz="1200" dirty="0">
                <a:latin typeface="Courier (W1)" pitchFamily="49" charset="0"/>
              </a:rPr>
              <a:t>v1 v2 </a:t>
            </a:r>
          </a:p>
          <a:p>
            <a:r>
              <a:rPr lang="fr-FR" sz="1200" dirty="0">
                <a:latin typeface="Courier (W1)" pitchFamily="49" charset="0"/>
              </a:rPr>
              <a:t>------</a:t>
            </a:r>
          </a:p>
          <a:p>
            <a:r>
              <a:rPr lang="fr-FR" sz="1200" dirty="0">
                <a:latin typeface="Courier (W1)" pitchFamily="49" charset="0"/>
              </a:rPr>
              <a:t>10 1.1</a:t>
            </a:r>
          </a:p>
          <a:p>
            <a:r>
              <a:rPr lang="fr-FR" sz="1200" dirty="0">
                <a:latin typeface="Courier (W1)" pitchFamily="49" charset="0"/>
              </a:rPr>
              <a:t>20 2.2</a:t>
            </a:r>
          </a:p>
          <a:p>
            <a:r>
              <a:rPr lang="fr-FR" sz="1200" dirty="0">
                <a:latin typeface="Courier (W1)" pitchFamily="49" charset="0"/>
              </a:rPr>
              <a:t>30 3.3</a:t>
            </a:r>
          </a:p>
          <a:p>
            <a:r>
              <a:rPr lang="fr-FR" sz="1200" dirty="0">
                <a:latin typeface="Courier (W1)" pitchFamily="49" charset="0"/>
              </a:rPr>
              <a:t>10 4.4</a:t>
            </a:r>
          </a:p>
          <a:p>
            <a:r>
              <a:rPr lang="fr-FR" sz="1200" dirty="0">
                <a:latin typeface="Courier (W1)" pitchFamily="49" charset="0"/>
              </a:rPr>
              <a:t>10 5.5</a:t>
            </a:r>
          </a:p>
          <a:p>
            <a:r>
              <a:rPr lang="fr-FR" sz="1200" dirty="0">
                <a:latin typeface="Courier (W1)" pitchFamily="49" charset="0"/>
              </a:rPr>
              <a:t>20 6.6</a:t>
            </a:r>
          </a:p>
          <a:p>
            <a:endParaRPr lang="fr-FR" sz="1200" dirty="0" smtClean="0">
              <a:latin typeface="Courier (W1)" pitchFamily="49" charset="0"/>
            </a:endParaRPr>
          </a:p>
          <a:p>
            <a:r>
              <a:rPr lang="fr-FR" sz="1200" dirty="0" smtClean="0">
                <a:latin typeface="Courier (W1)" pitchFamily="49" charset="0"/>
              </a:rPr>
              <a:t>q)select </a:t>
            </a:r>
            <a:r>
              <a:rPr lang="fr-FR" sz="1200" dirty="0">
                <a:latin typeface="Courier (W1)" pitchFamily="49" charset="0"/>
              </a:rPr>
              <a:t>mn:3 </a:t>
            </a:r>
            <a:r>
              <a:rPr lang="fr-FR" sz="1200" dirty="0" err="1">
                <a:latin typeface="Courier (W1)" pitchFamily="49" charset="0"/>
              </a:rPr>
              <a:t>mmin</a:t>
            </a:r>
            <a:r>
              <a:rPr lang="fr-FR" sz="1200" dirty="0">
                <a:latin typeface="Courier (W1)" pitchFamily="49" charset="0"/>
              </a:rPr>
              <a:t> v1,mx:3 </a:t>
            </a:r>
            <a:r>
              <a:rPr lang="fr-FR" sz="1200" dirty="0" err="1">
                <a:latin typeface="Courier (W1)" pitchFamily="49" charset="0"/>
              </a:rPr>
              <a:t>mmax</a:t>
            </a:r>
            <a:r>
              <a:rPr lang="fr-FR" sz="1200" dirty="0">
                <a:latin typeface="Courier (W1)" pitchFamily="49" charset="0"/>
              </a:rPr>
              <a:t> v1,sm:3 </a:t>
            </a:r>
            <a:r>
              <a:rPr lang="fr-FR" sz="1200" dirty="0" err="1">
                <a:latin typeface="Courier (W1)" pitchFamily="49" charset="0"/>
              </a:rPr>
              <a:t>msum</a:t>
            </a:r>
            <a:r>
              <a:rPr lang="fr-FR" sz="1200" dirty="0">
                <a:latin typeface="Courier (W1)" pitchFamily="49" charset="0"/>
              </a:rPr>
              <a:t> v1,av:3 </a:t>
            </a:r>
            <a:r>
              <a:rPr lang="fr-FR" sz="1200" dirty="0" err="1">
                <a:latin typeface="Courier (W1)" pitchFamily="49" charset="0"/>
              </a:rPr>
              <a:t>mavg</a:t>
            </a:r>
            <a:r>
              <a:rPr lang="fr-FR" sz="1200" dirty="0">
                <a:latin typeface="Courier (W1)" pitchFamily="49" charset="0"/>
              </a:rPr>
              <a:t> v1 </a:t>
            </a:r>
            <a:r>
              <a:rPr lang="fr-FR" sz="1200" dirty="0" err="1">
                <a:latin typeface="Courier (W1)" pitchFamily="49" charset="0"/>
              </a:rPr>
              <a:t>from</a:t>
            </a:r>
            <a:r>
              <a:rPr lang="fr-FR" sz="1200" dirty="0">
                <a:latin typeface="Courier (W1)" pitchFamily="49" charset="0"/>
              </a:rPr>
              <a:t> t</a:t>
            </a:r>
          </a:p>
          <a:p>
            <a:r>
              <a:rPr lang="fr-FR" sz="1200" dirty="0">
                <a:latin typeface="Courier (W1)" pitchFamily="49" charset="0"/>
              </a:rPr>
              <a:t>mn mx </a:t>
            </a:r>
            <a:r>
              <a:rPr lang="fr-FR" sz="1200" dirty="0" err="1">
                <a:latin typeface="Courier (W1)" pitchFamily="49" charset="0"/>
              </a:rPr>
              <a:t>sm</a:t>
            </a:r>
            <a:r>
              <a:rPr lang="fr-FR" sz="1200" dirty="0">
                <a:latin typeface="Courier (W1)" pitchFamily="49" charset="0"/>
              </a:rPr>
              <a:t> av      </a:t>
            </a:r>
          </a:p>
          <a:p>
            <a:r>
              <a:rPr lang="fr-FR" sz="1200" dirty="0">
                <a:latin typeface="Courier (W1)" pitchFamily="49" charset="0"/>
              </a:rPr>
              <a:t>-----------------</a:t>
            </a:r>
          </a:p>
          <a:p>
            <a:r>
              <a:rPr lang="fr-FR" sz="1200" dirty="0">
                <a:latin typeface="Courier (W1)" pitchFamily="49" charset="0"/>
              </a:rPr>
              <a:t>10 10 10 10      </a:t>
            </a:r>
          </a:p>
          <a:p>
            <a:r>
              <a:rPr lang="fr-FR" sz="1200" dirty="0">
                <a:latin typeface="Courier (W1)" pitchFamily="49" charset="0"/>
              </a:rPr>
              <a:t>10 20 30 15      </a:t>
            </a:r>
          </a:p>
          <a:p>
            <a:r>
              <a:rPr lang="fr-FR" sz="1200" dirty="0">
                <a:latin typeface="Courier (W1)" pitchFamily="49" charset="0"/>
              </a:rPr>
              <a:t>10 30 60 20      </a:t>
            </a:r>
          </a:p>
          <a:p>
            <a:r>
              <a:rPr lang="fr-FR" sz="1200" dirty="0">
                <a:latin typeface="Courier (W1)" pitchFamily="49" charset="0"/>
              </a:rPr>
              <a:t>10 30 60 20      </a:t>
            </a:r>
          </a:p>
          <a:p>
            <a:r>
              <a:rPr lang="fr-FR" sz="1200" dirty="0">
                <a:latin typeface="Courier (W1)" pitchFamily="49" charset="0"/>
              </a:rPr>
              <a:t>10 30 50 16.66667</a:t>
            </a:r>
          </a:p>
          <a:p>
            <a:r>
              <a:rPr lang="fr-FR" sz="1200" dirty="0">
                <a:latin typeface="Courier (W1)" pitchFamily="49" charset="0"/>
              </a:rPr>
              <a:t>10 20 40 13.33333</a:t>
            </a:r>
          </a:p>
          <a:p>
            <a:endParaRPr lang="fr-FR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b="1" dirty="0" smtClean="0"/>
              <a:t>DAY 1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Getting Started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File I/O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Atoms and Lists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Dictionaries, Tables and Functions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b="1" dirty="0" smtClean="0"/>
              <a:t>DAY 2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5.     Select and </a:t>
            </a:r>
            <a:r>
              <a:rPr lang="en-GB" dirty="0" err="1" smtClean="0"/>
              <a:t>qSQL</a:t>
            </a:r>
            <a:endParaRPr lang="en-GB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6.     Keywords</a:t>
            </a:r>
            <a:r>
              <a:rPr lang="en-US" dirty="0"/>
              <a:t>, Joins, </a:t>
            </a:r>
            <a:r>
              <a:rPr lang="en-US" dirty="0" smtClean="0"/>
              <a:t>Adverbs</a:t>
            </a: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7.     Integration with R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46720"/>
            <a:ext cx="9001125" cy="4681537"/>
          </a:xfrm>
        </p:spPr>
        <p:txBody>
          <a:bodyPr/>
          <a:lstStyle/>
          <a:p>
            <a:r>
              <a:rPr lang="en-US" dirty="0"/>
              <a:t>Load BD6_20170517.q</a:t>
            </a:r>
          </a:p>
          <a:p>
            <a:r>
              <a:rPr lang="en-US" dirty="0" smtClean="0"/>
              <a:t>List </a:t>
            </a:r>
            <a:r>
              <a:rPr lang="en-US" dirty="0"/>
              <a:t>the columns within the trades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Rename the column quantity with volume</a:t>
            </a:r>
          </a:p>
          <a:p>
            <a:r>
              <a:rPr lang="en-US" dirty="0" smtClean="0"/>
              <a:t>Sort </a:t>
            </a:r>
            <a:r>
              <a:rPr lang="en-US" dirty="0" smtClean="0"/>
              <a:t>the prices within the trades table in ascending/descending order</a:t>
            </a:r>
          </a:p>
          <a:p>
            <a:r>
              <a:rPr lang="en-US" dirty="0" smtClean="0"/>
              <a:t>Meta on the sorted table -&gt; what do you notice</a:t>
            </a:r>
          </a:p>
          <a:p>
            <a:r>
              <a:rPr lang="en-US" dirty="0" smtClean="0"/>
              <a:t>Make the </a:t>
            </a:r>
            <a:r>
              <a:rPr lang="en-US" dirty="0" err="1" smtClean="0"/>
              <a:t>sym</a:t>
            </a:r>
            <a:r>
              <a:rPr lang="en-US" dirty="0" smtClean="0"/>
              <a:t> column the primary key for the trades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29163" y="3528520"/>
            <a:ext cx="888576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(W1)" pitchFamily="49" charset="0"/>
              </a:rPr>
              <a:t>SOLUTION:</a:t>
            </a: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</a:t>
            </a:r>
            <a:r>
              <a:rPr lang="en-US" sz="1400" dirty="0">
                <a:latin typeface="Courier (W1)" pitchFamily="49" charset="0"/>
              </a:rPr>
              <a:t>filename: </a:t>
            </a:r>
            <a:r>
              <a:rPr lang="en-US" sz="1400" dirty="0" err="1">
                <a:latin typeface="Courier (W1)" pitchFamily="49" charset="0"/>
              </a:rPr>
              <a:t>hsym</a:t>
            </a:r>
            <a:r>
              <a:rPr lang="en-US" sz="1400" dirty="0">
                <a:latin typeface="Courier (W1)" pitchFamily="49" charset="0"/>
              </a:rPr>
              <a:t> `$("c:/q/training/BD6_20170517.q") </a:t>
            </a:r>
            <a:endParaRPr lang="en-US" sz="1400" dirty="0" smtClean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</a:t>
            </a:r>
            <a:r>
              <a:rPr lang="en-US" sz="1400" dirty="0">
                <a:latin typeface="Courier (W1)" pitchFamily="49" charset="0"/>
              </a:rPr>
              <a:t>) data: </a:t>
            </a:r>
            <a:r>
              <a:rPr lang="en-US" sz="1400" dirty="0" smtClean="0">
                <a:latin typeface="Courier (W1)" pitchFamily="49" charset="0"/>
              </a:rPr>
              <a:t>get filename</a:t>
            </a:r>
            <a:endParaRPr lang="en-US" sz="1400" dirty="0">
              <a:latin typeface="Courier (W1)" pitchFamily="49" charset="0"/>
            </a:endParaRPr>
          </a:p>
          <a:p>
            <a:r>
              <a:rPr lang="en-US" sz="1400" dirty="0" smtClean="0">
                <a:latin typeface="Courier (W1)" pitchFamily="49" charset="0"/>
              </a:rPr>
              <a:t>q) cols data</a:t>
            </a:r>
          </a:p>
          <a:p>
            <a:r>
              <a:rPr lang="en-US" sz="1400" dirty="0" smtClean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update </a:t>
            </a:r>
            <a:r>
              <a:rPr lang="en-US" sz="1400" dirty="0" err="1" smtClean="0">
                <a:latin typeface="Courier (W1)" pitchFamily="49" charset="0"/>
              </a:rPr>
              <a:t>price,volume:quantity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 smtClean="0">
                <a:latin typeface="Courier (W1)" pitchFamily="49" charset="0"/>
              </a:rPr>
              <a:t>from data</a:t>
            </a:r>
          </a:p>
          <a:p>
            <a:r>
              <a:rPr lang="en-US" sz="1400" dirty="0" smtClean="0">
                <a:latin typeface="Courier (W1)" pitchFamily="49" charset="0"/>
              </a:rPr>
              <a:t>q) `price </a:t>
            </a:r>
            <a:r>
              <a:rPr lang="en-US" sz="1400" dirty="0" err="1" smtClean="0">
                <a:latin typeface="Courier (W1)" pitchFamily="49" charset="0"/>
              </a:rPr>
              <a:t>xasc</a:t>
            </a:r>
            <a:r>
              <a:rPr lang="en-US" sz="1400" dirty="0" smtClean="0">
                <a:latin typeface="Courier (W1)" pitchFamily="49" charset="0"/>
              </a:rPr>
              <a:t> data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`price </a:t>
            </a:r>
            <a:r>
              <a:rPr lang="en-US" sz="1400" dirty="0" err="1" smtClean="0">
                <a:latin typeface="Courier (W1)" pitchFamily="49" charset="0"/>
              </a:rPr>
              <a:t>xdesc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>
                <a:latin typeface="Courier (W1)" pitchFamily="49" charset="0"/>
              </a:rPr>
              <a:t>data</a:t>
            </a:r>
          </a:p>
          <a:p>
            <a:r>
              <a:rPr lang="en-US" sz="1400" dirty="0">
                <a:latin typeface="Courier (W1)" pitchFamily="49" charset="0"/>
              </a:rPr>
              <a:t>q) </a:t>
            </a:r>
            <a:r>
              <a:rPr lang="en-US" sz="1400" dirty="0" smtClean="0">
                <a:latin typeface="Courier (W1)" pitchFamily="49" charset="0"/>
              </a:rPr>
              <a:t>meta `price </a:t>
            </a:r>
            <a:r>
              <a:rPr lang="en-US" sz="1400" dirty="0" err="1">
                <a:latin typeface="Courier (W1)" pitchFamily="49" charset="0"/>
              </a:rPr>
              <a:t>xdesc</a:t>
            </a:r>
            <a:r>
              <a:rPr lang="en-US" sz="1400" dirty="0">
                <a:latin typeface="Courier (W1)" pitchFamily="49" charset="0"/>
              </a:rPr>
              <a:t> </a:t>
            </a:r>
            <a:r>
              <a:rPr lang="en-US" sz="1400" dirty="0" smtClean="0">
                <a:latin typeface="Courier (W1)" pitchFamily="49" charset="0"/>
              </a:rPr>
              <a:t>data</a:t>
            </a:r>
          </a:p>
          <a:p>
            <a:r>
              <a:rPr lang="en-US" sz="1400" dirty="0" smtClean="0">
                <a:latin typeface="Courier (W1)" pitchFamily="49" charset="0"/>
              </a:rPr>
              <a:t>q) `</a:t>
            </a:r>
            <a:r>
              <a:rPr lang="en-US" sz="1400" dirty="0" err="1" smtClean="0">
                <a:latin typeface="Courier (W1)" pitchFamily="49" charset="0"/>
              </a:rPr>
              <a:t>sym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 err="1" smtClean="0">
                <a:latin typeface="Courier (W1)" pitchFamily="49" charset="0"/>
              </a:rPr>
              <a:t>xkey</a:t>
            </a:r>
            <a:r>
              <a:rPr lang="en-US" sz="1400" dirty="0" smtClean="0">
                <a:latin typeface="Courier (W1)" pitchFamily="49" charset="0"/>
              </a:rPr>
              <a:t> </a:t>
            </a:r>
            <a:r>
              <a:rPr lang="en-US" sz="1400" dirty="0" smtClean="0">
                <a:latin typeface="Courier (W1)" pitchFamily="49" charset="0"/>
              </a:rPr>
              <a:t>data</a:t>
            </a:r>
            <a:endParaRPr lang="en-US" sz="1400" dirty="0" smtClean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0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Joins combine data together from </a:t>
            </a:r>
            <a:r>
              <a:rPr lang="en-US" dirty="0" smtClean="0"/>
              <a:t>different </a:t>
            </a:r>
            <a:r>
              <a:rPr lang="en-US" dirty="0"/>
              <a:t>tables.</a:t>
            </a:r>
          </a:p>
          <a:p>
            <a:r>
              <a:rPr lang="en-US" dirty="0"/>
              <a:t>Some joins are </a:t>
            </a:r>
            <a:r>
              <a:rPr lang="en-US" b="1" dirty="0"/>
              <a:t>keyed</a:t>
            </a:r>
            <a:r>
              <a:rPr lang="en-US" dirty="0"/>
              <a:t>, i.e. the join is matched on columns </a:t>
            </a:r>
            <a:r>
              <a:rPr lang="en-US" dirty="0" smtClean="0"/>
              <a:t>in a </a:t>
            </a:r>
            <a:r>
              <a:rPr lang="en-US" dirty="0"/>
              <a:t>keyed table.</a:t>
            </a:r>
          </a:p>
          <a:p>
            <a:r>
              <a:rPr lang="en-US" dirty="0"/>
              <a:t>Some joins are </a:t>
            </a:r>
            <a:r>
              <a:rPr lang="en-US" b="1" dirty="0" err="1"/>
              <a:t>asof</a:t>
            </a:r>
            <a:r>
              <a:rPr lang="en-US" dirty="0"/>
              <a:t>, i.e. the time column in the </a:t>
            </a:r>
            <a:r>
              <a:rPr lang="en-US" dirty="0" smtClean="0"/>
              <a:t>first table dictates </a:t>
            </a:r>
            <a:r>
              <a:rPr lang="en-US" dirty="0"/>
              <a:t>intervals for the time column in the second table.</a:t>
            </a:r>
          </a:p>
          <a:p>
            <a:r>
              <a:rPr lang="en-US" dirty="0"/>
              <a:t>Columns will be </a:t>
            </a:r>
            <a:r>
              <a:rPr lang="en-US" dirty="0" smtClean="0"/>
              <a:t>filled </a:t>
            </a:r>
            <a:r>
              <a:rPr lang="en-US" dirty="0"/>
              <a:t>with nulls if necessary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3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table1 , table2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vertical join </a:t>
            </a:r>
            <a:r>
              <a:rPr lang="en-US" smtClean="0"/>
              <a:t>‘,’ </a:t>
            </a:r>
            <a:r>
              <a:rPr lang="en-US"/>
              <a:t>is used as for joining simple lists, </a:t>
            </a:r>
            <a:r>
              <a:rPr lang="en-US" smtClean="0"/>
              <a:t>and </a:t>
            </a:r>
            <a:r>
              <a:rPr lang="en-US" b="1" smtClean="0"/>
              <a:t>table2</a:t>
            </a:r>
            <a:r>
              <a:rPr lang="en-US" smtClean="0"/>
              <a:t> </a:t>
            </a:r>
            <a:r>
              <a:rPr lang="en-US"/>
              <a:t>is concatenated to </a:t>
            </a:r>
            <a:r>
              <a:rPr lang="en-US" b="1"/>
              <a:t>table1</a:t>
            </a:r>
            <a:r>
              <a:rPr lang="en-US"/>
              <a:t>.</a:t>
            </a:r>
          </a:p>
          <a:p>
            <a:r>
              <a:rPr lang="en-US"/>
              <a:t>Both tables must have exactly the same schema (</a:t>
            </a:r>
            <a:r>
              <a:rPr lang="en-US" smtClean="0"/>
              <a:t>column names </a:t>
            </a:r>
            <a:r>
              <a:rPr lang="en-US"/>
              <a:t>and column types) or the join will fail.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32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985838" y="3450154"/>
            <a:ext cx="7584818" cy="2154503"/>
            <a:chOff x="928688" y="3209097"/>
            <a:chExt cx="7584818" cy="215450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38" y="3209097"/>
              <a:ext cx="2845933" cy="896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88" y="4477504"/>
              <a:ext cx="2908481" cy="886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874" y="3409747"/>
              <a:ext cx="2887632" cy="1449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Arrow Connector 8"/>
            <p:cNvCxnSpPr>
              <a:stCxn id="6" idx="3"/>
              <a:endCxn id="8" idx="1"/>
            </p:cNvCxnSpPr>
            <p:nvPr/>
          </p:nvCxnSpPr>
          <p:spPr>
            <a:xfrm>
              <a:off x="3831771" y="3657358"/>
              <a:ext cx="1794103" cy="476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 flipV="1">
              <a:off x="3837169" y="4134261"/>
              <a:ext cx="1788705" cy="786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9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table BD6_20170517.q</a:t>
            </a:r>
          </a:p>
          <a:p>
            <a:r>
              <a:rPr lang="en-US" dirty="0" smtClean="0"/>
              <a:t>Build 2 tables T1 and T2 with the top 3 and bottom 3 rows from table</a:t>
            </a:r>
          </a:p>
          <a:p>
            <a:r>
              <a:rPr lang="en-US" dirty="0" smtClean="0"/>
              <a:t>Join T1 and T2 (vertically)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8971" y="3273018"/>
            <a:ext cx="8964386" cy="9724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Courier (W1)" pitchFamily="49" charset="0"/>
              </a:rPr>
              <a:t>SOLUTION: </a:t>
            </a:r>
          </a:p>
          <a:p>
            <a:r>
              <a:rPr lang="en-US" sz="1200" dirty="0" smtClean="0">
                <a:latin typeface="Courier (W1)" pitchFamily="49" charset="0"/>
              </a:rPr>
              <a:t>q)T1:3#trades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q)T2:-3#trades</a:t>
            </a:r>
          </a:p>
          <a:p>
            <a:r>
              <a:rPr lang="en-US" sz="1200" dirty="0" smtClean="0">
                <a:latin typeface="Courier (W1)" pitchFamily="49" charset="0"/>
              </a:rPr>
              <a:t>q)T1,T2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orizontal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table1 , ' table2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horizontal join joins tables with the same number of </a:t>
            </a:r>
            <a:r>
              <a:rPr lang="en-US" smtClean="0"/>
              <a:t>rows; i.e</a:t>
            </a:r>
            <a:r>
              <a:rPr lang="en-US"/>
              <a:t>. adds an extra set of columns.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34</a:t>
            </a:fld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959428" y="3014658"/>
            <a:ext cx="4669972" cy="2939827"/>
            <a:chOff x="1959428" y="3014659"/>
            <a:chExt cx="3892324" cy="2483308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428" y="3014659"/>
              <a:ext cx="182880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002" y="3014660"/>
              <a:ext cx="104775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112" y="4669292"/>
              <a:ext cx="2619375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Arrow Connector 10"/>
            <p:cNvCxnSpPr>
              <a:stCxn id="6149" idx="2"/>
              <a:endCxn id="6151" idx="0"/>
            </p:cNvCxnSpPr>
            <p:nvPr/>
          </p:nvCxnSpPr>
          <p:spPr>
            <a:xfrm>
              <a:off x="2873828" y="3843334"/>
              <a:ext cx="1240972" cy="8259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150" idx="2"/>
              <a:endCxn id="6151" idx="0"/>
            </p:cNvCxnSpPr>
            <p:nvPr/>
          </p:nvCxnSpPr>
          <p:spPr>
            <a:xfrm flipH="1">
              <a:off x="4114800" y="3843335"/>
              <a:ext cx="1213077" cy="8259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6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</a:t>
            </a:r>
            <a:r>
              <a:rPr lang="en-US" dirty="0"/>
              <a:t>table BD6_20170517.q</a:t>
            </a:r>
          </a:p>
          <a:p>
            <a:r>
              <a:rPr lang="en-US" dirty="0"/>
              <a:t>Build 2 tables T1 and </a:t>
            </a:r>
            <a:r>
              <a:rPr lang="en-US" dirty="0" smtClean="0"/>
              <a:t>T2. T1 contains timestamp and </a:t>
            </a:r>
            <a:r>
              <a:rPr lang="en-US" dirty="0" err="1" smtClean="0"/>
              <a:t>sym</a:t>
            </a:r>
            <a:r>
              <a:rPr lang="en-US" dirty="0" smtClean="0"/>
              <a:t> from the trades tables. T2 contains </a:t>
            </a:r>
            <a:r>
              <a:rPr lang="en-US" dirty="0"/>
              <a:t>the </a:t>
            </a:r>
            <a:r>
              <a:rPr lang="en-US" dirty="0" smtClean="0"/>
              <a:t>price </a:t>
            </a:r>
            <a:r>
              <a:rPr lang="en-US" dirty="0"/>
              <a:t>and volume </a:t>
            </a:r>
            <a:r>
              <a:rPr lang="en-US" dirty="0" smtClean="0"/>
              <a:t>(quantity</a:t>
            </a:r>
            <a:r>
              <a:rPr lang="en-US" dirty="0"/>
              <a:t>) from </a:t>
            </a:r>
            <a:r>
              <a:rPr lang="en-US" dirty="0" smtClean="0"/>
              <a:t>the trades table</a:t>
            </a:r>
            <a:endParaRPr lang="en-US" dirty="0"/>
          </a:p>
          <a:p>
            <a:r>
              <a:rPr lang="en-US" dirty="0"/>
              <a:t>Join T1 and </a:t>
            </a:r>
            <a:r>
              <a:rPr lang="en-US" dirty="0" smtClean="0"/>
              <a:t>T2 (horizontally)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7200" y="3432722"/>
            <a:ext cx="8964386" cy="13316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Courier (W1)" pitchFamily="49" charset="0"/>
              </a:rPr>
              <a:t>SOLUTION: </a:t>
            </a:r>
          </a:p>
          <a:p>
            <a:r>
              <a:rPr lang="en-US" sz="1200" dirty="0" smtClean="0">
                <a:latin typeface="Courier (W1)" pitchFamily="49" charset="0"/>
              </a:rPr>
              <a:t>q) table1</a:t>
            </a:r>
            <a:r>
              <a:rPr lang="en-US" sz="1200" dirty="0">
                <a:latin typeface="Courier (W1)" pitchFamily="49" charset="0"/>
              </a:rPr>
              <a:t>: select </a:t>
            </a:r>
            <a:r>
              <a:rPr lang="en-US" sz="1200" dirty="0" err="1" smtClean="0">
                <a:latin typeface="Courier (W1)" pitchFamily="49" charset="0"/>
              </a:rPr>
              <a:t>timestamp,sym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from </a:t>
            </a:r>
            <a:r>
              <a:rPr lang="en-US" sz="1200" dirty="0" smtClean="0">
                <a:latin typeface="Courier (W1)" pitchFamily="49" charset="0"/>
              </a:rPr>
              <a:t>data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q) </a:t>
            </a:r>
            <a:r>
              <a:rPr lang="en-US" sz="1200" dirty="0">
                <a:latin typeface="Courier (W1)" pitchFamily="49" charset="0"/>
              </a:rPr>
              <a:t>table2: select </a:t>
            </a:r>
            <a:r>
              <a:rPr lang="en-US" sz="1200" dirty="0" err="1" smtClean="0">
                <a:latin typeface="Courier (W1)" pitchFamily="49" charset="0"/>
              </a:rPr>
              <a:t>price,volume:quantity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from </a:t>
            </a:r>
            <a:r>
              <a:rPr lang="en-US" sz="1200" dirty="0" smtClean="0">
                <a:latin typeface="Courier (W1)" pitchFamily="49" charset="0"/>
              </a:rPr>
              <a:t>data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q</a:t>
            </a:r>
            <a:r>
              <a:rPr lang="en-US" sz="1200" dirty="0">
                <a:latin typeface="Courier (W1)" pitchFamily="49" charset="0"/>
              </a:rPr>
              <a:t>) table1</a:t>
            </a:r>
            <a:r>
              <a:rPr lang="en-US" sz="1200" dirty="0" smtClean="0">
                <a:latin typeface="Courier (W1)" pitchFamily="49" charset="0"/>
              </a:rPr>
              <a:t>,'table2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1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93371"/>
            <a:ext cx="9001125" cy="4880429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</a:t>
            </a:r>
            <a:r>
              <a:rPr lang="en-US" dirty="0" err="1" smtClean="0"/>
              <a:t>lj</a:t>
            </a:r>
            <a:r>
              <a:rPr lang="en-US" dirty="0" smtClean="0"/>
              <a:t> </a:t>
            </a:r>
            <a:r>
              <a:rPr lang="en-US" dirty="0" err="1" smtClean="0"/>
              <a:t>keyedtable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left join is a horizontal join, based on the value of a </a:t>
            </a:r>
            <a:r>
              <a:rPr lang="en-US" dirty="0" smtClean="0"/>
              <a:t>subset of </a:t>
            </a:r>
            <a:r>
              <a:rPr lang="en-US" dirty="0"/>
              <a:t>columns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right argument must be keyed, and where the keys </a:t>
            </a:r>
            <a:r>
              <a:rPr lang="en-US" dirty="0" smtClean="0"/>
              <a:t>are matched </a:t>
            </a:r>
            <a:r>
              <a:rPr lang="en-US" dirty="0"/>
              <a:t>to the columns in the left argument the join is </a:t>
            </a:r>
            <a:r>
              <a:rPr lang="en-US" dirty="0" smtClean="0"/>
              <a:t>completed</a:t>
            </a:r>
            <a:r>
              <a:rPr lang="en-US" dirty="0"/>
              <a:t>. The left argument can be keyed or </a:t>
            </a:r>
            <a:r>
              <a:rPr lang="en-US" dirty="0" err="1"/>
              <a:t>unkeyed</a:t>
            </a:r>
            <a:r>
              <a:rPr lang="en-US" dirty="0"/>
              <a:t>.</a:t>
            </a:r>
          </a:p>
          <a:p>
            <a:r>
              <a:rPr lang="en-US" dirty="0"/>
              <a:t>If a key from </a:t>
            </a:r>
            <a:r>
              <a:rPr lang="en-US" b="1" dirty="0" err="1"/>
              <a:t>keyedtable</a:t>
            </a:r>
            <a:r>
              <a:rPr lang="en-US" dirty="0"/>
              <a:t> isn't present in </a:t>
            </a:r>
            <a:r>
              <a:rPr lang="en-US" b="1" dirty="0"/>
              <a:t>table</a:t>
            </a:r>
            <a:r>
              <a:rPr lang="en-US" dirty="0"/>
              <a:t>, that </a:t>
            </a:r>
            <a:r>
              <a:rPr lang="en-US" dirty="0" smtClean="0"/>
              <a:t>data will </a:t>
            </a:r>
            <a:r>
              <a:rPr lang="en-US" dirty="0"/>
              <a:t>not be joined.</a:t>
            </a:r>
          </a:p>
          <a:p>
            <a:r>
              <a:rPr lang="en-US" dirty="0"/>
              <a:t>If there is no key present in </a:t>
            </a:r>
            <a:r>
              <a:rPr lang="en-US" b="1" dirty="0" err="1"/>
              <a:t>keyedtable</a:t>
            </a:r>
            <a:r>
              <a:rPr lang="en-US" dirty="0"/>
              <a:t> which is in </a:t>
            </a:r>
            <a:r>
              <a:rPr lang="en-US" b="1" dirty="0" smtClean="0"/>
              <a:t>table</a:t>
            </a:r>
            <a:r>
              <a:rPr lang="en-US" dirty="0" smtClean="0"/>
              <a:t>, then </a:t>
            </a:r>
            <a:r>
              <a:rPr lang="en-US" dirty="0"/>
              <a:t>the join results in null values.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2050" name="Picture 2" descr="Example of an ij inner join in q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1" y="2152197"/>
            <a:ext cx="80867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table BD6_20170517.q</a:t>
            </a:r>
          </a:p>
          <a:p>
            <a:r>
              <a:rPr lang="en-US" dirty="0"/>
              <a:t>Build </a:t>
            </a:r>
            <a:r>
              <a:rPr lang="en-US" dirty="0" smtClean="0"/>
              <a:t>a first table T1 with timestamp, sym, price, </a:t>
            </a:r>
            <a:r>
              <a:rPr lang="en-US" dirty="0" smtClean="0"/>
              <a:t>quantity for </a:t>
            </a:r>
            <a:r>
              <a:rPr lang="en-US" dirty="0" smtClean="0"/>
              <a:t>sym</a:t>
            </a:r>
            <a:r>
              <a:rPr lang="en-US" dirty="0"/>
              <a:t> </a:t>
            </a:r>
            <a:r>
              <a:rPr lang="en-US" dirty="0" smtClean="0"/>
              <a:t>83_153_50_0_202_14540_0 and 83_153_50_0_202_14577_0</a:t>
            </a:r>
          </a:p>
          <a:p>
            <a:r>
              <a:rPr lang="en-US" dirty="0" smtClean="0"/>
              <a:t>Build a second table with 2 columns: </a:t>
            </a:r>
            <a:r>
              <a:rPr lang="en-US" dirty="0" err="1" smtClean="0"/>
              <a:t>sym</a:t>
            </a:r>
            <a:r>
              <a:rPr lang="en-US" dirty="0" smtClean="0"/>
              <a:t> and series. For 83_153_50_0_202_14540_0, the series should be NKM17. </a:t>
            </a:r>
            <a:r>
              <a:rPr lang="en-US" dirty="0"/>
              <a:t>For </a:t>
            </a:r>
            <a:r>
              <a:rPr lang="en-US" dirty="0" smtClean="0"/>
              <a:t>83_153_50_0_202_14577_0</a:t>
            </a:r>
            <a:r>
              <a:rPr lang="en-US" dirty="0"/>
              <a:t>, the series should be </a:t>
            </a:r>
            <a:r>
              <a:rPr lang="en-US" dirty="0" smtClean="0"/>
              <a:t>NKN17</a:t>
            </a:r>
            <a:r>
              <a:rPr lang="en-US" dirty="0"/>
              <a:t>. </a:t>
            </a:r>
          </a:p>
          <a:p>
            <a:r>
              <a:rPr lang="en-US" dirty="0" smtClean="0"/>
              <a:t>Left Join the 2 tables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4098541"/>
            <a:ext cx="8964386" cy="13316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Courier (W1)" pitchFamily="49" charset="0"/>
              </a:rPr>
              <a:t>SOLUTION: </a:t>
            </a:r>
          </a:p>
          <a:p>
            <a:r>
              <a:rPr lang="en-US" sz="1200" dirty="0" smtClean="0">
                <a:latin typeface="Courier (W1)" pitchFamily="49" charset="0"/>
              </a:rPr>
              <a:t>q</a:t>
            </a:r>
            <a:r>
              <a:rPr lang="en-US" sz="1200" dirty="0">
                <a:latin typeface="Courier (W1)" pitchFamily="49" charset="0"/>
              </a:rPr>
              <a:t>) </a:t>
            </a:r>
            <a:r>
              <a:rPr lang="en-US" sz="1200" dirty="0" smtClean="0">
                <a:latin typeface="Courier (W1)" pitchFamily="49" charset="0"/>
              </a:rPr>
              <a:t>trade1: select </a:t>
            </a:r>
            <a:r>
              <a:rPr lang="en-US" sz="1200" dirty="0">
                <a:latin typeface="Courier (W1)" pitchFamily="49" charset="0"/>
              </a:rPr>
              <a:t>timestamp, 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,</a:t>
            </a:r>
            <a:r>
              <a:rPr lang="en-US" sz="1200" dirty="0" err="1" smtClean="0">
                <a:latin typeface="Courier (W1)" pitchFamily="49" charset="0"/>
              </a:rPr>
              <a:t>price,volume:quantity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from data where 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in (`83_153_50_0_202_14540_0,`83_153_50_0_202_14577_0</a:t>
            </a:r>
            <a:r>
              <a:rPr lang="en-US" sz="1200" dirty="0" smtClean="0">
                <a:latin typeface="Courier (W1)" pitchFamily="49" charset="0"/>
              </a:rPr>
              <a:t>)</a:t>
            </a:r>
          </a:p>
          <a:p>
            <a:r>
              <a:rPr lang="en-US" sz="1200" dirty="0" smtClean="0">
                <a:latin typeface="Courier (W1)" pitchFamily="49" charset="0"/>
              </a:rPr>
              <a:t>q) </a:t>
            </a:r>
            <a:r>
              <a:rPr lang="en-US" sz="1200" dirty="0" err="1" smtClean="0">
                <a:latin typeface="Courier (W1)" pitchFamily="49" charset="0"/>
              </a:rPr>
              <a:t>seriesinfo</a:t>
            </a:r>
            <a:r>
              <a:rPr lang="en-US" sz="1200" dirty="0" smtClean="0">
                <a:latin typeface="Courier (W1)" pitchFamily="49" charset="0"/>
              </a:rPr>
              <a:t>: ([] sym:`83_153_50_0_202_14540_0`83_153_50_0_202_14577_0; series:`NKM17`NKN17)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q</a:t>
            </a:r>
            <a:r>
              <a:rPr lang="en-US" sz="1200" dirty="0">
                <a:latin typeface="Courier (W1)" pitchFamily="49" charset="0"/>
              </a:rPr>
              <a:t>) </a:t>
            </a:r>
            <a:r>
              <a:rPr lang="en-US" sz="1200" dirty="0" smtClean="0">
                <a:latin typeface="Courier (W1)" pitchFamily="49" charset="0"/>
              </a:rPr>
              <a:t>trade1 </a:t>
            </a:r>
            <a:r>
              <a:rPr lang="en-US" sz="1200" dirty="0" err="1">
                <a:latin typeface="Courier (W1)" pitchFamily="49" charset="0"/>
              </a:rPr>
              <a:t>lj</a:t>
            </a:r>
            <a:r>
              <a:rPr lang="en-US" sz="1200" dirty="0">
                <a:latin typeface="Courier (W1)" pitchFamily="49" charset="0"/>
              </a:rPr>
              <a:t> `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>
                <a:latin typeface="Courier (W1)" pitchFamily="49" charset="0"/>
              </a:rPr>
              <a:t>xkey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>
                <a:latin typeface="Courier (W1)" pitchFamily="49" charset="0"/>
              </a:rPr>
              <a:t>seriesinfo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en-US" smtClean="0"/>
              <a:t>lus Joins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</a:t>
            </a:r>
            <a:r>
              <a:rPr lang="en-US" smtClean="0"/>
              <a:t>able pj keyedtable</a:t>
            </a:r>
          </a:p>
          <a:p>
            <a:r>
              <a:rPr lang="en-US"/>
              <a:t>A plus join (pj) is a variation on the left join;</a:t>
            </a:r>
          </a:p>
          <a:p>
            <a:r>
              <a:rPr lang="en-US"/>
              <a:t>Where the key column names match, numeric values are added.</a:t>
            </a:r>
          </a:p>
          <a:p>
            <a:r>
              <a:rPr lang="en-US"/>
              <a:t>Other columns of the left argument remain unchanged.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3074" name="Picture 2" descr="C:\Users\rouams\Desktop\pj-plus-join-qsql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80" y="3657676"/>
            <a:ext cx="7466667" cy="12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Plus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table </a:t>
            </a:r>
            <a:r>
              <a:rPr lang="en-US" dirty="0" smtClean="0"/>
              <a:t>BD6_20170517.q</a:t>
            </a:r>
          </a:p>
          <a:p>
            <a:r>
              <a:rPr lang="en-US" dirty="0" smtClean="0"/>
              <a:t>Create table trade1 with the volume by </a:t>
            </a:r>
            <a:r>
              <a:rPr lang="en-US" dirty="0" err="1" smtClean="0"/>
              <a:t>sym</a:t>
            </a:r>
            <a:r>
              <a:rPr lang="en-US" dirty="0" smtClean="0"/>
              <a:t> where </a:t>
            </a:r>
            <a:r>
              <a:rPr lang="en-US" dirty="0" smtClean="0"/>
              <a:t>timestamp </a:t>
            </a:r>
            <a:r>
              <a:rPr lang="en-US" dirty="0" smtClean="0"/>
              <a:t>between 9 and 9.30am</a:t>
            </a:r>
          </a:p>
          <a:p>
            <a:r>
              <a:rPr lang="en-US" dirty="0" smtClean="0"/>
              <a:t>Create table trade2 </a:t>
            </a:r>
            <a:r>
              <a:rPr lang="en-US" dirty="0"/>
              <a:t>with the volume by </a:t>
            </a:r>
            <a:r>
              <a:rPr lang="en-US" dirty="0" err="1"/>
              <a:t>sym</a:t>
            </a:r>
            <a:r>
              <a:rPr lang="en-US" dirty="0"/>
              <a:t> where </a:t>
            </a:r>
            <a:r>
              <a:rPr lang="en-US" dirty="0" smtClean="0"/>
              <a:t>timestamp </a:t>
            </a:r>
            <a:r>
              <a:rPr lang="en-US" dirty="0"/>
              <a:t>between </a:t>
            </a:r>
            <a:r>
              <a:rPr lang="en-US" dirty="0" smtClean="0"/>
              <a:t>9.30 </a:t>
            </a:r>
            <a:r>
              <a:rPr lang="en-US" dirty="0"/>
              <a:t>and </a:t>
            </a:r>
            <a:r>
              <a:rPr lang="en-US" dirty="0" smtClean="0"/>
              <a:t>10am</a:t>
            </a:r>
          </a:p>
          <a:p>
            <a:r>
              <a:rPr lang="en-US" dirty="0" smtClean="0"/>
              <a:t>Plus join trade1 and 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1754" y="3703881"/>
            <a:ext cx="899704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 smtClean="0">
                <a:latin typeface="Courier (W1)" pitchFamily="49" charset="0"/>
              </a:rPr>
              <a:t>SOLUTION: </a:t>
            </a:r>
          </a:p>
          <a:p>
            <a:r>
              <a:rPr lang="en-US" sz="1200" dirty="0" smtClean="0">
                <a:latin typeface="Courier (W1)" pitchFamily="49" charset="0"/>
              </a:rPr>
              <a:t>q)trade1</a:t>
            </a:r>
            <a:r>
              <a:rPr lang="en-US" sz="1200" dirty="0">
                <a:latin typeface="Courier (W1)" pitchFamily="49" charset="0"/>
              </a:rPr>
              <a:t>: select </a:t>
            </a:r>
            <a:r>
              <a:rPr lang="en-US" sz="1200" dirty="0" err="1">
                <a:latin typeface="Courier (W1)" pitchFamily="49" charset="0"/>
              </a:rPr>
              <a:t>volume:sum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smtClean="0">
                <a:latin typeface="Courier (W1)" pitchFamily="49" charset="0"/>
              </a:rPr>
              <a:t>quantity </a:t>
            </a:r>
            <a:r>
              <a:rPr lang="en-US" sz="1200" dirty="0">
                <a:latin typeface="Courier (W1)" pitchFamily="49" charset="0"/>
              </a:rPr>
              <a:t>by 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from data where timestamp within (2017.05.17T09:00:00 2017.05.17T09:30:00</a:t>
            </a:r>
            <a:r>
              <a:rPr lang="en-US" sz="1200" dirty="0" smtClean="0">
                <a:latin typeface="Courier (W1)" pitchFamily="49" charset="0"/>
              </a:rPr>
              <a:t>)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q)trade2: select </a:t>
            </a:r>
            <a:r>
              <a:rPr lang="en-US" sz="1200" dirty="0" err="1">
                <a:latin typeface="Courier (W1)" pitchFamily="49" charset="0"/>
              </a:rPr>
              <a:t>volume:sum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smtClean="0">
                <a:latin typeface="Courier (W1)" pitchFamily="49" charset="0"/>
              </a:rPr>
              <a:t>quantity </a:t>
            </a:r>
            <a:r>
              <a:rPr lang="en-US" sz="1200" dirty="0">
                <a:latin typeface="Courier (W1)" pitchFamily="49" charset="0"/>
              </a:rPr>
              <a:t>by 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from data where timestamp within (2017.05.17T09:30:00 2017.05.17T10:00:00</a:t>
            </a:r>
            <a:r>
              <a:rPr lang="en-US" sz="1200" dirty="0" smtClean="0">
                <a:latin typeface="Courier (W1)" pitchFamily="49" charset="0"/>
              </a:rPr>
              <a:t>)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q)trade1 </a:t>
            </a:r>
            <a:r>
              <a:rPr lang="en-US" sz="1200" dirty="0" err="1" smtClean="0">
                <a:latin typeface="Courier (W1)" pitchFamily="49" charset="0"/>
              </a:rPr>
              <a:t>pj</a:t>
            </a:r>
            <a:r>
              <a:rPr lang="en-US" sz="1200" dirty="0" smtClean="0">
                <a:latin typeface="Courier (W1)" pitchFamily="49" charset="0"/>
              </a:rPr>
              <a:t> trade2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 smtClean="0"/>
              <a:t>. </a:t>
            </a:r>
            <a:r>
              <a:rPr lang="en-US"/>
              <a:t>Selects and QSQL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.1	Select</a:t>
            </a:r>
          </a:p>
          <a:p>
            <a:r>
              <a:rPr lang="en-US" dirty="0"/>
              <a:t>5</a:t>
            </a:r>
            <a:r>
              <a:rPr lang="en-US" dirty="0" smtClean="0"/>
              <a:t>.2	Exec</a:t>
            </a:r>
          </a:p>
          <a:p>
            <a:r>
              <a:rPr lang="en-US" dirty="0"/>
              <a:t>5</a:t>
            </a:r>
            <a:r>
              <a:rPr lang="en-US" dirty="0" smtClean="0"/>
              <a:t>.3 	Where</a:t>
            </a:r>
          </a:p>
          <a:p>
            <a:r>
              <a:rPr lang="en-US" dirty="0"/>
              <a:t>5</a:t>
            </a:r>
            <a:r>
              <a:rPr lang="en-US" dirty="0" smtClean="0"/>
              <a:t>.4 	By</a:t>
            </a:r>
          </a:p>
          <a:p>
            <a:r>
              <a:rPr lang="en-US" dirty="0"/>
              <a:t>5</a:t>
            </a:r>
            <a:r>
              <a:rPr lang="en-US" dirty="0" smtClean="0"/>
              <a:t>.5	Update</a:t>
            </a:r>
          </a:p>
          <a:p>
            <a:r>
              <a:rPr lang="en-US" dirty="0"/>
              <a:t>5</a:t>
            </a:r>
            <a:r>
              <a:rPr lang="en-US" dirty="0" smtClean="0"/>
              <a:t>.6	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317171"/>
            <a:ext cx="9001125" cy="4956629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</a:t>
            </a:r>
            <a:r>
              <a:rPr lang="en-US" dirty="0" err="1" smtClean="0"/>
              <a:t>ij</a:t>
            </a:r>
            <a:r>
              <a:rPr lang="en-US" dirty="0" smtClean="0"/>
              <a:t> </a:t>
            </a:r>
            <a:r>
              <a:rPr lang="en-US" dirty="0" err="1" smtClean="0"/>
              <a:t>keyedtable</a:t>
            </a:r>
            <a:endParaRPr lang="en-US" dirty="0" smtClean="0"/>
          </a:p>
          <a:p>
            <a:r>
              <a:rPr lang="en-US" dirty="0"/>
              <a:t>An inner join joins two tables on the keys of </a:t>
            </a:r>
            <a:r>
              <a:rPr lang="en-US" dirty="0" err="1"/>
              <a:t>keyedtable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a match occurs, the column is either added on, </a:t>
            </a:r>
            <a:r>
              <a:rPr lang="en-US" dirty="0" smtClean="0"/>
              <a:t>or updated </a:t>
            </a:r>
            <a:r>
              <a:rPr lang="en-US" dirty="0"/>
              <a:t>if it already exists - the result will be a table </a:t>
            </a:r>
            <a:r>
              <a:rPr lang="en-US" dirty="0" smtClean="0"/>
              <a:t>with one </a:t>
            </a:r>
            <a:r>
              <a:rPr lang="en-US" dirty="0"/>
              <a:t>row for each row of the </a:t>
            </a:r>
            <a:r>
              <a:rPr lang="en-US" dirty="0" smtClean="0"/>
              <a:t>first </a:t>
            </a:r>
            <a:r>
              <a:rPr lang="en-US" dirty="0"/>
              <a:t>table which matches the </a:t>
            </a:r>
            <a:r>
              <a:rPr lang="en-US" dirty="0" smtClean="0"/>
              <a:t>keys of </a:t>
            </a:r>
            <a:r>
              <a:rPr lang="en-US" dirty="0"/>
              <a:t>the second.</a:t>
            </a:r>
          </a:p>
          <a:p>
            <a:r>
              <a:rPr lang="en-US" dirty="0"/>
              <a:t>Non-matches are not returned in the result - i.e. there </a:t>
            </a:r>
            <a:r>
              <a:rPr lang="en-US" dirty="0" smtClean="0"/>
              <a:t>will be </a:t>
            </a:r>
            <a:r>
              <a:rPr lang="en-US" dirty="0"/>
              <a:t>no nulls in the resulting table.</a:t>
            </a:r>
          </a:p>
          <a:p>
            <a:r>
              <a:rPr lang="en-US" dirty="0" err="1"/>
              <a:t>Equi</a:t>
            </a:r>
            <a:r>
              <a:rPr lang="en-US" dirty="0"/>
              <a:t> join (</a:t>
            </a:r>
            <a:r>
              <a:rPr lang="en-US" dirty="0" err="1"/>
              <a:t>ej</a:t>
            </a:r>
            <a:r>
              <a:rPr lang="en-US" dirty="0"/>
              <a:t>) is a variation on </a:t>
            </a:r>
            <a:r>
              <a:rPr lang="en-US" dirty="0" err="1"/>
              <a:t>ij</a:t>
            </a:r>
            <a:r>
              <a:rPr lang="en-US" dirty="0"/>
              <a:t>, where the column names </a:t>
            </a:r>
            <a:r>
              <a:rPr lang="en-US" dirty="0" smtClean="0"/>
              <a:t>can be </a:t>
            </a:r>
            <a:r>
              <a:rPr lang="en-US" dirty="0" smtClean="0"/>
              <a:t>specified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4098" name="Picture 2" descr="C:\Users\rouams\Desktop\ij-inner-join-qsql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3" y="2104473"/>
            <a:ext cx="8276191" cy="21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2438" y="1592263"/>
            <a:ext cx="9001125" cy="4681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Load table BD6_20170517.q</a:t>
            </a:r>
          </a:p>
          <a:p>
            <a:r>
              <a:rPr lang="en-US" dirty="0" smtClean="0"/>
              <a:t>Build a table with 2 columns: </a:t>
            </a:r>
            <a:r>
              <a:rPr lang="en-US" dirty="0" err="1" smtClean="0"/>
              <a:t>sym</a:t>
            </a:r>
            <a:r>
              <a:rPr lang="en-US" dirty="0" smtClean="0"/>
              <a:t> and series. For 83_153_50_0_202_14540_0, the series should be NKM17. For 83_153_50_0_202_14577_0, the series should be NKN17. </a:t>
            </a:r>
          </a:p>
          <a:p>
            <a:r>
              <a:rPr lang="en-US" dirty="0" smtClean="0"/>
              <a:t>Inner Join the trade and series tables </a:t>
            </a:r>
          </a:p>
          <a:p>
            <a:r>
              <a:rPr lang="en-US" dirty="0" smtClean="0"/>
              <a:t>Compare to Left join earlier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098541"/>
            <a:ext cx="8964386" cy="2073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Courier (W1)" pitchFamily="49" charset="0"/>
              </a:rPr>
              <a:t>SOLUTION: </a:t>
            </a:r>
          </a:p>
          <a:p>
            <a:r>
              <a:rPr lang="en-US" sz="1200" dirty="0" smtClean="0">
                <a:latin typeface="Courier (W1)" pitchFamily="49" charset="0"/>
              </a:rPr>
              <a:t>q) </a:t>
            </a:r>
            <a:r>
              <a:rPr lang="en-US" sz="1200" dirty="0" err="1" smtClean="0">
                <a:latin typeface="Courier (W1)" pitchFamily="49" charset="0"/>
              </a:rPr>
              <a:t>seriesinfo</a:t>
            </a:r>
            <a:r>
              <a:rPr lang="en-US" sz="1200" dirty="0" smtClean="0">
                <a:latin typeface="Courier (W1)" pitchFamily="49" charset="0"/>
              </a:rPr>
              <a:t>: ([] sym:`83_153_50_0_202_14540_0`83_153_50_0_202_14577_0; series:`NKM17`NKN17)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q</a:t>
            </a:r>
            <a:r>
              <a:rPr lang="en-US" sz="1200" dirty="0">
                <a:latin typeface="Courier (W1)" pitchFamily="49" charset="0"/>
              </a:rPr>
              <a:t>) </a:t>
            </a:r>
            <a:r>
              <a:rPr lang="en-US" sz="1200" dirty="0" smtClean="0">
                <a:latin typeface="Courier (W1)" pitchFamily="49" charset="0"/>
              </a:rPr>
              <a:t>data </a:t>
            </a:r>
            <a:r>
              <a:rPr lang="en-US" sz="1200" dirty="0" err="1">
                <a:latin typeface="Courier (W1)" pitchFamily="49" charset="0"/>
              </a:rPr>
              <a:t>i</a:t>
            </a:r>
            <a:r>
              <a:rPr lang="en-US" sz="1200" dirty="0" err="1" smtClean="0">
                <a:latin typeface="Courier (W1)" pitchFamily="49" charset="0"/>
              </a:rPr>
              <a:t>j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`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>
                <a:latin typeface="Courier (W1)" pitchFamily="49" charset="0"/>
              </a:rPr>
              <a:t>xkey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 smtClean="0">
                <a:latin typeface="Courier (W1)" pitchFamily="49" charset="0"/>
              </a:rPr>
              <a:t>seriesinfo</a:t>
            </a:r>
            <a:endParaRPr lang="en-US" sz="1200" dirty="0" smtClean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q</a:t>
            </a:r>
            <a:r>
              <a:rPr lang="en-US" sz="1200" dirty="0">
                <a:latin typeface="Courier (W1)" pitchFamily="49" charset="0"/>
              </a:rPr>
              <a:t>) t1:select timestamp, 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,</a:t>
            </a:r>
            <a:r>
              <a:rPr lang="en-US" sz="1200" dirty="0" err="1" smtClean="0">
                <a:latin typeface="Courier (W1)" pitchFamily="49" charset="0"/>
              </a:rPr>
              <a:t>price:price,volume:quantity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from data where 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in (`83_153_50_0_202_14540_0,`83_153_50_0_202_14577_0)</a:t>
            </a:r>
          </a:p>
          <a:p>
            <a:r>
              <a:rPr lang="en-US" sz="1200" dirty="0" smtClean="0">
                <a:latin typeface="Courier (W1)" pitchFamily="49" charset="0"/>
              </a:rPr>
              <a:t>q) count </a:t>
            </a:r>
            <a:r>
              <a:rPr lang="en-US" sz="1200" dirty="0">
                <a:latin typeface="Courier (W1)" pitchFamily="49" charset="0"/>
              </a:rPr>
              <a:t>data </a:t>
            </a:r>
            <a:r>
              <a:rPr lang="en-US" sz="1200" dirty="0" err="1">
                <a:latin typeface="Courier (W1)" pitchFamily="49" charset="0"/>
              </a:rPr>
              <a:t>ij</a:t>
            </a:r>
            <a:r>
              <a:rPr lang="en-US" sz="1200" dirty="0">
                <a:latin typeface="Courier (W1)" pitchFamily="49" charset="0"/>
              </a:rPr>
              <a:t> `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>
                <a:latin typeface="Courier (W1)" pitchFamily="49" charset="0"/>
              </a:rPr>
              <a:t>xkey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>
                <a:latin typeface="Courier (W1)" pitchFamily="49" charset="0"/>
              </a:rPr>
              <a:t>seriesinfo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17396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q) count </a:t>
            </a:r>
            <a:r>
              <a:rPr lang="en-US" sz="1200" dirty="0">
                <a:latin typeface="Courier (W1)" pitchFamily="49" charset="0"/>
              </a:rPr>
              <a:t>t1 </a:t>
            </a:r>
            <a:r>
              <a:rPr lang="en-US" sz="1200" dirty="0" err="1">
                <a:latin typeface="Courier (W1)" pitchFamily="49" charset="0"/>
              </a:rPr>
              <a:t>ij</a:t>
            </a:r>
            <a:r>
              <a:rPr lang="en-US" sz="1200" dirty="0">
                <a:latin typeface="Courier (W1)" pitchFamily="49" charset="0"/>
              </a:rPr>
              <a:t> `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>
                <a:latin typeface="Courier (W1)" pitchFamily="49" charset="0"/>
              </a:rPr>
              <a:t>xkey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 smtClean="0">
                <a:latin typeface="Courier (W1)" pitchFamily="49" charset="0"/>
              </a:rPr>
              <a:t>seriesinfo</a:t>
            </a:r>
            <a:endParaRPr lang="en-US" sz="1200" dirty="0" smtClean="0">
              <a:latin typeface="Courier (W1)" pitchFamily="49" charset="0"/>
            </a:endParaRPr>
          </a:p>
          <a:p>
            <a:r>
              <a:rPr lang="en-US" sz="1200" dirty="0" smtClean="0">
                <a:latin typeface="Courier (W1)" pitchFamily="49" charset="0"/>
              </a:rPr>
              <a:t>17396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2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 Joins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table1 </a:t>
            </a:r>
            <a:r>
              <a:rPr lang="en-US" dirty="0" err="1" smtClean="0"/>
              <a:t>uj</a:t>
            </a:r>
            <a:r>
              <a:rPr lang="en-US" dirty="0" smtClean="0"/>
              <a:t> table2</a:t>
            </a:r>
          </a:p>
          <a:p>
            <a:r>
              <a:rPr lang="en-US" dirty="0" smtClean="0"/>
              <a:t>Keyedtable1 </a:t>
            </a:r>
            <a:r>
              <a:rPr lang="en-US" dirty="0" err="1" smtClean="0"/>
              <a:t>uj</a:t>
            </a:r>
            <a:r>
              <a:rPr lang="en-US" dirty="0" smtClean="0"/>
              <a:t> keyedtable2</a:t>
            </a:r>
          </a:p>
          <a:p>
            <a:r>
              <a:rPr lang="en-US" dirty="0"/>
              <a:t>A union join allows tables with </a:t>
            </a:r>
            <a:r>
              <a:rPr lang="en-US" dirty="0" smtClean="0"/>
              <a:t>different </a:t>
            </a:r>
            <a:r>
              <a:rPr lang="en-US" dirty="0"/>
              <a:t>columns to be </a:t>
            </a:r>
            <a:r>
              <a:rPr lang="en-US" dirty="0" smtClean="0"/>
              <a:t>joined, and </a:t>
            </a:r>
            <a:r>
              <a:rPr lang="en-US" dirty="0"/>
              <a:t>is an extension of the simple vertical join </a:t>
            </a:r>
            <a:r>
              <a:rPr lang="en-US" dirty="0" smtClean="0"/>
              <a:t>(‘,’).</a:t>
            </a:r>
            <a:endParaRPr lang="en-US" dirty="0"/>
          </a:p>
          <a:p>
            <a:r>
              <a:rPr lang="en-US" dirty="0"/>
              <a:t>Both tables must be either keyed or </a:t>
            </a:r>
            <a:r>
              <a:rPr lang="en-US" dirty="0" err="1"/>
              <a:t>unkeyed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Picture 2" descr="C:\Users\rouams\Desktop\uj-union-join-unkeyed-qsql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70" y="3428999"/>
            <a:ext cx="7600001" cy="267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both tables are </a:t>
            </a:r>
            <a:r>
              <a:rPr lang="en-US" b="1" dirty="0" err="1"/>
              <a:t>unkeyed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resulting table is simply the superset of rows and </a:t>
            </a:r>
            <a:r>
              <a:rPr lang="en-US" dirty="0" smtClean="0"/>
              <a:t>columns of </a:t>
            </a:r>
            <a:r>
              <a:rPr lang="en-US" dirty="0"/>
              <a:t>the two tables;</a:t>
            </a:r>
          </a:p>
          <a:p>
            <a:pPr lvl="1"/>
            <a:r>
              <a:rPr lang="en-US" dirty="0"/>
              <a:t>The length of the new table is equal to the length of </a:t>
            </a:r>
            <a:r>
              <a:rPr lang="en-US" dirty="0" smtClean="0"/>
              <a:t>table1 plus </a:t>
            </a:r>
            <a:r>
              <a:rPr lang="en-US" dirty="0"/>
              <a:t>the length of table2;</a:t>
            </a:r>
          </a:p>
          <a:p>
            <a:pPr lvl="1"/>
            <a:r>
              <a:rPr lang="en-US" dirty="0"/>
              <a:t>If the columns are shared, they are concatenated;</a:t>
            </a:r>
          </a:p>
          <a:p>
            <a:pPr lvl="1"/>
            <a:r>
              <a:rPr lang="en-US" dirty="0"/>
              <a:t>If the columns are not shared, they will be </a:t>
            </a:r>
            <a:r>
              <a:rPr lang="en-US" dirty="0" smtClean="0"/>
              <a:t>filled </a:t>
            </a:r>
            <a:r>
              <a:rPr lang="en-US" dirty="0"/>
              <a:t>with nulls</a:t>
            </a:r>
            <a:r>
              <a:rPr lang="en-US" dirty="0" smtClean="0"/>
              <a:t>.</a:t>
            </a:r>
          </a:p>
          <a:p>
            <a:r>
              <a:rPr lang="en-US" dirty="0"/>
              <a:t>When both tables are </a:t>
            </a:r>
            <a:r>
              <a:rPr lang="en-US" b="1" dirty="0"/>
              <a:t>keyed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Update existing records in </a:t>
            </a:r>
            <a:r>
              <a:rPr lang="en-US" b="1" dirty="0"/>
              <a:t>keyedtable1</a:t>
            </a:r>
            <a:r>
              <a:rPr lang="en-US" dirty="0"/>
              <a:t> with matches </a:t>
            </a:r>
            <a:r>
              <a:rPr lang="en-US" dirty="0" smtClean="0"/>
              <a:t>from </a:t>
            </a:r>
            <a:r>
              <a:rPr lang="en-US" b="1" dirty="0" smtClean="0"/>
              <a:t>keyedtable2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Where no match is found, the row is appended.</a:t>
            </a:r>
          </a:p>
          <a:p>
            <a:pPr lvl="1"/>
            <a:r>
              <a:rPr lang="en-US" dirty="0"/>
              <a:t>For example, if we want to join two tables which are </a:t>
            </a:r>
            <a:r>
              <a:rPr lang="en-US" dirty="0" smtClean="0"/>
              <a:t>time bucketed</a:t>
            </a:r>
            <a:r>
              <a:rPr lang="en-US" dirty="0"/>
              <a:t>, we can use a </a:t>
            </a:r>
            <a:r>
              <a:rPr lang="en-US" dirty="0" err="1"/>
              <a:t>uj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table BD6_20170517.q</a:t>
            </a:r>
          </a:p>
          <a:p>
            <a:r>
              <a:rPr lang="en-US" dirty="0" smtClean="0"/>
              <a:t>Create a1 using the top 10 rows of data with columns timestamp, price, </a:t>
            </a:r>
            <a:r>
              <a:rPr lang="en-US" dirty="0" err="1" smtClean="0"/>
              <a:t>sym</a:t>
            </a:r>
            <a:endParaRPr lang="en-US" dirty="0" smtClean="0"/>
          </a:p>
          <a:p>
            <a:r>
              <a:rPr lang="en-US" dirty="0"/>
              <a:t>Create </a:t>
            </a:r>
            <a:r>
              <a:rPr lang="en-US" dirty="0" smtClean="0"/>
              <a:t>a2 </a:t>
            </a:r>
            <a:r>
              <a:rPr lang="en-US" dirty="0"/>
              <a:t>using the </a:t>
            </a:r>
            <a:r>
              <a:rPr lang="en-US" dirty="0" smtClean="0"/>
              <a:t>bottom 10 </a:t>
            </a:r>
            <a:r>
              <a:rPr lang="en-US" dirty="0"/>
              <a:t>rows of data with columns timestamp, price, </a:t>
            </a:r>
            <a:r>
              <a:rPr lang="en-US" dirty="0" err="1" smtClean="0"/>
              <a:t>sym</a:t>
            </a:r>
            <a:r>
              <a:rPr lang="en-US" dirty="0" smtClean="0"/>
              <a:t>, </a:t>
            </a:r>
            <a:r>
              <a:rPr lang="en-US" dirty="0" smtClean="0"/>
              <a:t>volume (quantity)</a:t>
            </a:r>
            <a:endParaRPr lang="en-US" dirty="0" smtClean="0"/>
          </a:p>
          <a:p>
            <a:r>
              <a:rPr lang="en-US" dirty="0" smtClean="0"/>
              <a:t>Union join a1 and a2</a:t>
            </a:r>
            <a:endParaRPr lang="en-US" dirty="0"/>
          </a:p>
          <a:p>
            <a:r>
              <a:rPr lang="en-US" dirty="0" smtClean="0"/>
              <a:t>Try with keyed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4098542"/>
            <a:ext cx="8964386" cy="11374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Courier (W1)" pitchFamily="49" charset="0"/>
              </a:rPr>
              <a:t>SOLUTION: </a:t>
            </a:r>
          </a:p>
          <a:p>
            <a:r>
              <a:rPr lang="en-US" sz="1200" dirty="0">
                <a:latin typeface="Courier (W1)" pitchFamily="49" charset="0"/>
              </a:rPr>
              <a:t>q) </a:t>
            </a:r>
            <a:r>
              <a:rPr lang="en-US" sz="1200" dirty="0" smtClean="0">
                <a:latin typeface="Courier (W1)" pitchFamily="49" charset="0"/>
              </a:rPr>
              <a:t>a1</a:t>
            </a:r>
            <a:r>
              <a:rPr lang="en-US" sz="1200" dirty="0">
                <a:latin typeface="Courier (W1)" pitchFamily="49" charset="0"/>
              </a:rPr>
              <a:t>: 10#select timestamp, 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,</a:t>
            </a:r>
            <a:r>
              <a:rPr lang="en-US" sz="1200" dirty="0" smtClean="0">
                <a:latin typeface="Courier (W1)" pitchFamily="49" charset="0"/>
              </a:rPr>
              <a:t>price </a:t>
            </a:r>
            <a:r>
              <a:rPr lang="en-US" sz="1200" dirty="0">
                <a:latin typeface="Courier (W1)" pitchFamily="49" charset="0"/>
              </a:rPr>
              <a:t>from data</a:t>
            </a:r>
          </a:p>
          <a:p>
            <a:r>
              <a:rPr lang="en-US" sz="1200" dirty="0">
                <a:latin typeface="Courier (W1)" pitchFamily="49" charset="0"/>
              </a:rPr>
              <a:t>q) </a:t>
            </a:r>
            <a:r>
              <a:rPr lang="en-US" sz="1200" dirty="0" smtClean="0">
                <a:latin typeface="Courier (W1)" pitchFamily="49" charset="0"/>
              </a:rPr>
              <a:t>a2</a:t>
            </a:r>
            <a:r>
              <a:rPr lang="en-US" sz="1200" dirty="0">
                <a:latin typeface="Courier (W1)" pitchFamily="49" charset="0"/>
              </a:rPr>
              <a:t>: -10#select timestamp, </a:t>
            </a:r>
            <a:r>
              <a:rPr lang="en-US" sz="1200" dirty="0" err="1">
                <a:latin typeface="Courier (W1)" pitchFamily="49" charset="0"/>
              </a:rPr>
              <a:t>sym</a:t>
            </a:r>
            <a:r>
              <a:rPr lang="en-US" sz="1200" dirty="0">
                <a:latin typeface="Courier (W1)" pitchFamily="49" charset="0"/>
              </a:rPr>
              <a:t> ,</a:t>
            </a:r>
            <a:r>
              <a:rPr lang="en-US" sz="1200" dirty="0" smtClean="0">
                <a:latin typeface="Courier (W1)" pitchFamily="49" charset="0"/>
              </a:rPr>
              <a:t>price, </a:t>
            </a:r>
            <a:r>
              <a:rPr lang="en-US" sz="1200" dirty="0" err="1" smtClean="0">
                <a:latin typeface="Courier (W1)" pitchFamily="49" charset="0"/>
              </a:rPr>
              <a:t>volume:quantity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>
                <a:latin typeface="Courier (W1)" pitchFamily="49" charset="0"/>
              </a:rPr>
              <a:t>from data</a:t>
            </a:r>
          </a:p>
          <a:p>
            <a:r>
              <a:rPr lang="en-US" sz="1200" dirty="0" smtClean="0">
                <a:latin typeface="Courier (W1)" pitchFamily="49" charset="0"/>
              </a:rPr>
              <a:t>q) a1 </a:t>
            </a:r>
            <a:r>
              <a:rPr lang="en-US" sz="1200" dirty="0" err="1">
                <a:latin typeface="Courier (W1)" pitchFamily="49" charset="0"/>
              </a:rPr>
              <a:t>uj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smtClean="0">
                <a:latin typeface="Courier (W1)" pitchFamily="49" charset="0"/>
              </a:rPr>
              <a:t>a2</a:t>
            </a:r>
          </a:p>
          <a:p>
            <a:r>
              <a:rPr lang="en-US" sz="1200" dirty="0" smtClean="0">
                <a:latin typeface="Courier (W1)" pitchFamily="49" charset="0"/>
              </a:rPr>
              <a:t>q) (`</a:t>
            </a:r>
            <a:r>
              <a:rPr lang="en-US" sz="1200" dirty="0" err="1" smtClean="0">
                <a:latin typeface="Courier (W1)" pitchFamily="49" charset="0"/>
              </a:rPr>
              <a:t>sym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 err="1" smtClean="0">
                <a:latin typeface="Courier (W1)" pitchFamily="49" charset="0"/>
              </a:rPr>
              <a:t>xkey</a:t>
            </a:r>
            <a:r>
              <a:rPr lang="en-US" sz="1200" dirty="0" smtClean="0">
                <a:latin typeface="Courier (W1)" pitchFamily="49" charset="0"/>
              </a:rPr>
              <a:t> a1) </a:t>
            </a:r>
            <a:r>
              <a:rPr lang="en-US" sz="1200" dirty="0" err="1">
                <a:latin typeface="Courier (W1)" pitchFamily="49" charset="0"/>
              </a:rPr>
              <a:t>uj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smtClean="0">
                <a:latin typeface="Courier (W1)" pitchFamily="49" charset="0"/>
              </a:rPr>
              <a:t>(`</a:t>
            </a:r>
            <a:r>
              <a:rPr lang="en-US" sz="1200" dirty="0" err="1" smtClean="0">
                <a:latin typeface="Courier (W1)" pitchFamily="49" charset="0"/>
              </a:rPr>
              <a:t>sym</a:t>
            </a:r>
            <a:r>
              <a:rPr lang="en-US" sz="1200" dirty="0" smtClean="0">
                <a:latin typeface="Courier (W1)" pitchFamily="49" charset="0"/>
              </a:rPr>
              <a:t> </a:t>
            </a:r>
            <a:r>
              <a:rPr lang="en-US" sz="1200" dirty="0" err="1" smtClean="0">
                <a:latin typeface="Courier (W1)" pitchFamily="49" charset="0"/>
              </a:rPr>
              <a:t>xkey</a:t>
            </a:r>
            <a:r>
              <a:rPr lang="en-US" sz="1200" dirty="0" smtClean="0">
                <a:latin typeface="Courier (W1)" pitchFamily="49" charset="0"/>
              </a:rPr>
              <a:t> a2)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Asof</a:t>
            </a:r>
            <a:r>
              <a:rPr lang="en-US" dirty="0"/>
              <a:t>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185847"/>
            <a:ext cx="9001125" cy="4681537"/>
          </a:xfrm>
        </p:spPr>
        <p:txBody>
          <a:bodyPr>
            <a:normAutofit/>
          </a:bodyPr>
          <a:lstStyle/>
          <a:p>
            <a:r>
              <a:rPr lang="en-US" dirty="0" err="1"/>
              <a:t>aj</a:t>
            </a:r>
            <a:r>
              <a:rPr lang="en-US" dirty="0" smtClean="0"/>
              <a:t>[`col1`col2</a:t>
            </a:r>
            <a:r>
              <a:rPr lang="en-US" dirty="0"/>
              <a:t>; </a:t>
            </a:r>
            <a:r>
              <a:rPr lang="en-US" b="1" dirty="0"/>
              <a:t>table1</a:t>
            </a:r>
            <a:r>
              <a:rPr lang="en-US" dirty="0"/>
              <a:t>; </a:t>
            </a:r>
            <a:r>
              <a:rPr lang="en-US" b="1" dirty="0"/>
              <a:t>table2</a:t>
            </a:r>
            <a:r>
              <a:rPr lang="en-US" dirty="0"/>
              <a:t>]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asof</a:t>
            </a:r>
            <a:r>
              <a:rPr lang="en-US" dirty="0" smtClean="0"/>
              <a:t> join is not a straight match on a column value. Instead, the values in the chosen column in </a:t>
            </a:r>
            <a:r>
              <a:rPr lang="en-US" b="1" dirty="0" smtClean="0"/>
              <a:t>table1 </a:t>
            </a:r>
            <a:r>
              <a:rPr lang="en-US" dirty="0" smtClean="0"/>
              <a:t>give an interval within which to match from </a:t>
            </a:r>
            <a:r>
              <a:rPr lang="en-US" b="1" dirty="0" smtClean="0"/>
              <a:t>table2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last value within the interval is taken from </a:t>
            </a:r>
            <a:r>
              <a:rPr lang="en-US" b="1" dirty="0"/>
              <a:t>table2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common usage is for time series data, when the time </a:t>
            </a:r>
            <a:r>
              <a:rPr lang="en-US" dirty="0" smtClean="0"/>
              <a:t>values will </a:t>
            </a:r>
            <a:r>
              <a:rPr lang="en-US" dirty="0"/>
              <a:t>not match up exactly - instead, an </a:t>
            </a:r>
            <a:r>
              <a:rPr lang="en-US" dirty="0" err="1"/>
              <a:t>asof</a:t>
            </a:r>
            <a:r>
              <a:rPr lang="en-US" dirty="0"/>
              <a:t> join will </a:t>
            </a:r>
            <a:r>
              <a:rPr lang="en-US" dirty="0" smtClean="0"/>
              <a:t>select the </a:t>
            </a:r>
            <a:r>
              <a:rPr lang="en-US" dirty="0"/>
              <a:t>row from </a:t>
            </a:r>
            <a:r>
              <a:rPr lang="en-US" b="1" dirty="0"/>
              <a:t>table2</a:t>
            </a:r>
            <a:r>
              <a:rPr lang="en-US" dirty="0"/>
              <a:t> with the time not more than the </a:t>
            </a:r>
            <a:r>
              <a:rPr lang="en-US" dirty="0" smtClean="0"/>
              <a:t>corresponding </a:t>
            </a:r>
            <a:r>
              <a:rPr lang="en-US" dirty="0"/>
              <a:t>time in </a:t>
            </a:r>
            <a:r>
              <a:rPr lang="en-US" b="1" dirty="0"/>
              <a:t>table1</a:t>
            </a:r>
            <a:r>
              <a:rPr lang="en-US" dirty="0"/>
              <a:t>. It joins the last value from </a:t>
            </a:r>
            <a:r>
              <a:rPr lang="en-US" b="1" dirty="0" smtClean="0"/>
              <a:t>table2</a:t>
            </a:r>
            <a:r>
              <a:rPr lang="en-US" dirty="0" smtClean="0"/>
              <a:t> to </a:t>
            </a:r>
            <a:r>
              <a:rPr lang="en-US" b="1" dirty="0"/>
              <a:t>table1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39" y="4428442"/>
            <a:ext cx="15049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39" y="5327147"/>
            <a:ext cx="14668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08" y="4517522"/>
            <a:ext cx="18383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9411" y="4698202"/>
            <a:ext cx="750661" cy="2701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table1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411" y="5659505"/>
            <a:ext cx="740828" cy="2701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10349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Asof</a:t>
            </a:r>
            <a:r>
              <a:rPr lang="en-US" dirty="0" smtClean="0"/>
              <a:t>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 smtClean="0"/>
              <a:t>first </a:t>
            </a:r>
            <a:r>
              <a:rPr lang="en-US"/>
              <a:t>argument </a:t>
            </a:r>
            <a:r>
              <a:rPr lang="en-US" smtClean="0"/>
              <a:t>`col1`col2 </a:t>
            </a:r>
            <a:r>
              <a:rPr lang="en-US"/>
              <a:t>is a list of columns to join </a:t>
            </a:r>
            <a:r>
              <a:rPr lang="en-US" smtClean="0"/>
              <a:t>on, commonly `sym`time</a:t>
            </a:r>
            <a:r>
              <a:rPr lang="en-US"/>
              <a:t>.</a:t>
            </a:r>
          </a:p>
          <a:p>
            <a:r>
              <a:rPr lang="en-US"/>
              <a:t>The last column in the list is the </a:t>
            </a:r>
            <a:r>
              <a:rPr lang="en-US" b="1"/>
              <a:t>asof</a:t>
            </a:r>
            <a:r>
              <a:rPr lang="en-US"/>
              <a:t> match. The </a:t>
            </a:r>
            <a:r>
              <a:rPr lang="en-US" smtClean="0"/>
              <a:t>remaining column(s</a:t>
            </a:r>
            <a:r>
              <a:rPr lang="en-US"/>
              <a:t>) are the exact match columns.</a:t>
            </a:r>
          </a:p>
          <a:p>
            <a:r>
              <a:rPr lang="en-US"/>
              <a:t>For correct and optimum performance, it is </a:t>
            </a:r>
            <a:r>
              <a:rPr lang="en-US" smtClean="0"/>
              <a:t>recommended that:</a:t>
            </a:r>
          </a:p>
          <a:p>
            <a:pPr lvl="1"/>
            <a:r>
              <a:rPr lang="en-US"/>
              <a:t>there should be at most one exact match column</a:t>
            </a:r>
          </a:p>
          <a:p>
            <a:pPr lvl="1"/>
            <a:r>
              <a:rPr lang="en-US"/>
              <a:t>the exact match column should have a </a:t>
            </a:r>
            <a:r>
              <a:rPr lang="en-US" smtClean="0"/>
              <a:t>`p </a:t>
            </a:r>
            <a:r>
              <a:rPr lang="en-US"/>
              <a:t>or </a:t>
            </a:r>
            <a:r>
              <a:rPr lang="en-US" smtClean="0"/>
              <a:t>`g </a:t>
            </a:r>
            <a:r>
              <a:rPr lang="en-US"/>
              <a:t>attribute set</a:t>
            </a:r>
          </a:p>
          <a:p>
            <a:pPr lvl="1"/>
            <a:r>
              <a:rPr lang="en-US"/>
              <a:t>the data </a:t>
            </a:r>
            <a:r>
              <a:rPr lang="en-US" b="1"/>
              <a:t>must</a:t>
            </a:r>
            <a:r>
              <a:rPr lang="en-US"/>
              <a:t> be sorted by the asof column within the </a:t>
            </a:r>
            <a:r>
              <a:rPr lang="en-US" smtClean="0"/>
              <a:t>match column </a:t>
            </a:r>
            <a:r>
              <a:rPr lang="en-US"/>
              <a:t>(so in the </a:t>
            </a:r>
            <a:r>
              <a:rPr lang="en-US" smtClean="0"/>
              <a:t>`sym`time </a:t>
            </a:r>
            <a:r>
              <a:rPr lang="en-US"/>
              <a:t>example, the data doesn't </a:t>
            </a:r>
            <a:r>
              <a:rPr lang="en-US" smtClean="0"/>
              <a:t>have to </a:t>
            </a:r>
            <a:r>
              <a:rPr lang="en-US"/>
              <a:t>be globally sorted by time, but does have to be </a:t>
            </a:r>
            <a:r>
              <a:rPr lang="en-US" smtClean="0"/>
              <a:t>sorted within </a:t>
            </a:r>
            <a:r>
              <a:rPr lang="en-US"/>
              <a:t>each sym)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4304581"/>
            <a:ext cx="8964386" cy="167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smtClean="0">
                <a:latin typeface="Courier (W1)" pitchFamily="49" charset="0"/>
              </a:rPr>
              <a:t>q)aj[`sym`time;trades;quotes</a:t>
            </a:r>
            <a:r>
              <a:rPr lang="en-US" sz="1100">
                <a:latin typeface="Courier (W1)" pitchFamily="49" charset="0"/>
              </a:rPr>
              <a:t>]</a:t>
            </a:r>
          </a:p>
          <a:p>
            <a:r>
              <a:rPr lang="en-US" sz="1100">
                <a:latin typeface="Courier (W1)" pitchFamily="49" charset="0"/>
              </a:rPr>
              <a:t>time </a:t>
            </a:r>
            <a:r>
              <a:rPr lang="en-US" sz="1100" smtClean="0">
                <a:latin typeface="Courier (W1)" pitchFamily="49" charset="0"/>
              </a:rPr>
              <a:t>	   sym 	side 	price   size   bid     ask    bsize    asize</a:t>
            </a:r>
            <a:endParaRPr lang="en-US" sz="1100">
              <a:latin typeface="Courier (W1)" pitchFamily="49" charset="0"/>
            </a:endParaRPr>
          </a:p>
          <a:p>
            <a:r>
              <a:rPr lang="en-US" sz="1100" smtClean="0">
                <a:latin typeface="Courier (W1)" pitchFamily="49" charset="0"/>
              </a:rPr>
              <a:t>-------------------------------------------------------------------------------</a:t>
            </a:r>
            <a:endParaRPr lang="en-US" sz="1100">
              <a:latin typeface="Courier (W1)" pitchFamily="49" charset="0"/>
            </a:endParaRPr>
          </a:p>
          <a:p>
            <a:r>
              <a:rPr lang="en-US" sz="1100">
                <a:latin typeface="Courier (W1)" pitchFamily="49" charset="0"/>
              </a:rPr>
              <a:t>00:00:09.377 </a:t>
            </a:r>
            <a:r>
              <a:rPr lang="en-US" sz="1100" smtClean="0">
                <a:latin typeface="Courier (W1)" pitchFamily="49" charset="0"/>
              </a:rPr>
              <a:t> IBM 	buy 	43.51   5000   43.49   43.51  8000     9000</a:t>
            </a:r>
            <a:endParaRPr lang="en-US" sz="1100">
              <a:latin typeface="Courier (W1)" pitchFamily="49" charset="0"/>
            </a:endParaRPr>
          </a:p>
          <a:p>
            <a:r>
              <a:rPr lang="en-US" sz="1100">
                <a:latin typeface="Courier (W1)" pitchFamily="49" charset="0"/>
              </a:rPr>
              <a:t>00:00:10.395 </a:t>
            </a:r>
            <a:r>
              <a:rPr lang="en-US" sz="1100" smtClean="0">
                <a:latin typeface="Courier (W1)" pitchFamily="49" charset="0"/>
              </a:rPr>
              <a:t> NOK 	buy 	31.78   5000   31.77   31.78  6000     9000</a:t>
            </a:r>
            <a:endParaRPr lang="en-US" sz="1100">
              <a:latin typeface="Courier (W1)" pitchFamily="49" charset="0"/>
            </a:endParaRPr>
          </a:p>
          <a:p>
            <a:r>
              <a:rPr lang="en-US" sz="1100">
                <a:latin typeface="Courier (W1)" pitchFamily="49" charset="0"/>
              </a:rPr>
              <a:t>00:00:10.465 </a:t>
            </a:r>
            <a:r>
              <a:rPr lang="en-US" sz="1100" smtClean="0">
                <a:latin typeface="Courier (W1)" pitchFamily="49" charset="0"/>
              </a:rPr>
              <a:t> CSCO 	sell 	35.43   1500   35.43   35.47  3000     7000</a:t>
            </a:r>
            <a:endParaRPr lang="en-US" sz="1100">
              <a:latin typeface="Courier (W1)" pitchFamily="49" charset="0"/>
            </a:endParaRPr>
          </a:p>
          <a:p>
            <a:r>
              <a:rPr lang="en-US" sz="1100">
                <a:latin typeface="Courier (W1)" pitchFamily="49" charset="0"/>
              </a:rPr>
              <a:t>00:00:11.424 </a:t>
            </a:r>
            <a:r>
              <a:rPr lang="en-US" sz="1100" smtClean="0">
                <a:latin typeface="Courier (W1)" pitchFamily="49" charset="0"/>
              </a:rPr>
              <a:t> CSCO 	sell 	35.43   1000   35.43   35.47  3000     7000</a:t>
            </a:r>
            <a:endParaRPr lang="en-US" sz="1100">
              <a:latin typeface="Courier (W1)" pitchFamily="49" charset="0"/>
            </a:endParaRPr>
          </a:p>
          <a:p>
            <a:r>
              <a:rPr lang="en-US" sz="1100">
                <a:latin typeface="Courier (W1)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3617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2438" y="633102"/>
            <a:ext cx="9001125" cy="816286"/>
          </a:xfrm>
        </p:spPr>
        <p:txBody>
          <a:bodyPr/>
          <a:lstStyle/>
          <a:p>
            <a:r>
              <a:rPr lang="en-US" dirty="0" err="1"/>
              <a:t>Asof</a:t>
            </a:r>
            <a:r>
              <a:rPr lang="en-US" dirty="0"/>
              <a:t> Joins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048750" y="6589201"/>
            <a:ext cx="414338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35ED1D-9C82-406C-A555-58E463570241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2438" y="1592263"/>
            <a:ext cx="9001125" cy="4681537"/>
          </a:xfrm>
        </p:spPr>
        <p:txBody>
          <a:bodyPr/>
          <a:lstStyle/>
          <a:p>
            <a:r>
              <a:rPr lang="en-US" dirty="0" smtClean="0"/>
              <a:t>Create a “trade” table with 3 columns – timestamp, sym, </a:t>
            </a:r>
            <a:r>
              <a:rPr lang="en-US" dirty="0" err="1" smtClean="0"/>
              <a:t>qty</a:t>
            </a:r>
            <a:endParaRPr lang="en-US" dirty="0" smtClean="0"/>
          </a:p>
          <a:p>
            <a:r>
              <a:rPr lang="en-US" dirty="0" smtClean="0"/>
              <a:t>Create a “quote” table with 3 columns – timestamp, sym, </a:t>
            </a:r>
            <a:r>
              <a:rPr lang="en-US" dirty="0" err="1" smtClean="0"/>
              <a:t>px</a:t>
            </a:r>
            <a:endParaRPr lang="en-US" dirty="0" smtClean="0"/>
          </a:p>
          <a:p>
            <a:r>
              <a:rPr lang="en-US" dirty="0" smtClean="0"/>
              <a:t>Both tables should have 100,000 rows</a:t>
            </a:r>
          </a:p>
          <a:p>
            <a:r>
              <a:rPr lang="en-US" dirty="0" smtClean="0"/>
              <a:t>For each row in the trade table, find the prevailing price at the point in time</a:t>
            </a:r>
          </a:p>
          <a:p>
            <a:r>
              <a:rPr lang="en-US" dirty="0" smtClean="0"/>
              <a:t>You’ll find that the </a:t>
            </a:r>
            <a:r>
              <a:rPr lang="en-US" dirty="0" err="1" smtClean="0"/>
              <a:t>aj</a:t>
            </a:r>
            <a:r>
              <a:rPr lang="en-US" dirty="0" smtClean="0"/>
              <a:t> will take some time to run. Apply a grouped attribute on the sym column of the quote table.</a:t>
            </a:r>
          </a:p>
          <a:p>
            <a:r>
              <a:rPr lang="en-US" dirty="0" smtClean="0"/>
              <a:t>Re-run the </a:t>
            </a:r>
            <a:r>
              <a:rPr lang="en-US" dirty="0" err="1" smtClean="0"/>
              <a:t>aj</a:t>
            </a:r>
            <a:r>
              <a:rPr lang="en-US" dirty="0" smtClean="0"/>
              <a:t> and note the performance.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4098541"/>
            <a:ext cx="8964386" cy="14885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Courier (W1)" pitchFamily="49" charset="0"/>
              </a:rPr>
              <a:t>SOLUTION: </a:t>
            </a:r>
          </a:p>
          <a:p>
            <a:r>
              <a:rPr lang="en-US" sz="1200" dirty="0">
                <a:latin typeface="Courier (W1)" pitchFamily="49" charset="0"/>
              </a:rPr>
              <a:t>q) n:10000</a:t>
            </a:r>
          </a:p>
          <a:p>
            <a:r>
              <a:rPr lang="en-US" sz="1200" dirty="0">
                <a:latin typeface="Courier (W1)" pitchFamily="49" charset="0"/>
              </a:rPr>
              <a:t>q) trade:([]</a:t>
            </a:r>
            <a:r>
              <a:rPr lang="en-US" sz="1200" dirty="0" err="1">
                <a:latin typeface="Courier (W1)" pitchFamily="49" charset="0"/>
              </a:rPr>
              <a:t>timestamp:asc</a:t>
            </a:r>
            <a:r>
              <a:rPr lang="en-US" sz="1200" dirty="0">
                <a:latin typeface="Courier (W1)" pitchFamily="49" charset="0"/>
              </a:rPr>
              <a:t> n?00:00:00.000;sym:n?`msft`ibm`ge`c`goog`aapl`nflx`bac;qty:n?500)</a:t>
            </a:r>
          </a:p>
          <a:p>
            <a:r>
              <a:rPr lang="en-US" sz="1200" dirty="0">
                <a:latin typeface="Courier (W1)" pitchFamily="49" charset="0"/>
              </a:rPr>
              <a:t>q) quote:([]</a:t>
            </a:r>
            <a:r>
              <a:rPr lang="en-US" sz="1200" dirty="0" err="1">
                <a:latin typeface="Courier (W1)" pitchFamily="49" charset="0"/>
              </a:rPr>
              <a:t>timestamp:asc</a:t>
            </a:r>
            <a:r>
              <a:rPr lang="en-US" sz="1200" dirty="0">
                <a:latin typeface="Courier (W1)" pitchFamily="49" charset="0"/>
              </a:rPr>
              <a:t> n?00:00:00.000;sym:n?`msft`ibm`ge`c`goog`aapl`nflx`bac;px:n?1000f)</a:t>
            </a:r>
          </a:p>
          <a:p>
            <a:r>
              <a:rPr lang="en-US" sz="1200" dirty="0">
                <a:latin typeface="Courier (W1)" pitchFamily="49" charset="0"/>
              </a:rPr>
              <a:t>q) \</a:t>
            </a:r>
            <a:r>
              <a:rPr lang="en-US" sz="1200" dirty="0" err="1">
                <a:latin typeface="Courier (W1)" pitchFamily="49" charset="0"/>
              </a:rPr>
              <a:t>ts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>
                <a:latin typeface="Courier (W1)" pitchFamily="49" charset="0"/>
              </a:rPr>
              <a:t>aj</a:t>
            </a:r>
            <a:r>
              <a:rPr lang="en-US" sz="1200" dirty="0">
                <a:latin typeface="Courier (W1)" pitchFamily="49" charset="0"/>
              </a:rPr>
              <a:t>[`</a:t>
            </a:r>
            <a:r>
              <a:rPr lang="en-US" sz="1200" dirty="0" err="1">
                <a:latin typeface="Courier (W1)" pitchFamily="49" charset="0"/>
              </a:rPr>
              <a:t>sym`timestamp;trade;quote</a:t>
            </a:r>
            <a:r>
              <a:rPr lang="en-US" sz="1200" dirty="0">
                <a:latin typeface="Courier (W1)" pitchFamily="49" charset="0"/>
              </a:rPr>
              <a:t>]</a:t>
            </a:r>
          </a:p>
          <a:p>
            <a:r>
              <a:rPr lang="en-US" sz="1200" dirty="0">
                <a:latin typeface="Courier (W1)" pitchFamily="49" charset="0"/>
              </a:rPr>
              <a:t>q) update `</a:t>
            </a:r>
            <a:r>
              <a:rPr lang="en-US" sz="1200" dirty="0" err="1">
                <a:latin typeface="Courier (W1)" pitchFamily="49" charset="0"/>
              </a:rPr>
              <a:t>g#sym</a:t>
            </a:r>
            <a:r>
              <a:rPr lang="en-US" sz="1200" dirty="0">
                <a:latin typeface="Courier (W1)" pitchFamily="49" charset="0"/>
              </a:rPr>
              <a:t> from `quote</a:t>
            </a:r>
          </a:p>
          <a:p>
            <a:r>
              <a:rPr lang="en-US" sz="1200" dirty="0">
                <a:latin typeface="Courier (W1)" pitchFamily="49" charset="0"/>
              </a:rPr>
              <a:t>q) \</a:t>
            </a:r>
            <a:r>
              <a:rPr lang="en-US" sz="1200" dirty="0" err="1">
                <a:latin typeface="Courier (W1)" pitchFamily="49" charset="0"/>
              </a:rPr>
              <a:t>ts</a:t>
            </a:r>
            <a:r>
              <a:rPr lang="en-US" sz="1200" dirty="0">
                <a:latin typeface="Courier (W1)" pitchFamily="49" charset="0"/>
              </a:rPr>
              <a:t> </a:t>
            </a:r>
            <a:r>
              <a:rPr lang="en-US" sz="1200" dirty="0" err="1">
                <a:latin typeface="Courier (W1)" pitchFamily="49" charset="0"/>
              </a:rPr>
              <a:t>aj</a:t>
            </a:r>
            <a:r>
              <a:rPr lang="en-US" sz="1200" dirty="0">
                <a:latin typeface="Courier (W1)" pitchFamily="49" charset="0"/>
              </a:rPr>
              <a:t>[`</a:t>
            </a:r>
            <a:r>
              <a:rPr lang="en-US" sz="1200" dirty="0" err="1">
                <a:latin typeface="Courier (W1)" pitchFamily="49" charset="0"/>
              </a:rPr>
              <a:t>sym`timestamp;trade;quote</a:t>
            </a:r>
            <a:r>
              <a:rPr lang="en-US" sz="1200" dirty="0">
                <a:latin typeface="Courier (W1)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81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Adverbs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2 verbs and use it as a new function</a:t>
            </a:r>
          </a:p>
          <a:p>
            <a:r>
              <a:rPr lang="en-US" dirty="0" smtClean="0"/>
              <a:t>Each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Eachboth</a:t>
            </a:r>
            <a:r>
              <a:rPr lang="en-US" dirty="0" smtClean="0"/>
              <a:t> </a:t>
            </a:r>
            <a:r>
              <a:rPr lang="en-US" dirty="0"/>
              <a:t>(')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a function can accept lists, its better to not use each: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2199736"/>
            <a:ext cx="8964386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latin typeface="Courier (W1)" pitchFamily="49" charset="0"/>
              </a:rPr>
              <a:t>q)til each 4 5 6</a:t>
            </a:r>
          </a:p>
          <a:p>
            <a:r>
              <a:rPr lang="en-US" sz="1100">
                <a:latin typeface="Courier (W1)" pitchFamily="49" charset="0"/>
              </a:rPr>
              <a:t>0 1 2 3</a:t>
            </a:r>
          </a:p>
          <a:p>
            <a:r>
              <a:rPr lang="en-US" sz="1100">
                <a:latin typeface="Courier (W1)" pitchFamily="49" charset="0"/>
              </a:rPr>
              <a:t>0 1 2 3 4</a:t>
            </a:r>
          </a:p>
          <a:p>
            <a:r>
              <a:rPr lang="en-US" sz="1100">
                <a:latin typeface="Courier (W1)" pitchFamily="49" charset="0"/>
              </a:rPr>
              <a:t>0 1 2 3 4 5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430438"/>
            <a:ext cx="8964386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latin typeface="Courier (W1)" pitchFamily="49" charset="0"/>
              </a:rPr>
              <a:t>q)(1 2 3</a:t>
            </a:r>
            <a:r>
              <a:rPr lang="en-US" sz="1100" smtClean="0">
                <a:latin typeface="Courier (W1)" pitchFamily="49" charset="0"/>
              </a:rPr>
              <a:t>), ’(</a:t>
            </a:r>
            <a:r>
              <a:rPr lang="en-US" sz="1100">
                <a:latin typeface="Courier (W1)" pitchFamily="49" charset="0"/>
              </a:rPr>
              <a:t>1 2 3) </a:t>
            </a:r>
            <a:r>
              <a:rPr lang="en-US" sz="1100" smtClean="0">
                <a:latin typeface="Courier (W1)" pitchFamily="49" charset="0"/>
              </a:rPr>
              <a:t>	/</a:t>
            </a:r>
            <a:r>
              <a:rPr lang="en-US" sz="1100">
                <a:latin typeface="Courier (W1)" pitchFamily="49" charset="0"/>
              </a:rPr>
              <a:t>join each right and left</a:t>
            </a:r>
          </a:p>
          <a:p>
            <a:r>
              <a:rPr lang="en-US" sz="1100">
                <a:latin typeface="Courier (W1)" pitchFamily="49" charset="0"/>
              </a:rPr>
              <a:t>1 1</a:t>
            </a:r>
          </a:p>
          <a:p>
            <a:r>
              <a:rPr lang="en-US" sz="1100">
                <a:latin typeface="Courier (W1)" pitchFamily="49" charset="0"/>
              </a:rPr>
              <a:t>2 2</a:t>
            </a:r>
          </a:p>
          <a:p>
            <a:r>
              <a:rPr lang="en-US" sz="1100">
                <a:latin typeface="Courier (W1)" pitchFamily="49" charset="0"/>
              </a:rPr>
              <a:t>3 3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661140"/>
            <a:ext cx="8964386" cy="1092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q)f:{</a:t>
            </a:r>
            <a:r>
              <a:rPr lang="en-US" sz="1100" dirty="0" err="1">
                <a:latin typeface="Courier (W1)" pitchFamily="49" charset="0"/>
              </a:rPr>
              <a:t>x+y</a:t>
            </a:r>
            <a:r>
              <a:rPr lang="en-US" sz="1100" dirty="0">
                <a:latin typeface="Courier (W1)" pitchFamily="49" charset="0"/>
              </a:rPr>
              <a:t>}</a:t>
            </a:r>
          </a:p>
          <a:p>
            <a:r>
              <a:rPr lang="en-US" sz="1100" dirty="0" smtClean="0">
                <a:latin typeface="Courier (W1)" pitchFamily="49" charset="0"/>
              </a:rPr>
              <a:t>q)f’[1 </a:t>
            </a:r>
            <a:r>
              <a:rPr lang="en-US" sz="1100" dirty="0">
                <a:latin typeface="Courier (W1)" pitchFamily="49" charset="0"/>
              </a:rPr>
              <a:t>2;3 4]</a:t>
            </a:r>
          </a:p>
          <a:p>
            <a:r>
              <a:rPr lang="en-US" sz="1100" dirty="0">
                <a:latin typeface="Courier (W1)" pitchFamily="49" charset="0"/>
              </a:rPr>
              <a:t>4 </a:t>
            </a:r>
            <a:r>
              <a:rPr lang="en-US" sz="1100" dirty="0" smtClean="0">
                <a:latin typeface="Courier (W1)" pitchFamily="49" charset="0"/>
              </a:rPr>
              <a:t>6</a:t>
            </a:r>
          </a:p>
          <a:p>
            <a:endParaRPr lang="en-US" sz="1100" dirty="0">
              <a:latin typeface="Courier (W1)" pitchFamily="49" charset="0"/>
            </a:endParaRPr>
          </a:p>
          <a:p>
            <a:r>
              <a:rPr lang="en-US" sz="1100" dirty="0">
                <a:latin typeface="Courier (W1)" pitchFamily="49" charset="0"/>
              </a:rPr>
              <a:t>q)f[1 2;3 4]</a:t>
            </a:r>
          </a:p>
          <a:p>
            <a:r>
              <a:rPr lang="en-US" sz="1100" dirty="0">
                <a:latin typeface="Courier (W1)" pitchFamily="49" charset="0"/>
              </a:rPr>
              <a:t>4 6</a:t>
            </a:r>
          </a:p>
        </p:txBody>
      </p:sp>
    </p:spTree>
    <p:extLst>
      <p:ext uri="{BB962C8B-B14F-4D97-AF65-F5344CB8AC3E}">
        <p14:creationId xmlns:p14="http://schemas.microsoft.com/office/powerpoint/2010/main" val="30653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Eachleft</a:t>
            </a:r>
            <a:r>
              <a:rPr lang="en-US" dirty="0" smtClean="0"/>
              <a:t> (\:)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Eachright</a:t>
            </a:r>
            <a:r>
              <a:rPr lang="en-US" dirty="0" smtClean="0"/>
              <a:t> (/:)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40956"/>
            <a:ext cx="8964386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q)(1 2 3</a:t>
            </a:r>
            <a:r>
              <a:rPr lang="en-US" sz="1100" dirty="0" smtClean="0">
                <a:latin typeface="Courier (W1)" pitchFamily="49" charset="0"/>
              </a:rPr>
              <a:t>)+\:(4 </a:t>
            </a:r>
            <a:r>
              <a:rPr lang="en-US" sz="1100" dirty="0">
                <a:latin typeface="Courier (W1)" pitchFamily="49" charset="0"/>
              </a:rPr>
              <a:t>5</a:t>
            </a:r>
            <a:r>
              <a:rPr lang="en-US" sz="1100" dirty="0" smtClean="0">
                <a:latin typeface="Courier (W1)" pitchFamily="49" charset="0"/>
              </a:rPr>
              <a:t> </a:t>
            </a:r>
            <a:r>
              <a:rPr lang="en-US" sz="1100" dirty="0" smtClean="0">
                <a:latin typeface="Courier (W1)" pitchFamily="49" charset="0"/>
              </a:rPr>
              <a:t>6 7</a:t>
            </a:r>
            <a:r>
              <a:rPr lang="en-US" sz="1100" dirty="0" smtClean="0">
                <a:latin typeface="Courier (W1)" pitchFamily="49" charset="0"/>
              </a:rPr>
              <a:t>) </a:t>
            </a:r>
            <a:r>
              <a:rPr lang="en-US" sz="1100" dirty="0" smtClean="0">
                <a:latin typeface="Courier (W1)" pitchFamily="49" charset="0"/>
              </a:rPr>
              <a:t>	/</a:t>
            </a:r>
            <a:r>
              <a:rPr lang="en-US" sz="1100" dirty="0">
                <a:latin typeface="Courier (W1)" pitchFamily="49" charset="0"/>
              </a:rPr>
              <a:t>add right to each left</a:t>
            </a:r>
          </a:p>
          <a:p>
            <a:r>
              <a:rPr lang="en-US" sz="1100" dirty="0">
                <a:latin typeface="Courier (W1)" pitchFamily="49" charset="0"/>
              </a:rPr>
              <a:t>5 6 7 8 </a:t>
            </a:r>
          </a:p>
          <a:p>
            <a:r>
              <a:rPr lang="en-US" sz="1100" dirty="0">
                <a:latin typeface="Courier (W1)" pitchFamily="49" charset="0"/>
              </a:rPr>
              <a:t>6 7 8 9 </a:t>
            </a:r>
          </a:p>
          <a:p>
            <a:r>
              <a:rPr lang="en-US" sz="1100" dirty="0">
                <a:latin typeface="Courier (W1)" pitchFamily="49" charset="0"/>
              </a:rPr>
              <a:t>7 8 9 10</a:t>
            </a:r>
            <a:endParaRPr lang="en-US" sz="1100" dirty="0">
              <a:latin typeface="Courier (W1)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165290"/>
            <a:ext cx="8964386" cy="104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q)(1 2 3</a:t>
            </a:r>
            <a:r>
              <a:rPr lang="en-US" sz="1100" dirty="0" smtClean="0">
                <a:latin typeface="Courier (W1)" pitchFamily="49" charset="0"/>
              </a:rPr>
              <a:t>)-/:(4 </a:t>
            </a:r>
            <a:r>
              <a:rPr lang="en-US" sz="1100" dirty="0">
                <a:latin typeface="Courier (W1)" pitchFamily="49" charset="0"/>
              </a:rPr>
              <a:t>5</a:t>
            </a:r>
            <a:r>
              <a:rPr lang="en-US" sz="1100" dirty="0" smtClean="0">
                <a:latin typeface="Courier (W1)" pitchFamily="49" charset="0"/>
              </a:rPr>
              <a:t> </a:t>
            </a:r>
            <a:r>
              <a:rPr lang="en-US" sz="1100" dirty="0" smtClean="0">
                <a:latin typeface="Courier (W1)" pitchFamily="49" charset="0"/>
              </a:rPr>
              <a:t>6 7</a:t>
            </a:r>
            <a:r>
              <a:rPr lang="en-US" sz="1100" dirty="0" smtClean="0">
                <a:latin typeface="Courier (W1)" pitchFamily="49" charset="0"/>
              </a:rPr>
              <a:t>) </a:t>
            </a:r>
            <a:r>
              <a:rPr lang="en-US" sz="1100" dirty="0" smtClean="0">
                <a:latin typeface="Courier (W1)" pitchFamily="49" charset="0"/>
              </a:rPr>
              <a:t>	/</a:t>
            </a:r>
            <a:r>
              <a:rPr lang="en-US" sz="1100" dirty="0">
                <a:latin typeface="Courier (W1)" pitchFamily="49" charset="0"/>
              </a:rPr>
              <a:t>minus left to each right</a:t>
            </a:r>
          </a:p>
          <a:p>
            <a:r>
              <a:rPr lang="en-US" sz="1100" dirty="0">
                <a:latin typeface="Courier (W1)" pitchFamily="49" charset="0"/>
              </a:rPr>
              <a:t>-3 -2 -1</a:t>
            </a:r>
          </a:p>
          <a:p>
            <a:r>
              <a:rPr lang="en-US" sz="1100" dirty="0">
                <a:latin typeface="Courier (W1)" pitchFamily="49" charset="0"/>
              </a:rPr>
              <a:t>-4 -3 -2</a:t>
            </a:r>
          </a:p>
          <a:p>
            <a:r>
              <a:rPr lang="en-US" sz="1100" dirty="0">
                <a:latin typeface="Courier (W1)" pitchFamily="49" charset="0"/>
              </a:rPr>
              <a:t>-5 -4 -3</a:t>
            </a:r>
          </a:p>
          <a:p>
            <a:r>
              <a:rPr lang="en-US" sz="1100" dirty="0">
                <a:latin typeface="Courier (W1)" pitchFamily="49" charset="0"/>
              </a:rPr>
              <a:t>-6 -5 -4</a:t>
            </a:r>
            <a:endParaRPr lang="en-US" sz="11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Query assist us in data extraction</a:t>
            </a:r>
            <a:endParaRPr lang="en-US" dirty="0"/>
          </a:p>
          <a:p>
            <a:r>
              <a:rPr lang="en-US" dirty="0" smtClean="0"/>
              <a:t>General Template: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3063515"/>
            <a:ext cx="8964386" cy="294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(W1)" pitchFamily="49" charset="0"/>
              </a:rPr>
              <a:t>q)sales</a:t>
            </a:r>
            <a:r>
              <a:rPr lang="en-US" sz="1200" dirty="0">
                <a:latin typeface="Courier (W1)" pitchFamily="49" charset="0"/>
              </a:rPr>
              <a:t>:([] fruit:10?`</a:t>
            </a:r>
            <a:r>
              <a:rPr lang="en-US" sz="1200" dirty="0" smtClean="0">
                <a:latin typeface="Courier (W1)" pitchFamily="49" charset="0"/>
              </a:rPr>
              <a:t>apple`banana`orange</a:t>
            </a:r>
            <a:r>
              <a:rPr lang="en-US" sz="1200" dirty="0">
                <a:latin typeface="Courier (W1)" pitchFamily="49" charset="0"/>
              </a:rPr>
              <a:t>; grocer:10?`</a:t>
            </a:r>
            <a:r>
              <a:rPr lang="en-US" sz="1200" dirty="0" smtClean="0">
                <a:latin typeface="Courier (W1)" pitchFamily="49" charset="0"/>
              </a:rPr>
              <a:t>dave`mark`jane;price:10?10; quantity:10?100</a:t>
            </a:r>
            <a:r>
              <a:rPr lang="en-US" sz="1200" dirty="0">
                <a:latin typeface="Courier (W1)" pitchFamily="49" charset="0"/>
              </a:rPr>
              <a:t>)</a:t>
            </a:r>
          </a:p>
          <a:p>
            <a:r>
              <a:rPr lang="en-US" sz="1200" dirty="0" smtClean="0">
                <a:latin typeface="Courier (W1)" pitchFamily="49" charset="0"/>
              </a:rPr>
              <a:t>q)select from sales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fruit   grocer price quantity</a:t>
            </a:r>
          </a:p>
          <a:p>
            <a:r>
              <a:rPr lang="en-US" sz="1200" dirty="0">
                <a:latin typeface="Courier (W1)" pitchFamily="49" charset="0"/>
              </a:rPr>
              <a:t>-----------------------------</a:t>
            </a:r>
          </a:p>
          <a:p>
            <a:r>
              <a:rPr lang="en-US" sz="1200" dirty="0">
                <a:latin typeface="Courier (W1)" pitchFamily="49" charset="0"/>
              </a:rPr>
              <a:t>orange  mark   6     12</a:t>
            </a:r>
          </a:p>
          <a:p>
            <a:r>
              <a:rPr lang="en-US" sz="1200" dirty="0">
                <a:latin typeface="Courier (W1)" pitchFamily="49" charset="0"/>
              </a:rPr>
              <a:t>apple   </a:t>
            </a:r>
            <a:r>
              <a:rPr lang="en-US" sz="1200" dirty="0" err="1">
                <a:latin typeface="Courier (W1)" pitchFamily="49" charset="0"/>
              </a:rPr>
              <a:t>jane</a:t>
            </a:r>
            <a:r>
              <a:rPr lang="en-US" sz="1200" dirty="0">
                <a:latin typeface="Courier (W1)" pitchFamily="49" charset="0"/>
              </a:rPr>
              <a:t>   6     10</a:t>
            </a:r>
          </a:p>
          <a:p>
            <a:r>
              <a:rPr lang="en-US" sz="1200" dirty="0">
                <a:latin typeface="Courier (W1)" pitchFamily="49" charset="0"/>
              </a:rPr>
              <a:t>apple   mark   1     1</a:t>
            </a:r>
          </a:p>
          <a:p>
            <a:r>
              <a:rPr lang="en-US" sz="1200" dirty="0">
                <a:latin typeface="Courier (W1)" pitchFamily="49" charset="0"/>
              </a:rPr>
              <a:t>orange  </a:t>
            </a:r>
            <a:r>
              <a:rPr lang="en-US" sz="1200" dirty="0" err="1">
                <a:latin typeface="Courier (W1)" pitchFamily="49" charset="0"/>
              </a:rPr>
              <a:t>jane</a:t>
            </a:r>
            <a:r>
              <a:rPr lang="en-US" sz="1200" dirty="0">
                <a:latin typeface="Courier (W1)" pitchFamily="49" charset="0"/>
              </a:rPr>
              <a:t>   8     90</a:t>
            </a:r>
          </a:p>
          <a:p>
            <a:r>
              <a:rPr lang="en-US" sz="1200" dirty="0">
                <a:latin typeface="Courier (W1)" pitchFamily="49" charset="0"/>
              </a:rPr>
              <a:t>apple   mark   5     73</a:t>
            </a:r>
          </a:p>
          <a:p>
            <a:r>
              <a:rPr lang="en-US" sz="1200" dirty="0" smtClean="0">
                <a:latin typeface="Courier (W1)" pitchFamily="49" charset="0"/>
              </a:rPr>
              <a:t>banana  </a:t>
            </a:r>
            <a:r>
              <a:rPr lang="en-US" sz="1200" dirty="0" err="1" smtClean="0">
                <a:latin typeface="Courier (W1)" pitchFamily="49" charset="0"/>
              </a:rPr>
              <a:t>dave</a:t>
            </a:r>
            <a:r>
              <a:rPr lang="en-US" sz="1200" dirty="0" smtClean="0">
                <a:latin typeface="Courier (W1)" pitchFamily="49" charset="0"/>
              </a:rPr>
              <a:t>   </a:t>
            </a:r>
            <a:r>
              <a:rPr lang="en-US" sz="1200" dirty="0">
                <a:latin typeface="Courier (W1)" pitchFamily="49" charset="0"/>
              </a:rPr>
              <a:t>4     90</a:t>
            </a:r>
          </a:p>
          <a:p>
            <a:r>
              <a:rPr lang="en-US" sz="1200" dirty="0">
                <a:latin typeface="Courier (W1)" pitchFamily="49" charset="0"/>
              </a:rPr>
              <a:t>apple   </a:t>
            </a:r>
            <a:r>
              <a:rPr lang="en-US" sz="1200" dirty="0" err="1">
                <a:latin typeface="Courier (W1)" pitchFamily="49" charset="0"/>
              </a:rPr>
              <a:t>dave</a:t>
            </a:r>
            <a:r>
              <a:rPr lang="en-US" sz="1200" dirty="0">
                <a:latin typeface="Courier (W1)" pitchFamily="49" charset="0"/>
              </a:rPr>
              <a:t>   9     43</a:t>
            </a:r>
          </a:p>
          <a:p>
            <a:r>
              <a:rPr lang="en-US" sz="1200" dirty="0">
                <a:latin typeface="Courier (W1)" pitchFamily="49" charset="0"/>
              </a:rPr>
              <a:t>apple   mark   2     90</a:t>
            </a:r>
          </a:p>
          <a:p>
            <a:r>
              <a:rPr lang="en-US" sz="1200" dirty="0">
                <a:latin typeface="Courier (W1)" pitchFamily="49" charset="0"/>
              </a:rPr>
              <a:t>apple   </a:t>
            </a:r>
            <a:r>
              <a:rPr lang="en-US" sz="1200" dirty="0" err="1">
                <a:latin typeface="Courier (W1)" pitchFamily="49" charset="0"/>
              </a:rPr>
              <a:t>jane</a:t>
            </a:r>
            <a:r>
              <a:rPr lang="en-US" sz="1200" dirty="0">
                <a:latin typeface="Courier (W1)" pitchFamily="49" charset="0"/>
              </a:rPr>
              <a:t>   7     84</a:t>
            </a:r>
          </a:p>
          <a:p>
            <a:r>
              <a:rPr lang="en-US" sz="1200" dirty="0">
                <a:latin typeface="Courier (W1)" pitchFamily="49" charset="0"/>
              </a:rPr>
              <a:t>orange  mark   0     </a:t>
            </a:r>
            <a:r>
              <a:rPr lang="en-US" sz="1200" dirty="0" smtClean="0">
                <a:latin typeface="Courier (W1)" pitchFamily="49" charset="0"/>
              </a:rPr>
              <a:t>63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4648" y="2264229"/>
            <a:ext cx="7086600" cy="4444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2000" dirty="0"/>
              <a:t>select  </a:t>
            </a:r>
            <a:r>
              <a:rPr lang="en-US" sz="2000" b="1" dirty="0"/>
              <a:t>[columns]</a:t>
            </a:r>
            <a:r>
              <a:rPr lang="en-US" sz="2000" dirty="0"/>
              <a:t>  </a:t>
            </a:r>
            <a:r>
              <a:rPr lang="en-US" sz="2000" b="1" dirty="0"/>
              <a:t>[by columns]</a:t>
            </a:r>
            <a:r>
              <a:rPr lang="en-US" sz="2000" dirty="0"/>
              <a:t>  from table </a:t>
            </a:r>
            <a:r>
              <a:rPr lang="en-US" sz="2000" b="1" dirty="0"/>
              <a:t>[where conditions</a:t>
            </a:r>
            <a:r>
              <a:rPr lang="en-US" sz="2000" b="1" dirty="0" smtClean="0"/>
              <a:t>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399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list of 5 random numbers ranging from 0 to 10 (Call it a)</a:t>
            </a:r>
          </a:p>
          <a:p>
            <a:r>
              <a:rPr lang="en-US" dirty="0" smtClean="0"/>
              <a:t>Perform the </a:t>
            </a:r>
            <a:r>
              <a:rPr lang="en-US" dirty="0" err="1" smtClean="0"/>
              <a:t>til</a:t>
            </a:r>
            <a:r>
              <a:rPr lang="en-US" dirty="0" smtClean="0"/>
              <a:t> function on each of the numbers in the list</a:t>
            </a:r>
          </a:p>
          <a:p>
            <a:r>
              <a:rPr lang="en-US" dirty="0" smtClean="0"/>
              <a:t>Subtract 1, 2, and 3 from a using the </a:t>
            </a:r>
            <a:r>
              <a:rPr lang="en-US" dirty="0" err="1" smtClean="0"/>
              <a:t>eachright</a:t>
            </a:r>
            <a:r>
              <a:rPr lang="en-US" dirty="0" smtClean="0"/>
              <a:t>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4098542"/>
            <a:ext cx="8964386" cy="11374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>
                <a:latin typeface="Courier (W1)" pitchFamily="49" charset="0"/>
              </a:rPr>
              <a:t>SOLUTION: </a:t>
            </a:r>
          </a:p>
          <a:p>
            <a:r>
              <a:rPr lang="en-US" sz="1200" dirty="0">
                <a:latin typeface="Courier (W1)" pitchFamily="49" charset="0"/>
              </a:rPr>
              <a:t>q) a:5?10</a:t>
            </a:r>
          </a:p>
          <a:p>
            <a:r>
              <a:rPr lang="en-US" sz="1200" dirty="0">
                <a:latin typeface="Courier (W1)" pitchFamily="49" charset="0"/>
              </a:rPr>
              <a:t>q) </a:t>
            </a:r>
            <a:r>
              <a:rPr lang="en-US" sz="1200" dirty="0" err="1">
                <a:latin typeface="Courier (W1)" pitchFamily="49" charset="0"/>
              </a:rPr>
              <a:t>til</a:t>
            </a:r>
            <a:r>
              <a:rPr lang="en-US" sz="1200" dirty="0">
                <a:latin typeface="Courier (W1)" pitchFamily="49" charset="0"/>
              </a:rPr>
              <a:t> each </a:t>
            </a:r>
            <a:r>
              <a:rPr lang="en-US" sz="1200" dirty="0" smtClean="0">
                <a:latin typeface="Courier (W1)" pitchFamily="49" charset="0"/>
              </a:rPr>
              <a:t>a</a:t>
            </a:r>
          </a:p>
          <a:p>
            <a:r>
              <a:rPr lang="en-US" sz="1200" dirty="0" smtClean="0">
                <a:latin typeface="Courier (W1)" pitchFamily="49" charset="0"/>
              </a:rPr>
              <a:t>q</a:t>
            </a:r>
            <a:r>
              <a:rPr lang="en-US" sz="1200" dirty="0">
                <a:latin typeface="Courier (W1)" pitchFamily="49" charset="0"/>
              </a:rPr>
              <a:t>) a-/:(1 2 3</a:t>
            </a:r>
            <a:r>
              <a:rPr lang="en-US" sz="1200" dirty="0" smtClean="0">
                <a:latin typeface="Courier (W1)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30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783366"/>
              </p:ext>
            </p:extLst>
          </p:nvPr>
        </p:nvGraphicFramePr>
        <p:xfrm>
          <a:off x="376238" y="1135063"/>
          <a:ext cx="9001126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694"/>
                <a:gridCol w="71244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Description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Vertical</a:t>
                      </a:r>
                      <a:r>
                        <a:rPr lang="en-US" sz="1600" baseline="0" smtClean="0"/>
                        <a:t> Join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Joins</a:t>
                      </a:r>
                      <a:r>
                        <a:rPr lang="en-US" sz="1600" baseline="0" smtClean="0"/>
                        <a:t> tables with the same columns together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Assumes columns sequence and type between tables are the same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Horizontal Join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Joins tables with</a:t>
                      </a:r>
                      <a:r>
                        <a:rPr lang="en-US" sz="1600" baseline="0" smtClean="0"/>
                        <a:t> the same number of rows together.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Join assumes that the rows correspond to each other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Left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Joins tables together</a:t>
                      </a:r>
                      <a:r>
                        <a:rPr lang="en-US" sz="1600" baseline="0" smtClean="0"/>
                        <a:t> with the use of a primary key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Rows without joining keys will be left blank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Rows with</a:t>
                      </a:r>
                      <a:r>
                        <a:rPr lang="en-US" sz="1600" baseline="0" smtClean="0"/>
                        <a:t> multiple joining keys will return an error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Plus Join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Similar</a:t>
                      </a:r>
                      <a:r>
                        <a:rPr lang="en-US" sz="1600" baseline="0" smtClean="0"/>
                        <a:t> to the Left Join, plus join includes an additon feature to sum the same columns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Only applicable to numeric fields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Inner Join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smtClean="0"/>
                        <a:t>Joins tables together with the use of primary key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smtClean="0"/>
                        <a:t>Rows that do not have matching primary keys would be excluded from resulting table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Union Join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5113" indent="-265113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Joins </a:t>
                      </a:r>
                      <a:r>
                        <a:rPr lang="en-US" sz="1600" baseline="0" smtClean="0"/>
                        <a:t>tables with the same columns together</a:t>
                      </a:r>
                    </a:p>
                    <a:p>
                      <a:pPr marL="265113" indent="-265113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smtClean="0"/>
                        <a:t>Similar columns will be mapped against each other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Asof Join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6700" indent="-26670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tables along columns that are usually time columns.</a:t>
                      </a:r>
                    </a:p>
                    <a:p>
                      <a:pPr marL="266700" indent="-26670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join, the last value (most recent time) is taken.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 Integration with 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7.1 	Basic Connectivity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Case: Step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connectivity using the </a:t>
            </a:r>
            <a:r>
              <a:rPr lang="en-US" dirty="0" err="1"/>
              <a:t>qserver</a:t>
            </a:r>
            <a:r>
              <a:rPr lang="en-US" dirty="0"/>
              <a:t> </a:t>
            </a:r>
            <a:r>
              <a:rPr lang="en-US" dirty="0" smtClean="0"/>
              <a:t>lib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57200" y="1940959"/>
            <a:ext cx="8964386" cy="141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(W1)" pitchFamily="49" charset="0"/>
              </a:rPr>
              <a:t>source("C:/R/</a:t>
            </a:r>
            <a:r>
              <a:rPr lang="en-US" sz="1100" dirty="0" err="1">
                <a:latin typeface="Courier (W1)" pitchFamily="49" charset="0"/>
              </a:rPr>
              <a:t>qserver.R</a:t>
            </a:r>
            <a:r>
              <a:rPr lang="en-US" sz="1100" dirty="0">
                <a:latin typeface="Courier (W1)" pitchFamily="49" charset="0"/>
              </a:rPr>
              <a:t>")</a:t>
            </a:r>
          </a:p>
          <a:p>
            <a:r>
              <a:rPr lang="en-US" sz="1100" dirty="0">
                <a:latin typeface="Courier (W1)" pitchFamily="49" charset="0"/>
              </a:rPr>
              <a:t>h &lt;- </a:t>
            </a:r>
            <a:r>
              <a:rPr lang="en-US" sz="1100" dirty="0" err="1">
                <a:latin typeface="Courier (W1)" pitchFamily="49" charset="0"/>
              </a:rPr>
              <a:t>open_connection</a:t>
            </a:r>
            <a:r>
              <a:rPr lang="en-US" sz="1100" dirty="0">
                <a:latin typeface="Courier (W1)" pitchFamily="49" charset="0"/>
              </a:rPr>
              <a:t>("127.0.0.1",5000)</a:t>
            </a:r>
          </a:p>
          <a:p>
            <a:endParaRPr lang="en-US" sz="1100" dirty="0" smtClean="0">
              <a:latin typeface="Courier (W1)" pitchFamily="49" charset="0"/>
            </a:endParaRPr>
          </a:p>
          <a:p>
            <a:r>
              <a:rPr lang="en-US" sz="1100" dirty="0" smtClean="0">
                <a:latin typeface="Courier (W1)" pitchFamily="49" charset="0"/>
              </a:rPr>
              <a:t>data </a:t>
            </a:r>
            <a:r>
              <a:rPr lang="en-US" sz="1100" dirty="0">
                <a:latin typeface="Courier (W1)" pitchFamily="49" charset="0"/>
              </a:rPr>
              <a:t>&lt;- execute(</a:t>
            </a:r>
            <a:r>
              <a:rPr lang="en-US" sz="1100" dirty="0" err="1">
                <a:latin typeface="Courier (W1)" pitchFamily="49" charset="0"/>
              </a:rPr>
              <a:t>h,"select</a:t>
            </a:r>
            <a:r>
              <a:rPr lang="en-US" sz="1100" dirty="0">
                <a:latin typeface="Courier (W1)" pitchFamily="49" charset="0"/>
              </a:rPr>
              <a:t> from </a:t>
            </a:r>
            <a:r>
              <a:rPr lang="en-US" sz="1100" dirty="0" smtClean="0">
                <a:latin typeface="Courier (W1)" pitchFamily="49" charset="0"/>
              </a:rPr>
              <a:t>data")</a:t>
            </a:r>
            <a:endParaRPr lang="en-US" sz="1100" dirty="0">
              <a:latin typeface="Courier (W1)" pitchFamily="49" charset="0"/>
            </a:endParaRPr>
          </a:p>
          <a:p>
            <a:endParaRPr lang="en-US" sz="1100" dirty="0" smtClean="0">
              <a:latin typeface="Courier (W1)" pitchFamily="49" charset="0"/>
            </a:endParaRPr>
          </a:p>
          <a:p>
            <a:r>
              <a:rPr lang="en-US" sz="1100" dirty="0" err="1" smtClean="0">
                <a:latin typeface="Courier (W1)" pitchFamily="49" charset="0"/>
              </a:rPr>
              <a:t>close_connection</a:t>
            </a:r>
            <a:r>
              <a:rPr lang="en-US" sz="1100" dirty="0" smtClean="0">
                <a:latin typeface="Courier (W1)" pitchFamily="49" charset="0"/>
              </a:rPr>
              <a:t>(h)</a:t>
            </a:r>
            <a:endParaRPr lang="en-US" sz="11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connection between qServer and R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specific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\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Applying Arithmetic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36542"/>
            <a:ext cx="8964386" cy="249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q)select quantity, fruit from sales</a:t>
            </a:r>
          </a:p>
          <a:p>
            <a:r>
              <a:rPr lang="en-US" sz="1200">
                <a:latin typeface="Courier (W1)" pitchFamily="49" charset="0"/>
              </a:rPr>
              <a:t>quantity fruit</a:t>
            </a:r>
          </a:p>
          <a:p>
            <a:r>
              <a:rPr lang="en-US" sz="1200">
                <a:latin typeface="Courier (W1)" pitchFamily="49" charset="0"/>
              </a:rPr>
              <a:t>----------------</a:t>
            </a:r>
          </a:p>
          <a:p>
            <a:r>
              <a:rPr lang="en-US" sz="1200">
                <a:latin typeface="Courier (W1)" pitchFamily="49" charset="0"/>
              </a:rPr>
              <a:t>34       apple</a:t>
            </a:r>
          </a:p>
          <a:p>
            <a:r>
              <a:rPr lang="en-US" sz="1200">
                <a:latin typeface="Courier (W1)" pitchFamily="49" charset="0"/>
              </a:rPr>
              <a:t>77       </a:t>
            </a:r>
            <a:r>
              <a:rPr lang="en-US" sz="1200" smtClean="0">
                <a:latin typeface="Courier (W1)" pitchFamily="49" charset="0"/>
              </a:rPr>
              <a:t>banana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61       apple</a:t>
            </a:r>
          </a:p>
          <a:p>
            <a:r>
              <a:rPr lang="en-US" sz="1200">
                <a:latin typeface="Courier (W1)" pitchFamily="49" charset="0"/>
              </a:rPr>
              <a:t>70       apple</a:t>
            </a:r>
          </a:p>
          <a:p>
            <a:r>
              <a:rPr lang="en-US" sz="1200">
                <a:latin typeface="Courier (W1)" pitchFamily="49" charset="0"/>
              </a:rPr>
              <a:t>36       orange</a:t>
            </a:r>
          </a:p>
          <a:p>
            <a:r>
              <a:rPr lang="en-US" sz="1200">
                <a:latin typeface="Courier (W1)" pitchFamily="49" charset="0"/>
              </a:rPr>
              <a:t>12       orange</a:t>
            </a:r>
          </a:p>
          <a:p>
            <a:r>
              <a:rPr lang="en-US" sz="1200">
                <a:latin typeface="Courier (W1)" pitchFamily="49" charset="0"/>
              </a:rPr>
              <a:t>97       </a:t>
            </a:r>
            <a:r>
              <a:rPr lang="en-US" sz="1200" smtClean="0">
                <a:latin typeface="Courier (W1)" pitchFamily="49" charset="0"/>
              </a:rPr>
              <a:t>banana</a:t>
            </a:r>
            <a:endParaRPr lang="en-US" sz="120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92       apple</a:t>
            </a:r>
          </a:p>
          <a:p>
            <a:r>
              <a:rPr lang="en-US" sz="1200">
                <a:latin typeface="Courier (W1)" pitchFamily="49" charset="0"/>
              </a:rPr>
              <a:t>99       orange</a:t>
            </a:r>
          </a:p>
          <a:p>
            <a:r>
              <a:rPr lang="en-US" sz="1200">
                <a:latin typeface="Courier (W1)" pitchFamily="49" charset="0"/>
              </a:rPr>
              <a:t>45       </a:t>
            </a:r>
            <a:r>
              <a:rPr lang="en-US" sz="1200" smtClean="0">
                <a:latin typeface="Courier (W1)" pitchFamily="49" charset="0"/>
              </a:rPr>
              <a:t>banana</a:t>
            </a:r>
            <a:endParaRPr lang="en-US" sz="1200">
              <a:latin typeface="Courier (W1)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32679"/>
            <a:ext cx="8964386" cy="127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(W1)" pitchFamily="49" charset="0"/>
              </a:rPr>
              <a:t>q)select </a:t>
            </a:r>
            <a:r>
              <a:rPr lang="en-US" sz="1200" dirty="0">
                <a:latin typeface="Courier (W1)" pitchFamily="49" charset="0"/>
              </a:rPr>
              <a:t>sum quantity*price , grocer by fruit from sales</a:t>
            </a:r>
          </a:p>
          <a:p>
            <a:r>
              <a:rPr lang="en-US" sz="1200" dirty="0">
                <a:latin typeface="Courier (W1)" pitchFamily="49" charset="0"/>
              </a:rPr>
              <a:t>fruit | quantity grocer              </a:t>
            </a:r>
          </a:p>
          <a:p>
            <a:r>
              <a:rPr lang="en-US" sz="1200" dirty="0">
                <a:latin typeface="Courier (W1)" pitchFamily="49" charset="0"/>
              </a:rPr>
              <a:t>------| -----------------------------</a:t>
            </a:r>
          </a:p>
          <a:p>
            <a:r>
              <a:rPr lang="en-US" sz="1200" dirty="0">
                <a:latin typeface="Courier (W1)" pitchFamily="49" charset="0"/>
              </a:rPr>
              <a:t>apple | 444      `</a:t>
            </a:r>
            <a:r>
              <a:rPr lang="en-US" sz="1200" dirty="0" err="1">
                <a:latin typeface="Courier (W1)" pitchFamily="49" charset="0"/>
              </a:rPr>
              <a:t>jane`mark</a:t>
            </a:r>
            <a:r>
              <a:rPr lang="en-US" sz="1200" dirty="0">
                <a:latin typeface="Courier (W1)" pitchFamily="49" charset="0"/>
              </a:rPr>
              <a:t>          </a:t>
            </a:r>
          </a:p>
          <a:p>
            <a:r>
              <a:rPr lang="en-US" sz="1200" dirty="0">
                <a:latin typeface="Courier (W1)" pitchFamily="49" charset="0"/>
              </a:rPr>
              <a:t>banana| 1322     `</a:t>
            </a:r>
            <a:r>
              <a:rPr lang="en-US" sz="1200" dirty="0" err="1">
                <a:latin typeface="Courier (W1)" pitchFamily="49" charset="0"/>
              </a:rPr>
              <a:t>jane`jane`jane`mark</a:t>
            </a:r>
            <a:endParaRPr lang="en-US" sz="1200" dirty="0">
              <a:latin typeface="Courier (W1)" pitchFamily="49" charset="0"/>
            </a:endParaRPr>
          </a:p>
          <a:p>
            <a:r>
              <a:rPr lang="en-US" sz="1200" dirty="0">
                <a:latin typeface="Courier (W1)" pitchFamily="49" charset="0"/>
              </a:rPr>
              <a:t>orange| 1365     `</a:t>
            </a:r>
            <a:r>
              <a:rPr lang="en-US" sz="1200" dirty="0" err="1" smtClean="0">
                <a:latin typeface="Courier (W1)" pitchFamily="49" charset="0"/>
              </a:rPr>
              <a:t>mark`mark`dave`mark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4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Column Rename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24521"/>
            <a:ext cx="8964386" cy="176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(W1)" pitchFamily="49" charset="0"/>
              </a:rPr>
              <a:t>q)select </a:t>
            </a:r>
            <a:r>
              <a:rPr lang="en-US" sz="1200" dirty="0">
                <a:latin typeface="Courier (W1)" pitchFamily="49" charset="0"/>
              </a:rPr>
              <a:t>profit: sum quantity*price by fruit, grocer from sales</a:t>
            </a:r>
          </a:p>
          <a:p>
            <a:r>
              <a:rPr lang="en-US" sz="1200" dirty="0">
                <a:latin typeface="Courier (W1)" pitchFamily="49" charset="0"/>
              </a:rPr>
              <a:t>fruit  grocer| profit</a:t>
            </a:r>
          </a:p>
          <a:p>
            <a:r>
              <a:rPr lang="en-US" sz="1200" dirty="0">
                <a:latin typeface="Courier (W1)" pitchFamily="49" charset="0"/>
              </a:rPr>
              <a:t>-------------| ------</a:t>
            </a:r>
          </a:p>
          <a:p>
            <a:r>
              <a:rPr lang="en-US" sz="1200" dirty="0">
                <a:latin typeface="Courier (W1)" pitchFamily="49" charset="0"/>
              </a:rPr>
              <a:t>apple  </a:t>
            </a:r>
            <a:r>
              <a:rPr lang="en-US" sz="1200" dirty="0" err="1">
                <a:latin typeface="Courier (W1)" pitchFamily="49" charset="0"/>
              </a:rPr>
              <a:t>jane</a:t>
            </a:r>
            <a:r>
              <a:rPr lang="en-US" sz="1200" dirty="0">
                <a:latin typeface="Courier (W1)" pitchFamily="49" charset="0"/>
              </a:rPr>
              <a:t>  | 236   </a:t>
            </a:r>
          </a:p>
          <a:p>
            <a:r>
              <a:rPr lang="en-US" sz="1200" dirty="0">
                <a:latin typeface="Courier (W1)" pitchFamily="49" charset="0"/>
              </a:rPr>
              <a:t>apple  mark  | 208   </a:t>
            </a:r>
          </a:p>
          <a:p>
            <a:r>
              <a:rPr lang="en-US" sz="1200" dirty="0">
                <a:latin typeface="Courier (W1)" pitchFamily="49" charset="0"/>
              </a:rPr>
              <a:t>banana </a:t>
            </a:r>
            <a:r>
              <a:rPr lang="en-US" sz="1200" dirty="0" err="1">
                <a:latin typeface="Courier (W1)" pitchFamily="49" charset="0"/>
              </a:rPr>
              <a:t>jane</a:t>
            </a:r>
            <a:r>
              <a:rPr lang="en-US" sz="1200" dirty="0">
                <a:latin typeface="Courier (W1)" pitchFamily="49" charset="0"/>
              </a:rPr>
              <a:t>  | 1292  </a:t>
            </a:r>
          </a:p>
          <a:p>
            <a:r>
              <a:rPr lang="en-US" sz="1200" dirty="0">
                <a:latin typeface="Courier (W1)" pitchFamily="49" charset="0"/>
              </a:rPr>
              <a:t>banana mark  | 30    </a:t>
            </a:r>
          </a:p>
          <a:p>
            <a:r>
              <a:rPr lang="en-US" sz="1200" dirty="0">
                <a:latin typeface="Courier (W1)" pitchFamily="49" charset="0"/>
              </a:rPr>
              <a:t>orange </a:t>
            </a:r>
            <a:r>
              <a:rPr lang="en-US" sz="1200" dirty="0" err="1">
                <a:latin typeface="Courier (W1)" pitchFamily="49" charset="0"/>
              </a:rPr>
              <a:t>dave</a:t>
            </a:r>
            <a:r>
              <a:rPr lang="en-US" sz="1200" dirty="0">
                <a:latin typeface="Courier (W1)" pitchFamily="49" charset="0"/>
              </a:rPr>
              <a:t>  | 510   </a:t>
            </a:r>
          </a:p>
          <a:p>
            <a:r>
              <a:rPr lang="en-US" sz="1200" dirty="0">
                <a:latin typeface="Courier (W1)" pitchFamily="49" charset="0"/>
              </a:rPr>
              <a:t>orange mark  | 855 </a:t>
            </a:r>
          </a:p>
        </p:txBody>
      </p:sp>
    </p:spTree>
    <p:extLst>
      <p:ext uri="{BB962C8B-B14F-4D97-AF65-F5344CB8AC3E}">
        <p14:creationId xmlns:p14="http://schemas.microsoft.com/office/powerpoint/2010/main" val="17466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Execute data extraction from table in a list or dictionary format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1925055"/>
            <a:ext cx="8964386" cy="388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latin typeface="Courier (W1)" pitchFamily="49" charset="0"/>
              </a:rPr>
              <a:t>q)exec fruit from sales // Returns a list</a:t>
            </a:r>
          </a:p>
          <a:p>
            <a:r>
              <a:rPr lang="en-US" sz="1200">
                <a:latin typeface="Courier (W1)" pitchFamily="49" charset="0"/>
              </a:rPr>
              <a:t>`banana`orange`apple`orange`orange`banana`orange`banana`banana`apple</a:t>
            </a:r>
          </a:p>
          <a:p>
            <a:r>
              <a:rPr lang="en-US" sz="1200">
                <a:latin typeface="Courier (W1)" pitchFamily="49" charset="0"/>
              </a:rPr>
              <a:t>q)exec fruit, price from sales // Returns a dictionary</a:t>
            </a:r>
          </a:p>
          <a:p>
            <a:r>
              <a:rPr lang="en-US" sz="1200">
                <a:latin typeface="Courier (W1)" pitchFamily="49" charset="0"/>
              </a:rPr>
              <a:t>fruit| banana orange apple orange </a:t>
            </a:r>
            <a:r>
              <a:rPr lang="en-US" sz="1200" err="1">
                <a:latin typeface="Courier (W1)" pitchFamily="49" charset="0"/>
              </a:rPr>
              <a:t>orange</a:t>
            </a:r>
            <a:r>
              <a:rPr lang="en-US" sz="1200">
                <a:latin typeface="Courier (W1)" pitchFamily="49" charset="0"/>
              </a:rPr>
              <a:t> banana orange banana </a:t>
            </a:r>
            <a:r>
              <a:rPr lang="en-US" sz="1200" err="1">
                <a:latin typeface="Courier (W1)" pitchFamily="49" charset="0"/>
              </a:rPr>
              <a:t>banana</a:t>
            </a:r>
            <a:r>
              <a:rPr lang="en-US" sz="1200">
                <a:latin typeface="Courier (W1)" pitchFamily="49" charset="0"/>
              </a:rPr>
              <a:t> apple</a:t>
            </a:r>
          </a:p>
          <a:p>
            <a:r>
              <a:rPr lang="en-US" sz="1200">
                <a:latin typeface="Courier (W1)" pitchFamily="49" charset="0"/>
              </a:rPr>
              <a:t>price| 7      8      4     4      6      9      9      2      5      4 </a:t>
            </a:r>
            <a:endParaRPr lang="en-US" sz="1200" smtClean="0">
              <a:latin typeface="Courier (W1)" pitchFamily="49" charset="0"/>
            </a:endParaRPr>
          </a:p>
          <a:p>
            <a:r>
              <a:rPr lang="en-US" sz="1200">
                <a:latin typeface="Courier (W1)" pitchFamily="49" charset="0"/>
              </a:rPr>
              <a:t>q)exec </a:t>
            </a:r>
            <a:r>
              <a:rPr lang="en-US" sz="1200" err="1">
                <a:latin typeface="Courier (W1)" pitchFamily="49" charset="0"/>
              </a:rPr>
              <a:t>fruit!price</a:t>
            </a:r>
            <a:r>
              <a:rPr lang="en-US" sz="1200">
                <a:latin typeface="Courier (W1)" pitchFamily="49" charset="0"/>
              </a:rPr>
              <a:t> from sales // Creates Dictionary where key is fruit and value is price</a:t>
            </a:r>
          </a:p>
          <a:p>
            <a:r>
              <a:rPr lang="en-US" sz="1200">
                <a:latin typeface="Courier (W1)" pitchFamily="49" charset="0"/>
              </a:rPr>
              <a:t>banana| 7</a:t>
            </a:r>
          </a:p>
          <a:p>
            <a:r>
              <a:rPr lang="en-US" sz="1200">
                <a:latin typeface="Courier (W1)" pitchFamily="49" charset="0"/>
              </a:rPr>
              <a:t>orange| 8</a:t>
            </a:r>
          </a:p>
          <a:p>
            <a:r>
              <a:rPr lang="en-US" sz="1200">
                <a:latin typeface="Courier (W1)" pitchFamily="49" charset="0"/>
              </a:rPr>
              <a:t>apple | 4</a:t>
            </a:r>
          </a:p>
          <a:p>
            <a:r>
              <a:rPr lang="en-US" sz="1200">
                <a:latin typeface="Courier (W1)" pitchFamily="49" charset="0"/>
              </a:rPr>
              <a:t>orange| 4</a:t>
            </a:r>
          </a:p>
          <a:p>
            <a:r>
              <a:rPr lang="en-US" sz="1200">
                <a:latin typeface="Courier (W1)" pitchFamily="49" charset="0"/>
              </a:rPr>
              <a:t>orange| 6</a:t>
            </a:r>
          </a:p>
          <a:p>
            <a:r>
              <a:rPr lang="en-US" sz="1200">
                <a:latin typeface="Courier (W1)" pitchFamily="49" charset="0"/>
              </a:rPr>
              <a:t>banana| 9</a:t>
            </a:r>
          </a:p>
          <a:p>
            <a:r>
              <a:rPr lang="en-US" sz="1200">
                <a:latin typeface="Courier (W1)" pitchFamily="49" charset="0"/>
              </a:rPr>
              <a:t>orange| 9</a:t>
            </a:r>
          </a:p>
          <a:p>
            <a:r>
              <a:rPr lang="en-US" sz="1200">
                <a:latin typeface="Courier (W1)" pitchFamily="49" charset="0"/>
              </a:rPr>
              <a:t>banana| 2</a:t>
            </a:r>
          </a:p>
          <a:p>
            <a:r>
              <a:rPr lang="en-US" sz="1200">
                <a:latin typeface="Courier (W1)" pitchFamily="49" charset="0"/>
              </a:rPr>
              <a:t>banana| 5</a:t>
            </a:r>
          </a:p>
          <a:p>
            <a:r>
              <a:rPr lang="en-US" sz="1200">
                <a:latin typeface="Courier (W1)" pitchFamily="49" charset="0"/>
              </a:rPr>
              <a:t>apple | </a:t>
            </a:r>
            <a:r>
              <a:rPr lang="en-US" sz="1200" smtClean="0">
                <a:latin typeface="Courier (W1)" pitchFamily="49" charset="0"/>
              </a:rPr>
              <a:t>4</a:t>
            </a:r>
          </a:p>
          <a:p>
            <a:r>
              <a:rPr lang="en-US" sz="1200">
                <a:latin typeface="Courier (W1)" pitchFamily="49" charset="0"/>
              </a:rPr>
              <a:t>q)exec </a:t>
            </a:r>
            <a:r>
              <a:rPr lang="en-US" sz="1200" err="1">
                <a:latin typeface="Courier (W1)" pitchFamily="49" charset="0"/>
              </a:rPr>
              <a:t>fruit!price</a:t>
            </a:r>
            <a:r>
              <a:rPr lang="en-US" sz="1200">
                <a:latin typeface="Courier (W1)" pitchFamily="49" charset="0"/>
              </a:rPr>
              <a:t> by grocer from sales</a:t>
            </a:r>
          </a:p>
          <a:p>
            <a:r>
              <a:rPr lang="en-US" sz="1200" err="1">
                <a:latin typeface="Courier (W1)" pitchFamily="49" charset="0"/>
              </a:rPr>
              <a:t>dave</a:t>
            </a:r>
            <a:r>
              <a:rPr lang="en-US" sz="1200">
                <a:latin typeface="Courier (W1)" pitchFamily="49" charset="0"/>
              </a:rPr>
              <a:t>| (,`orange)!,6</a:t>
            </a:r>
          </a:p>
          <a:p>
            <a:r>
              <a:rPr lang="en-US" sz="1200" err="1">
                <a:latin typeface="Courier (W1)" pitchFamily="49" charset="0"/>
              </a:rPr>
              <a:t>jane</a:t>
            </a:r>
            <a:r>
              <a:rPr lang="en-US" sz="1200">
                <a:latin typeface="Courier (W1)" pitchFamily="49" charset="0"/>
              </a:rPr>
              <a:t>| `banana`apple`banana`banana!7 4 9 2</a:t>
            </a:r>
          </a:p>
          <a:p>
            <a:r>
              <a:rPr lang="en-US" sz="1200">
                <a:latin typeface="Courier (W1)" pitchFamily="49" charset="0"/>
              </a:rPr>
              <a:t>mark| `orange`orange`orange`banana`apple!8 4 9 5 </a:t>
            </a:r>
            <a:r>
              <a:rPr lang="en-US" sz="1200" smtClean="0">
                <a:latin typeface="Courier (W1)" pitchFamily="49" charset="0"/>
              </a:rPr>
              <a:t>4</a:t>
            </a:r>
            <a:endParaRPr lang="en-US" sz="120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7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(1/1)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Importance of ordering filters (time to process)</a:t>
            </a:r>
          </a:p>
          <a:p>
            <a:r>
              <a:rPr lang="en-US" dirty="0" smtClean="0"/>
              <a:t>Where condition is processed from left to right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5ED1D-9C82-406C-A555-58E46357024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" y="2201791"/>
            <a:ext cx="8964386" cy="1648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ourier (W1)" pitchFamily="49" charset="0"/>
              </a:rPr>
              <a:t>q)n: 10000000</a:t>
            </a:r>
          </a:p>
          <a:p>
            <a:r>
              <a:rPr lang="en-US" sz="1200" dirty="0">
                <a:latin typeface="Courier (W1)" pitchFamily="49" charset="0"/>
              </a:rPr>
              <a:t>::</a:t>
            </a:r>
          </a:p>
          <a:p>
            <a:r>
              <a:rPr lang="en-US" sz="1200" dirty="0">
                <a:latin typeface="Courier (W1)" pitchFamily="49" charset="0"/>
              </a:rPr>
              <a:t>q)tab:([]price:n?100f; size:n?1000)</a:t>
            </a:r>
          </a:p>
          <a:p>
            <a:r>
              <a:rPr lang="en-US" sz="1200" dirty="0">
                <a:latin typeface="Courier (W1)" pitchFamily="49" charset="0"/>
              </a:rPr>
              <a:t>::</a:t>
            </a:r>
          </a:p>
          <a:p>
            <a:r>
              <a:rPr lang="en-US" sz="1200" dirty="0" smtClean="0">
                <a:latin typeface="Courier (W1)" pitchFamily="49" charset="0"/>
              </a:rPr>
              <a:t>q</a:t>
            </a:r>
            <a:r>
              <a:rPr lang="en-US" sz="1200" dirty="0" smtClean="0">
                <a:latin typeface="Courier (W1)" pitchFamily="49" charset="0"/>
              </a:rPr>
              <a:t>)\t select </a:t>
            </a:r>
            <a:r>
              <a:rPr lang="en-US" sz="1200" dirty="0">
                <a:latin typeface="Courier (W1)" pitchFamily="49" charset="0"/>
              </a:rPr>
              <a:t>from tab where price&gt;50, size&gt;900 //   </a:t>
            </a:r>
            <a:r>
              <a:rPr lang="en-US" sz="1200" dirty="0" smtClean="0">
                <a:latin typeface="Courier (W1)" pitchFamily="49" charset="0"/>
              </a:rPr>
              <a:t>\t shows time taken to run</a:t>
            </a:r>
          </a:p>
          <a:p>
            <a:r>
              <a:rPr lang="en-US" sz="1200" dirty="0" smtClean="0">
                <a:latin typeface="Courier (W1)" pitchFamily="49" charset="0"/>
              </a:rPr>
              <a:t>260</a:t>
            </a:r>
          </a:p>
          <a:p>
            <a:r>
              <a:rPr lang="en-US" sz="1200" dirty="0" smtClean="0">
                <a:latin typeface="Courier (W1)" pitchFamily="49" charset="0"/>
              </a:rPr>
              <a:t>q)\t select from tab where size&gt;900, price&gt;50</a:t>
            </a:r>
          </a:p>
          <a:p>
            <a:r>
              <a:rPr lang="en-US" sz="1200" dirty="0" smtClean="0">
                <a:latin typeface="Courier (W1)" pitchFamily="49" charset="0"/>
              </a:rPr>
              <a:t>136</a:t>
            </a:r>
            <a:endParaRPr lang="en-US" sz="1200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68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LTEXTBOX" val="Black"/>
</p:tagLst>
</file>

<file path=ppt/theme/theme1.xml><?xml version="1.0" encoding="utf-8"?>
<a:theme xmlns:a="http://schemas.openxmlformats.org/drawingml/2006/main" name="SGX">
  <a:themeElements>
    <a:clrScheme name="SGX Black Text - 1">
      <a:dk1>
        <a:srgbClr val="000000"/>
      </a:dk1>
      <a:lt1>
        <a:srgbClr val="FFFFFF"/>
      </a:lt1>
      <a:dk2>
        <a:srgbClr val="0B236B"/>
      </a:dk2>
      <a:lt2>
        <a:srgbClr val="FFFFFF"/>
      </a:lt2>
      <a:accent1>
        <a:srgbClr val="0B236B"/>
      </a:accent1>
      <a:accent2>
        <a:srgbClr val="BDD831"/>
      </a:accent2>
      <a:accent3>
        <a:srgbClr val="0094B3"/>
      </a:accent3>
      <a:accent4>
        <a:srgbClr val="0094B3"/>
      </a:accent4>
      <a:accent5>
        <a:srgbClr val="0B236B"/>
      </a:accent5>
      <a:accent6>
        <a:srgbClr val="BDD831"/>
      </a:accent6>
      <a:hlink>
        <a:srgbClr val="791E75"/>
      </a:hlink>
      <a:folHlink>
        <a:srgbClr val="9C9E9F"/>
      </a:folHlink>
    </a:clrScheme>
    <a:fontScheme name="SG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 Layouts">
  <a:themeElements>
    <a:clrScheme name="SGX Black Text - 1">
      <a:dk1>
        <a:srgbClr val="000000"/>
      </a:dk1>
      <a:lt1>
        <a:srgbClr val="FFFFFF"/>
      </a:lt1>
      <a:dk2>
        <a:srgbClr val="0B236B"/>
      </a:dk2>
      <a:lt2>
        <a:srgbClr val="FFFFFF"/>
      </a:lt2>
      <a:accent1>
        <a:srgbClr val="0B236B"/>
      </a:accent1>
      <a:accent2>
        <a:srgbClr val="BDD831"/>
      </a:accent2>
      <a:accent3>
        <a:srgbClr val="0094B3"/>
      </a:accent3>
      <a:accent4>
        <a:srgbClr val="0094B3"/>
      </a:accent4>
      <a:accent5>
        <a:srgbClr val="0B236B"/>
      </a:accent5>
      <a:accent6>
        <a:srgbClr val="BDD831"/>
      </a:accent6>
      <a:hlink>
        <a:srgbClr val="791E75"/>
      </a:hlink>
      <a:folHlink>
        <a:srgbClr val="9C9E9F"/>
      </a:folHlink>
    </a:clrScheme>
    <a:fontScheme name="SG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Slides and Dividers">
  <a:themeElements>
    <a:clrScheme name="SGX Black Text - 1">
      <a:dk1>
        <a:srgbClr val="000000"/>
      </a:dk1>
      <a:lt1>
        <a:srgbClr val="FFFFFF"/>
      </a:lt1>
      <a:dk2>
        <a:srgbClr val="0B236B"/>
      </a:dk2>
      <a:lt2>
        <a:srgbClr val="FFFFFF"/>
      </a:lt2>
      <a:accent1>
        <a:srgbClr val="0B236B"/>
      </a:accent1>
      <a:accent2>
        <a:srgbClr val="BDD831"/>
      </a:accent2>
      <a:accent3>
        <a:srgbClr val="0094B3"/>
      </a:accent3>
      <a:accent4>
        <a:srgbClr val="0094B3"/>
      </a:accent4>
      <a:accent5>
        <a:srgbClr val="0B236B"/>
      </a:accent5>
      <a:accent6>
        <a:srgbClr val="BDD831"/>
      </a:accent6>
      <a:hlink>
        <a:srgbClr val="791E75"/>
      </a:hlink>
      <a:folHlink>
        <a:srgbClr val="9C9E9F"/>
      </a:folHlink>
    </a:clrScheme>
    <a:fontScheme name="SGX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no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GX Black Text - 1">
    <a:dk1>
      <a:srgbClr val="000000"/>
    </a:dk1>
    <a:lt1>
      <a:srgbClr val="FFFFFF"/>
    </a:lt1>
    <a:dk2>
      <a:srgbClr val="0B236B"/>
    </a:dk2>
    <a:lt2>
      <a:srgbClr val="FFFFFF"/>
    </a:lt2>
    <a:accent1>
      <a:srgbClr val="0B236B"/>
    </a:accent1>
    <a:accent2>
      <a:srgbClr val="BDD831"/>
    </a:accent2>
    <a:accent3>
      <a:srgbClr val="0094B3"/>
    </a:accent3>
    <a:accent4>
      <a:srgbClr val="0094B3"/>
    </a:accent4>
    <a:accent5>
      <a:srgbClr val="0B236B"/>
    </a:accent5>
    <a:accent6>
      <a:srgbClr val="BDD831"/>
    </a:accent6>
    <a:hlink>
      <a:srgbClr val="791E75"/>
    </a:hlink>
    <a:folHlink>
      <a:srgbClr val="9C9E9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6351</TotalTime>
  <Words>3775</Words>
  <Application>Microsoft Office PowerPoint</Application>
  <PresentationFormat>A4 Paper (210x297 mm)</PresentationFormat>
  <Paragraphs>820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SGX</vt:lpstr>
      <vt:lpstr>Image Layouts</vt:lpstr>
      <vt:lpstr>Title Slides and Dividers</vt:lpstr>
      <vt:lpstr>KDB+ training</vt:lpstr>
      <vt:lpstr>Recap on Day 1</vt:lpstr>
      <vt:lpstr>Agenda</vt:lpstr>
      <vt:lpstr>5. Selects and QSQL</vt:lpstr>
      <vt:lpstr>Select (1/3)</vt:lpstr>
      <vt:lpstr>Select (2/3)</vt:lpstr>
      <vt:lpstr>Select (3/3)</vt:lpstr>
      <vt:lpstr>Exec (1/1)</vt:lpstr>
      <vt:lpstr>Where (1/1)</vt:lpstr>
      <vt:lpstr>By (1/1)</vt:lpstr>
      <vt:lpstr>EXERCISE</vt:lpstr>
      <vt:lpstr>Update (1/3)</vt:lpstr>
      <vt:lpstr>Update (2/3)</vt:lpstr>
      <vt:lpstr>Update (3/3)</vt:lpstr>
      <vt:lpstr>Delete (1/4)</vt:lpstr>
      <vt:lpstr>Delete (2/4)</vt:lpstr>
      <vt:lpstr>Delete (3/4)</vt:lpstr>
      <vt:lpstr>Delete (4/4)</vt:lpstr>
      <vt:lpstr>EXERCISE</vt:lpstr>
      <vt:lpstr>EXERCISE</vt:lpstr>
      <vt:lpstr>SUMMARY SELECT</vt:lpstr>
      <vt:lpstr>6. Keywords, Joins, Adverbs and Attributes</vt:lpstr>
      <vt:lpstr>Keywords </vt:lpstr>
      <vt:lpstr>Keywords </vt:lpstr>
      <vt:lpstr>Keywords </vt:lpstr>
      <vt:lpstr>Keywords </vt:lpstr>
      <vt:lpstr>Keywords </vt:lpstr>
      <vt:lpstr>Keywords </vt:lpstr>
      <vt:lpstr>Keywords </vt:lpstr>
      <vt:lpstr>EXERCISE</vt:lpstr>
      <vt:lpstr>Joins</vt:lpstr>
      <vt:lpstr>Vertical Joins</vt:lpstr>
      <vt:lpstr>Vertical Joins</vt:lpstr>
      <vt:lpstr>Horizontal Joins</vt:lpstr>
      <vt:lpstr>Horizontal Joins</vt:lpstr>
      <vt:lpstr>Left Joins</vt:lpstr>
      <vt:lpstr>Left Joins</vt:lpstr>
      <vt:lpstr>Plus Joins</vt:lpstr>
      <vt:lpstr>Plus Joins</vt:lpstr>
      <vt:lpstr>Inner Joins</vt:lpstr>
      <vt:lpstr>Inner Joins</vt:lpstr>
      <vt:lpstr>Union Joins</vt:lpstr>
      <vt:lpstr>Union Joins</vt:lpstr>
      <vt:lpstr>Union Joins</vt:lpstr>
      <vt:lpstr>Asof Joins</vt:lpstr>
      <vt:lpstr>Asof Joins</vt:lpstr>
      <vt:lpstr>Asof Joins</vt:lpstr>
      <vt:lpstr>Adverbs</vt:lpstr>
      <vt:lpstr>Adverbs</vt:lpstr>
      <vt:lpstr>EXERCISE</vt:lpstr>
      <vt:lpstr>JOINS SUMMARY</vt:lpstr>
      <vt:lpstr>7. Integration with R</vt:lpstr>
      <vt:lpstr>Special Case: Step Function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Sigrid Rouam</dc:creator>
  <cp:lastModifiedBy>Sigrid Rouam</cp:lastModifiedBy>
  <cp:revision>307</cp:revision>
  <dcterms:created xsi:type="dcterms:W3CDTF">2015-04-15T16:48:33Z</dcterms:created>
  <dcterms:modified xsi:type="dcterms:W3CDTF">2017-06-15T06:27:34Z</dcterms:modified>
</cp:coreProperties>
</file>