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7"/>
  </p:notesMasterIdLst>
  <p:sldIdLst>
    <p:sldId id="259" r:id="rId2"/>
    <p:sldId id="257" r:id="rId3"/>
    <p:sldId id="265" r:id="rId4"/>
    <p:sldId id="258" r:id="rId5"/>
    <p:sldId id="471" r:id="rId6"/>
    <p:sldId id="402" r:id="rId7"/>
    <p:sldId id="403" r:id="rId8"/>
    <p:sldId id="404" r:id="rId9"/>
    <p:sldId id="405" r:id="rId10"/>
    <p:sldId id="406" r:id="rId11"/>
    <p:sldId id="472" r:id="rId12"/>
    <p:sldId id="261" r:id="rId13"/>
    <p:sldId id="268" r:id="rId14"/>
    <p:sldId id="269" r:id="rId15"/>
    <p:sldId id="410" r:id="rId16"/>
    <p:sldId id="270" r:id="rId17"/>
    <p:sldId id="271" r:id="rId18"/>
    <p:sldId id="414" r:id="rId19"/>
    <p:sldId id="272" r:id="rId20"/>
    <p:sldId id="274" r:id="rId21"/>
    <p:sldId id="415" r:id="rId22"/>
    <p:sldId id="273" r:id="rId23"/>
    <p:sldId id="470" r:id="rId24"/>
    <p:sldId id="275" r:id="rId25"/>
    <p:sldId id="416" r:id="rId26"/>
    <p:sldId id="278" r:id="rId27"/>
    <p:sldId id="417" r:id="rId28"/>
    <p:sldId id="279" r:id="rId29"/>
    <p:sldId id="280" r:id="rId30"/>
    <p:sldId id="281" r:id="rId31"/>
    <p:sldId id="283" r:id="rId32"/>
    <p:sldId id="285" r:id="rId33"/>
    <p:sldId id="286" r:id="rId34"/>
    <p:sldId id="295" r:id="rId35"/>
    <p:sldId id="298" r:id="rId36"/>
    <p:sldId id="299" r:id="rId37"/>
    <p:sldId id="301" r:id="rId38"/>
    <p:sldId id="302" r:id="rId39"/>
    <p:sldId id="303" r:id="rId40"/>
    <p:sldId id="304" r:id="rId41"/>
    <p:sldId id="418" r:id="rId42"/>
    <p:sldId id="291" r:id="rId43"/>
    <p:sldId id="293" r:id="rId44"/>
    <p:sldId id="294" r:id="rId45"/>
    <p:sldId id="305" r:id="rId46"/>
    <p:sldId id="421" r:id="rId47"/>
    <p:sldId id="358" r:id="rId48"/>
    <p:sldId id="430" r:id="rId49"/>
    <p:sldId id="429" r:id="rId50"/>
    <p:sldId id="407" r:id="rId51"/>
    <p:sldId id="262" r:id="rId52"/>
    <p:sldId id="311" r:id="rId53"/>
    <p:sldId id="312" r:id="rId54"/>
    <p:sldId id="313" r:id="rId55"/>
    <p:sldId id="419" r:id="rId56"/>
    <p:sldId id="317" r:id="rId57"/>
    <p:sldId id="316" r:id="rId58"/>
    <p:sldId id="346" r:id="rId59"/>
    <p:sldId id="420" r:id="rId60"/>
    <p:sldId id="347" r:id="rId61"/>
    <p:sldId id="348" r:id="rId62"/>
    <p:sldId id="422" r:id="rId63"/>
    <p:sldId id="349" r:id="rId64"/>
    <p:sldId id="350" r:id="rId65"/>
    <p:sldId id="355" r:id="rId66"/>
    <p:sldId id="354" r:id="rId67"/>
    <p:sldId id="353" r:id="rId68"/>
    <p:sldId id="427" r:id="rId69"/>
    <p:sldId id="423" r:id="rId70"/>
    <p:sldId id="424" r:id="rId71"/>
    <p:sldId id="466" r:id="rId72"/>
    <p:sldId id="467" r:id="rId73"/>
    <p:sldId id="468" r:id="rId74"/>
    <p:sldId id="469" r:id="rId75"/>
    <p:sldId id="386" r:id="rId76"/>
    <p:sldId id="387" r:id="rId77"/>
    <p:sldId id="388" r:id="rId78"/>
    <p:sldId id="432" r:id="rId79"/>
    <p:sldId id="351" r:id="rId80"/>
    <p:sldId id="379" r:id="rId81"/>
    <p:sldId id="380" r:id="rId82"/>
    <p:sldId id="381" r:id="rId83"/>
    <p:sldId id="382" r:id="rId84"/>
    <p:sldId id="428" r:id="rId85"/>
    <p:sldId id="425" r:id="rId86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B236B"/>
    <a:srgbClr val="BDD831"/>
    <a:srgbClr val="DCDCDC"/>
    <a:srgbClr val="9C9E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0376" autoAdjust="0"/>
  </p:normalViewPr>
  <p:slideViewPr>
    <p:cSldViewPr snapToGrid="0">
      <p:cViewPr varScale="1">
        <p:scale>
          <a:sx n="103" d="100"/>
          <a:sy n="103" d="100"/>
        </p:scale>
        <p:origin x="1356" y="11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42793-4807-406E-A5A0-45F6B68F233A}" type="datetimeFigureOut">
              <a:rPr lang="en-GB" smtClean="0"/>
              <a:t>16/02/2019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F62FE-B9B9-4D27-B7B0-5B46804011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238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F62FE-B9B9-4D27-B7B0-5B468040117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132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x+:</a:t>
            </a:r>
          </a:p>
          <a:p>
            <a:r>
              <a:rPr lang="en-US"/>
              <a:t>x*: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F62FE-B9B9-4D27-B7B0-5B468040117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295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baseline="0" dirty="0"/>
              <a:t> – always there when you choose ‘type’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F62FE-B9B9-4D27-B7B0-5B468040117C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5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2000.01.01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F62FE-B9B9-4D27-B7B0-5B468040117C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0863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F62FE-B9B9-4D27-B7B0-5B468040117C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7719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the list to</a:t>
            </a:r>
            <a:r>
              <a:rPr lang="en-US" baseline="0" dirty="0"/>
              <a:t> numbers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F62FE-B9B9-4D27-B7B0-5B468040117C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271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file handle:</a:t>
            </a:r>
            <a:r>
              <a:rPr lang="en-US" baseline="0" dirty="0"/>
              <a:t> internal reference to a file, temporary reference number that an OS assigns to a file requested by a user to be opened.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system calls, accesses and interacts with the file through that reference number throughout the session until the user terminates the file or the system session.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F62FE-B9B9-4D27-B7B0-5B468040117C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803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hsym</a:t>
            </a:r>
            <a:r>
              <a:rPr lang="en-US" dirty="0"/>
              <a:t>: converts a symbol into a file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F62FE-B9B9-4D27-B7B0-5B468040117C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8769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0: prepares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F62FE-B9B9-4D27-B7B0-5B468040117C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31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802342" y="1108141"/>
            <a:ext cx="8301316" cy="46417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000250" y="4415754"/>
            <a:ext cx="5905499" cy="324000"/>
          </a:xfrm>
        </p:spPr>
        <p:txBody>
          <a:bodyPr>
            <a:normAutofit/>
          </a:bodyPr>
          <a:lstStyle>
            <a:lvl1pPr marL="0" indent="0" algn="ctr">
              <a:buNone/>
              <a:defRPr sz="1800" b="1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Presenter´s Name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0250" y="2442246"/>
            <a:ext cx="5905499" cy="1525733"/>
          </a:xfrm>
        </p:spPr>
        <p:txBody>
          <a:bodyPr anchor="t">
            <a:normAutofit/>
          </a:bodyPr>
          <a:lstStyle>
            <a:lvl1pPr algn="ctr">
              <a:lnSpc>
                <a:spcPts val="34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000250" y="4803393"/>
            <a:ext cx="5905499" cy="637288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1140642844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438" y="1592263"/>
            <a:ext cx="9001125" cy="46815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 marL="1257300" indent="-180975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3381376" y="6589202"/>
            <a:ext cx="3143250" cy="10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435ED1D-9C82-406C-A555-58E46357024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6442795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439" y="1592263"/>
            <a:ext cx="4405312" cy="46815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 marL="1257300" indent="-180975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5048251" y="1592263"/>
            <a:ext cx="4405312" cy="46815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 marL="1257300" indent="-180975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>
          <a:xfrm>
            <a:off x="3381376" y="6589202"/>
            <a:ext cx="3143250" cy="10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435ED1D-9C82-406C-A555-58E46357024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843932"/>
      </p:ext>
    </p:extLst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1376" y="6589202"/>
            <a:ext cx="3143250" cy="10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435ED1D-9C82-406C-A555-58E46357024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625166"/>
      </p:ext>
    </p:extLst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81376" y="6589202"/>
            <a:ext cx="3143250" cy="10800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71765"/>
      </p:ext>
    </p:extLst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438" y="1592263"/>
            <a:ext cx="9001125" cy="4681537"/>
          </a:xfrm>
        </p:spPr>
        <p:txBody>
          <a:bodyPr/>
          <a:lstStyle>
            <a:lvl1pPr marL="457200" indent="-457200">
              <a:spcBef>
                <a:spcPts val="2000"/>
              </a:spcBef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 marL="609600" indent="-342900">
              <a:buFont typeface="+mj-lt"/>
              <a:buAutoNum type="arabicPeriod"/>
              <a:defRPr/>
            </a:lvl2pPr>
            <a:lvl3pPr marL="885825" indent="-342900">
              <a:buFont typeface="+mj-lt"/>
              <a:buAutoNum type="arabicPeriod"/>
              <a:defRPr/>
            </a:lvl3pPr>
            <a:lvl4pPr marL="1152525" indent="-342900">
              <a:buFont typeface="+mj-lt"/>
              <a:buAutoNum type="arabicPeriod"/>
              <a:defRPr/>
            </a:lvl4pPr>
            <a:lvl5pPr marL="1419225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1376" y="6589202"/>
            <a:ext cx="3143250" cy="10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435ED1D-9C82-406C-A555-58E46357024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945216"/>
      </p:ext>
    </p:extLst>
  </p:cSld>
  <p:clrMapOvr>
    <a:masterClrMapping/>
  </p:clrMapOvr>
  <p:hf hdr="0" ftr="0"/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71506" y="587616"/>
            <a:ext cx="8962988" cy="568276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953779"/>
            <a:ext cx="8439150" cy="638484"/>
          </a:xfrm>
        </p:spPr>
        <p:txBody>
          <a:bodyPr anchor="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04850" y="1716662"/>
            <a:ext cx="8439150" cy="3937804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>
          <a:xfrm>
            <a:off x="3381376" y="6589202"/>
            <a:ext cx="3143250" cy="10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435ED1D-9C82-406C-A555-58E46357024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268019"/>
      </p:ext>
    </p:extLst>
  </p:cSld>
  <p:clrMapOvr>
    <a:masterClrMapping/>
  </p:clrMapOvr>
  <p:hf hdr="0" ftr="0"/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2438" y="633102"/>
            <a:ext cx="9001125" cy="81628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2438" y="1592263"/>
            <a:ext cx="9001125" cy="46815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1376" y="6589202"/>
            <a:ext cx="314325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8750" y="6589201"/>
            <a:ext cx="414338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435ED1D-9C82-406C-A555-58E463570241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2438" y="6331788"/>
            <a:ext cx="9001125" cy="0"/>
          </a:xfrm>
          <a:prstGeom prst="line">
            <a:avLst/>
          </a:prstGeom>
          <a:ln>
            <a:solidFill>
              <a:srgbClr val="9C9E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439947" y="498770"/>
            <a:ext cx="9005498" cy="0"/>
          </a:xfrm>
          <a:prstGeom prst="line">
            <a:avLst/>
          </a:prstGeom>
          <a:ln>
            <a:solidFill>
              <a:srgbClr val="9C9E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xxTextColor"/>
          <p:cNvSpPr/>
          <p:nvPr userDrawn="1">
            <p:custDataLst>
              <p:tags r:id="rId9"/>
            </p:custDataLst>
          </p:nvPr>
        </p:nvSpPr>
        <p:spPr>
          <a:xfrm>
            <a:off x="0" y="0"/>
            <a:ext cx="12700" cy="127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245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6" r:id="rId4"/>
    <p:sldLayoutId id="2147483667" r:id="rId5"/>
    <p:sldLayoutId id="2147483751" r:id="rId6"/>
    <p:sldLayoutId id="2147483760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kx.com/download/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timestored.com/qstud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APAC Data &amp; Analytics </a:t>
            </a:r>
            <a:endParaRPr lang="en-US" b="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KDB+ Training 2019</a:t>
            </a:r>
            <a:br>
              <a:rPr lang="en-US" sz="4400" dirty="0"/>
            </a:br>
            <a:br>
              <a:rPr lang="en-US" sz="4400" dirty="0"/>
            </a:br>
            <a:r>
              <a:rPr lang="en-US" sz="2400" dirty="0"/>
              <a:t>Day 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19-20 February 2019</a:t>
            </a:r>
          </a:p>
        </p:txBody>
      </p:sp>
    </p:spTree>
    <p:extLst>
      <p:ext uri="{BB962C8B-B14F-4D97-AF65-F5344CB8AC3E}">
        <p14:creationId xmlns:p14="http://schemas.microsoft.com/office/powerpoint/2010/main" val="3691279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qStudio</a:t>
            </a:r>
            <a:r>
              <a:rPr lang="en-US" dirty="0"/>
              <a:t> Windows Installation (2/2)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2438" y="1246021"/>
            <a:ext cx="9001125" cy="4681537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Host is "</a:t>
            </a:r>
            <a:r>
              <a:rPr lang="en-US" dirty="0" err="1"/>
              <a:t>localhost</a:t>
            </a:r>
            <a:r>
              <a:rPr lang="en-US" dirty="0"/>
              <a:t>" and port is "5000". Name it "localhost:5000".</a:t>
            </a:r>
            <a:br>
              <a:rPr lang="en-US" dirty="0"/>
            </a:br>
            <a:endParaRPr lang="en-US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Press "Test" and then save it.</a:t>
            </a:r>
          </a:p>
          <a:p>
            <a:pPr lvl="1"/>
            <a:r>
              <a:rPr lang="en-US" dirty="0"/>
              <a:t>You can send commands from </a:t>
            </a:r>
            <a:r>
              <a:rPr lang="en-US" dirty="0" err="1"/>
              <a:t>qStudio</a:t>
            </a:r>
            <a:r>
              <a:rPr lang="en-US" dirty="0"/>
              <a:t> to localhost:5000 as long as that process is active</a:t>
            </a:r>
            <a:br>
              <a:rPr lang="en-US" sz="1600" dirty="0"/>
            </a:br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10</a:t>
            </a:fld>
            <a:endParaRPr lang="en-GB"/>
          </a:p>
        </p:txBody>
      </p:sp>
      <p:pic>
        <p:nvPicPr>
          <p:cNvPr id="3076" name="Picture 12" descr="b9471acafb24da055cba25966ec4cad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516" y="1552438"/>
            <a:ext cx="4100359" cy="3259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6718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A0DE5-D91C-495F-A686-549101432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Quick guide to </a:t>
            </a:r>
            <a:r>
              <a:rPr lang="en-SG" dirty="0" err="1"/>
              <a:t>qStudio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97D20-047C-4FBD-B978-09B65CE19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38" y="1592263"/>
            <a:ext cx="9001125" cy="4681537"/>
          </a:xfrm>
        </p:spPr>
        <p:txBody>
          <a:bodyPr/>
          <a:lstStyle/>
          <a:p>
            <a:r>
              <a:rPr lang="en-SG" dirty="0"/>
              <a:t>Use </a:t>
            </a:r>
            <a:r>
              <a:rPr lang="en-SG" dirty="0" err="1"/>
              <a:t>Ctrl+Enter</a:t>
            </a:r>
            <a:r>
              <a:rPr lang="en-SG" dirty="0"/>
              <a:t> to execute the current line your cursor is on 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r>
              <a:rPr lang="en-SG" dirty="0"/>
              <a:t>Use </a:t>
            </a:r>
            <a:r>
              <a:rPr lang="en-SG" dirty="0" err="1"/>
              <a:t>Ctrl+E</a:t>
            </a:r>
            <a:r>
              <a:rPr lang="en-SG" dirty="0"/>
              <a:t> to execute your highlighted code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r>
              <a:rPr lang="en-SG" dirty="0"/>
              <a:t>Make the font and font size comfortable for you. I recommend the following:</a:t>
            </a:r>
          </a:p>
          <a:p>
            <a:endParaRPr lang="en-SG" dirty="0"/>
          </a:p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A28EBF-70C7-4F7D-A7A3-3BCB84181F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11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687EAC-C083-43FA-AF70-EA5800DB0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67" y="4385539"/>
            <a:ext cx="4686300" cy="1095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955ECC-4F4A-484A-8C0C-3AE66CE7D7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24" t="51295" r="2498"/>
          <a:stretch/>
        </p:blipFill>
        <p:spPr>
          <a:xfrm>
            <a:off x="603767" y="3215464"/>
            <a:ext cx="5029200" cy="6030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84E1BF-24C9-4EAC-ACB2-DFAC397BF2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0930"/>
          <a:stretch/>
        </p:blipFill>
        <p:spPr>
          <a:xfrm>
            <a:off x="603767" y="2024737"/>
            <a:ext cx="5029200" cy="48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374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Atoms and Lists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2.1	Basic Operations: Arithmetic and Variables</a:t>
            </a:r>
          </a:p>
          <a:p>
            <a:r>
              <a:rPr lang="en-US" dirty="0"/>
              <a:t>2.2	Atoms</a:t>
            </a:r>
          </a:p>
          <a:p>
            <a:r>
              <a:rPr lang="en-US" dirty="0"/>
              <a:t>2.3	Lists</a:t>
            </a:r>
          </a:p>
          <a:p>
            <a:r>
              <a:rPr lang="en-US" dirty="0"/>
              <a:t>2.4	List Operations</a:t>
            </a:r>
          </a:p>
          <a:p>
            <a:r>
              <a:rPr lang="en-US" dirty="0"/>
              <a:t>2.5	Recap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3102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Arithmetic and Variables (1/4)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1552" y="1242333"/>
            <a:ext cx="9001125" cy="4681537"/>
          </a:xfrm>
        </p:spPr>
        <p:txBody>
          <a:bodyPr/>
          <a:lstStyle/>
          <a:p>
            <a:r>
              <a:rPr lang="en-US" dirty="0"/>
              <a:t>Basic arithmetic: + - * %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Right of left execution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brackets as precedence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Comments can be made after a '/' 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473725" y="1590625"/>
            <a:ext cx="8967730" cy="1740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>
                <a:latin typeface="Courier (W1)" pitchFamily="49" charset="0"/>
              </a:rPr>
              <a:t>q)2+3</a:t>
            </a:r>
          </a:p>
          <a:p>
            <a:r>
              <a:rPr lang="en-US" sz="1400">
                <a:latin typeface="Courier (W1)" pitchFamily="49" charset="0"/>
              </a:rPr>
              <a:t>5</a:t>
            </a:r>
          </a:p>
          <a:p>
            <a:r>
              <a:rPr lang="en-US" sz="1400">
                <a:latin typeface="Courier (W1)" pitchFamily="49" charset="0"/>
              </a:rPr>
              <a:t>q)10-5</a:t>
            </a:r>
          </a:p>
          <a:p>
            <a:r>
              <a:rPr lang="en-US" sz="1400">
                <a:latin typeface="Courier (W1)" pitchFamily="49" charset="0"/>
              </a:rPr>
              <a:t>5</a:t>
            </a:r>
          </a:p>
          <a:p>
            <a:r>
              <a:rPr lang="en-US" sz="1400">
                <a:latin typeface="Courier (W1)" pitchFamily="49" charset="0"/>
              </a:rPr>
              <a:t>q)7*6</a:t>
            </a:r>
          </a:p>
          <a:p>
            <a:r>
              <a:rPr lang="en-US" sz="1400">
                <a:latin typeface="Courier (W1)" pitchFamily="49" charset="0"/>
              </a:rPr>
              <a:t>42</a:t>
            </a:r>
          </a:p>
          <a:p>
            <a:r>
              <a:rPr lang="en-US" sz="1400">
                <a:latin typeface="Courier (W1)" pitchFamily="49" charset="0"/>
              </a:rPr>
              <a:t>q)10%2</a:t>
            </a:r>
          </a:p>
          <a:p>
            <a:r>
              <a:rPr lang="en-US" sz="1400">
                <a:latin typeface="Courier (W1)" pitchFamily="49" charset="0"/>
              </a:rPr>
              <a:t>5f /the "f" denotes that the number is a float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73725" y="3788233"/>
            <a:ext cx="896773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>
                <a:latin typeface="Courier (W1)" pitchFamily="49" charset="0"/>
              </a:rPr>
              <a:t>q)5*2+3</a:t>
            </a:r>
          </a:p>
          <a:p>
            <a:r>
              <a:rPr lang="en-US" sz="1400">
                <a:latin typeface="Courier (W1)" pitchFamily="49" charset="0"/>
              </a:rPr>
              <a:t>25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73725" y="4707392"/>
            <a:ext cx="896773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>
                <a:latin typeface="Courier (W1)" pitchFamily="49" charset="0"/>
              </a:rPr>
              <a:t>q)(5*2)+3</a:t>
            </a:r>
          </a:p>
          <a:p>
            <a:r>
              <a:rPr lang="en-US" sz="1400">
                <a:latin typeface="Courier (W1)" pitchFamily="49" charset="0"/>
              </a:rPr>
              <a:t>13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73725" y="5497286"/>
            <a:ext cx="8967730" cy="744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>
                <a:latin typeface="Courier (W1)" pitchFamily="49" charset="0"/>
              </a:rPr>
              <a:t>q)a:1 /this is a comment</a:t>
            </a:r>
          </a:p>
          <a:p>
            <a:r>
              <a:rPr lang="en-US" sz="1400">
                <a:latin typeface="Courier (W1)" pitchFamily="49" charset="0"/>
              </a:rPr>
              <a:t>q)a</a:t>
            </a:r>
          </a:p>
          <a:p>
            <a:r>
              <a:rPr lang="en-US" sz="1400">
                <a:latin typeface="Courier (W1)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98744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Arithmetic and Variables (2/4)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Assign variables using `:' instead of `=‘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`=' is used for comparison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73725" y="1938968"/>
            <a:ext cx="8967730" cy="1315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400">
                <a:latin typeface="Courier (W1)" pitchFamily="49" charset="0"/>
              </a:rPr>
              <a:t>q)a:2</a:t>
            </a:r>
          </a:p>
          <a:p>
            <a:r>
              <a:rPr lang="pt-BR" sz="1400">
                <a:latin typeface="Courier (W1)" pitchFamily="49" charset="0"/>
              </a:rPr>
              <a:t>q)b:3</a:t>
            </a:r>
          </a:p>
          <a:p>
            <a:r>
              <a:rPr lang="pt-BR" sz="1400">
                <a:latin typeface="Courier (W1)" pitchFamily="49" charset="0"/>
              </a:rPr>
              <a:t>q)c:4</a:t>
            </a:r>
          </a:p>
          <a:p>
            <a:r>
              <a:rPr lang="pt-BR" sz="1400">
                <a:latin typeface="Courier (W1)" pitchFamily="49" charset="0"/>
              </a:rPr>
              <a:t>q)d:a*b*c</a:t>
            </a:r>
          </a:p>
          <a:p>
            <a:r>
              <a:rPr lang="pt-BR" sz="1400">
                <a:latin typeface="Courier (W1)" pitchFamily="49" charset="0"/>
              </a:rPr>
              <a:t>q)d</a:t>
            </a:r>
          </a:p>
          <a:p>
            <a:r>
              <a:rPr lang="pt-BR" sz="1400">
                <a:latin typeface="Courier (W1)" pitchFamily="49" charset="0"/>
              </a:rPr>
              <a:t>24</a:t>
            </a:r>
            <a:endParaRPr lang="en-US" sz="1400">
              <a:latin typeface="Courier (W1)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3725" y="3941939"/>
            <a:ext cx="8967730" cy="1424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>
                <a:latin typeface="Courier (W1)" pitchFamily="49" charset="0"/>
              </a:rPr>
              <a:t>q)a:2</a:t>
            </a:r>
          </a:p>
          <a:p>
            <a:r>
              <a:rPr lang="en-US" sz="1400">
                <a:latin typeface="Courier (W1)" pitchFamily="49" charset="0"/>
              </a:rPr>
              <a:t>q)b:3</a:t>
            </a:r>
          </a:p>
          <a:p>
            <a:r>
              <a:rPr lang="en-US" sz="1400">
                <a:latin typeface="Courier (W1)" pitchFamily="49" charset="0"/>
              </a:rPr>
              <a:t>q)3=2</a:t>
            </a:r>
          </a:p>
          <a:p>
            <a:r>
              <a:rPr lang="en-US" sz="1400">
                <a:latin typeface="Courier (W1)" pitchFamily="49" charset="0"/>
              </a:rPr>
              <a:t>0b /indicating that the statement a equals b is false</a:t>
            </a:r>
          </a:p>
          <a:p>
            <a:r>
              <a:rPr lang="en-US" sz="1400">
                <a:latin typeface="Courier (W1)" pitchFamily="49" charset="0"/>
              </a:rPr>
              <a:t>q)5.0=5</a:t>
            </a:r>
          </a:p>
          <a:p>
            <a:r>
              <a:rPr lang="en-US" sz="1400">
                <a:latin typeface="Courier (W1)" pitchFamily="49" charset="0"/>
              </a:rPr>
              <a:t>1b</a:t>
            </a:r>
          </a:p>
        </p:txBody>
      </p:sp>
    </p:spTree>
    <p:extLst>
      <p:ext uri="{BB962C8B-B14F-4D97-AF65-F5344CB8AC3E}">
        <p14:creationId xmlns:p14="http://schemas.microsoft.com/office/powerpoint/2010/main" val="207933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Start a new q session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Define the following variables:</a:t>
            </a:r>
          </a:p>
          <a:p>
            <a:pPr marL="561975" lvl="1" indent="-285750"/>
            <a:r>
              <a:rPr lang="en-US" dirty="0"/>
              <a:t>a = 5</a:t>
            </a:r>
          </a:p>
          <a:p>
            <a:pPr marL="561975" lvl="1" indent="-285750"/>
            <a:r>
              <a:rPr lang="en-US" dirty="0"/>
              <a:t>b = a-3</a:t>
            </a:r>
          </a:p>
          <a:p>
            <a:pPr marL="561975" lvl="1" indent="-285750"/>
            <a:r>
              <a:rPr lang="en-US" dirty="0"/>
              <a:t>c = 3b+1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Calculate          and store the answer as the variable y.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15</a:t>
            </a:fld>
            <a:endParaRPr lang="en-GB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180" y="3113306"/>
            <a:ext cx="5334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419297" y="4246739"/>
            <a:ext cx="8967730" cy="14247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b="1" dirty="0">
                <a:latin typeface="Courier (W1)" pitchFamily="49" charset="0"/>
              </a:rPr>
              <a:t>SOLUTION</a:t>
            </a:r>
          </a:p>
          <a:p>
            <a:r>
              <a:rPr lang="en-US" sz="1400" dirty="0">
                <a:latin typeface="Courier (W1)" pitchFamily="49" charset="0"/>
              </a:rPr>
              <a:t>q)a:5</a:t>
            </a:r>
          </a:p>
          <a:p>
            <a:r>
              <a:rPr lang="en-US" sz="1400" dirty="0">
                <a:latin typeface="Courier (W1)" pitchFamily="49" charset="0"/>
              </a:rPr>
              <a:t>q)b:a-3</a:t>
            </a:r>
          </a:p>
          <a:p>
            <a:r>
              <a:rPr lang="en-US" sz="1400" dirty="0">
                <a:latin typeface="Courier (W1)" pitchFamily="49" charset="0"/>
              </a:rPr>
              <a:t>q)c:1+3*b</a:t>
            </a:r>
          </a:p>
          <a:p>
            <a:r>
              <a:rPr lang="en-US" sz="1400" dirty="0">
                <a:latin typeface="Courier (W1)" pitchFamily="49" charset="0"/>
              </a:rPr>
              <a:t>q)y</a:t>
            </a:r>
            <a:r>
              <a:rPr lang="en-US" sz="1400" dirty="0">
                <a:latin typeface="Courier (W1)" pitchFamily="49" charset="0"/>
                <a:sym typeface="Wingdings" panose="05000000000000000000" pitchFamily="2" charset="2"/>
              </a:rPr>
              <a:t>: ((a*a) – 3*c) % b</a:t>
            </a:r>
            <a:endParaRPr lang="en-US" sz="1400" dirty="0">
              <a:latin typeface="Courier (W1)" pitchFamily="49" charset="0"/>
            </a:endParaRPr>
          </a:p>
          <a:p>
            <a:endParaRPr lang="en-US" sz="1400" dirty="0">
              <a:latin typeface="Courier (W1)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68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Arithmetic and Variables (3/4)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Comparison can be: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For example: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73725" y="1938968"/>
            <a:ext cx="8967730" cy="1653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latin typeface="Courier (W1)" pitchFamily="49" charset="0"/>
              </a:rPr>
              <a:t>&gt;= /Greater than or equal to</a:t>
            </a:r>
          </a:p>
          <a:p>
            <a:r>
              <a:rPr lang="en-US" sz="1400" dirty="0">
                <a:latin typeface="Courier (W1)" pitchFamily="49" charset="0"/>
              </a:rPr>
              <a:t>&gt; /Greater than</a:t>
            </a:r>
          </a:p>
          <a:p>
            <a:r>
              <a:rPr lang="en-US" sz="1400" dirty="0">
                <a:latin typeface="Courier (W1)" pitchFamily="49" charset="0"/>
              </a:rPr>
              <a:t>&lt;= /Less than or equal to</a:t>
            </a:r>
          </a:p>
          <a:p>
            <a:r>
              <a:rPr lang="en-US" sz="1400" dirty="0">
                <a:latin typeface="Courier (W1)" pitchFamily="49" charset="0"/>
              </a:rPr>
              <a:t>&lt; /Less than</a:t>
            </a:r>
          </a:p>
          <a:p>
            <a:r>
              <a:rPr lang="en-US" sz="1400" dirty="0">
                <a:latin typeface="Courier (W1)" pitchFamily="49" charset="0"/>
              </a:rPr>
              <a:t>= /Equal</a:t>
            </a:r>
          </a:p>
          <a:p>
            <a:r>
              <a:rPr lang="en-US" sz="1400" dirty="0">
                <a:latin typeface="Courier (W1)" pitchFamily="49" charset="0"/>
              </a:rPr>
              <a:t>&lt;&gt; /Not equal / check if 2 number are equal regardless of type</a:t>
            </a:r>
          </a:p>
          <a:p>
            <a:r>
              <a:rPr lang="en-US" sz="1400" dirty="0">
                <a:latin typeface="Courier (W1)" pitchFamily="49" charset="0"/>
              </a:rPr>
              <a:t>~ /Match / check if 2 variables are of the same type as well as value</a:t>
            </a:r>
          </a:p>
        </p:txBody>
      </p:sp>
      <p:sp>
        <p:nvSpPr>
          <p:cNvPr id="6" name="Rectangle 5"/>
          <p:cNvSpPr/>
          <p:nvPr/>
        </p:nvSpPr>
        <p:spPr>
          <a:xfrm>
            <a:off x="473725" y="4137881"/>
            <a:ext cx="8967730" cy="1827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latin typeface="Courier (W1)" pitchFamily="49" charset="0"/>
              </a:rPr>
              <a:t>q)4&gt;1</a:t>
            </a:r>
          </a:p>
          <a:p>
            <a:r>
              <a:rPr lang="en-US" sz="1400" dirty="0">
                <a:latin typeface="Courier (W1)" pitchFamily="49" charset="0"/>
              </a:rPr>
              <a:t>1b</a:t>
            </a:r>
          </a:p>
          <a:p>
            <a:r>
              <a:rPr lang="en-US" sz="1400" dirty="0">
                <a:latin typeface="Courier (W1)" pitchFamily="49" charset="0"/>
              </a:rPr>
              <a:t>q)10&lt;&gt;4</a:t>
            </a:r>
          </a:p>
          <a:p>
            <a:r>
              <a:rPr lang="en-US" sz="1400" dirty="0">
                <a:latin typeface="Courier (W1)" pitchFamily="49" charset="0"/>
              </a:rPr>
              <a:t>1b</a:t>
            </a:r>
          </a:p>
          <a:p>
            <a:r>
              <a:rPr lang="en-US" sz="1400" dirty="0">
                <a:latin typeface="Courier (W1)" pitchFamily="49" charset="0"/>
              </a:rPr>
              <a:t>q)8&gt;=8</a:t>
            </a:r>
          </a:p>
          <a:p>
            <a:r>
              <a:rPr lang="en-US" sz="1400" dirty="0">
                <a:latin typeface="Courier (W1)" pitchFamily="49" charset="0"/>
              </a:rPr>
              <a:t>1b</a:t>
            </a:r>
          </a:p>
          <a:p>
            <a:r>
              <a:rPr lang="en-US" sz="1400" dirty="0">
                <a:latin typeface="Courier (W1)" pitchFamily="49" charset="0"/>
              </a:rPr>
              <a:t>q)6&lt;=3</a:t>
            </a:r>
          </a:p>
          <a:p>
            <a:r>
              <a:rPr lang="en-US" sz="1400" dirty="0">
                <a:latin typeface="Courier (W1)" pitchFamily="49" charset="0"/>
              </a:rPr>
              <a:t>0b</a:t>
            </a:r>
          </a:p>
        </p:txBody>
      </p:sp>
    </p:spTree>
    <p:extLst>
      <p:ext uri="{BB962C8B-B14F-4D97-AF65-F5344CB8AC3E}">
        <p14:creationId xmlns:p14="http://schemas.microsoft.com/office/powerpoint/2010/main" val="1213276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Arithmetic and Variables (4/4)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438" y="1526947"/>
            <a:ext cx="9001125" cy="4681537"/>
          </a:xfrm>
        </p:spPr>
        <p:txBody>
          <a:bodyPr>
            <a:normAutofit/>
          </a:bodyPr>
          <a:lstStyle/>
          <a:p>
            <a:r>
              <a:rPr lang="en-US"/>
              <a:t>Assignments can be combined in a single operation: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Multi-assignment can be performed on one line: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Use \v to check variable names: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73725" y="1873652"/>
            <a:ext cx="8967730" cy="1773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400">
                <a:latin typeface="Courier (W1)" pitchFamily="49" charset="0"/>
              </a:rPr>
              <a:t>q)x:10</a:t>
            </a:r>
          </a:p>
          <a:p>
            <a:r>
              <a:rPr lang="fr-FR" sz="1400">
                <a:latin typeface="Courier (W1)" pitchFamily="49" charset="0"/>
              </a:rPr>
              <a:t>q)x:x+1</a:t>
            </a:r>
          </a:p>
          <a:p>
            <a:r>
              <a:rPr lang="fr-FR" sz="1400">
                <a:latin typeface="Courier (W1)" pitchFamily="49" charset="0"/>
              </a:rPr>
              <a:t>q)x</a:t>
            </a:r>
          </a:p>
          <a:p>
            <a:r>
              <a:rPr lang="fr-FR" sz="1400">
                <a:latin typeface="Courier (W1)" pitchFamily="49" charset="0"/>
              </a:rPr>
              <a:t>11</a:t>
            </a:r>
          </a:p>
          <a:p>
            <a:r>
              <a:rPr lang="fr-FR" sz="1400">
                <a:latin typeface="Courier (W1)" pitchFamily="49" charset="0"/>
              </a:rPr>
              <a:t>q)x+:1</a:t>
            </a:r>
          </a:p>
          <a:p>
            <a:r>
              <a:rPr lang="fr-FR" sz="1400">
                <a:latin typeface="Courier (W1)" pitchFamily="49" charset="0"/>
              </a:rPr>
              <a:t>12</a:t>
            </a:r>
          </a:p>
          <a:p>
            <a:r>
              <a:rPr lang="fr-FR" sz="1400">
                <a:latin typeface="Courier (W1)" pitchFamily="49" charset="0"/>
              </a:rPr>
              <a:t>q)x*:3</a:t>
            </a:r>
          </a:p>
          <a:p>
            <a:r>
              <a:rPr lang="fr-FR" sz="1400">
                <a:latin typeface="Courier (W1)" pitchFamily="49" charset="0"/>
              </a:rPr>
              <a:t>q)x</a:t>
            </a:r>
            <a:endParaRPr lang="en-US" sz="1400">
              <a:latin typeface="Courier (W1)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3725" y="3963713"/>
            <a:ext cx="8967730" cy="1522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400">
                <a:latin typeface="Courier (W1)" pitchFamily="49" charset="0"/>
              </a:rPr>
              <a:t>q)c:1+b:3*a:2</a:t>
            </a:r>
          </a:p>
          <a:p>
            <a:r>
              <a:rPr lang="pt-BR" sz="1400">
                <a:latin typeface="Courier (W1)" pitchFamily="49" charset="0"/>
              </a:rPr>
              <a:t>q)a</a:t>
            </a:r>
          </a:p>
          <a:p>
            <a:r>
              <a:rPr lang="pt-BR" sz="1400">
                <a:latin typeface="Courier (W1)" pitchFamily="49" charset="0"/>
              </a:rPr>
              <a:t>2</a:t>
            </a:r>
          </a:p>
          <a:p>
            <a:r>
              <a:rPr lang="pt-BR" sz="1400">
                <a:latin typeface="Courier (W1)" pitchFamily="49" charset="0"/>
              </a:rPr>
              <a:t>q)b</a:t>
            </a:r>
          </a:p>
          <a:p>
            <a:r>
              <a:rPr lang="pt-BR" sz="1400">
                <a:latin typeface="Courier (W1)" pitchFamily="49" charset="0"/>
              </a:rPr>
              <a:t>6</a:t>
            </a:r>
          </a:p>
          <a:p>
            <a:r>
              <a:rPr lang="pt-BR" sz="1400">
                <a:latin typeface="Courier (W1)" pitchFamily="49" charset="0"/>
              </a:rPr>
              <a:t>q)c</a:t>
            </a:r>
          </a:p>
          <a:p>
            <a:r>
              <a:rPr lang="pt-BR" sz="1400">
                <a:latin typeface="Courier (W1)" pitchFamily="49" charset="0"/>
              </a:rPr>
              <a:t>7</a:t>
            </a:r>
            <a:endParaRPr lang="en-US" sz="1400">
              <a:latin typeface="Courier (W1)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3725" y="5759855"/>
            <a:ext cx="8967730" cy="499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400">
                <a:latin typeface="Courier (W1)" pitchFamily="49" charset="0"/>
              </a:rPr>
              <a:t>q)\v</a:t>
            </a:r>
          </a:p>
          <a:p>
            <a:r>
              <a:rPr lang="pt-BR" sz="1400">
                <a:latin typeface="Courier (W1)" pitchFamily="49" charset="0"/>
              </a:rPr>
              <a:t>`a`b`c`d`x</a:t>
            </a:r>
            <a:endParaRPr lang="en-US" sz="1400">
              <a:latin typeface="Courier (W1)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167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Start a new q session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Define the following variables:</a:t>
            </a:r>
          </a:p>
          <a:p>
            <a:pPr marL="561975" lvl="1" indent="-285750"/>
            <a:r>
              <a:rPr lang="en-US" dirty="0"/>
              <a:t>a = 5</a:t>
            </a:r>
          </a:p>
          <a:p>
            <a:pPr marL="561975" lvl="1" indent="-285750"/>
            <a:r>
              <a:rPr lang="en-US" dirty="0"/>
              <a:t>b = a - 3</a:t>
            </a:r>
          </a:p>
          <a:p>
            <a:pPr marL="561975" lvl="1" indent="-285750"/>
            <a:r>
              <a:rPr lang="en-US" dirty="0"/>
              <a:t>c = 3b+1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Repeat question 2 in one single assignment statement.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Check the following: </a:t>
            </a:r>
          </a:p>
          <a:p>
            <a:pPr marL="733425" lvl="1" indent="-457200"/>
            <a:r>
              <a:rPr lang="en-US" dirty="0"/>
              <a:t>Is a greater than b? </a:t>
            </a:r>
          </a:p>
          <a:p>
            <a:pPr marL="733425" lvl="1" indent="-457200"/>
            <a:r>
              <a:rPr lang="en-US" dirty="0"/>
              <a:t>Is c positive?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19297" y="4595085"/>
            <a:ext cx="8967730" cy="14247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b="1" dirty="0">
                <a:latin typeface="Courier (W1)" pitchFamily="49" charset="0"/>
              </a:rPr>
              <a:t>SOLUTION</a:t>
            </a:r>
          </a:p>
          <a:p>
            <a:r>
              <a:rPr lang="en-US" sz="1400" dirty="0">
                <a:latin typeface="Courier (W1)" pitchFamily="49" charset="0"/>
              </a:rPr>
              <a:t>q)c:1+3*b:-3+a:5</a:t>
            </a:r>
          </a:p>
          <a:p>
            <a:r>
              <a:rPr lang="en-US" sz="1400" dirty="0">
                <a:latin typeface="Courier (W1)" pitchFamily="49" charset="0"/>
              </a:rPr>
              <a:t>q)a&gt;b</a:t>
            </a:r>
          </a:p>
          <a:p>
            <a:r>
              <a:rPr lang="en-US" sz="1400" dirty="0">
                <a:latin typeface="Courier (W1)" pitchFamily="49" charset="0"/>
              </a:rPr>
              <a:t>q)c&gt;=0</a:t>
            </a:r>
          </a:p>
        </p:txBody>
      </p:sp>
    </p:spTree>
    <p:extLst>
      <p:ext uri="{BB962C8B-B14F-4D97-AF65-F5344CB8AC3E}">
        <p14:creationId xmlns:p14="http://schemas.microsoft.com/office/powerpoint/2010/main" val="188954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Atoms (1/6)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atom is a singular entity.</a:t>
            </a:r>
          </a:p>
          <a:p>
            <a:endParaRPr lang="en-US" dirty="0"/>
          </a:p>
          <a:p>
            <a:r>
              <a:rPr lang="en-US" dirty="0"/>
              <a:t>It has a specific data type - this could be integer, float, character, symbol,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8065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Agenda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GB" b="1" dirty="0"/>
              <a:t>DAY 1</a:t>
            </a:r>
          </a:p>
          <a:p>
            <a:pPr marL="0" indent="0">
              <a:spcBef>
                <a:spcPts val="0"/>
              </a:spcBef>
              <a:buNone/>
            </a:pPr>
            <a:endParaRPr lang="en-GB" dirty="0"/>
          </a:p>
          <a:p>
            <a:pPr>
              <a:spcBef>
                <a:spcPts val="0"/>
              </a:spcBef>
            </a:pPr>
            <a:r>
              <a:rPr lang="en-GB" dirty="0"/>
              <a:t>Getting Started</a:t>
            </a:r>
          </a:p>
          <a:p>
            <a:pPr>
              <a:spcBef>
                <a:spcPts val="0"/>
              </a:spcBef>
            </a:pPr>
            <a:r>
              <a:rPr lang="en-GB" dirty="0"/>
              <a:t>File I/O</a:t>
            </a:r>
          </a:p>
          <a:p>
            <a:pPr>
              <a:spcBef>
                <a:spcPts val="0"/>
              </a:spcBef>
            </a:pPr>
            <a:r>
              <a:rPr lang="en-GB" dirty="0"/>
              <a:t>Atoms and Lists</a:t>
            </a:r>
          </a:p>
          <a:p>
            <a:pPr>
              <a:spcBef>
                <a:spcPts val="0"/>
              </a:spcBef>
            </a:pPr>
            <a:r>
              <a:rPr lang="en-GB" dirty="0"/>
              <a:t>Dictionaries, Tables and Functions</a:t>
            </a:r>
          </a:p>
          <a:p>
            <a:pPr marL="0" indent="0">
              <a:spcBef>
                <a:spcPts val="0"/>
              </a:spcBef>
              <a:buNone/>
            </a:pPr>
            <a:endParaRPr lang="en-GB" dirty="0"/>
          </a:p>
          <a:p>
            <a:pPr marL="0" indent="0">
              <a:spcBef>
                <a:spcPts val="0"/>
              </a:spcBef>
              <a:buNone/>
            </a:pPr>
            <a:r>
              <a:rPr lang="en-GB" b="1" dirty="0"/>
              <a:t>DAY 2</a:t>
            </a:r>
          </a:p>
          <a:p>
            <a:pPr marL="0" indent="0">
              <a:spcBef>
                <a:spcPts val="0"/>
              </a:spcBef>
              <a:buNone/>
            </a:pPr>
            <a:endParaRPr lang="en-GB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5.     Q-</a:t>
            </a:r>
            <a:r>
              <a:rPr lang="en-GB" dirty="0" err="1"/>
              <a:t>sql</a:t>
            </a:r>
            <a:r>
              <a:rPr lang="en-GB" dirty="0"/>
              <a:t>, </a:t>
            </a:r>
            <a:r>
              <a:rPr lang="en-US" dirty="0"/>
              <a:t>Joins</a:t>
            </a:r>
            <a:endParaRPr lang="en-GB" dirty="0"/>
          </a:p>
          <a:p>
            <a:pPr>
              <a:spcBef>
                <a:spcPts val="0"/>
              </a:spcBef>
              <a:buAutoNum type="arabicPeriod" startAt="6"/>
            </a:pPr>
            <a:r>
              <a:rPr lang="en-US" dirty="0"/>
              <a:t>Adverbs</a:t>
            </a:r>
          </a:p>
          <a:p>
            <a:pPr>
              <a:spcBef>
                <a:spcPts val="0"/>
              </a:spcBef>
              <a:buAutoNum type="arabicPeriod" startAt="6"/>
            </a:pPr>
            <a:r>
              <a:rPr lang="en-US" dirty="0"/>
              <a:t>Debugging</a:t>
            </a:r>
          </a:p>
          <a:p>
            <a:pPr>
              <a:spcBef>
                <a:spcPts val="0"/>
              </a:spcBef>
              <a:buAutoNum type="arabicPeriod" startAt="6"/>
            </a:pPr>
            <a:r>
              <a:rPr lang="en-US" dirty="0"/>
              <a:t>Intro to </a:t>
            </a:r>
            <a:r>
              <a:rPr lang="en-US" dirty="0" err="1"/>
              <a:t>kdb</a:t>
            </a:r>
            <a:r>
              <a:rPr lang="en-US" dirty="0"/>
              <a:t> tick architecture</a:t>
            </a:r>
          </a:p>
          <a:p>
            <a:pPr>
              <a:spcBef>
                <a:spcPts val="0"/>
              </a:spcBef>
              <a:buAutoNum type="arabicPeriod" startAt="6"/>
            </a:pPr>
            <a:r>
              <a:rPr lang="en-US" dirty="0"/>
              <a:t>Application sharing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7357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Atoms (2/6)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20</a:t>
            </a:fld>
            <a:endParaRPr lang="en-GB"/>
          </a:p>
        </p:txBody>
      </p:sp>
      <p:graphicFrame>
        <p:nvGraphicFramePr>
          <p:cNvPr id="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8430283"/>
              </p:ext>
            </p:extLst>
          </p:nvPr>
        </p:nvGraphicFramePr>
        <p:xfrm>
          <a:off x="1234096" y="1272951"/>
          <a:ext cx="7596636" cy="496960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66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6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61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61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61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61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3545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dirty="0">
                          <a:effectLst/>
                        </a:rPr>
                        <a:t>Type</a:t>
                      </a:r>
                      <a:endParaRPr lang="en-US" sz="1050" b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Size</a:t>
                      </a:r>
                      <a:endParaRPr lang="en-US" sz="1050" b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CharType</a:t>
                      </a:r>
                      <a:endParaRPr lang="en-US" sz="1050" b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NumType</a:t>
                      </a:r>
                      <a:endParaRPr lang="en-US" sz="1050" b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Notation</a:t>
                      </a:r>
                      <a:endParaRPr lang="en-US" sz="1050" b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Null Value</a:t>
                      </a:r>
                      <a:endParaRPr lang="en-US" sz="1050" b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27538" marR="27538" marT="13769" marB="1376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545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err="1">
                          <a:effectLst/>
                        </a:rPr>
                        <a:t>boolean</a:t>
                      </a:r>
                      <a:endParaRPr lang="en-US" sz="1050" b="0">
                        <a:effectLst/>
                      </a:endParaRPr>
                    </a:p>
                  </a:txBody>
                  <a:tcPr marL="27538" marR="27538" marT="13769" marB="13769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1</a:t>
                      </a:r>
                      <a:endParaRPr lang="en-US" sz="1050" b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dirty="0">
                          <a:effectLst/>
                        </a:rPr>
                        <a:t>b</a:t>
                      </a:r>
                      <a:endParaRPr lang="en-US" sz="1050" b="0" dirty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1</a:t>
                      </a:r>
                      <a:endParaRPr lang="en-US" sz="1050" b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dirty="0">
                          <a:effectLst/>
                        </a:rPr>
                        <a:t>1b</a:t>
                      </a:r>
                      <a:endParaRPr lang="en-US" sz="1050" b="0" dirty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0b</a:t>
                      </a:r>
                      <a:endParaRPr lang="en-US" sz="1050" b="0">
                        <a:effectLst/>
                      </a:endParaRPr>
                    </a:p>
                  </a:txBody>
                  <a:tcPr marL="27538" marR="27538" marT="13769" marB="1376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545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byte</a:t>
                      </a:r>
                      <a:endParaRPr lang="en-US" sz="1050" b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1</a:t>
                      </a:r>
                      <a:endParaRPr lang="en-US" sz="1050" b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dirty="0">
                          <a:effectLst/>
                        </a:rPr>
                        <a:t>x</a:t>
                      </a: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4</a:t>
                      </a:r>
                      <a:endParaRPr lang="en-US" sz="1050" b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dirty="0">
                          <a:effectLst/>
                        </a:rPr>
                        <a:t>0x26</a:t>
                      </a:r>
                      <a:endParaRPr lang="en-US" sz="1050" b="0" dirty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0x00</a:t>
                      </a:r>
                      <a:endParaRPr lang="en-US" sz="1050" b="0">
                        <a:effectLst/>
                      </a:endParaRPr>
                    </a:p>
                  </a:txBody>
                  <a:tcPr marL="27538" marR="27538" marT="13769" marB="1376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545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dirty="0">
                          <a:effectLst/>
                        </a:rPr>
                        <a:t>short</a:t>
                      </a:r>
                      <a:endParaRPr lang="en-US" sz="1050" b="0" dirty="0">
                        <a:effectLst/>
                      </a:endParaRPr>
                    </a:p>
                  </a:txBody>
                  <a:tcPr marL="27538" marR="27538" marT="13769" marB="13769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2</a:t>
                      </a:r>
                      <a:endParaRPr lang="en-US" sz="1050" b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dirty="0">
                          <a:effectLst/>
                        </a:rPr>
                        <a:t>h</a:t>
                      </a: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5</a:t>
                      </a:r>
                      <a:endParaRPr lang="en-US" sz="1050" b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dirty="0">
                          <a:effectLst/>
                        </a:rPr>
                        <a:t>42h</a:t>
                      </a:r>
                      <a:endParaRPr lang="en-US" sz="1050" b="0" dirty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0Nh</a:t>
                      </a:r>
                      <a:endParaRPr lang="en-US" sz="1050" b="0">
                        <a:effectLst/>
                      </a:endParaRPr>
                    </a:p>
                  </a:txBody>
                  <a:tcPr marL="27538" marR="27538" marT="13769" marB="1376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545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dirty="0" err="1">
                          <a:effectLst/>
                        </a:rPr>
                        <a:t>int</a:t>
                      </a:r>
                      <a:endParaRPr lang="en-US" sz="1050" b="0" dirty="0">
                        <a:effectLst/>
                      </a:endParaRPr>
                    </a:p>
                  </a:txBody>
                  <a:tcPr marL="27538" marR="27538" marT="13769" marB="13769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4</a:t>
                      </a:r>
                      <a:endParaRPr lang="en-US" sz="1050" b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dirty="0">
                          <a:effectLst/>
                        </a:rPr>
                        <a:t>i</a:t>
                      </a: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dirty="0">
                          <a:effectLst/>
                        </a:rPr>
                        <a:t>6</a:t>
                      </a:r>
                      <a:endParaRPr lang="en-US" sz="1050" b="0" dirty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dirty="0">
                          <a:effectLst/>
                        </a:rPr>
                        <a:t>42</a:t>
                      </a:r>
                      <a:endParaRPr lang="en-US" sz="1050" b="0" dirty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0N</a:t>
                      </a:r>
                      <a:endParaRPr lang="en-US" sz="1050" b="0">
                        <a:effectLst/>
                      </a:endParaRPr>
                    </a:p>
                  </a:txBody>
                  <a:tcPr marL="27538" marR="27538" marT="13769" marB="1376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3545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long</a:t>
                      </a:r>
                      <a:endParaRPr lang="en-US" sz="1050" b="0">
                        <a:effectLst/>
                      </a:endParaRPr>
                    </a:p>
                  </a:txBody>
                  <a:tcPr marL="27538" marR="27538" marT="13769" marB="13769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8</a:t>
                      </a:r>
                      <a:endParaRPr lang="en-US" sz="1050" b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dirty="0">
                          <a:effectLst/>
                        </a:rPr>
                        <a:t>j</a:t>
                      </a: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dirty="0">
                          <a:effectLst/>
                        </a:rPr>
                        <a:t>7</a:t>
                      </a:r>
                      <a:endParaRPr lang="en-US" sz="1050" b="0" dirty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dirty="0">
                          <a:effectLst/>
                        </a:rPr>
                        <a:t>42j</a:t>
                      </a:r>
                      <a:endParaRPr lang="en-US" sz="1050" b="0" dirty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0Nj</a:t>
                      </a:r>
                      <a:endParaRPr lang="en-US" sz="1050" b="0">
                        <a:effectLst/>
                      </a:endParaRPr>
                    </a:p>
                  </a:txBody>
                  <a:tcPr marL="27538" marR="27538" marT="13769" marB="1376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545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real</a:t>
                      </a:r>
                      <a:endParaRPr lang="en-US" sz="1050" b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4</a:t>
                      </a:r>
                      <a:endParaRPr lang="en-US" sz="1050" b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dirty="0">
                          <a:effectLst/>
                        </a:rPr>
                        <a:t>e</a:t>
                      </a: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8</a:t>
                      </a:r>
                      <a:endParaRPr lang="en-US" sz="1050" b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dirty="0">
                          <a:effectLst/>
                        </a:rPr>
                        <a:t>4.2e</a:t>
                      </a:r>
                      <a:endParaRPr lang="en-US" sz="1050" b="0" dirty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0Ne</a:t>
                      </a:r>
                      <a:endParaRPr lang="en-US" sz="1050" b="0">
                        <a:effectLst/>
                      </a:endParaRPr>
                    </a:p>
                  </a:txBody>
                  <a:tcPr marL="27538" marR="27538" marT="13769" marB="1376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3545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float</a:t>
                      </a:r>
                      <a:endParaRPr lang="en-US" sz="1050" b="0">
                        <a:effectLst/>
                      </a:endParaRPr>
                    </a:p>
                  </a:txBody>
                  <a:tcPr marL="27538" marR="27538" marT="13769" marB="13769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8</a:t>
                      </a:r>
                      <a:endParaRPr lang="en-US" sz="1050" b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dirty="0">
                          <a:effectLst/>
                        </a:rPr>
                        <a:t>f</a:t>
                      </a: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dirty="0">
                          <a:effectLst/>
                        </a:rPr>
                        <a:t>9</a:t>
                      </a:r>
                      <a:endParaRPr lang="en-US" sz="1050" b="0" dirty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dirty="0">
                          <a:effectLst/>
                        </a:rPr>
                        <a:t>4.2</a:t>
                      </a:r>
                      <a:endParaRPr lang="en-US" sz="1050" b="0" dirty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0n</a:t>
                      </a:r>
                      <a:endParaRPr lang="en-US" sz="1050" b="0">
                        <a:effectLst/>
                      </a:endParaRPr>
                    </a:p>
                  </a:txBody>
                  <a:tcPr marL="27538" marR="27538" marT="13769" marB="13769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3545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char</a:t>
                      </a:r>
                      <a:endParaRPr lang="en-US" sz="1050" b="0">
                        <a:effectLst/>
                      </a:endParaRPr>
                    </a:p>
                  </a:txBody>
                  <a:tcPr marL="27538" marR="27538" marT="13769" marB="13769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1</a:t>
                      </a:r>
                      <a:endParaRPr lang="en-US" sz="1050" b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dirty="0">
                          <a:effectLst/>
                        </a:rPr>
                        <a:t>c</a:t>
                      </a: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dirty="0">
                          <a:effectLst/>
                        </a:rPr>
                        <a:t>10</a:t>
                      </a:r>
                      <a:endParaRPr lang="en-US" sz="1050" b="0" dirty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dirty="0">
                          <a:effectLst/>
                        </a:rPr>
                        <a:t>"z"</a:t>
                      </a:r>
                      <a:endParaRPr lang="en-US" sz="1050" b="0" dirty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" "</a:t>
                      </a:r>
                      <a:endParaRPr lang="en-US" sz="1050" b="0">
                        <a:effectLst/>
                      </a:endParaRPr>
                    </a:p>
                  </a:txBody>
                  <a:tcPr marL="27538" marR="27538" marT="13769" marB="13769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3545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symbol</a:t>
                      </a:r>
                      <a:endParaRPr lang="en-US" sz="1050" b="0">
                        <a:effectLst/>
                      </a:endParaRPr>
                    </a:p>
                  </a:txBody>
                  <a:tcPr marL="27538" marR="27538" marT="13769" marB="13769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*</a:t>
                      </a:r>
                      <a:endParaRPr lang="en-US" sz="1050" b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dirty="0">
                          <a:effectLst/>
                        </a:rPr>
                        <a:t>s</a:t>
                      </a: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11</a:t>
                      </a:r>
                      <a:endParaRPr lang="en-US" sz="1050" b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dirty="0">
                          <a:effectLst/>
                        </a:rPr>
                        <a:t>`</a:t>
                      </a:r>
                      <a:r>
                        <a:rPr lang="en-US" sz="1050" dirty="0" err="1">
                          <a:effectLst/>
                        </a:rPr>
                        <a:t>zaphod</a:t>
                      </a:r>
                      <a:endParaRPr lang="en-US" sz="1050" b="0" dirty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`</a:t>
                      </a:r>
                      <a:endParaRPr lang="en-US" sz="1050" b="0">
                        <a:effectLst/>
                      </a:endParaRPr>
                    </a:p>
                  </a:txBody>
                  <a:tcPr marL="27538" marR="27538" marT="13769" marB="13769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3545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timestamp</a:t>
                      </a:r>
                      <a:endParaRPr lang="en-US" sz="1050" b="0">
                        <a:effectLst/>
                      </a:endParaRPr>
                    </a:p>
                  </a:txBody>
                  <a:tcPr marL="27538" marR="27538" marT="13769" marB="13769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8</a:t>
                      </a:r>
                      <a:endParaRPr lang="en-US" sz="1050" b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dirty="0">
                          <a:effectLst/>
                        </a:rPr>
                        <a:t>p</a:t>
                      </a: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12</a:t>
                      </a:r>
                      <a:endParaRPr lang="en-US" sz="1050" b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dirty="0">
                          <a:effectLst/>
                        </a:rPr>
                        <a:t>2015.01.01T00:00:00.000000000</a:t>
                      </a:r>
                      <a:endParaRPr lang="en-US" sz="1050" b="0" dirty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0Np</a:t>
                      </a:r>
                      <a:endParaRPr lang="en-US" sz="1050" b="0">
                        <a:effectLst/>
                      </a:endParaRPr>
                    </a:p>
                  </a:txBody>
                  <a:tcPr marL="27538" marR="27538" marT="13769" marB="13769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3545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dirty="0">
                          <a:effectLst/>
                        </a:rPr>
                        <a:t>month</a:t>
                      </a:r>
                      <a:endParaRPr lang="en-US" sz="1050" b="0" dirty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4</a:t>
                      </a:r>
                      <a:endParaRPr lang="en-US" sz="1050" b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dirty="0">
                          <a:effectLst/>
                        </a:rPr>
                        <a:t>m</a:t>
                      </a: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13</a:t>
                      </a:r>
                      <a:endParaRPr lang="en-US" sz="1050" b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dirty="0">
                          <a:effectLst/>
                        </a:rPr>
                        <a:t>2006.07m</a:t>
                      </a:r>
                      <a:endParaRPr lang="en-US" sz="1050" b="0" dirty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0Nm</a:t>
                      </a:r>
                      <a:endParaRPr lang="en-US" sz="1050" b="0">
                        <a:effectLst/>
                      </a:endParaRPr>
                    </a:p>
                  </a:txBody>
                  <a:tcPr marL="27538" marR="27538" marT="13769" marB="13769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3545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date</a:t>
                      </a:r>
                      <a:endParaRPr lang="en-US" sz="1050" b="0">
                        <a:effectLst/>
                      </a:endParaRPr>
                    </a:p>
                  </a:txBody>
                  <a:tcPr marL="27538" marR="27538" marT="13769" marB="13769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4</a:t>
                      </a:r>
                      <a:endParaRPr lang="en-US" sz="1050" b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dirty="0">
                          <a:effectLst/>
                        </a:rPr>
                        <a:t>d</a:t>
                      </a: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14</a:t>
                      </a:r>
                      <a:endParaRPr lang="en-US" sz="1050" b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dirty="0">
                          <a:effectLst/>
                        </a:rPr>
                        <a:t>2006.07.21</a:t>
                      </a:r>
                      <a:endParaRPr lang="en-US" sz="1050" b="0" dirty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0Nd</a:t>
                      </a:r>
                      <a:endParaRPr lang="en-US" sz="1050" b="0">
                        <a:effectLst/>
                      </a:endParaRPr>
                    </a:p>
                  </a:txBody>
                  <a:tcPr marL="27538" marR="27538" marT="13769" marB="13769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3545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dirty="0" err="1">
                          <a:effectLst/>
                        </a:rPr>
                        <a:t>datetime</a:t>
                      </a:r>
                      <a:endParaRPr lang="en-US" sz="1050" b="0" dirty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4</a:t>
                      </a:r>
                      <a:endParaRPr lang="en-US" sz="1050" b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dirty="0">
                          <a:effectLst/>
                        </a:rPr>
                        <a:t>z</a:t>
                      </a: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15</a:t>
                      </a:r>
                      <a:endParaRPr lang="en-US" sz="1050" b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dirty="0">
                          <a:effectLst/>
                        </a:rPr>
                        <a:t>2006.07.21T09:13:39</a:t>
                      </a:r>
                      <a:endParaRPr lang="en-US" sz="1050" b="0" dirty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0Nz</a:t>
                      </a:r>
                      <a:endParaRPr lang="en-US" sz="1050" b="0">
                        <a:effectLst/>
                      </a:endParaRPr>
                    </a:p>
                  </a:txBody>
                  <a:tcPr marL="27538" marR="27538" marT="13769" marB="13769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3545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timespan</a:t>
                      </a:r>
                      <a:endParaRPr lang="en-US" sz="1050" b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8</a:t>
                      </a:r>
                      <a:endParaRPr lang="en-US" sz="1050" b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dirty="0">
                          <a:effectLst/>
                        </a:rPr>
                        <a:t>n</a:t>
                      </a: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16</a:t>
                      </a:r>
                      <a:endParaRPr lang="en-US" sz="1050" b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dirty="0">
                          <a:effectLst/>
                        </a:rPr>
                        <a:t>12:00:00.000000000</a:t>
                      </a:r>
                      <a:endParaRPr lang="en-US" sz="1050" b="0" dirty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0Nn</a:t>
                      </a:r>
                      <a:endParaRPr lang="en-US" sz="1050" b="0">
                        <a:effectLst/>
                      </a:endParaRPr>
                    </a:p>
                  </a:txBody>
                  <a:tcPr marL="27538" marR="27538" marT="13769" marB="13769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3545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minute</a:t>
                      </a:r>
                      <a:endParaRPr lang="en-US" sz="1050" b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4</a:t>
                      </a:r>
                      <a:endParaRPr lang="en-US" sz="1050" b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dirty="0">
                          <a:effectLst/>
                        </a:rPr>
                        <a:t>u</a:t>
                      </a: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17</a:t>
                      </a:r>
                      <a:endParaRPr lang="en-US" sz="1050" b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dirty="0">
                          <a:effectLst/>
                        </a:rPr>
                        <a:t>23:59</a:t>
                      </a:r>
                      <a:endParaRPr lang="en-US" sz="1050" b="0" dirty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0Nu</a:t>
                      </a:r>
                      <a:endParaRPr lang="en-US" sz="1050" b="0">
                        <a:effectLst/>
                      </a:endParaRPr>
                    </a:p>
                  </a:txBody>
                  <a:tcPr marL="27538" marR="27538" marT="13769" marB="13769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3545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dirty="0">
                          <a:effectLst/>
                        </a:rPr>
                        <a:t>second</a:t>
                      </a:r>
                      <a:endParaRPr lang="en-US" sz="1050" b="0" dirty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4</a:t>
                      </a:r>
                      <a:endParaRPr lang="en-US" sz="1050" b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dirty="0">
                          <a:effectLst/>
                        </a:rPr>
                        <a:t>v</a:t>
                      </a: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18</a:t>
                      </a:r>
                      <a:endParaRPr lang="en-US" sz="1050" b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dirty="0">
                          <a:effectLst/>
                        </a:rPr>
                        <a:t>23:59:59</a:t>
                      </a:r>
                      <a:endParaRPr lang="en-US" sz="1050" b="0" dirty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0Nv</a:t>
                      </a:r>
                      <a:endParaRPr lang="en-US" sz="1050" b="0">
                        <a:effectLst/>
                      </a:endParaRPr>
                    </a:p>
                  </a:txBody>
                  <a:tcPr marL="27538" marR="27538" marT="13769" marB="13769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3545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dirty="0">
                          <a:effectLst/>
                        </a:rPr>
                        <a:t>time</a:t>
                      </a:r>
                      <a:endParaRPr lang="en-US" sz="1050" b="0" dirty="0">
                        <a:effectLst/>
                      </a:endParaRPr>
                    </a:p>
                  </a:txBody>
                  <a:tcPr marL="27538" marR="27538" marT="13769" marB="13769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4</a:t>
                      </a:r>
                      <a:endParaRPr lang="en-US" sz="1050" b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dirty="0">
                          <a:effectLst/>
                        </a:rPr>
                        <a:t>t</a:t>
                      </a: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19</a:t>
                      </a:r>
                      <a:endParaRPr lang="en-US" sz="1050" b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dirty="0">
                          <a:effectLst/>
                        </a:rPr>
                        <a:t>09:01:02:042</a:t>
                      </a:r>
                      <a:endParaRPr lang="en-US" sz="1050" b="0" dirty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0Nt</a:t>
                      </a:r>
                      <a:endParaRPr lang="en-US" sz="1050" b="0">
                        <a:effectLst/>
                      </a:endParaRPr>
                    </a:p>
                  </a:txBody>
                  <a:tcPr marL="27538" marR="27538" marT="13769" marB="13769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3545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enumeration</a:t>
                      </a:r>
                      <a:endParaRPr lang="en-US" sz="1050" b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endParaRPr lang="en-US" sz="1050" b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endParaRPr lang="en-US" sz="1050" b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20+</a:t>
                      </a:r>
                      <a:endParaRPr lang="en-US" sz="1050" b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dirty="0">
                          <a:effectLst/>
                        </a:rPr>
                        <a:t>`</a:t>
                      </a:r>
                      <a:r>
                        <a:rPr lang="en-US" sz="1050" dirty="0" err="1">
                          <a:effectLst/>
                        </a:rPr>
                        <a:t>sym</a:t>
                      </a:r>
                      <a:r>
                        <a:rPr lang="en-US" sz="1050" dirty="0">
                          <a:effectLst/>
                        </a:rPr>
                        <a:t>$`</a:t>
                      </a:r>
                      <a:r>
                        <a:rPr lang="en-US" sz="1050" dirty="0" err="1">
                          <a:effectLst/>
                        </a:rPr>
                        <a:t>kx</a:t>
                      </a:r>
                      <a:endParaRPr lang="en-US" sz="1050" b="0" dirty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endParaRPr lang="en-US" sz="1050" b="0">
                        <a:effectLst/>
                      </a:endParaRPr>
                    </a:p>
                  </a:txBody>
                  <a:tcPr marL="27538" marR="27538" marT="13769" marB="13769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3545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table</a:t>
                      </a:r>
                      <a:endParaRPr lang="en-US" sz="1050" b="0">
                        <a:effectLst/>
                      </a:endParaRPr>
                    </a:p>
                  </a:txBody>
                  <a:tcPr marL="27538" marR="27538" marT="13769" marB="13769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050" b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endParaRPr lang="en-US" sz="1050" b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98</a:t>
                      </a:r>
                      <a:endParaRPr lang="en-US" sz="1050" b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050" dirty="0">
                          <a:effectLst/>
                        </a:rPr>
                        <a:t>([] c1:`a`b`c; c2:10 20 30)</a:t>
                      </a:r>
                      <a:endParaRPr lang="pt-BR" sz="1050" b="0" dirty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endParaRPr lang="en-US" sz="1050" b="0">
                        <a:effectLst/>
                      </a:endParaRPr>
                    </a:p>
                  </a:txBody>
                  <a:tcPr marL="27538" marR="27538" marT="13769" marB="13769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3545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dictionary</a:t>
                      </a:r>
                      <a:endParaRPr lang="en-US" sz="1050" b="0">
                        <a:effectLst/>
                      </a:endParaRPr>
                    </a:p>
                  </a:txBody>
                  <a:tcPr marL="27538" marR="27538" marT="13769" marB="13769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050" b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endParaRPr lang="en-US" sz="1050" b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99</a:t>
                      </a:r>
                      <a:endParaRPr lang="en-US" sz="1050" b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dirty="0">
                          <a:effectLst/>
                        </a:rPr>
                        <a:t>`a`b`v!10 20 30</a:t>
                      </a:r>
                      <a:endParaRPr lang="en-US" sz="1050" b="0" dirty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endParaRPr lang="en-US" sz="1050" b="0">
                        <a:effectLst/>
                      </a:endParaRPr>
                    </a:p>
                  </a:txBody>
                  <a:tcPr marL="27538" marR="27538" marT="13769" marB="13769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03545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function</a:t>
                      </a:r>
                      <a:endParaRPr lang="en-US" sz="1050" b="0">
                        <a:effectLst/>
                      </a:endParaRPr>
                    </a:p>
                  </a:txBody>
                  <a:tcPr marL="27538" marR="27538" marT="13769" marB="13769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050" b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endParaRPr lang="en-US" sz="1050" b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100</a:t>
                      </a:r>
                      <a:endParaRPr lang="en-US" sz="1050" b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dirty="0">
                          <a:effectLst/>
                        </a:rPr>
                        <a:t>{x}</a:t>
                      </a:r>
                      <a:endParaRPr lang="en-US" sz="1050" b="0" dirty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endParaRPr lang="en-US" sz="1050" b="0">
                        <a:effectLst/>
                      </a:endParaRPr>
                    </a:p>
                  </a:txBody>
                  <a:tcPr marL="27538" marR="27538" marT="13769" marB="13769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03545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nil item</a:t>
                      </a:r>
                      <a:endParaRPr lang="en-US" sz="1050" b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endParaRPr lang="en-US" sz="1050" b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endParaRPr lang="en-US" sz="1050" b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101</a:t>
                      </a:r>
                      <a:endParaRPr lang="en-US" sz="1050" b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dirty="0">
                          <a:effectLst/>
                        </a:rPr>
                        <a:t>::</a:t>
                      </a:r>
                      <a:endParaRPr lang="en-US" sz="1050" b="0" dirty="0">
                        <a:effectLst/>
                      </a:endParaRPr>
                    </a:p>
                  </a:txBody>
                  <a:tcPr marL="27538" marR="27538" marT="13769" marB="13769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L="27538" marR="27538" marT="13769" marB="13769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8147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Atoms (3/6)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438" y="1592263"/>
            <a:ext cx="9001125" cy="4681537"/>
          </a:xfrm>
        </p:spPr>
        <p:txBody>
          <a:bodyPr/>
          <a:lstStyle/>
          <a:p>
            <a:r>
              <a:rPr lang="en-US" dirty="0"/>
              <a:t>To force the type, we specify the type as a single letter after the atom: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Some types need to be specified: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21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73725" y="3741577"/>
            <a:ext cx="8967730" cy="761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latin typeface="Courier (W1)" pitchFamily="49" charset="0"/>
              </a:rPr>
              <a:t>q)c:0b /- </a:t>
            </a:r>
            <a:r>
              <a:rPr lang="en-US" sz="1400" dirty="0" err="1">
                <a:latin typeface="Courier (W1)" pitchFamily="49" charset="0"/>
              </a:rPr>
              <a:t>booleans</a:t>
            </a:r>
            <a:r>
              <a:rPr lang="en-US" sz="1400" dirty="0">
                <a:latin typeface="Courier (W1)" pitchFamily="49" charset="0"/>
              </a:rPr>
              <a:t> defined 0b or 1b</a:t>
            </a:r>
          </a:p>
          <a:p>
            <a:r>
              <a:rPr lang="en-US" sz="1400" dirty="0">
                <a:latin typeface="Courier (W1)" pitchFamily="49" charset="0"/>
              </a:rPr>
              <a:t>q)</a:t>
            </a:r>
            <a:r>
              <a:rPr lang="en-US" sz="1400" dirty="0" err="1">
                <a:latin typeface="Courier (W1)" pitchFamily="49" charset="0"/>
              </a:rPr>
              <a:t>d:"m</a:t>
            </a:r>
            <a:r>
              <a:rPr lang="en-US" sz="1400" dirty="0">
                <a:latin typeface="Courier (W1)" pitchFamily="49" charset="0"/>
              </a:rPr>
              <a:t>" /- define a character</a:t>
            </a:r>
          </a:p>
          <a:p>
            <a:r>
              <a:rPr lang="en-US" sz="1400" dirty="0">
                <a:latin typeface="Courier (W1)" pitchFamily="49" charset="0"/>
              </a:rPr>
              <a:t>q)</a:t>
            </a:r>
            <a:r>
              <a:rPr lang="en-US" sz="1400" dirty="0" err="1">
                <a:latin typeface="Courier (W1)" pitchFamily="49" charset="0"/>
              </a:rPr>
              <a:t>e:`symbol</a:t>
            </a:r>
            <a:r>
              <a:rPr lang="en-US" sz="1400" dirty="0">
                <a:latin typeface="Courier (W1)" pitchFamily="49" charset="0"/>
              </a:rPr>
              <a:t> /-define a symbol</a:t>
            </a:r>
          </a:p>
        </p:txBody>
      </p:sp>
      <p:sp>
        <p:nvSpPr>
          <p:cNvPr id="6" name="Rectangle 5"/>
          <p:cNvSpPr/>
          <p:nvPr/>
        </p:nvSpPr>
        <p:spPr>
          <a:xfrm>
            <a:off x="473725" y="1960725"/>
            <a:ext cx="8967730" cy="1465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latin typeface="Courier (W1)" pitchFamily="49" charset="0"/>
              </a:rPr>
              <a:t>q)a:1 /- no type forced</a:t>
            </a:r>
          </a:p>
          <a:p>
            <a:r>
              <a:rPr lang="en-US" sz="1400" dirty="0">
                <a:latin typeface="Courier (W1)" pitchFamily="49" charset="0"/>
              </a:rPr>
              <a:t>q)a:1i /- force to be an integer</a:t>
            </a:r>
          </a:p>
          <a:p>
            <a:r>
              <a:rPr lang="en-US" sz="1400" dirty="0">
                <a:latin typeface="Courier (W1)" pitchFamily="49" charset="0"/>
              </a:rPr>
              <a:t>q)b:1f /- force to be a float</a:t>
            </a:r>
          </a:p>
          <a:p>
            <a:endParaRPr lang="en-US" sz="1400" dirty="0">
              <a:latin typeface="Courier (W1)" pitchFamily="49" charset="0"/>
            </a:endParaRPr>
          </a:p>
          <a:p>
            <a:r>
              <a:rPr lang="en-US" sz="1400" dirty="0">
                <a:latin typeface="Courier (W1)" pitchFamily="49" charset="0"/>
              </a:rPr>
              <a:t>// For </a:t>
            </a:r>
            <a:r>
              <a:rPr lang="en-US" sz="1400" dirty="0" err="1">
                <a:latin typeface="Courier (W1)" pitchFamily="49" charset="0"/>
              </a:rPr>
              <a:t>kdb</a:t>
            </a:r>
            <a:r>
              <a:rPr lang="en-US" sz="1400" dirty="0">
                <a:latin typeface="Courier (W1)" pitchFamily="49" charset="0"/>
              </a:rPr>
              <a:t> 3.0 and above, </a:t>
            </a:r>
            <a:r>
              <a:rPr lang="en-SG" sz="1400" dirty="0">
                <a:latin typeface="Courier (W1)" pitchFamily="49" charset="0"/>
              </a:rPr>
              <a:t>the default integer is no longer type int (</a:t>
            </a:r>
            <a:r>
              <a:rPr lang="en-SG" sz="1400" dirty="0" err="1">
                <a:latin typeface="Courier (W1)" pitchFamily="49" charset="0"/>
              </a:rPr>
              <a:t>i</a:t>
            </a:r>
            <a:r>
              <a:rPr lang="en-SG" sz="1400" dirty="0">
                <a:latin typeface="Courier (W1)" pitchFamily="49" charset="0"/>
              </a:rPr>
              <a:t>) which was 32-bit. Instead it is now long (j) 64-bit.</a:t>
            </a:r>
            <a:endParaRPr lang="en-US" sz="1400" dirty="0">
              <a:latin typeface="Courier (W1)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2259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Atoms (4/6)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query the type of an atom, it returns a negative number: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negative sign indicates an atom.</a:t>
            </a:r>
          </a:p>
          <a:p>
            <a:r>
              <a:rPr lang="en-US" dirty="0"/>
              <a:t>The number tells us the type. </a:t>
            </a:r>
          </a:p>
          <a:p>
            <a:r>
              <a:rPr lang="en-US" dirty="0"/>
              <a:t>The ‘h’ at the end is the represents the data type ‘short’ which the number ‘-6’ is of that type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22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73725" y="2069599"/>
            <a:ext cx="8967730" cy="945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n-NO" sz="1400">
                <a:latin typeface="Courier (W1)" pitchFamily="49" charset="0"/>
              </a:rPr>
              <a:t>q)100i</a:t>
            </a:r>
          </a:p>
          <a:p>
            <a:r>
              <a:rPr lang="nn-NO" sz="1400">
                <a:latin typeface="Courier (W1)" pitchFamily="49" charset="0"/>
              </a:rPr>
              <a:t>100i</a:t>
            </a:r>
          </a:p>
          <a:p>
            <a:r>
              <a:rPr lang="nn-NO" sz="1400">
                <a:latin typeface="Courier (W1)" pitchFamily="49" charset="0"/>
              </a:rPr>
              <a:t>q)type 100i</a:t>
            </a:r>
          </a:p>
          <a:p>
            <a:r>
              <a:rPr lang="nn-NO" sz="1400">
                <a:latin typeface="Courier (W1)" pitchFamily="49" charset="0"/>
              </a:rPr>
              <a:t>-6h</a:t>
            </a:r>
            <a:endParaRPr lang="en-US" sz="1400">
              <a:latin typeface="Courier (W1)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1472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 the type values of the following objects:</a:t>
            </a:r>
          </a:p>
          <a:p>
            <a:pPr marL="276225" lvl="1" indent="0">
              <a:buNone/>
            </a:pPr>
            <a:r>
              <a:rPr lang="en-US" dirty="0"/>
              <a:t>123</a:t>
            </a:r>
          </a:p>
          <a:p>
            <a:pPr marL="276225" lvl="1" indent="0">
              <a:buNone/>
            </a:pPr>
            <a:r>
              <a:rPr lang="en-US" dirty="0"/>
              <a:t>123f</a:t>
            </a:r>
          </a:p>
          <a:p>
            <a:pPr marL="276225" lvl="1" indent="0">
              <a:buNone/>
            </a:pPr>
            <a:r>
              <a:rPr lang="en-US" dirty="0"/>
              <a:t>2014.09m</a:t>
            </a:r>
          </a:p>
          <a:p>
            <a:pPr marL="276225" lvl="1" indent="0">
              <a:buNone/>
            </a:pPr>
            <a:r>
              <a:rPr lang="en-US" dirty="0"/>
              <a:t>`me</a:t>
            </a:r>
          </a:p>
          <a:p>
            <a:pPr marL="276225" lvl="1" indent="0">
              <a:buNone/>
            </a:pPr>
            <a:r>
              <a:rPr lang="en-US" dirty="0"/>
              <a:t>"you"</a:t>
            </a:r>
          </a:p>
          <a:p>
            <a:endParaRPr lang="en-US" dirty="0"/>
          </a:p>
          <a:p>
            <a:r>
              <a:rPr lang="en-US" dirty="0"/>
              <a:t>Which of the following objects have the same type?</a:t>
            </a:r>
          </a:p>
          <a:p>
            <a:pPr marL="276225" lvl="1" indent="0">
              <a:buNone/>
            </a:pPr>
            <a:r>
              <a:rPr lang="en-US" dirty="0"/>
              <a:t>4.29999871</a:t>
            </a:r>
          </a:p>
          <a:p>
            <a:pPr marL="276225" lvl="1" indent="0">
              <a:buNone/>
            </a:pPr>
            <a:r>
              <a:rPr lang="en-US" dirty="0"/>
              <a:t>7j</a:t>
            </a:r>
          </a:p>
          <a:p>
            <a:pPr marL="276225" lvl="1" indent="0">
              <a:buNone/>
            </a:pPr>
            <a:r>
              <a:rPr lang="en-US" dirty="0"/>
              <a:t>4.2f</a:t>
            </a:r>
          </a:p>
          <a:p>
            <a:pPr marL="276225" lvl="1" indent="0">
              <a:buNone/>
            </a:pPr>
            <a:r>
              <a:rPr lang="en-US" dirty="0"/>
              <a:t>0b</a:t>
            </a:r>
          </a:p>
          <a:p>
            <a:pPr marL="276225" lvl="1" indent="0">
              <a:buNone/>
            </a:pPr>
            <a:r>
              <a:rPr lang="en-US" dirty="0"/>
              <a:t>9.8</a:t>
            </a:r>
          </a:p>
          <a:p>
            <a:endParaRPr lang="en-US" dirty="0"/>
          </a:p>
          <a:p>
            <a:r>
              <a:rPr lang="en-US" dirty="0"/>
              <a:t>What are the types of the other objects?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23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9DB7A5-4690-49CC-A313-C7B180811D70}"/>
              </a:ext>
            </a:extLst>
          </p:cNvPr>
          <p:cNvSpPr txBox="1"/>
          <p:nvPr/>
        </p:nvSpPr>
        <p:spPr>
          <a:xfrm>
            <a:off x="6169092" y="1592263"/>
            <a:ext cx="3418114" cy="45502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r>
              <a:rPr lang="en-US" sz="1400" b="1" dirty="0">
                <a:solidFill>
                  <a:schemeClr val="tx1"/>
                </a:solidFill>
                <a:latin typeface="Courier (W1)" pitchFamily="49" charset="0"/>
              </a:rPr>
              <a:t>SOLUTION</a:t>
            </a:r>
          </a:p>
          <a:p>
            <a:r>
              <a:rPr lang="en-US" sz="1400" dirty="0">
                <a:solidFill>
                  <a:schemeClr val="tx1"/>
                </a:solidFill>
                <a:latin typeface="Courier (W1)" pitchFamily="49" charset="0"/>
              </a:rPr>
              <a:t>123		j - long</a:t>
            </a:r>
          </a:p>
          <a:p>
            <a:r>
              <a:rPr lang="en-US" sz="1400" dirty="0">
                <a:solidFill>
                  <a:schemeClr val="tx1"/>
                </a:solidFill>
                <a:latin typeface="Courier (W1)" pitchFamily="49" charset="0"/>
              </a:rPr>
              <a:t>123f		f - float</a:t>
            </a:r>
          </a:p>
          <a:p>
            <a:r>
              <a:rPr lang="en-US" sz="1400" dirty="0">
                <a:solidFill>
                  <a:schemeClr val="tx1"/>
                </a:solidFill>
                <a:latin typeface="Courier (W1)" pitchFamily="49" charset="0"/>
              </a:rPr>
              <a:t>2014.09m		m - month</a:t>
            </a:r>
          </a:p>
          <a:p>
            <a:r>
              <a:rPr lang="en-US" sz="1400" dirty="0">
                <a:solidFill>
                  <a:schemeClr val="tx1"/>
                </a:solidFill>
                <a:latin typeface="Courier (W1)" pitchFamily="49" charset="0"/>
              </a:rPr>
              <a:t>`me		s - symbol</a:t>
            </a:r>
          </a:p>
          <a:p>
            <a:r>
              <a:rPr lang="en-US" sz="1400" dirty="0">
                <a:solidFill>
                  <a:schemeClr val="tx1"/>
                </a:solidFill>
                <a:latin typeface="Courier (W1)" pitchFamily="49" charset="0"/>
              </a:rPr>
              <a:t>"you“		c - character</a:t>
            </a:r>
          </a:p>
          <a:p>
            <a:endParaRPr lang="en-US" sz="1400" dirty="0">
              <a:solidFill>
                <a:schemeClr val="tx1"/>
              </a:solidFill>
              <a:latin typeface="Courier (W1)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(W1)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(W1)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(W1)" pitchFamily="49" charset="0"/>
            </a:endParaRPr>
          </a:p>
          <a:p>
            <a:r>
              <a:rPr lang="pl-PL" sz="1400" dirty="0">
                <a:solidFill>
                  <a:schemeClr val="tx1"/>
                </a:solidFill>
                <a:latin typeface="Courier (W1)" pitchFamily="49" charset="0"/>
              </a:rPr>
              <a:t>4.29999871</a:t>
            </a:r>
            <a:r>
              <a:rPr lang="en-US" sz="1400" dirty="0">
                <a:solidFill>
                  <a:schemeClr val="tx1"/>
                </a:solidFill>
                <a:latin typeface="Courier (W1)" pitchFamily="49" charset="0"/>
              </a:rPr>
              <a:t> 	f - float	</a:t>
            </a:r>
            <a:endParaRPr lang="pl-PL" sz="1400" dirty="0">
              <a:solidFill>
                <a:schemeClr val="tx1"/>
              </a:solidFill>
              <a:latin typeface="Courier (W1)" pitchFamily="49" charset="0"/>
            </a:endParaRPr>
          </a:p>
          <a:p>
            <a:r>
              <a:rPr lang="pl-PL" sz="1400" dirty="0">
                <a:solidFill>
                  <a:schemeClr val="tx1"/>
                </a:solidFill>
                <a:latin typeface="Courier (W1)" pitchFamily="49" charset="0"/>
              </a:rPr>
              <a:t>7j</a:t>
            </a:r>
            <a:r>
              <a:rPr lang="en-US" sz="1400" dirty="0">
                <a:solidFill>
                  <a:schemeClr val="tx1"/>
                </a:solidFill>
                <a:latin typeface="Courier (W1)" pitchFamily="49" charset="0"/>
              </a:rPr>
              <a:t>		j - long</a:t>
            </a:r>
            <a:endParaRPr lang="pl-PL" sz="1400" dirty="0">
              <a:solidFill>
                <a:schemeClr val="tx1"/>
              </a:solidFill>
              <a:latin typeface="Courier (W1)" pitchFamily="49" charset="0"/>
            </a:endParaRPr>
          </a:p>
          <a:p>
            <a:r>
              <a:rPr lang="pl-PL" sz="1400" dirty="0">
                <a:solidFill>
                  <a:schemeClr val="tx1"/>
                </a:solidFill>
                <a:latin typeface="Courier (W1)" pitchFamily="49" charset="0"/>
              </a:rPr>
              <a:t>4.2f</a:t>
            </a:r>
            <a:r>
              <a:rPr lang="en-US" sz="1400" dirty="0">
                <a:solidFill>
                  <a:schemeClr val="tx1"/>
                </a:solidFill>
                <a:latin typeface="Courier (W1)" pitchFamily="49" charset="0"/>
              </a:rPr>
              <a:t>		f - float</a:t>
            </a:r>
            <a:endParaRPr lang="pl-PL" sz="1400" dirty="0">
              <a:solidFill>
                <a:schemeClr val="tx1"/>
              </a:solidFill>
              <a:latin typeface="Courier (W1)" pitchFamily="49" charset="0"/>
            </a:endParaRPr>
          </a:p>
          <a:p>
            <a:r>
              <a:rPr lang="pl-PL" sz="1400" dirty="0">
                <a:solidFill>
                  <a:schemeClr val="tx1"/>
                </a:solidFill>
                <a:latin typeface="Courier (W1)" pitchFamily="49" charset="0"/>
              </a:rPr>
              <a:t>0b</a:t>
            </a:r>
            <a:r>
              <a:rPr lang="en-US" sz="1400" dirty="0">
                <a:solidFill>
                  <a:schemeClr val="tx1"/>
                </a:solidFill>
                <a:latin typeface="Courier (W1)" pitchFamily="49" charset="0"/>
              </a:rPr>
              <a:t>		b - </a:t>
            </a:r>
            <a:r>
              <a:rPr lang="en-US" sz="1400" dirty="0" err="1">
                <a:solidFill>
                  <a:schemeClr val="tx1"/>
                </a:solidFill>
                <a:latin typeface="Courier (W1)" pitchFamily="49" charset="0"/>
              </a:rPr>
              <a:t>boolean</a:t>
            </a:r>
            <a:endParaRPr lang="pl-PL" sz="1400" dirty="0">
              <a:solidFill>
                <a:schemeClr val="tx1"/>
              </a:solidFill>
              <a:latin typeface="Courier (W1)" pitchFamily="49" charset="0"/>
            </a:endParaRPr>
          </a:p>
          <a:p>
            <a:r>
              <a:rPr lang="pl-PL" sz="1400" dirty="0">
                <a:solidFill>
                  <a:schemeClr val="tx1"/>
                </a:solidFill>
                <a:latin typeface="Courier (W1)" pitchFamily="49" charset="0"/>
              </a:rPr>
              <a:t>9.8</a:t>
            </a:r>
            <a:r>
              <a:rPr lang="en-US" sz="1400" dirty="0">
                <a:solidFill>
                  <a:schemeClr val="tx1"/>
                </a:solidFill>
                <a:latin typeface="Courier (W1)" pitchFamily="49" charset="0"/>
              </a:rPr>
              <a:t>		f – float</a:t>
            </a:r>
          </a:p>
          <a:p>
            <a:endParaRPr lang="en-US" sz="1400" dirty="0">
              <a:solidFill>
                <a:schemeClr val="tx1"/>
              </a:solidFill>
              <a:latin typeface="Courier (W1)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(W1)" pitchFamily="49" charset="0"/>
            </a:endParaRPr>
          </a:p>
          <a:p>
            <a:endParaRPr lang="en-US" sz="1400" dirty="0">
              <a:solidFill>
                <a:schemeClr val="tx1"/>
              </a:solidFill>
              <a:latin typeface="Courier (W1)" pitchFamily="49" charset="0"/>
            </a:endParaRPr>
          </a:p>
          <a:p>
            <a:endParaRPr lang="en-US" sz="1400" dirty="0" err="1">
              <a:solidFill>
                <a:schemeClr val="tx1"/>
              </a:solidFill>
              <a:latin typeface="Courier (W1)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555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Atoms (5/6)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have temporal types in q, and can perform temporal arithmetic. For example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 are some variables stored in the workspace: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z.D</a:t>
            </a:r>
            <a:r>
              <a:rPr lang="en-US" dirty="0"/>
              <a:t> holds current date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z.T</a:t>
            </a:r>
            <a:r>
              <a:rPr lang="en-US" dirty="0"/>
              <a:t> holds current time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z.P</a:t>
            </a:r>
            <a:r>
              <a:rPr lang="en-US" dirty="0"/>
              <a:t> holds current timestamp</a:t>
            </a:r>
          </a:p>
          <a:p>
            <a:r>
              <a:rPr lang="en-US" dirty="0" err="1"/>
              <a:t>Datetime</a:t>
            </a:r>
            <a:r>
              <a:rPr lang="en-US" dirty="0"/>
              <a:t> and timestamp have different precisions (resp. 6 and 9)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24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73725" y="2069598"/>
            <a:ext cx="8967730" cy="2513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>
                <a:latin typeface="Courier (W1)" pitchFamily="49" charset="0"/>
              </a:rPr>
              <a:t>q)time:09:00:00.000000000</a:t>
            </a:r>
          </a:p>
          <a:p>
            <a:r>
              <a:rPr lang="en-US" sz="1400">
                <a:latin typeface="Courier (W1)" pitchFamily="49" charset="0"/>
              </a:rPr>
              <a:t>q)time+00:00:30</a:t>
            </a:r>
          </a:p>
          <a:p>
            <a:r>
              <a:rPr lang="en-US" sz="1400">
                <a:latin typeface="Courier (W1)" pitchFamily="49" charset="0"/>
              </a:rPr>
              <a:t>0D09:00:30.000000000</a:t>
            </a:r>
          </a:p>
          <a:p>
            <a:r>
              <a:rPr lang="en-US" sz="1400">
                <a:latin typeface="Courier (W1)" pitchFamily="49" charset="0"/>
              </a:rPr>
              <a:t>q)date:2014.04.29</a:t>
            </a:r>
          </a:p>
          <a:p>
            <a:r>
              <a:rPr lang="en-US" sz="1400">
                <a:latin typeface="Courier (W1)" pitchFamily="49" charset="0"/>
              </a:rPr>
              <a:t>q)date+10</a:t>
            </a:r>
          </a:p>
          <a:p>
            <a:r>
              <a:rPr lang="en-US" sz="1400">
                <a:latin typeface="Courier (W1)" pitchFamily="49" charset="0"/>
              </a:rPr>
              <a:t>2014.05.19</a:t>
            </a:r>
          </a:p>
          <a:p>
            <a:r>
              <a:rPr lang="en-US" sz="1400">
                <a:latin typeface="Courier (W1)" pitchFamily="49" charset="0"/>
              </a:rPr>
              <a:t>q)timestamp:2014.04.29D09:30:00</a:t>
            </a:r>
          </a:p>
          <a:p>
            <a:r>
              <a:rPr lang="en-US" sz="1400">
                <a:latin typeface="Courier (W1)" pitchFamily="49" charset="0"/>
              </a:rPr>
              <a:t>q)</a:t>
            </a:r>
            <a:r>
              <a:rPr lang="en-US" sz="1400" err="1">
                <a:latin typeface="Courier (W1)" pitchFamily="49" charset="0"/>
              </a:rPr>
              <a:t>timestamp+time</a:t>
            </a:r>
            <a:endParaRPr lang="en-US" sz="1400">
              <a:latin typeface="Courier (W1)" pitchFamily="49" charset="0"/>
            </a:endParaRPr>
          </a:p>
          <a:p>
            <a:r>
              <a:rPr lang="en-US" sz="1400">
                <a:latin typeface="Courier (W1)" pitchFamily="49" charset="0"/>
              </a:rPr>
              <a:t>2014.04.29D18:30:00.000000000</a:t>
            </a:r>
          </a:p>
          <a:p>
            <a:r>
              <a:rPr lang="en-US" sz="1400">
                <a:latin typeface="Courier (W1)" pitchFamily="49" charset="0"/>
              </a:rPr>
              <a:t>q)</a:t>
            </a:r>
            <a:r>
              <a:rPr lang="en-US" sz="1400" err="1">
                <a:latin typeface="Courier (W1)" pitchFamily="49" charset="0"/>
              </a:rPr>
              <a:t>date+time</a:t>
            </a:r>
            <a:endParaRPr lang="en-US" sz="1400">
              <a:latin typeface="Courier (W1)" pitchFamily="49" charset="0"/>
            </a:endParaRPr>
          </a:p>
          <a:p>
            <a:r>
              <a:rPr lang="en-US" sz="1400">
                <a:latin typeface="Courier (W1)" pitchFamily="49" charset="0"/>
              </a:rPr>
              <a:t>2014.04.29D09:00:00.000000000</a:t>
            </a:r>
          </a:p>
        </p:txBody>
      </p:sp>
    </p:spTree>
    <p:extLst>
      <p:ext uri="{BB962C8B-B14F-4D97-AF65-F5344CB8AC3E}">
        <p14:creationId xmlns:p14="http://schemas.microsoft.com/office/powerpoint/2010/main" val="36581472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438" y="1320113"/>
            <a:ext cx="9001125" cy="4681537"/>
          </a:xfrm>
        </p:spPr>
        <p:txBody>
          <a:bodyPr/>
          <a:lstStyle/>
          <a:p>
            <a:r>
              <a:rPr lang="en-US" dirty="0"/>
              <a:t>Get today’s date and store it as the variable </a:t>
            </a:r>
            <a:r>
              <a:rPr lang="en-US" i="1" dirty="0"/>
              <a:t>d</a:t>
            </a:r>
            <a:r>
              <a:rPr lang="en-US" dirty="0"/>
              <a:t>.</a:t>
            </a:r>
          </a:p>
          <a:p>
            <a:pPr marL="733425" lvl="1" indent="-457200"/>
            <a:r>
              <a:rPr lang="en-US" dirty="0"/>
              <a:t>Calculate the number of days since Christmas has past.</a:t>
            </a:r>
          </a:p>
          <a:p>
            <a:pPr marL="733425" lvl="1" indent="-457200"/>
            <a:r>
              <a:rPr lang="en-US" dirty="0"/>
              <a:t>Find out on which day of the week was the 10</a:t>
            </a:r>
            <a:r>
              <a:rPr lang="en-US" baseline="30000" dirty="0"/>
              <a:t>th</a:t>
            </a:r>
            <a:r>
              <a:rPr lang="en-US" dirty="0"/>
              <a:t> of January 2011 was (hint: try using mod with a date)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25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19297" y="3151219"/>
            <a:ext cx="8967730" cy="12274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b="1" dirty="0">
                <a:latin typeface="Courier (W1)" pitchFamily="49" charset="0"/>
              </a:rPr>
              <a:t>SOLUTION</a:t>
            </a:r>
          </a:p>
          <a:p>
            <a:r>
              <a:rPr lang="en-US" sz="1400" dirty="0">
                <a:latin typeface="Courier (W1)" pitchFamily="49" charset="0"/>
              </a:rPr>
              <a:t>q) d: .</a:t>
            </a:r>
            <a:r>
              <a:rPr lang="en-US" sz="1400" dirty="0" err="1">
                <a:latin typeface="Courier (W1)" pitchFamily="49" charset="0"/>
              </a:rPr>
              <a:t>z.D</a:t>
            </a:r>
            <a:endParaRPr lang="en-US" sz="1400" dirty="0">
              <a:latin typeface="Courier (W1)" pitchFamily="49" charset="0"/>
            </a:endParaRPr>
          </a:p>
          <a:p>
            <a:r>
              <a:rPr lang="en-US" sz="1400" dirty="0">
                <a:latin typeface="Courier (W1)" pitchFamily="49" charset="0"/>
              </a:rPr>
              <a:t>q) d - 2018.12.25</a:t>
            </a:r>
          </a:p>
          <a:p>
            <a:r>
              <a:rPr lang="en-US" sz="1400" dirty="0">
                <a:latin typeface="Courier (W1)" pitchFamily="49" charset="0"/>
              </a:rPr>
              <a:t>q) 2011.01.10 mod 7   // 0 is </a:t>
            </a:r>
            <a:r>
              <a:rPr lang="en-US" sz="1400" dirty="0" err="1">
                <a:latin typeface="Courier (W1)" pitchFamily="49" charset="0"/>
              </a:rPr>
              <a:t>saturday</a:t>
            </a:r>
            <a:r>
              <a:rPr lang="en-US" sz="1400" dirty="0">
                <a:latin typeface="Courier (W1)" pitchFamily="49" charset="0"/>
              </a:rPr>
              <a:t>, so 10th </a:t>
            </a:r>
            <a:r>
              <a:rPr lang="en-US" sz="1400" dirty="0" err="1">
                <a:latin typeface="Courier (W1)" pitchFamily="49" charset="0"/>
              </a:rPr>
              <a:t>jan</a:t>
            </a:r>
            <a:r>
              <a:rPr lang="en-US" sz="1400" dirty="0">
                <a:latin typeface="Courier (W1)" pitchFamily="49" charset="0"/>
              </a:rPr>
              <a:t> was a </a:t>
            </a:r>
            <a:r>
              <a:rPr lang="en-US" sz="1400" dirty="0" err="1">
                <a:latin typeface="Courier (W1)" pitchFamily="49" charset="0"/>
              </a:rPr>
              <a:t>monday</a:t>
            </a:r>
            <a:endParaRPr lang="en-US" sz="1400" dirty="0">
              <a:latin typeface="Courier (W1)" pitchFamily="49" charset="0"/>
            </a:endParaRPr>
          </a:p>
          <a:p>
            <a:r>
              <a:rPr lang="en-US" sz="1400" dirty="0">
                <a:latin typeface="Courier (W1)" pitchFamily="49" charset="0"/>
              </a:rPr>
              <a:t>q) .</a:t>
            </a:r>
            <a:r>
              <a:rPr lang="en-US" sz="1400" dirty="0" err="1">
                <a:latin typeface="Courier (W1)" pitchFamily="49" charset="0"/>
              </a:rPr>
              <a:t>z.D</a:t>
            </a:r>
            <a:r>
              <a:rPr lang="en-US" sz="1400" dirty="0">
                <a:latin typeface="Courier (W1)" pitchFamily="49" charset="0"/>
              </a:rPr>
              <a:t> mod 7</a:t>
            </a:r>
          </a:p>
        </p:txBody>
      </p:sp>
    </p:spTree>
    <p:extLst>
      <p:ext uri="{BB962C8B-B14F-4D97-AF65-F5344CB8AC3E}">
        <p14:creationId xmlns:p14="http://schemas.microsoft.com/office/powerpoint/2010/main" val="2831716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Atoms (6/6)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Changing types of items - casting ($):</a:t>
            </a:r>
          </a:p>
          <a:p>
            <a:r>
              <a:rPr lang="en-US"/>
              <a:t>new type $ object to change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To cast to a string, we use the keyword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26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386639" y="2294729"/>
            <a:ext cx="8967730" cy="2037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latin typeface="Courier (W1)" pitchFamily="49" charset="0"/>
              </a:rPr>
              <a:t>q)`int$1h /- name representation</a:t>
            </a:r>
          </a:p>
          <a:p>
            <a:r>
              <a:rPr lang="en-US" sz="1400" dirty="0">
                <a:latin typeface="Courier (W1)" pitchFamily="49" charset="0"/>
              </a:rPr>
              <a:t>1i</a:t>
            </a:r>
          </a:p>
          <a:p>
            <a:r>
              <a:rPr lang="en-US" sz="1400" dirty="0">
                <a:latin typeface="Courier (W1)" pitchFamily="49" charset="0"/>
              </a:rPr>
              <a:t>q)6h$1h /- number representation</a:t>
            </a:r>
          </a:p>
          <a:p>
            <a:r>
              <a:rPr lang="en-US" sz="1400" dirty="0">
                <a:latin typeface="Courier (W1)" pitchFamily="49" charset="0"/>
              </a:rPr>
              <a:t>1i</a:t>
            </a:r>
          </a:p>
          <a:p>
            <a:r>
              <a:rPr lang="en-US" sz="1400" dirty="0">
                <a:latin typeface="Courier (W1)" pitchFamily="49" charset="0"/>
              </a:rPr>
              <a:t>q)"i"$1h /- character representation</a:t>
            </a:r>
          </a:p>
          <a:p>
            <a:r>
              <a:rPr lang="en-US" sz="1400" dirty="0">
                <a:latin typeface="Courier (W1)" pitchFamily="49" charset="0"/>
              </a:rPr>
              <a:t>1i /- change from type short to type </a:t>
            </a:r>
            <a:r>
              <a:rPr lang="en-US" sz="1400" dirty="0" err="1">
                <a:latin typeface="Courier (W1)" pitchFamily="49" charset="0"/>
              </a:rPr>
              <a:t>int</a:t>
            </a:r>
            <a:endParaRPr lang="en-US" sz="1400" dirty="0">
              <a:latin typeface="Courier (W1)" pitchFamily="49" charset="0"/>
            </a:endParaRPr>
          </a:p>
          <a:p>
            <a:r>
              <a:rPr lang="en-US" sz="1400" dirty="0">
                <a:latin typeface="Courier (W1)" pitchFamily="49" charset="0"/>
              </a:rPr>
              <a:t>q)`int$3.3f</a:t>
            </a:r>
          </a:p>
          <a:p>
            <a:r>
              <a:rPr lang="en-US" sz="1400" dirty="0">
                <a:latin typeface="Courier (W1)" pitchFamily="49" charset="0"/>
              </a:rPr>
              <a:t>3i /- rounds up from type float to type </a:t>
            </a:r>
            <a:r>
              <a:rPr lang="en-US" sz="1400" dirty="0" err="1">
                <a:latin typeface="Courier (W1)" pitchFamily="49" charset="0"/>
              </a:rPr>
              <a:t>int</a:t>
            </a:r>
            <a:endParaRPr lang="en-US" sz="1400" dirty="0">
              <a:latin typeface="Courier (W1)" pitchFamily="49" charset="0"/>
            </a:endParaRPr>
          </a:p>
          <a:p>
            <a:r>
              <a:rPr lang="en-US" sz="1400" dirty="0">
                <a:latin typeface="Courier (W1)" pitchFamily="49" charset="0"/>
              </a:rPr>
              <a:t>q) "I" $ "4" /- from a string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386639" y="5005278"/>
            <a:ext cx="8967730" cy="1177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>
                <a:latin typeface="Courier (W1)" pitchFamily="49" charset="0"/>
              </a:rPr>
              <a:t>q)string text</a:t>
            </a:r>
          </a:p>
          <a:p>
            <a:r>
              <a:rPr lang="en-US" sz="1400">
                <a:latin typeface="Courier (W1)" pitchFamily="49" charset="0"/>
              </a:rPr>
              <a:t>"text"</a:t>
            </a:r>
          </a:p>
          <a:p>
            <a:r>
              <a:rPr lang="en-US" sz="1400">
                <a:latin typeface="Courier (W1)" pitchFamily="49" charset="0"/>
              </a:rPr>
              <a:t>q)</a:t>
            </a:r>
          </a:p>
          <a:p>
            <a:r>
              <a:rPr lang="en-US" sz="1400">
                <a:latin typeface="Courier (W1)" pitchFamily="49" charset="0"/>
              </a:rPr>
              <a:t>q)string 1234</a:t>
            </a:r>
          </a:p>
          <a:p>
            <a:r>
              <a:rPr lang="en-US" sz="1400">
                <a:latin typeface="Courier (W1)" pitchFamily="49" charset="0"/>
              </a:rPr>
              <a:t>"1234"</a:t>
            </a:r>
          </a:p>
        </p:txBody>
      </p:sp>
    </p:spTree>
    <p:extLst>
      <p:ext uri="{BB962C8B-B14F-4D97-AF65-F5344CB8AC3E}">
        <p14:creationId xmlns:p14="http://schemas.microsoft.com/office/powerpoint/2010/main" val="36581472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Define the following items, and then cast as appropriate to the stated type:</a:t>
            </a:r>
          </a:p>
          <a:p>
            <a:pPr marL="733425" lvl="1" indent="-457200"/>
            <a:r>
              <a:rPr lang="en-US" dirty="0"/>
              <a:t>d1:“16/04/2017" to a date</a:t>
            </a:r>
          </a:p>
          <a:p>
            <a:pPr marL="733425" lvl="1" indent="-457200"/>
            <a:r>
              <a:rPr lang="en-US" dirty="0"/>
              <a:t>d2:`2016.12.10 to a date</a:t>
            </a:r>
          </a:p>
          <a:p>
            <a:pPr marL="733425" lvl="1" indent="-457200"/>
            <a:r>
              <a:rPr lang="en-US" dirty="0"/>
              <a:t>n1:3.14 to an integer</a:t>
            </a:r>
          </a:p>
          <a:p>
            <a:pPr marL="733425" lvl="1" indent="-457200"/>
            <a:r>
              <a:rPr lang="en-US" dirty="0"/>
              <a:t>n2:"2" to an integer</a:t>
            </a:r>
          </a:p>
          <a:p>
            <a:pPr marL="733425" lvl="1" indent="-457200"/>
            <a:r>
              <a:rPr lang="en-US" dirty="0"/>
              <a:t>a1:"abcde" to a symbol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27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19297" y="3560700"/>
            <a:ext cx="8967730" cy="245168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b="1" dirty="0">
                <a:latin typeface="Courier (W1)" pitchFamily="49" charset="0"/>
              </a:rPr>
              <a:t>SOLUTION</a:t>
            </a:r>
          </a:p>
          <a:p>
            <a:r>
              <a:rPr lang="en-US" sz="1400" dirty="0">
                <a:latin typeface="Courier (W1)" pitchFamily="49" charset="0"/>
              </a:rPr>
              <a:t>q) </a:t>
            </a:r>
            <a:r>
              <a:rPr lang="pl-PL" sz="1400" dirty="0">
                <a:latin typeface="Courier (W1)" pitchFamily="49" charset="0"/>
              </a:rPr>
              <a:t>\z 0 //mmddyyyy</a:t>
            </a:r>
          </a:p>
          <a:p>
            <a:r>
              <a:rPr lang="en-US" sz="1400" dirty="0">
                <a:latin typeface="Courier (W1)" pitchFamily="49" charset="0"/>
              </a:rPr>
              <a:t>q) </a:t>
            </a:r>
            <a:r>
              <a:rPr lang="pl-PL" sz="1400" dirty="0">
                <a:latin typeface="Courier (W1)" pitchFamily="49" charset="0"/>
              </a:rPr>
              <a:t>\z 1 //ddmmyyyy</a:t>
            </a:r>
            <a:endParaRPr lang="en-US" sz="1400" dirty="0">
              <a:latin typeface="Courier (W1)" pitchFamily="49" charset="0"/>
            </a:endParaRPr>
          </a:p>
          <a:p>
            <a:r>
              <a:rPr lang="en-US" sz="1400" dirty="0">
                <a:latin typeface="Courier (W1)" pitchFamily="49" charset="0"/>
              </a:rPr>
              <a:t>q) d1: "D"$"16/04/2017"</a:t>
            </a:r>
          </a:p>
          <a:p>
            <a:r>
              <a:rPr lang="en-US" sz="1400" dirty="0">
                <a:latin typeface="Courier (W1)" pitchFamily="49" charset="0"/>
              </a:rPr>
              <a:t>q) "D"$"16-04-2017"</a:t>
            </a:r>
          </a:p>
          <a:p>
            <a:r>
              <a:rPr lang="en-US" sz="1400" dirty="0">
                <a:latin typeface="Courier (W1)" pitchFamily="49" charset="0"/>
              </a:rPr>
              <a:t>q) "D"$"16 April 2017"</a:t>
            </a:r>
          </a:p>
          <a:p>
            <a:r>
              <a:rPr lang="en-US" sz="1400" dirty="0">
                <a:latin typeface="Courier (W1)" pitchFamily="49" charset="0"/>
              </a:rPr>
              <a:t>q) "D"$"16 Apr 2017"</a:t>
            </a:r>
          </a:p>
          <a:p>
            <a:r>
              <a:rPr lang="en-US" sz="1400" dirty="0">
                <a:latin typeface="Courier (W1)" pitchFamily="49" charset="0"/>
              </a:rPr>
              <a:t>q) d2: "</a:t>
            </a:r>
            <a:r>
              <a:rPr lang="en-US" sz="1400" dirty="0" err="1">
                <a:latin typeface="Courier (W1)" pitchFamily="49" charset="0"/>
              </a:rPr>
              <a:t>D"$string</a:t>
            </a:r>
            <a:r>
              <a:rPr lang="en-US" sz="1400" dirty="0">
                <a:latin typeface="Courier (W1)" pitchFamily="49" charset="0"/>
              </a:rPr>
              <a:t> `2016.12.10</a:t>
            </a:r>
          </a:p>
          <a:p>
            <a:r>
              <a:rPr lang="en-US" sz="1400" dirty="0">
                <a:latin typeface="Courier (W1)" pitchFamily="49" charset="0"/>
              </a:rPr>
              <a:t>q) n1: "i"$3.14</a:t>
            </a:r>
          </a:p>
          <a:p>
            <a:r>
              <a:rPr lang="en-US" sz="1400" dirty="0">
                <a:latin typeface="Courier (W1)" pitchFamily="49" charset="0"/>
              </a:rPr>
              <a:t>q) n2: "I"$"2"</a:t>
            </a:r>
          </a:p>
          <a:p>
            <a:r>
              <a:rPr lang="en-US" sz="1400" dirty="0">
                <a:latin typeface="Courier (W1)" pitchFamily="49" charset="0"/>
              </a:rPr>
              <a:t>q) a1: `$"</a:t>
            </a:r>
            <a:r>
              <a:rPr lang="en-US" sz="1400" dirty="0" err="1">
                <a:latin typeface="Courier (W1)" pitchFamily="49" charset="0"/>
              </a:rPr>
              <a:t>abcde</a:t>
            </a:r>
            <a:r>
              <a:rPr lang="en-US" sz="1400" dirty="0">
                <a:latin typeface="Courier (W1)" pitchFamily="49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29937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(1/4)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collection of atoms</a:t>
            </a:r>
          </a:p>
          <a:p>
            <a:r>
              <a:rPr lang="en-US" dirty="0"/>
              <a:t>Data type associated with positive number</a:t>
            </a:r>
          </a:p>
          <a:p>
            <a:r>
              <a:rPr lang="en-US" dirty="0"/>
              <a:t>Basic arithmetical operations and logical operations work item by item on lists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Other mathematical functions such as min, max, </a:t>
            </a:r>
            <a:r>
              <a:rPr lang="en-US" dirty="0" err="1"/>
              <a:t>avg</a:t>
            </a:r>
            <a:r>
              <a:rPr lang="en-US" dirty="0"/>
              <a:t> ... act on all elements of the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28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386639" y="2566869"/>
            <a:ext cx="8967730" cy="1830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latin typeface="Courier (W1)" pitchFamily="49" charset="0"/>
              </a:rPr>
              <a:t>q) </a:t>
            </a:r>
            <a:r>
              <a:rPr lang="en-US" sz="1400" dirty="0" err="1">
                <a:latin typeface="Courier (W1)" pitchFamily="49" charset="0"/>
              </a:rPr>
              <a:t>ls</a:t>
            </a:r>
            <a:r>
              <a:rPr lang="en-US" sz="1400" dirty="0">
                <a:latin typeface="Courier (W1)" pitchFamily="49" charset="0"/>
              </a:rPr>
              <a:t>: </a:t>
            </a:r>
            <a:r>
              <a:rPr lang="en-US" sz="1400" dirty="0" err="1">
                <a:latin typeface="Courier (W1)" pitchFamily="49" charset="0"/>
              </a:rPr>
              <a:t>til</a:t>
            </a:r>
            <a:r>
              <a:rPr lang="en-US" sz="1400" dirty="0">
                <a:latin typeface="Courier (W1)" pitchFamily="49" charset="0"/>
              </a:rPr>
              <a:t> 5</a:t>
            </a:r>
          </a:p>
          <a:p>
            <a:r>
              <a:rPr lang="en-US" sz="1400" dirty="0">
                <a:latin typeface="Courier (W1)" pitchFamily="49" charset="0"/>
              </a:rPr>
              <a:t>0 1 2 3 4</a:t>
            </a:r>
          </a:p>
          <a:p>
            <a:r>
              <a:rPr lang="en-US" sz="1400" dirty="0">
                <a:latin typeface="Courier (W1)" pitchFamily="49" charset="0"/>
              </a:rPr>
              <a:t>q) </a:t>
            </a:r>
            <a:r>
              <a:rPr lang="en-US" sz="1400" dirty="0" err="1">
                <a:latin typeface="Courier (W1)" pitchFamily="49" charset="0"/>
              </a:rPr>
              <a:t>ls</a:t>
            </a:r>
            <a:r>
              <a:rPr lang="en-US" sz="1400" dirty="0">
                <a:latin typeface="Courier (W1)" pitchFamily="49" charset="0"/>
              </a:rPr>
              <a:t> * 5</a:t>
            </a:r>
          </a:p>
          <a:p>
            <a:r>
              <a:rPr lang="en-US" sz="1400" dirty="0">
                <a:latin typeface="Courier (W1)" pitchFamily="49" charset="0"/>
              </a:rPr>
              <a:t>0 5 10 15 20</a:t>
            </a:r>
          </a:p>
          <a:p>
            <a:r>
              <a:rPr lang="en-US" sz="1400" dirty="0">
                <a:latin typeface="Courier (W1)" pitchFamily="49" charset="0"/>
              </a:rPr>
              <a:t>q)</a:t>
            </a:r>
            <a:r>
              <a:rPr lang="en-US" sz="1400" dirty="0" err="1">
                <a:latin typeface="Courier (W1)" pitchFamily="49" charset="0"/>
              </a:rPr>
              <a:t>ls</a:t>
            </a:r>
            <a:r>
              <a:rPr lang="en-US" sz="1400" dirty="0">
                <a:latin typeface="Courier (W1)" pitchFamily="49" charset="0"/>
              </a:rPr>
              <a:t> &gt; 3</a:t>
            </a:r>
          </a:p>
          <a:p>
            <a:r>
              <a:rPr lang="en-US" sz="1400" dirty="0">
                <a:latin typeface="Courier (W1)" pitchFamily="49" charset="0"/>
              </a:rPr>
              <a:t>00001b</a:t>
            </a:r>
          </a:p>
          <a:p>
            <a:r>
              <a:rPr lang="en-US" sz="1400" dirty="0">
                <a:latin typeface="Courier (W1)" pitchFamily="49" charset="0"/>
              </a:rPr>
              <a:t>q) type </a:t>
            </a:r>
            <a:r>
              <a:rPr lang="en-US" sz="1400" dirty="0" err="1">
                <a:latin typeface="Courier (W1)" pitchFamily="49" charset="0"/>
              </a:rPr>
              <a:t>ls</a:t>
            </a:r>
            <a:endParaRPr lang="en-US" sz="1400" dirty="0">
              <a:latin typeface="Courier (W1)" pitchFamily="49" charset="0"/>
            </a:endParaRPr>
          </a:p>
          <a:p>
            <a:r>
              <a:rPr lang="en-US" sz="1400" dirty="0">
                <a:latin typeface="Courier (W1)" pitchFamily="49" charset="0"/>
              </a:rPr>
              <a:t>7h</a:t>
            </a:r>
          </a:p>
        </p:txBody>
      </p:sp>
      <p:sp>
        <p:nvSpPr>
          <p:cNvPr id="6" name="Rectangle 5"/>
          <p:cNvSpPr/>
          <p:nvPr/>
        </p:nvSpPr>
        <p:spPr>
          <a:xfrm>
            <a:off x="397521" y="5061851"/>
            <a:ext cx="8967730" cy="88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>
                <a:latin typeface="Courier (W1)" pitchFamily="49" charset="0"/>
              </a:rPr>
              <a:t>q) </a:t>
            </a:r>
            <a:r>
              <a:rPr lang="en-US" sz="1400" err="1">
                <a:latin typeface="Courier (W1)" pitchFamily="49" charset="0"/>
              </a:rPr>
              <a:t>avg</a:t>
            </a:r>
            <a:r>
              <a:rPr lang="en-US" sz="1400">
                <a:latin typeface="Courier (W1)" pitchFamily="49" charset="0"/>
              </a:rPr>
              <a:t> </a:t>
            </a:r>
            <a:r>
              <a:rPr lang="en-US" sz="1400" err="1">
                <a:latin typeface="Courier (W1)" pitchFamily="49" charset="0"/>
              </a:rPr>
              <a:t>ls</a:t>
            </a:r>
            <a:endParaRPr lang="en-US" sz="1400">
              <a:latin typeface="Courier (W1)" pitchFamily="49" charset="0"/>
            </a:endParaRPr>
          </a:p>
          <a:p>
            <a:r>
              <a:rPr lang="en-US" sz="1400">
                <a:latin typeface="Courier (W1)" pitchFamily="49" charset="0"/>
              </a:rPr>
              <a:t>2f</a:t>
            </a:r>
          </a:p>
          <a:p>
            <a:r>
              <a:rPr lang="en-US" sz="1400">
                <a:latin typeface="Courier (W1)" pitchFamily="49" charset="0"/>
              </a:rPr>
              <a:t>q) max </a:t>
            </a:r>
            <a:r>
              <a:rPr lang="en-US" sz="1400" err="1">
                <a:latin typeface="Courier (W1)" pitchFamily="49" charset="0"/>
              </a:rPr>
              <a:t>ls</a:t>
            </a:r>
            <a:endParaRPr lang="en-US" sz="1400">
              <a:latin typeface="Courier (W1)" pitchFamily="49" charset="0"/>
            </a:endParaRPr>
          </a:p>
          <a:p>
            <a:r>
              <a:rPr lang="en-US" sz="1400">
                <a:latin typeface="Courier (W1)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581472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(2/4)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list - contains atoms with same data type: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Empty list - contains nothing: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29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386639" y="1968138"/>
            <a:ext cx="8967730" cy="1635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latin typeface="Courier (W1)" pitchFamily="49" charset="0"/>
              </a:rPr>
              <a:t>q)list1: (100i;200i;300i;400i)</a:t>
            </a:r>
          </a:p>
          <a:p>
            <a:r>
              <a:rPr lang="en-US" sz="1400" dirty="0">
                <a:latin typeface="Courier (W1)" pitchFamily="49" charset="0"/>
              </a:rPr>
              <a:t>q)list1</a:t>
            </a:r>
          </a:p>
          <a:p>
            <a:r>
              <a:rPr lang="en-US" sz="1400" dirty="0">
                <a:latin typeface="Courier (W1)" pitchFamily="49" charset="0"/>
              </a:rPr>
              <a:t>100 200 300 400i</a:t>
            </a:r>
          </a:p>
          <a:p>
            <a:r>
              <a:rPr lang="en-US" sz="1400" dirty="0">
                <a:latin typeface="Courier (W1)" pitchFamily="49" charset="0"/>
              </a:rPr>
              <a:t>q)type list1</a:t>
            </a:r>
          </a:p>
          <a:p>
            <a:r>
              <a:rPr lang="en-US" sz="1400" dirty="0">
                <a:latin typeface="Courier (W1)" pitchFamily="49" charset="0"/>
              </a:rPr>
              <a:t>6h</a:t>
            </a:r>
          </a:p>
          <a:p>
            <a:r>
              <a:rPr lang="en-US" sz="1400" dirty="0">
                <a:latin typeface="Courier (W1)" pitchFamily="49" charset="0"/>
              </a:rPr>
              <a:t>q)type each list1</a:t>
            </a:r>
          </a:p>
          <a:p>
            <a:r>
              <a:rPr lang="en-US" sz="1400" dirty="0">
                <a:latin typeface="Courier (W1)" pitchFamily="49" charset="0"/>
              </a:rPr>
              <a:t>-6 -6 -6 -6h</a:t>
            </a:r>
          </a:p>
        </p:txBody>
      </p:sp>
      <p:sp>
        <p:nvSpPr>
          <p:cNvPr id="6" name="Rectangle 5"/>
          <p:cNvSpPr/>
          <p:nvPr/>
        </p:nvSpPr>
        <p:spPr>
          <a:xfrm>
            <a:off x="386639" y="4210602"/>
            <a:ext cx="8967730" cy="1156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latin typeface="Courier (W1)" pitchFamily="49" charset="0"/>
              </a:rPr>
              <a:t>q)()</a:t>
            </a:r>
          </a:p>
          <a:p>
            <a:r>
              <a:rPr lang="en-US" sz="1400" dirty="0">
                <a:latin typeface="Courier (W1)" pitchFamily="49" charset="0"/>
              </a:rPr>
              <a:t>q)type ()</a:t>
            </a:r>
          </a:p>
          <a:p>
            <a:r>
              <a:rPr lang="en-US" sz="1400" dirty="0">
                <a:latin typeface="Courier (W1)" pitchFamily="49" charset="0"/>
              </a:rPr>
              <a:t>0h</a:t>
            </a:r>
          </a:p>
          <a:p>
            <a:r>
              <a:rPr lang="en-US" sz="1400" dirty="0">
                <a:latin typeface="Courier (W1)" pitchFamily="49" charset="0"/>
              </a:rPr>
              <a:t>q)type `</a:t>
            </a:r>
            <a:r>
              <a:rPr lang="en-US" sz="1400" dirty="0" err="1">
                <a:latin typeface="Courier (W1)" pitchFamily="49" charset="0"/>
              </a:rPr>
              <a:t>int</a:t>
            </a:r>
            <a:r>
              <a:rPr lang="en-US" sz="1400" dirty="0">
                <a:latin typeface="Courier (W1)" pitchFamily="49" charset="0"/>
              </a:rPr>
              <a:t>$() /empty list with specific type</a:t>
            </a:r>
          </a:p>
          <a:p>
            <a:r>
              <a:rPr lang="en-US" sz="1400" dirty="0">
                <a:latin typeface="Courier (W1)" pitchFamily="49" charset="0"/>
              </a:rPr>
              <a:t>6h</a:t>
            </a:r>
          </a:p>
          <a:p>
            <a:endParaRPr lang="en-US" sz="1400" dirty="0">
              <a:latin typeface="Courier (W1)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147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 .Getting Started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1.1 	KDB Overview</a:t>
            </a:r>
          </a:p>
          <a:p>
            <a:r>
              <a:rPr lang="en-US" dirty="0"/>
              <a:t>1.2 	Installing q and </a:t>
            </a:r>
            <a:r>
              <a:rPr lang="en-US" dirty="0" err="1"/>
              <a:t>qstudio</a:t>
            </a:r>
            <a:endParaRPr lang="en-US" dirty="0"/>
          </a:p>
          <a:p>
            <a:r>
              <a:rPr lang="en-US" dirty="0"/>
              <a:t> 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290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(3/4)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Mixed list - contains atoms with different data types: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Comparison of a simple list and a mixed list: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30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386639" y="1968138"/>
            <a:ext cx="8967730" cy="2242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400" dirty="0">
                <a:latin typeface="Courier (W1)" pitchFamily="49" charset="0"/>
              </a:rPr>
              <a:t>q)list2: (100i;200h;300j;400e)</a:t>
            </a:r>
          </a:p>
          <a:p>
            <a:r>
              <a:rPr lang="pt-BR" sz="1400" dirty="0">
                <a:latin typeface="Courier (W1)" pitchFamily="49" charset="0"/>
              </a:rPr>
              <a:t>q)list2</a:t>
            </a:r>
          </a:p>
          <a:p>
            <a:r>
              <a:rPr lang="pt-BR" sz="1400" dirty="0">
                <a:latin typeface="Courier (W1)" pitchFamily="49" charset="0"/>
              </a:rPr>
              <a:t>100i</a:t>
            </a:r>
          </a:p>
          <a:p>
            <a:r>
              <a:rPr lang="pt-BR" sz="1400" dirty="0">
                <a:latin typeface="Courier (W1)" pitchFamily="49" charset="0"/>
              </a:rPr>
              <a:t>200h</a:t>
            </a:r>
          </a:p>
          <a:p>
            <a:r>
              <a:rPr lang="pt-BR" sz="1400" dirty="0">
                <a:latin typeface="Courier (W1)" pitchFamily="49" charset="0"/>
              </a:rPr>
              <a:t>300</a:t>
            </a:r>
          </a:p>
          <a:p>
            <a:r>
              <a:rPr lang="pt-BR" sz="1400" dirty="0">
                <a:latin typeface="Courier (W1)" pitchFamily="49" charset="0"/>
              </a:rPr>
              <a:t>400e</a:t>
            </a:r>
          </a:p>
          <a:p>
            <a:r>
              <a:rPr lang="pt-BR" sz="1400" dirty="0">
                <a:latin typeface="Courier (W1)" pitchFamily="49" charset="0"/>
              </a:rPr>
              <a:t>q)type list2</a:t>
            </a:r>
          </a:p>
          <a:p>
            <a:r>
              <a:rPr lang="pt-BR" sz="1400" dirty="0">
                <a:latin typeface="Courier (W1)" pitchFamily="49" charset="0"/>
              </a:rPr>
              <a:t>0h</a:t>
            </a:r>
          </a:p>
          <a:p>
            <a:r>
              <a:rPr lang="pt-BR" sz="1400" dirty="0">
                <a:latin typeface="Courier (W1)" pitchFamily="49" charset="0"/>
              </a:rPr>
              <a:t>q)type each list2</a:t>
            </a:r>
          </a:p>
          <a:p>
            <a:r>
              <a:rPr lang="pt-BR" sz="1400" dirty="0">
                <a:latin typeface="Courier (W1)" pitchFamily="49" charset="0"/>
              </a:rPr>
              <a:t>-6 -5 -7h -8h</a:t>
            </a:r>
            <a:endParaRPr lang="en-US" sz="1400" dirty="0">
              <a:latin typeface="Courier (W1)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6639" y="4733116"/>
            <a:ext cx="8967730" cy="1156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latin typeface="Courier (W1)" pitchFamily="49" charset="0"/>
              </a:rPr>
              <a:t>q)list1 ~ list2</a:t>
            </a:r>
          </a:p>
          <a:p>
            <a:r>
              <a:rPr lang="en-US" sz="1400" dirty="0">
                <a:latin typeface="Courier (W1)" pitchFamily="49" charset="0"/>
              </a:rPr>
              <a:t>0b /match (~)considers the different data types</a:t>
            </a:r>
          </a:p>
          <a:p>
            <a:r>
              <a:rPr lang="en-US" sz="1400" dirty="0">
                <a:latin typeface="Courier (W1)" pitchFamily="49" charset="0"/>
              </a:rPr>
              <a:t>q)list1 = list2</a:t>
            </a:r>
          </a:p>
          <a:p>
            <a:r>
              <a:rPr lang="en-US" sz="1400" dirty="0">
                <a:latin typeface="Courier (W1)" pitchFamily="49" charset="0"/>
              </a:rPr>
              <a:t>1111b /the = operator does not consider data types</a:t>
            </a:r>
          </a:p>
        </p:txBody>
      </p:sp>
    </p:spTree>
    <p:extLst>
      <p:ext uri="{BB962C8B-B14F-4D97-AF65-F5344CB8AC3E}">
        <p14:creationId xmlns:p14="http://schemas.microsoft.com/office/powerpoint/2010/main" val="19911746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(4/4)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438" y="1494289"/>
            <a:ext cx="9001125" cy="4681537"/>
          </a:xfrm>
        </p:spPr>
        <p:txBody>
          <a:bodyPr/>
          <a:lstStyle/>
          <a:p>
            <a:r>
              <a:rPr lang="en-US"/>
              <a:t>Index assignment: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Matrix - list with depth 2: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31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386639" y="1789625"/>
            <a:ext cx="8967730" cy="2978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>
                <a:latin typeface="Courier (W1)" pitchFamily="49" charset="0"/>
              </a:rPr>
              <a:t>q)l[2]:10</a:t>
            </a:r>
          </a:p>
          <a:p>
            <a:r>
              <a:rPr lang="en-US" sz="1200">
                <a:latin typeface="Courier (W1)" pitchFamily="49" charset="0"/>
              </a:rPr>
              <a:t>q)l</a:t>
            </a:r>
          </a:p>
          <a:p>
            <a:r>
              <a:rPr lang="en-US" sz="1200">
                <a:latin typeface="Courier (W1)" pitchFamily="49" charset="0"/>
              </a:rPr>
              <a:t>1 2 10 4 5 6</a:t>
            </a:r>
          </a:p>
          <a:p>
            <a:r>
              <a:rPr lang="en-US" sz="1200">
                <a:latin typeface="Courier (W1)" pitchFamily="49" charset="0"/>
              </a:rPr>
              <a:t>q)l[0]:1.1 /the assigned value must match the type of list </a:t>
            </a:r>
          </a:p>
          <a:p>
            <a:r>
              <a:rPr lang="en-US" sz="1200">
                <a:latin typeface="Courier (W1)" pitchFamily="49" charset="0"/>
              </a:rPr>
              <a:t>‘type</a:t>
            </a:r>
          </a:p>
          <a:p>
            <a:r>
              <a:rPr lang="en-US" sz="1200">
                <a:latin typeface="Courier (W1)" pitchFamily="49" charset="0"/>
              </a:rPr>
              <a:t>q)a:(`a;2;3.15)</a:t>
            </a:r>
          </a:p>
          <a:p>
            <a:r>
              <a:rPr lang="en-US" sz="1200">
                <a:latin typeface="Courier (W1)" pitchFamily="49" charset="0"/>
              </a:rPr>
              <a:t>q)a[0]:"a" /unless the list is a mixed list</a:t>
            </a:r>
          </a:p>
          <a:p>
            <a:r>
              <a:rPr lang="en-US" sz="1200">
                <a:latin typeface="Courier (W1)" pitchFamily="49" charset="0"/>
              </a:rPr>
              <a:t>q)a</a:t>
            </a:r>
          </a:p>
          <a:p>
            <a:r>
              <a:rPr lang="en-US" sz="1200">
                <a:latin typeface="Courier (W1)" pitchFamily="49" charset="0"/>
              </a:rPr>
              <a:t>"a"</a:t>
            </a:r>
          </a:p>
          <a:p>
            <a:r>
              <a:rPr lang="en-US" sz="1200">
                <a:latin typeface="Courier (W1)" pitchFamily="49" charset="0"/>
              </a:rPr>
              <a:t>2</a:t>
            </a:r>
          </a:p>
          <a:p>
            <a:r>
              <a:rPr lang="en-US" sz="1200">
                <a:latin typeface="Courier (W1)" pitchFamily="49" charset="0"/>
              </a:rPr>
              <a:t>3.15</a:t>
            </a:r>
          </a:p>
          <a:p>
            <a:r>
              <a:rPr lang="en-US" sz="1200">
                <a:latin typeface="Courier (W1)" pitchFamily="49" charset="0"/>
              </a:rPr>
              <a:t>q)a[0 1]:`</a:t>
            </a:r>
            <a:r>
              <a:rPr lang="en-US" sz="1200" err="1">
                <a:latin typeface="Courier (W1)" pitchFamily="49" charset="0"/>
              </a:rPr>
              <a:t>a`b</a:t>
            </a:r>
            <a:r>
              <a:rPr lang="en-US" sz="1200">
                <a:latin typeface="Courier (W1)" pitchFamily="49" charset="0"/>
              </a:rPr>
              <a:t> /index assign using list</a:t>
            </a:r>
          </a:p>
          <a:p>
            <a:r>
              <a:rPr lang="en-US" sz="1200">
                <a:latin typeface="Courier (W1)" pitchFamily="49" charset="0"/>
              </a:rPr>
              <a:t>q)a</a:t>
            </a:r>
          </a:p>
          <a:p>
            <a:r>
              <a:rPr lang="en-US" sz="1200">
                <a:latin typeface="Courier (W1)" pitchFamily="49" charset="0"/>
              </a:rPr>
              <a:t>`a</a:t>
            </a:r>
          </a:p>
          <a:p>
            <a:r>
              <a:rPr lang="en-US" sz="1200">
                <a:latin typeface="Courier (W1)" pitchFamily="49" charset="0"/>
              </a:rPr>
              <a:t>`b</a:t>
            </a:r>
          </a:p>
          <a:p>
            <a:r>
              <a:rPr lang="en-US" sz="1200">
                <a:latin typeface="Courier (W1)" pitchFamily="49" charset="0"/>
              </a:rPr>
              <a:t>3.15</a:t>
            </a:r>
          </a:p>
        </p:txBody>
      </p:sp>
      <p:sp>
        <p:nvSpPr>
          <p:cNvPr id="6" name="Rectangle 5"/>
          <p:cNvSpPr/>
          <p:nvPr/>
        </p:nvSpPr>
        <p:spPr>
          <a:xfrm>
            <a:off x="386639" y="5203367"/>
            <a:ext cx="8967730" cy="1023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>
                <a:latin typeface="Courier (W1)" pitchFamily="49" charset="0"/>
              </a:rPr>
              <a:t>q)mm:(1 2 3;4 5 6;7 8 9)</a:t>
            </a:r>
          </a:p>
          <a:p>
            <a:r>
              <a:rPr lang="fr-FR" sz="1200">
                <a:latin typeface="Courier (W1)" pitchFamily="49" charset="0"/>
              </a:rPr>
              <a:t>q)mm</a:t>
            </a:r>
          </a:p>
          <a:p>
            <a:r>
              <a:rPr lang="fr-FR" sz="1200">
                <a:latin typeface="Courier (W1)" pitchFamily="49" charset="0"/>
              </a:rPr>
              <a:t>1 2 3</a:t>
            </a:r>
          </a:p>
          <a:p>
            <a:r>
              <a:rPr lang="fr-FR" sz="1200">
                <a:latin typeface="Courier (W1)" pitchFamily="49" charset="0"/>
              </a:rPr>
              <a:t>4 5 6</a:t>
            </a:r>
          </a:p>
          <a:p>
            <a:r>
              <a:rPr lang="fr-FR" sz="1200">
                <a:latin typeface="Courier (W1)" pitchFamily="49" charset="0"/>
              </a:rPr>
              <a:t>7 8 9</a:t>
            </a:r>
            <a:endParaRPr lang="en-US" sz="1200">
              <a:latin typeface="Courier (W1)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1746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Operations (1/9)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Join (,)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Drop (_)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32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57200" y="1910587"/>
            <a:ext cx="8964386" cy="2054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latin typeface="Courier (W1)" pitchFamily="49" charset="0"/>
              </a:rPr>
              <a:t>q)1,2 /atom to atom</a:t>
            </a:r>
          </a:p>
          <a:p>
            <a:r>
              <a:rPr lang="en-US" sz="1200" dirty="0">
                <a:latin typeface="Courier (W1)" pitchFamily="49" charset="0"/>
              </a:rPr>
              <a:t>1 2</a:t>
            </a:r>
          </a:p>
          <a:p>
            <a:r>
              <a:rPr lang="en-US" sz="1200" dirty="0">
                <a:latin typeface="Courier (W1)" pitchFamily="49" charset="0"/>
              </a:rPr>
              <a:t>q)`a,`</a:t>
            </a:r>
            <a:r>
              <a:rPr lang="en-US" sz="1200" dirty="0" err="1">
                <a:latin typeface="Courier (W1)" pitchFamily="49" charset="0"/>
              </a:rPr>
              <a:t>b`c`d</a:t>
            </a:r>
            <a:r>
              <a:rPr lang="en-US" sz="1200" dirty="0">
                <a:latin typeface="Courier (W1)" pitchFamily="49" charset="0"/>
              </a:rPr>
              <a:t> /atom to list</a:t>
            </a:r>
          </a:p>
          <a:p>
            <a:r>
              <a:rPr lang="en-US" sz="1200" dirty="0">
                <a:latin typeface="Courier (W1)" pitchFamily="49" charset="0"/>
              </a:rPr>
              <a:t>`</a:t>
            </a:r>
            <a:r>
              <a:rPr lang="en-US" sz="1200" dirty="0" err="1">
                <a:latin typeface="Courier (W1)" pitchFamily="49" charset="0"/>
              </a:rPr>
              <a:t>a`b`c`d</a:t>
            </a:r>
            <a:endParaRPr lang="en-US" sz="1200" dirty="0">
              <a:latin typeface="Courier (W1)" pitchFamily="49" charset="0"/>
            </a:endParaRPr>
          </a:p>
          <a:p>
            <a:r>
              <a:rPr lang="en-US" sz="1200" dirty="0">
                <a:latin typeface="Courier (W1)" pitchFamily="49" charset="0"/>
              </a:rPr>
              <a:t>q)1 2 3,4 5 6 /list to list</a:t>
            </a:r>
          </a:p>
          <a:p>
            <a:r>
              <a:rPr lang="en-US" sz="1200" dirty="0">
                <a:latin typeface="Courier (W1)" pitchFamily="49" charset="0"/>
              </a:rPr>
              <a:t>1 2 3 4 5 6</a:t>
            </a:r>
          </a:p>
          <a:p>
            <a:r>
              <a:rPr lang="en-US" sz="1200" dirty="0">
                <a:latin typeface="Courier (W1)" pitchFamily="49" charset="0"/>
              </a:rPr>
              <a:t>q)1 2, `</a:t>
            </a:r>
            <a:r>
              <a:rPr lang="en-US" sz="1200" dirty="0" err="1">
                <a:latin typeface="Courier (W1)" pitchFamily="49" charset="0"/>
              </a:rPr>
              <a:t>a`b</a:t>
            </a:r>
            <a:r>
              <a:rPr lang="en-US" sz="1200" dirty="0">
                <a:latin typeface="Courier (W1)" pitchFamily="49" charset="0"/>
              </a:rPr>
              <a:t> /joining two lists of different types</a:t>
            </a:r>
          </a:p>
          <a:p>
            <a:r>
              <a:rPr lang="en-US" sz="1200" dirty="0">
                <a:latin typeface="Courier (W1)" pitchFamily="49" charset="0"/>
              </a:rPr>
              <a:t>1</a:t>
            </a:r>
          </a:p>
          <a:p>
            <a:r>
              <a:rPr lang="en-US" sz="1200" dirty="0">
                <a:latin typeface="Courier (W1)" pitchFamily="49" charset="0"/>
              </a:rPr>
              <a:t>2</a:t>
            </a:r>
          </a:p>
          <a:p>
            <a:r>
              <a:rPr lang="en-US" sz="1200" dirty="0">
                <a:latin typeface="Courier (W1)" pitchFamily="49" charset="0"/>
              </a:rPr>
              <a:t>`a</a:t>
            </a:r>
          </a:p>
          <a:p>
            <a:r>
              <a:rPr lang="en-US" sz="1200" dirty="0">
                <a:latin typeface="Courier (W1)" pitchFamily="49" charset="0"/>
              </a:rPr>
              <a:t>`b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4369218"/>
            <a:ext cx="8964386" cy="1206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latin typeface="Courier (W1)" pitchFamily="49" charset="0"/>
              </a:rPr>
              <a:t>q)2_1 2 3 4 5 /drop first 2</a:t>
            </a:r>
          </a:p>
          <a:p>
            <a:r>
              <a:rPr lang="en-US" sz="1200" dirty="0">
                <a:latin typeface="Courier (W1)" pitchFamily="49" charset="0"/>
              </a:rPr>
              <a:t>3 4 5</a:t>
            </a:r>
          </a:p>
          <a:p>
            <a:r>
              <a:rPr lang="en-US" sz="1200" dirty="0">
                <a:latin typeface="Courier (W1)" pitchFamily="49" charset="0"/>
              </a:rPr>
              <a:t>q)-2_1 2 3 4 5 /drop last 2</a:t>
            </a:r>
          </a:p>
          <a:p>
            <a:r>
              <a:rPr lang="en-US" sz="1200" dirty="0">
                <a:latin typeface="Courier (W1)" pitchFamily="49" charset="0"/>
              </a:rPr>
              <a:t>1 2 3</a:t>
            </a:r>
          </a:p>
          <a:p>
            <a:r>
              <a:rPr lang="en-US" sz="1200" dirty="0">
                <a:latin typeface="Courier (W1)" pitchFamily="49" charset="0"/>
              </a:rPr>
              <a:t>q)1 2 3 4 5 _ 2 /drop item with index 2</a:t>
            </a:r>
          </a:p>
          <a:p>
            <a:r>
              <a:rPr lang="en-US" sz="1200" dirty="0">
                <a:latin typeface="Courier (W1)" pitchFamily="49" charset="0"/>
              </a:rPr>
              <a:t>1 2 4 5</a:t>
            </a:r>
          </a:p>
        </p:txBody>
      </p:sp>
    </p:spTree>
    <p:extLst>
      <p:ext uri="{BB962C8B-B14F-4D97-AF65-F5344CB8AC3E}">
        <p14:creationId xmlns:p14="http://schemas.microsoft.com/office/powerpoint/2010/main" val="19911746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Operations (2/9)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Cut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Take (#)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33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57200" y="1910587"/>
            <a:ext cx="8964386" cy="759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latin typeface="Courier (W1)" pitchFamily="49" charset="0"/>
              </a:rPr>
              <a:t>q)4 cut 1 2 3 4 5 6 /cut at index 4</a:t>
            </a:r>
          </a:p>
          <a:p>
            <a:r>
              <a:rPr lang="en-US" sz="1200" dirty="0">
                <a:latin typeface="Courier (W1)" pitchFamily="49" charset="0"/>
              </a:rPr>
              <a:t>1 2 3 4</a:t>
            </a:r>
          </a:p>
          <a:p>
            <a:r>
              <a:rPr lang="en-US" sz="1200" dirty="0">
                <a:latin typeface="Courier (W1)" pitchFamily="49" charset="0"/>
              </a:rPr>
              <a:t>5 6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3139227"/>
            <a:ext cx="8964386" cy="1748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latin typeface="Courier (W1)" pitchFamily="49" charset="0"/>
              </a:rPr>
              <a:t>q)2#1 2 3 4 5 /take first 2</a:t>
            </a:r>
          </a:p>
          <a:p>
            <a:r>
              <a:rPr lang="en-US" sz="1200" dirty="0">
                <a:latin typeface="Courier (W1)" pitchFamily="49" charset="0"/>
              </a:rPr>
              <a:t>1 2</a:t>
            </a:r>
          </a:p>
          <a:p>
            <a:r>
              <a:rPr lang="en-US" sz="1200" dirty="0">
                <a:latin typeface="Courier (W1)" pitchFamily="49" charset="0"/>
              </a:rPr>
              <a:t>q)-2#1 2 3 4 5 /take last 2</a:t>
            </a:r>
          </a:p>
          <a:p>
            <a:r>
              <a:rPr lang="en-US" sz="1200" dirty="0">
                <a:latin typeface="Courier (W1)" pitchFamily="49" charset="0"/>
              </a:rPr>
              <a:t>4 5</a:t>
            </a:r>
          </a:p>
          <a:p>
            <a:r>
              <a:rPr lang="en-US" sz="1200" dirty="0">
                <a:latin typeface="Courier (W1)" pitchFamily="49" charset="0"/>
              </a:rPr>
              <a:t>q)10#1 2 3 4 5 /repeat take</a:t>
            </a:r>
          </a:p>
          <a:p>
            <a:r>
              <a:rPr lang="en-US" sz="1200" dirty="0">
                <a:latin typeface="Courier (W1)" pitchFamily="49" charset="0"/>
              </a:rPr>
              <a:t>1 2 3 4 5 1 2 3 4 5</a:t>
            </a:r>
          </a:p>
          <a:p>
            <a:r>
              <a:rPr lang="en-US" sz="1200" dirty="0">
                <a:latin typeface="Courier (W1)" pitchFamily="49" charset="0"/>
              </a:rPr>
              <a:t>q)2 3#1 2 3 4 5 /2x3 matrix</a:t>
            </a:r>
          </a:p>
          <a:p>
            <a:r>
              <a:rPr lang="en-US" sz="1200" dirty="0">
                <a:latin typeface="Courier (W1)" pitchFamily="49" charset="0"/>
              </a:rPr>
              <a:t>1 2 3</a:t>
            </a:r>
          </a:p>
          <a:p>
            <a:r>
              <a:rPr lang="en-US" sz="1200" dirty="0">
                <a:latin typeface="Courier (W1)" pitchFamily="49" charset="0"/>
              </a:rPr>
              <a:t>4 5 1</a:t>
            </a:r>
          </a:p>
        </p:txBody>
      </p:sp>
    </p:spTree>
    <p:extLst>
      <p:ext uri="{BB962C8B-B14F-4D97-AF65-F5344CB8AC3E}">
        <p14:creationId xmlns:p14="http://schemas.microsoft.com/office/powerpoint/2010/main" val="16957831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Operations (3/9)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Sublist</a:t>
            </a:r>
            <a:endParaRPr lang="en-US" dirty="0"/>
          </a:p>
          <a:p>
            <a:endParaRPr lang="en-US" dirty="0"/>
          </a:p>
          <a:p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Find (?)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34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57200" y="1910586"/>
            <a:ext cx="8964386" cy="1836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latin typeface="Courier (W1)" pitchFamily="49" charset="0"/>
              </a:rPr>
              <a:t>q)2 </a:t>
            </a:r>
            <a:r>
              <a:rPr lang="en-US" sz="1200" dirty="0" err="1">
                <a:latin typeface="Courier (W1)" pitchFamily="49" charset="0"/>
              </a:rPr>
              <a:t>sublist</a:t>
            </a:r>
            <a:r>
              <a:rPr lang="en-US" sz="1200" dirty="0">
                <a:latin typeface="Courier (W1)" pitchFamily="49" charset="0"/>
              </a:rPr>
              <a:t> 1 2 3 4 5 /take first 2</a:t>
            </a:r>
          </a:p>
          <a:p>
            <a:r>
              <a:rPr lang="en-US" sz="1200" dirty="0">
                <a:latin typeface="Courier (W1)" pitchFamily="49" charset="0"/>
              </a:rPr>
              <a:t>1 2</a:t>
            </a:r>
          </a:p>
          <a:p>
            <a:r>
              <a:rPr lang="en-US" sz="1200" dirty="0">
                <a:latin typeface="Courier (W1)" pitchFamily="49" charset="0"/>
              </a:rPr>
              <a:t>q)-2 </a:t>
            </a:r>
            <a:r>
              <a:rPr lang="en-US" sz="1200" dirty="0" err="1">
                <a:latin typeface="Courier (W1)" pitchFamily="49" charset="0"/>
              </a:rPr>
              <a:t>sublist</a:t>
            </a:r>
            <a:r>
              <a:rPr lang="en-US" sz="1200" dirty="0">
                <a:latin typeface="Courier (W1)" pitchFamily="49" charset="0"/>
              </a:rPr>
              <a:t> 1 2 3 4 5 /take last 2</a:t>
            </a:r>
          </a:p>
          <a:p>
            <a:r>
              <a:rPr lang="en-US" sz="1200" dirty="0">
                <a:latin typeface="Courier (W1)" pitchFamily="49" charset="0"/>
              </a:rPr>
              <a:t>4 5</a:t>
            </a:r>
          </a:p>
          <a:p>
            <a:r>
              <a:rPr lang="en-US" sz="1200" dirty="0">
                <a:latin typeface="Courier (W1)" pitchFamily="49" charset="0"/>
              </a:rPr>
              <a:t>q)10 </a:t>
            </a:r>
            <a:r>
              <a:rPr lang="en-US" sz="1200" dirty="0" err="1">
                <a:latin typeface="Courier (W1)" pitchFamily="49" charset="0"/>
              </a:rPr>
              <a:t>sublist</a:t>
            </a:r>
            <a:r>
              <a:rPr lang="en-US" sz="1200" dirty="0">
                <a:latin typeface="Courier (W1)" pitchFamily="49" charset="0"/>
              </a:rPr>
              <a:t> 1 2 3 4 5 /take only what’s available. Different from #</a:t>
            </a:r>
          </a:p>
          <a:p>
            <a:r>
              <a:rPr lang="en-US" sz="1200" dirty="0">
                <a:latin typeface="Courier (W1)" pitchFamily="49" charset="0"/>
              </a:rPr>
              <a:t>1 2 3 4 5</a:t>
            </a:r>
          </a:p>
          <a:p>
            <a:r>
              <a:rPr lang="en-US" sz="1200" dirty="0">
                <a:latin typeface="Courier (W1)" pitchFamily="49" charset="0"/>
              </a:rPr>
              <a:t>q)2 3 </a:t>
            </a:r>
            <a:r>
              <a:rPr lang="en-US" sz="1200" dirty="0" err="1">
                <a:latin typeface="Courier (W1)" pitchFamily="49" charset="0"/>
              </a:rPr>
              <a:t>sublist</a:t>
            </a:r>
            <a:r>
              <a:rPr lang="en-US" sz="1200" dirty="0">
                <a:latin typeface="Courier (W1)" pitchFamily="49" charset="0"/>
              </a:rPr>
              <a:t> 1 2 3 4 5 /takes 3 items starting from position 2</a:t>
            </a:r>
          </a:p>
          <a:p>
            <a:r>
              <a:rPr lang="en-US" sz="1200" dirty="0">
                <a:latin typeface="Courier (W1)" pitchFamily="49" charset="0"/>
              </a:rPr>
              <a:t>3 4 5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4377308"/>
            <a:ext cx="8964386" cy="1173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latin typeface="Courier (W1)" pitchFamily="49" charset="0"/>
              </a:rPr>
              <a:t>q)1 2 3 4 5?3 /find the position of 3</a:t>
            </a:r>
          </a:p>
          <a:p>
            <a:r>
              <a:rPr lang="en-US" sz="1200" dirty="0">
                <a:latin typeface="Courier (W1)" pitchFamily="49" charset="0"/>
              </a:rPr>
              <a:t>2</a:t>
            </a:r>
          </a:p>
          <a:p>
            <a:r>
              <a:rPr lang="en-US" sz="1200" dirty="0">
                <a:latin typeface="Courier (W1)" pitchFamily="49" charset="0"/>
              </a:rPr>
              <a:t>q)1 2 3 4 5?7 /not found</a:t>
            </a:r>
          </a:p>
          <a:p>
            <a:r>
              <a:rPr lang="en-US" sz="1200" dirty="0">
                <a:latin typeface="Courier (W1)" pitchFamily="49" charset="0"/>
              </a:rPr>
              <a:t>5 /return the maximum index+1</a:t>
            </a:r>
          </a:p>
          <a:p>
            <a:r>
              <a:rPr lang="en-US" sz="1200" dirty="0">
                <a:latin typeface="Courier (W1)" pitchFamily="49" charset="0"/>
              </a:rPr>
              <a:t>q)1 2 2 3 4?2 /only return the first occurrence</a:t>
            </a:r>
          </a:p>
          <a:p>
            <a:r>
              <a:rPr lang="en-US" sz="1200" dirty="0">
                <a:latin typeface="Courier (W1)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755531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Operations (4/9)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Enlist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Count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35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57200" y="3786037"/>
            <a:ext cx="8964386" cy="2224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latin typeface="Courier (W1)" pitchFamily="49" charset="0"/>
              </a:rPr>
              <a:t>q)count 1 2 3 4 /count number of elements in list</a:t>
            </a:r>
          </a:p>
          <a:p>
            <a:r>
              <a:rPr lang="en-US" sz="1200" dirty="0">
                <a:latin typeface="Courier (W1)" pitchFamily="49" charset="0"/>
              </a:rPr>
              <a:t>4</a:t>
            </a:r>
          </a:p>
          <a:p>
            <a:r>
              <a:rPr lang="en-US" sz="1200" dirty="0">
                <a:latin typeface="Courier (W1)" pitchFamily="49" charset="0"/>
              </a:rPr>
              <a:t>q)count enlist 1 2 3 4 /counts the first dimension of the enlisted</a:t>
            </a:r>
          </a:p>
          <a:p>
            <a:r>
              <a:rPr lang="en-US" sz="1200" dirty="0">
                <a:latin typeface="Courier (W1)" pitchFamily="49" charset="0"/>
              </a:rPr>
              <a:t>1 /structure</a:t>
            </a:r>
          </a:p>
          <a:p>
            <a:r>
              <a:rPr lang="en-US" sz="1200" dirty="0">
                <a:latin typeface="Courier (W1)" pitchFamily="49" charset="0"/>
              </a:rPr>
              <a:t>q)count (1 2 3;4 5 6) /2 lists in a nested list</a:t>
            </a:r>
          </a:p>
          <a:p>
            <a:r>
              <a:rPr lang="en-US" sz="1200" dirty="0">
                <a:latin typeface="Courier (W1)" pitchFamily="49" charset="0"/>
              </a:rPr>
              <a:t>2</a:t>
            </a:r>
          </a:p>
          <a:p>
            <a:r>
              <a:rPr lang="en-US" sz="1200" dirty="0">
                <a:latin typeface="Courier (W1)" pitchFamily="49" charset="0"/>
              </a:rPr>
              <a:t>q)count each (1 2 3;4 5 6) /count each list in a nested list</a:t>
            </a:r>
          </a:p>
          <a:p>
            <a:r>
              <a:rPr lang="en-US" sz="1200" dirty="0">
                <a:latin typeface="Courier (W1)" pitchFamily="49" charset="0"/>
              </a:rPr>
              <a:t>3 3</a:t>
            </a:r>
          </a:p>
          <a:p>
            <a:r>
              <a:rPr lang="en-US" sz="1200" dirty="0">
                <a:latin typeface="Courier (W1)" pitchFamily="49" charset="0"/>
              </a:rPr>
              <a:t>q)count () /works on an empty list</a:t>
            </a:r>
          </a:p>
          <a:p>
            <a:r>
              <a:rPr lang="en-US" sz="1200" dirty="0">
                <a:latin typeface="Courier (W1)" pitchFamily="49" charset="0"/>
              </a:rPr>
              <a:t>0</a:t>
            </a:r>
          </a:p>
          <a:p>
            <a:r>
              <a:rPr lang="en-US" sz="1200" dirty="0">
                <a:latin typeface="Courier (W1)" pitchFamily="49" charset="0"/>
              </a:rPr>
              <a:t>q)count 5 /works on an atom</a:t>
            </a:r>
          </a:p>
          <a:p>
            <a:r>
              <a:rPr lang="en-US" sz="1200" dirty="0">
                <a:latin typeface="Courier (W1)" pitchFamily="49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05104C-B7A5-4317-8B70-5E5C8D0A924A}"/>
              </a:ext>
            </a:extLst>
          </p:cNvPr>
          <p:cNvSpPr/>
          <p:nvPr/>
        </p:nvSpPr>
        <p:spPr>
          <a:xfrm>
            <a:off x="452437" y="1940767"/>
            <a:ext cx="8964386" cy="895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1200" dirty="0">
                <a:latin typeface="Courier (W1)" pitchFamily="49" charset="0"/>
              </a:rPr>
              <a:t>q)enlist 4   / places an </a:t>
            </a:r>
            <a:r>
              <a:rPr lang="en-SG" sz="1200" dirty="0" err="1">
                <a:latin typeface="Courier (W1)" pitchFamily="49" charset="0"/>
              </a:rPr>
              <a:t>atomof</a:t>
            </a:r>
            <a:r>
              <a:rPr lang="en-SG" sz="1200" dirty="0">
                <a:latin typeface="Courier (W1)" pitchFamily="49" charset="0"/>
              </a:rPr>
              <a:t> 4 into a list</a:t>
            </a:r>
          </a:p>
          <a:p>
            <a:r>
              <a:rPr lang="en-SG" sz="1200" dirty="0">
                <a:latin typeface="Courier (W1)" pitchFamily="49" charset="0"/>
              </a:rPr>
              <a:t>,4          </a:t>
            </a:r>
          </a:p>
          <a:p>
            <a:r>
              <a:rPr lang="en-SG" sz="1200" dirty="0">
                <a:latin typeface="Courier (W1)" pitchFamily="49" charset="0"/>
              </a:rPr>
              <a:t>q)enlist "a“ /places an atom of char type into a list</a:t>
            </a:r>
          </a:p>
          <a:p>
            <a:r>
              <a:rPr lang="en-SG" sz="1200" dirty="0">
                <a:latin typeface="Courier (W1)" pitchFamily="49" charset="0"/>
              </a:rPr>
              <a:t>,"a“</a:t>
            </a:r>
          </a:p>
          <a:p>
            <a:r>
              <a:rPr lang="en-SG" sz="1200" dirty="0">
                <a:latin typeface="Courier (W1)" pitchFamily="49" charset="0"/>
              </a:rPr>
              <a:t> </a:t>
            </a:r>
            <a:endParaRPr lang="en-US" sz="1200" dirty="0">
              <a:latin typeface="Courier (W1)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5531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Operations (5/9)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First, Last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36</a:t>
            </a:fld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457200" y="1910583"/>
            <a:ext cx="8964386" cy="3195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latin typeface="Courier (W1)" pitchFamily="49" charset="0"/>
              </a:rPr>
              <a:t>q)first 42 /operates on atoms and lists</a:t>
            </a:r>
          </a:p>
          <a:p>
            <a:r>
              <a:rPr lang="en-US" sz="1200" dirty="0">
                <a:latin typeface="Courier (W1)" pitchFamily="49" charset="0"/>
              </a:rPr>
              <a:t>42</a:t>
            </a:r>
          </a:p>
          <a:p>
            <a:r>
              <a:rPr lang="en-US" sz="1200" dirty="0">
                <a:latin typeface="Courier (W1)" pitchFamily="49" charset="0"/>
              </a:rPr>
              <a:t>q)</a:t>
            </a:r>
            <a:r>
              <a:rPr lang="en-US" sz="1200" dirty="0" err="1">
                <a:latin typeface="Courier (W1)" pitchFamily="49" charset="0"/>
              </a:rPr>
              <a:t>ls</a:t>
            </a:r>
            <a:endParaRPr lang="en-US" sz="1200" dirty="0">
              <a:latin typeface="Courier (W1)" pitchFamily="49" charset="0"/>
            </a:endParaRPr>
          </a:p>
          <a:p>
            <a:r>
              <a:rPr lang="en-US" sz="1200" dirty="0">
                <a:latin typeface="Courier (W1)" pitchFamily="49" charset="0"/>
              </a:rPr>
              <a:t>3 7 8 2 1 4 2 8 0 5</a:t>
            </a:r>
          </a:p>
          <a:p>
            <a:r>
              <a:rPr lang="en-US" sz="1200" dirty="0">
                <a:latin typeface="Courier (W1)" pitchFamily="49" charset="0"/>
              </a:rPr>
              <a:t>q)first </a:t>
            </a:r>
            <a:r>
              <a:rPr lang="en-US" sz="1200" dirty="0" err="1">
                <a:latin typeface="Courier (W1)" pitchFamily="49" charset="0"/>
              </a:rPr>
              <a:t>ls</a:t>
            </a:r>
            <a:endParaRPr lang="en-US" sz="1200" dirty="0">
              <a:latin typeface="Courier (W1)" pitchFamily="49" charset="0"/>
            </a:endParaRPr>
          </a:p>
          <a:p>
            <a:r>
              <a:rPr lang="en-US" sz="1200" dirty="0">
                <a:latin typeface="Courier (W1)" pitchFamily="49" charset="0"/>
              </a:rPr>
              <a:t>3</a:t>
            </a:r>
          </a:p>
          <a:p>
            <a:r>
              <a:rPr lang="en-US" sz="1200" dirty="0">
                <a:latin typeface="Courier (W1)" pitchFamily="49" charset="0"/>
              </a:rPr>
              <a:t>q)last </a:t>
            </a:r>
            <a:r>
              <a:rPr lang="en-US" sz="1200" dirty="0" err="1">
                <a:latin typeface="Courier (W1)" pitchFamily="49" charset="0"/>
              </a:rPr>
              <a:t>ls</a:t>
            </a:r>
            <a:endParaRPr lang="en-US" sz="1200" dirty="0">
              <a:latin typeface="Courier (W1)" pitchFamily="49" charset="0"/>
            </a:endParaRPr>
          </a:p>
          <a:p>
            <a:r>
              <a:rPr lang="en-US" sz="1200" dirty="0">
                <a:latin typeface="Courier (W1)" pitchFamily="49" charset="0"/>
              </a:rPr>
              <a:t>5</a:t>
            </a:r>
          </a:p>
          <a:p>
            <a:r>
              <a:rPr lang="en-US" sz="1200" dirty="0">
                <a:latin typeface="Courier (W1)" pitchFamily="49" charset="0"/>
              </a:rPr>
              <a:t>q)ls2:enlist 10</a:t>
            </a:r>
          </a:p>
          <a:p>
            <a:r>
              <a:rPr lang="en-US" sz="1200" dirty="0">
                <a:latin typeface="Courier (W1)" pitchFamily="49" charset="0"/>
              </a:rPr>
              <a:t>q)ls2</a:t>
            </a:r>
          </a:p>
          <a:p>
            <a:r>
              <a:rPr lang="en-US" sz="1200" dirty="0">
                <a:latin typeface="Courier (W1)" pitchFamily="49" charset="0"/>
              </a:rPr>
              <a:t>,10</a:t>
            </a:r>
          </a:p>
          <a:p>
            <a:r>
              <a:rPr lang="en-US" sz="1200" dirty="0">
                <a:latin typeface="Courier (W1)" pitchFamily="49" charset="0"/>
              </a:rPr>
              <a:t>q)first ls2 /acts as a dual to `enlist</a:t>
            </a:r>
          </a:p>
          <a:p>
            <a:r>
              <a:rPr lang="en-US" sz="1200" dirty="0">
                <a:latin typeface="Courier (W1)" pitchFamily="49" charset="0"/>
              </a:rPr>
              <a:t>10</a:t>
            </a:r>
          </a:p>
          <a:p>
            <a:r>
              <a:rPr lang="en-US" sz="1200" dirty="0">
                <a:latin typeface="Courier (W1)" pitchFamily="49" charset="0"/>
              </a:rPr>
              <a:t>q)</a:t>
            </a:r>
            <a:r>
              <a:rPr lang="en-US" sz="1200" dirty="0" err="1">
                <a:latin typeface="Courier (W1)" pitchFamily="49" charset="0"/>
              </a:rPr>
              <a:t>nls</a:t>
            </a:r>
            <a:r>
              <a:rPr lang="en-US" sz="1200" dirty="0">
                <a:latin typeface="Courier (W1)" pitchFamily="49" charset="0"/>
              </a:rPr>
              <a:t>:(1 2; 4; 5 6 7; 8 9; 0 10 11 12 13)</a:t>
            </a:r>
          </a:p>
          <a:p>
            <a:r>
              <a:rPr lang="en-US" sz="1200" dirty="0">
                <a:latin typeface="Courier (W1)" pitchFamily="49" charset="0"/>
              </a:rPr>
              <a:t>q)first each </a:t>
            </a:r>
            <a:r>
              <a:rPr lang="en-US" sz="1200" dirty="0" err="1">
                <a:latin typeface="Courier (W1)" pitchFamily="49" charset="0"/>
              </a:rPr>
              <a:t>nlst</a:t>
            </a:r>
            <a:r>
              <a:rPr lang="en-US" sz="1200" dirty="0">
                <a:latin typeface="Courier (W1)" pitchFamily="49" charset="0"/>
              </a:rPr>
              <a:t> /can be used on each row of a nested list</a:t>
            </a:r>
          </a:p>
          <a:p>
            <a:r>
              <a:rPr lang="en-US" sz="1200" dirty="0">
                <a:latin typeface="Courier (W1)" pitchFamily="49" charset="0"/>
              </a:rPr>
              <a:t>1 4 5 8 0</a:t>
            </a:r>
          </a:p>
        </p:txBody>
      </p:sp>
    </p:spTree>
    <p:extLst>
      <p:ext uri="{BB962C8B-B14F-4D97-AF65-F5344CB8AC3E}">
        <p14:creationId xmlns:p14="http://schemas.microsoft.com/office/powerpoint/2010/main" val="36755531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Operations (6/9)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distinct - returns the distinct items within a group of entities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except - excludes the </a:t>
            </a:r>
            <a:r>
              <a:rPr lang="en-US" dirty="0" err="1"/>
              <a:t>speficied</a:t>
            </a:r>
            <a:r>
              <a:rPr lang="en-US" dirty="0"/>
              <a:t> item from a list or dictionary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inter - returns the elements common to both arguments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37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57200" y="1910584"/>
            <a:ext cx="8964386" cy="581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latin typeface="Courier (W1)" pitchFamily="49" charset="0"/>
              </a:rPr>
              <a:t>q)</a:t>
            </a:r>
            <a:r>
              <a:rPr lang="en-US" sz="1200" dirty="0" err="1">
                <a:latin typeface="Courier (W1)" pitchFamily="49" charset="0"/>
              </a:rPr>
              <a:t>syms</a:t>
            </a:r>
            <a:r>
              <a:rPr lang="en-US" sz="1200" dirty="0">
                <a:latin typeface="Courier (W1)" pitchFamily="49" charset="0"/>
              </a:rPr>
              <a:t>:`</a:t>
            </a:r>
            <a:r>
              <a:rPr lang="en-US" sz="1200" dirty="0" err="1">
                <a:latin typeface="Courier (W1)" pitchFamily="49" charset="0"/>
              </a:rPr>
              <a:t>a`b`c`a`a`d`c</a:t>
            </a:r>
            <a:endParaRPr lang="en-US" sz="1200" dirty="0">
              <a:latin typeface="Courier (W1)" pitchFamily="49" charset="0"/>
            </a:endParaRPr>
          </a:p>
          <a:p>
            <a:r>
              <a:rPr lang="en-US" sz="1200" dirty="0">
                <a:latin typeface="Courier (W1)" pitchFamily="49" charset="0"/>
              </a:rPr>
              <a:t>q)distinct </a:t>
            </a:r>
            <a:r>
              <a:rPr lang="en-US" sz="1200" dirty="0" err="1">
                <a:latin typeface="Courier (W1)" pitchFamily="49" charset="0"/>
              </a:rPr>
              <a:t>syms</a:t>
            </a:r>
            <a:endParaRPr lang="en-US" sz="1200" dirty="0">
              <a:latin typeface="Courier (W1)" pitchFamily="49" charset="0"/>
            </a:endParaRPr>
          </a:p>
          <a:p>
            <a:r>
              <a:rPr lang="en-US" sz="1200" dirty="0">
                <a:latin typeface="Courier (W1)" pitchFamily="49" charset="0"/>
              </a:rPr>
              <a:t>`</a:t>
            </a:r>
            <a:r>
              <a:rPr lang="en-US" sz="1200" dirty="0" err="1">
                <a:latin typeface="Courier (W1)" pitchFamily="49" charset="0"/>
              </a:rPr>
              <a:t>a`b`c`d</a:t>
            </a:r>
            <a:endParaRPr lang="en-US" sz="1200" dirty="0">
              <a:latin typeface="Courier (W1)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2856004"/>
            <a:ext cx="8964386" cy="1173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latin typeface="Courier (W1)" pitchFamily="49" charset="0"/>
              </a:rPr>
              <a:t>q)l1:45 60 20</a:t>
            </a:r>
          </a:p>
          <a:p>
            <a:r>
              <a:rPr lang="fr-FR" sz="1200" dirty="0">
                <a:latin typeface="Courier (W1)" pitchFamily="49" charset="0"/>
              </a:rPr>
              <a:t>q)l2:45 20 90 80</a:t>
            </a:r>
          </a:p>
          <a:p>
            <a:r>
              <a:rPr lang="fr-FR" sz="1200" dirty="0">
                <a:latin typeface="Courier (W1)" pitchFamily="49" charset="0"/>
              </a:rPr>
              <a:t>q)l1 </a:t>
            </a:r>
            <a:r>
              <a:rPr lang="fr-FR" sz="1200" dirty="0" err="1">
                <a:latin typeface="Courier (W1)" pitchFamily="49" charset="0"/>
              </a:rPr>
              <a:t>except</a:t>
            </a:r>
            <a:r>
              <a:rPr lang="fr-FR" sz="1200" dirty="0">
                <a:latin typeface="Courier (W1)" pitchFamily="49" charset="0"/>
              </a:rPr>
              <a:t> l2</a:t>
            </a:r>
          </a:p>
          <a:p>
            <a:r>
              <a:rPr lang="fr-FR" sz="1200" dirty="0">
                <a:latin typeface="Courier (W1)" pitchFamily="49" charset="0"/>
              </a:rPr>
              <a:t>,60</a:t>
            </a:r>
          </a:p>
          <a:p>
            <a:r>
              <a:rPr lang="fr-FR" sz="1200" dirty="0">
                <a:latin typeface="Courier (W1)" pitchFamily="49" charset="0"/>
              </a:rPr>
              <a:t>q)l2 </a:t>
            </a:r>
            <a:r>
              <a:rPr lang="fr-FR" sz="1200" dirty="0" err="1">
                <a:latin typeface="Courier (W1)" pitchFamily="49" charset="0"/>
              </a:rPr>
              <a:t>except</a:t>
            </a:r>
            <a:r>
              <a:rPr lang="fr-FR" sz="1200" dirty="0">
                <a:latin typeface="Courier (W1)" pitchFamily="49" charset="0"/>
              </a:rPr>
              <a:t> l1</a:t>
            </a:r>
          </a:p>
          <a:p>
            <a:r>
              <a:rPr lang="fr-FR" sz="1200" dirty="0">
                <a:latin typeface="Courier (W1)" pitchFamily="49" charset="0"/>
              </a:rPr>
              <a:t>90 80</a:t>
            </a:r>
            <a:endParaRPr lang="en-US" sz="1200" dirty="0">
              <a:latin typeface="Courier (W1)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4392143"/>
            <a:ext cx="8964386" cy="819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latin typeface="Courier (W1)" pitchFamily="49" charset="0"/>
              </a:rPr>
              <a:t>q)list1:1 2 3 4</a:t>
            </a:r>
          </a:p>
          <a:p>
            <a:r>
              <a:rPr lang="en-US" sz="1200" dirty="0">
                <a:latin typeface="Courier (W1)" pitchFamily="49" charset="0"/>
              </a:rPr>
              <a:t>q)list2:2 3 6 7</a:t>
            </a:r>
          </a:p>
          <a:p>
            <a:r>
              <a:rPr lang="en-US" sz="1200" dirty="0">
                <a:latin typeface="Courier (W1)" pitchFamily="49" charset="0"/>
              </a:rPr>
              <a:t>q)list1 inter list2</a:t>
            </a:r>
          </a:p>
          <a:p>
            <a:r>
              <a:rPr lang="en-US" sz="1200" dirty="0">
                <a:latin typeface="Courier (W1)" pitchFamily="49" charset="0"/>
              </a:rPr>
              <a:t>2 3</a:t>
            </a:r>
          </a:p>
        </p:txBody>
      </p:sp>
    </p:spTree>
    <p:extLst>
      <p:ext uri="{BB962C8B-B14F-4D97-AF65-F5344CB8AC3E}">
        <p14:creationId xmlns:p14="http://schemas.microsoft.com/office/powerpoint/2010/main" val="36755531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Operations (7/9)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union - returns a list of the distinct elements of its combined arguments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flip - takes a simple list, column, dictionary, or table and transposes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38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57200" y="1924082"/>
            <a:ext cx="8964386" cy="1191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latin typeface="Courier (W1)" pitchFamily="49" charset="0"/>
              </a:rPr>
              <a:t>q)list1:3 4 5 6</a:t>
            </a:r>
          </a:p>
          <a:p>
            <a:r>
              <a:rPr lang="en-US" sz="1200" dirty="0">
                <a:latin typeface="Courier (W1)" pitchFamily="49" charset="0"/>
              </a:rPr>
              <a:t>q)list2:6 7 8</a:t>
            </a:r>
          </a:p>
          <a:p>
            <a:r>
              <a:rPr lang="en-US" sz="1200" dirty="0">
                <a:latin typeface="Courier (W1)" pitchFamily="49" charset="0"/>
              </a:rPr>
              <a:t>q)list1 union list2</a:t>
            </a:r>
          </a:p>
          <a:p>
            <a:r>
              <a:rPr lang="en-US" sz="1200" dirty="0">
                <a:latin typeface="Courier (W1)" pitchFamily="49" charset="0"/>
              </a:rPr>
              <a:t>3 4 5 6 7 8</a:t>
            </a:r>
          </a:p>
          <a:p>
            <a:r>
              <a:rPr lang="en-US" sz="1200" dirty="0">
                <a:latin typeface="Courier (W1)" pitchFamily="49" charset="0"/>
              </a:rPr>
              <a:t>q)list2 union list1</a:t>
            </a:r>
          </a:p>
          <a:p>
            <a:r>
              <a:rPr lang="en-US" sz="1200" dirty="0">
                <a:latin typeface="Courier (W1)" pitchFamily="49" charset="0"/>
              </a:rPr>
              <a:t>6 7 8 3 4 5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3775811"/>
            <a:ext cx="8964386" cy="788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latin typeface="Courier (W1)" pitchFamily="49" charset="0"/>
              </a:rPr>
              <a:t>q)matrix:(1 2;3 4)</a:t>
            </a:r>
          </a:p>
          <a:p>
            <a:r>
              <a:rPr lang="fr-FR" sz="1200" dirty="0">
                <a:latin typeface="Courier (W1)" pitchFamily="49" charset="0"/>
              </a:rPr>
              <a:t>q)flip matrix</a:t>
            </a:r>
          </a:p>
          <a:p>
            <a:r>
              <a:rPr lang="fr-FR" sz="1200" dirty="0">
                <a:latin typeface="Courier (W1)" pitchFamily="49" charset="0"/>
              </a:rPr>
              <a:t>1 3</a:t>
            </a:r>
          </a:p>
          <a:p>
            <a:r>
              <a:rPr lang="fr-FR" sz="1200" dirty="0">
                <a:latin typeface="Courier (W1)" pitchFamily="49" charset="0"/>
              </a:rPr>
              <a:t>2 4</a:t>
            </a:r>
            <a:endParaRPr lang="en-US" sz="1200" dirty="0">
              <a:latin typeface="Courier (W1)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5531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Operations (8/9)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- returns a </a:t>
            </a:r>
            <a:r>
              <a:rPr lang="en-US" dirty="0" err="1"/>
              <a:t>boolean</a:t>
            </a:r>
            <a:r>
              <a:rPr lang="en-US" dirty="0"/>
              <a:t> result on whether a specified item is in a list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reverse - reverses the order of items in a list, dictionary, or table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39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57200" y="1924082"/>
            <a:ext cx="8964386" cy="1021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latin typeface="Courier (W1)" pitchFamily="49" charset="0"/>
              </a:rPr>
              <a:t>q)fruit:`</a:t>
            </a:r>
            <a:r>
              <a:rPr lang="en-US" sz="1200" dirty="0" err="1">
                <a:latin typeface="Courier (W1)" pitchFamily="49" charset="0"/>
              </a:rPr>
              <a:t>apple`banana`apple`pear</a:t>
            </a:r>
            <a:endParaRPr lang="en-US" sz="1200" dirty="0">
              <a:latin typeface="Courier (W1)" pitchFamily="49" charset="0"/>
            </a:endParaRPr>
          </a:p>
          <a:p>
            <a:r>
              <a:rPr lang="en-US" sz="1200" dirty="0">
                <a:latin typeface="Courier (W1)" pitchFamily="49" charset="0"/>
              </a:rPr>
              <a:t>q)`apple in fruit</a:t>
            </a:r>
          </a:p>
          <a:p>
            <a:r>
              <a:rPr lang="en-US" sz="1200" dirty="0">
                <a:latin typeface="Courier (W1)" pitchFamily="49" charset="0"/>
              </a:rPr>
              <a:t>1b</a:t>
            </a:r>
          </a:p>
          <a:p>
            <a:r>
              <a:rPr lang="en-US" sz="1200" dirty="0">
                <a:latin typeface="Courier (W1)" pitchFamily="49" charset="0"/>
              </a:rPr>
              <a:t>q)`orange in fruit</a:t>
            </a:r>
          </a:p>
          <a:p>
            <a:r>
              <a:rPr lang="en-US" sz="1200" dirty="0">
                <a:latin typeface="Courier (W1)" pitchFamily="49" charset="0"/>
              </a:rPr>
              <a:t>0b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3435945"/>
            <a:ext cx="8964386" cy="618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latin typeface="Courier (W1)" pitchFamily="49" charset="0"/>
              </a:rPr>
              <a:t>q)nums:3 4 5 2 2</a:t>
            </a:r>
          </a:p>
          <a:p>
            <a:r>
              <a:rPr lang="en-US" sz="1200">
                <a:latin typeface="Courier (W1)" pitchFamily="49" charset="0"/>
              </a:rPr>
              <a:t>q)reverse </a:t>
            </a:r>
            <a:r>
              <a:rPr lang="en-US" sz="1200" err="1">
                <a:latin typeface="Courier (W1)" pitchFamily="49" charset="0"/>
              </a:rPr>
              <a:t>nums</a:t>
            </a:r>
            <a:endParaRPr lang="en-US" sz="1200">
              <a:latin typeface="Courier (W1)" pitchFamily="49" charset="0"/>
            </a:endParaRPr>
          </a:p>
          <a:p>
            <a:r>
              <a:rPr lang="en-US" sz="1200">
                <a:latin typeface="Courier (W1)" pitchFamily="49" charset="0"/>
              </a:rPr>
              <a:t>2 2 5 4 3</a:t>
            </a:r>
          </a:p>
        </p:txBody>
      </p:sp>
    </p:spTree>
    <p:extLst>
      <p:ext uri="{BB962C8B-B14F-4D97-AF65-F5344CB8AC3E}">
        <p14:creationId xmlns:p14="http://schemas.microsoft.com/office/powerpoint/2010/main" val="3675553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kdb</a:t>
            </a:r>
            <a:r>
              <a:rPr lang="en-US"/>
              <a:t>+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 website: http://code.kx.com</a:t>
            </a:r>
          </a:p>
          <a:p>
            <a:r>
              <a:rPr lang="en-US" dirty="0"/>
              <a:t>High performance database, managing real time and historical data within a single platform</a:t>
            </a:r>
          </a:p>
          <a:p>
            <a:r>
              <a:rPr lang="en-US" dirty="0"/>
              <a:t>Features:</a:t>
            </a:r>
          </a:p>
          <a:p>
            <a:pPr lvl="1"/>
            <a:r>
              <a:rPr lang="en-US" dirty="0"/>
              <a:t>Column orientated</a:t>
            </a:r>
          </a:p>
          <a:p>
            <a:pPr lvl="1"/>
            <a:r>
              <a:rPr lang="en-US" dirty="0"/>
              <a:t>Embedded query language - q</a:t>
            </a:r>
          </a:p>
          <a:p>
            <a:pPr lvl="1"/>
            <a:r>
              <a:rPr lang="en-US" dirty="0"/>
              <a:t>In-memory and on-disk data access</a:t>
            </a:r>
          </a:p>
          <a:p>
            <a:pPr lvl="1"/>
            <a:r>
              <a:rPr lang="en-US" dirty="0"/>
              <a:t>Optimized and configurable partitioning of on-disk data</a:t>
            </a:r>
          </a:p>
          <a:p>
            <a:pPr lvl="1"/>
            <a:r>
              <a:rPr lang="en-US" dirty="0"/>
              <a:t>64-bit architecture with built-in multi-threaded support</a:t>
            </a:r>
          </a:p>
          <a:p>
            <a:pPr lvl="1"/>
            <a:r>
              <a:rPr lang="en-US" dirty="0"/>
              <a:t>Direct analysis on data</a:t>
            </a:r>
          </a:p>
          <a:p>
            <a:pPr lvl="1"/>
            <a:r>
              <a:rPr lang="en-US" dirty="0"/>
              <a:t>High speed time series analysis</a:t>
            </a:r>
          </a:p>
          <a:p>
            <a:pPr lvl="1"/>
            <a:r>
              <a:rPr lang="en-US" dirty="0"/>
              <a:t>Discrete and continuous joins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9339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Operations (9/9)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- this can be applied to any data type and the result will be a list of characters forming a string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where - uses one list to find elements in another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40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57200" y="2239669"/>
            <a:ext cx="8964386" cy="1547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dirty="0">
                <a:latin typeface="Courier (W1)" pitchFamily="49" charset="0"/>
              </a:rPr>
              <a:t>q)string `banana</a:t>
            </a:r>
          </a:p>
          <a:p>
            <a:r>
              <a:rPr lang="sv-SE" sz="1200" dirty="0">
                <a:latin typeface="Courier (W1)" pitchFamily="49" charset="0"/>
              </a:rPr>
              <a:t>"banana"</a:t>
            </a:r>
          </a:p>
          <a:p>
            <a:r>
              <a:rPr lang="sv-SE" sz="1200" dirty="0">
                <a:latin typeface="Courier (W1)" pitchFamily="49" charset="0"/>
              </a:rPr>
              <a:t>q)string 1 2 3</a:t>
            </a:r>
          </a:p>
          <a:p>
            <a:r>
              <a:rPr lang="sv-SE" sz="1200" dirty="0">
                <a:latin typeface="Courier (W1)" pitchFamily="49" charset="0"/>
              </a:rPr>
              <a:t>,"1"</a:t>
            </a:r>
          </a:p>
          <a:p>
            <a:r>
              <a:rPr lang="sv-SE" sz="1200" dirty="0">
                <a:latin typeface="Courier (W1)" pitchFamily="49" charset="0"/>
              </a:rPr>
              <a:t>,"2"</a:t>
            </a:r>
          </a:p>
          <a:p>
            <a:r>
              <a:rPr lang="sv-SE" sz="1200" dirty="0">
                <a:latin typeface="Courier (W1)" pitchFamily="49" charset="0"/>
              </a:rPr>
              <a:t>,"3"</a:t>
            </a:r>
          </a:p>
          <a:p>
            <a:r>
              <a:rPr lang="sv-SE" sz="1200" dirty="0">
                <a:latin typeface="Courier (W1)" pitchFamily="49" charset="0"/>
              </a:rPr>
              <a:t>q)raze string 1 2 3</a:t>
            </a:r>
          </a:p>
          <a:p>
            <a:r>
              <a:rPr lang="sv-SE" sz="1200" dirty="0">
                <a:latin typeface="Courier (W1)" pitchFamily="49" charset="0"/>
              </a:rPr>
              <a:t>"123"</a:t>
            </a:r>
            <a:endParaRPr lang="en-US" sz="1200" dirty="0">
              <a:latin typeface="Courier (W1)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4342249"/>
            <a:ext cx="8964386" cy="1241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latin typeface="Courier (W1)" pitchFamily="49" charset="0"/>
              </a:rPr>
              <a:t>q)l1:2 4 6 2</a:t>
            </a:r>
          </a:p>
          <a:p>
            <a:r>
              <a:rPr lang="en-US" sz="1200" dirty="0">
                <a:latin typeface="Courier (W1)" pitchFamily="49" charset="0"/>
              </a:rPr>
              <a:t>q)l2:8 8 4 3</a:t>
            </a:r>
          </a:p>
          <a:p>
            <a:r>
              <a:rPr lang="en-US" sz="1200" dirty="0">
                <a:latin typeface="Courier (W1)" pitchFamily="49" charset="0"/>
              </a:rPr>
              <a:t>q)l2 where l1&lt;6</a:t>
            </a:r>
          </a:p>
          <a:p>
            <a:r>
              <a:rPr lang="en-US" sz="1200" dirty="0">
                <a:latin typeface="Courier (W1)" pitchFamily="49" charset="0"/>
              </a:rPr>
              <a:t>8 8 3</a:t>
            </a:r>
          </a:p>
          <a:p>
            <a:r>
              <a:rPr lang="en-US" sz="1200" dirty="0">
                <a:latin typeface="Courier (W1)" pitchFamily="49" charset="0"/>
              </a:rPr>
              <a:t>q)l2 where l1=6</a:t>
            </a:r>
          </a:p>
          <a:p>
            <a:r>
              <a:rPr lang="en-US" sz="1200" dirty="0">
                <a:latin typeface="Courier (W1)" pitchFamily="49" charset="0"/>
              </a:rPr>
              <a:t>,4</a:t>
            </a:r>
          </a:p>
        </p:txBody>
      </p:sp>
    </p:spTree>
    <p:extLst>
      <p:ext uri="{BB962C8B-B14F-4D97-AF65-F5344CB8AC3E}">
        <p14:creationId xmlns:p14="http://schemas.microsoft.com/office/powerpoint/2010/main" val="36755531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438" y="1101013"/>
            <a:ext cx="9018133" cy="5172788"/>
          </a:xfrm>
        </p:spPr>
        <p:txBody>
          <a:bodyPr>
            <a:normAutofit/>
          </a:bodyPr>
          <a:lstStyle/>
          <a:p>
            <a:r>
              <a:rPr lang="en-US" dirty="0"/>
              <a:t>Copy the following list into your q process.</a:t>
            </a:r>
          </a:p>
          <a:p>
            <a:pPr marL="0" indent="0">
              <a:buNone/>
            </a:pPr>
            <a:r>
              <a:rPr lang="en-US" dirty="0"/>
              <a:t>	t:`b`i`i`n`o`b`k`h`l`m`m`c`e`f`m`m`e`o`c`o </a:t>
            </a:r>
          </a:p>
          <a:p>
            <a:r>
              <a:rPr lang="en-US" dirty="0"/>
              <a:t>Find the first place/index the symbol `o occurs</a:t>
            </a:r>
          </a:p>
          <a:p>
            <a:r>
              <a:rPr lang="en-US" dirty="0"/>
              <a:t>Find all of the indices where the symbol `o occurs</a:t>
            </a:r>
          </a:p>
          <a:p>
            <a:r>
              <a:rPr lang="en-US" dirty="0"/>
              <a:t>How many elements of t are later in the alphabet than the letter j? What are those elements?</a:t>
            </a:r>
            <a:br>
              <a:rPr lang="en-US" dirty="0"/>
            </a:br>
            <a:r>
              <a:rPr lang="en-US" i="1" dirty="0"/>
              <a:t>Hint: Use the comparison operators (=,&gt;,&lt;,...) just like you would with numbers!</a:t>
            </a:r>
            <a:endParaRPr lang="en-US" dirty="0"/>
          </a:p>
          <a:p>
            <a:r>
              <a:rPr lang="en-US" dirty="0"/>
              <a:t>Type out the following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mylist</a:t>
            </a:r>
            <a:r>
              <a:rPr lang="en-US" dirty="0"/>
              <a:t>:("hello";"world";1 2 3 4 5;101b) </a:t>
            </a:r>
          </a:p>
          <a:p>
            <a:r>
              <a:rPr lang="en-US" dirty="0"/>
              <a:t>Use first to get the first element of each element</a:t>
            </a:r>
          </a:p>
          <a:p>
            <a:r>
              <a:rPr lang="en-US" dirty="0"/>
              <a:t>Use indexing to get the first element of each element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41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52438" y="4511437"/>
            <a:ext cx="5043293" cy="17134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b="1" dirty="0">
                <a:latin typeface="Courier (W1)" pitchFamily="49" charset="0"/>
              </a:rPr>
              <a:t>SOLUTION</a:t>
            </a:r>
          </a:p>
          <a:p>
            <a:r>
              <a:rPr lang="en-US" sz="1400" dirty="0">
                <a:latin typeface="Courier (W1)" pitchFamily="49" charset="0"/>
              </a:rPr>
              <a:t>q) t:`b`i`i`n`o`b`k`h`l`m`m`c`e`f`m`m`e`o`c`o </a:t>
            </a:r>
          </a:p>
          <a:p>
            <a:r>
              <a:rPr lang="en-US" sz="1400" dirty="0">
                <a:latin typeface="Courier (W1)" pitchFamily="49" charset="0"/>
              </a:rPr>
              <a:t>q) </a:t>
            </a:r>
            <a:r>
              <a:rPr lang="en-US" sz="1400" dirty="0" err="1">
                <a:latin typeface="Courier (W1)" pitchFamily="49" charset="0"/>
              </a:rPr>
              <a:t>t?`o</a:t>
            </a:r>
            <a:endParaRPr lang="en-US" sz="1400" dirty="0">
              <a:latin typeface="Courier (W1)" pitchFamily="49" charset="0"/>
            </a:endParaRPr>
          </a:p>
          <a:p>
            <a:r>
              <a:rPr lang="en-US" sz="1400" dirty="0">
                <a:latin typeface="Courier (W1)" pitchFamily="49" charset="0"/>
              </a:rPr>
              <a:t>q) where t=`o</a:t>
            </a:r>
          </a:p>
          <a:p>
            <a:r>
              <a:rPr lang="en-US" sz="1400" dirty="0">
                <a:latin typeface="Courier (W1)" pitchFamily="49" charset="0"/>
              </a:rPr>
              <a:t>q) t&gt;`j	</a:t>
            </a:r>
          </a:p>
          <a:p>
            <a:r>
              <a:rPr lang="en-US" sz="1400" dirty="0">
                <a:latin typeface="Courier (W1)" pitchFamily="49" charset="0"/>
              </a:rPr>
              <a:t>q) sum t&gt;`j</a:t>
            </a:r>
          </a:p>
          <a:p>
            <a:r>
              <a:rPr lang="en-US" sz="1400" dirty="0">
                <a:latin typeface="Courier (W1)" pitchFamily="49" charset="0"/>
              </a:rPr>
              <a:t>q) t where t&gt;`j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505F05-B77F-4ADF-B207-DF56A3BA34D3}"/>
              </a:ext>
            </a:extLst>
          </p:cNvPr>
          <p:cNvSpPr/>
          <p:nvPr/>
        </p:nvSpPr>
        <p:spPr>
          <a:xfrm>
            <a:off x="5587387" y="4511436"/>
            <a:ext cx="3461364" cy="17134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400" dirty="0">
              <a:latin typeface="Courier (W1)" pitchFamily="49" charset="0"/>
            </a:endParaRPr>
          </a:p>
          <a:p>
            <a:r>
              <a:rPr lang="en-US" sz="1400" dirty="0">
                <a:latin typeface="Courier (W1)" pitchFamily="49" charset="0"/>
              </a:rPr>
              <a:t>q) </a:t>
            </a:r>
            <a:r>
              <a:rPr lang="en-US" sz="1400" dirty="0" err="1">
                <a:latin typeface="Courier (W1)" pitchFamily="49" charset="0"/>
              </a:rPr>
              <a:t>mylist</a:t>
            </a:r>
            <a:r>
              <a:rPr lang="en-US" sz="1400" dirty="0">
                <a:latin typeface="Courier (W1)" pitchFamily="49" charset="0"/>
              </a:rPr>
              <a:t>:("</a:t>
            </a:r>
            <a:r>
              <a:rPr lang="en-US" sz="1400" dirty="0" err="1">
                <a:latin typeface="Courier (W1)" pitchFamily="49" charset="0"/>
              </a:rPr>
              <a:t>hello";"world</a:t>
            </a:r>
            <a:r>
              <a:rPr lang="en-US" sz="1400" dirty="0">
                <a:latin typeface="Courier (W1)" pitchFamily="49" charset="0"/>
              </a:rPr>
              <a:t>";</a:t>
            </a:r>
            <a:br>
              <a:rPr lang="en-US" sz="1400" dirty="0">
                <a:latin typeface="Courier (W1)" pitchFamily="49" charset="0"/>
              </a:rPr>
            </a:br>
            <a:r>
              <a:rPr lang="en-US" sz="1400" dirty="0">
                <a:latin typeface="Courier (W1)" pitchFamily="49" charset="0"/>
              </a:rPr>
              <a:t>1 2 3 4 5;101b) </a:t>
            </a:r>
          </a:p>
          <a:p>
            <a:r>
              <a:rPr lang="en-US" sz="1400" dirty="0">
                <a:latin typeface="Courier (W1)" pitchFamily="49" charset="0"/>
              </a:rPr>
              <a:t>q) first each </a:t>
            </a:r>
            <a:r>
              <a:rPr lang="en-US" sz="1400" dirty="0" err="1">
                <a:latin typeface="Courier (W1)" pitchFamily="49" charset="0"/>
              </a:rPr>
              <a:t>mylist</a:t>
            </a:r>
            <a:endParaRPr lang="en-US" sz="1400" dirty="0">
              <a:latin typeface="Courier (W1)" pitchFamily="49" charset="0"/>
            </a:endParaRPr>
          </a:p>
          <a:p>
            <a:r>
              <a:rPr lang="en-US" sz="1400" dirty="0">
                <a:latin typeface="Courier (W1)" pitchFamily="49" charset="0"/>
              </a:rPr>
              <a:t>q) </a:t>
            </a:r>
            <a:r>
              <a:rPr lang="en-US" sz="1400" dirty="0" err="1">
                <a:latin typeface="Courier (W1)" pitchFamily="49" charset="0"/>
              </a:rPr>
              <a:t>mylist</a:t>
            </a:r>
            <a:r>
              <a:rPr lang="en-US" sz="1400" dirty="0">
                <a:latin typeface="Courier (W1)" pitchFamily="49" charset="0"/>
              </a:rPr>
              <a:t>[0 1 2 3;0]</a:t>
            </a:r>
          </a:p>
          <a:p>
            <a:r>
              <a:rPr lang="en-US" sz="1400" dirty="0">
                <a:latin typeface="Courier (W1)" pitchFamily="49" charset="0"/>
              </a:rPr>
              <a:t>q) </a:t>
            </a:r>
            <a:r>
              <a:rPr lang="en-US" sz="1400" dirty="0" err="1">
                <a:latin typeface="Courier (W1)" pitchFamily="49" charset="0"/>
              </a:rPr>
              <a:t>mylist</a:t>
            </a:r>
            <a:r>
              <a:rPr lang="en-US" sz="1400" dirty="0">
                <a:latin typeface="Courier (W1)" pitchFamily="49" charset="0"/>
              </a:rPr>
              <a:t>[;0]	</a:t>
            </a:r>
          </a:p>
        </p:txBody>
      </p:sp>
    </p:spTree>
    <p:extLst>
      <p:ext uri="{BB962C8B-B14F-4D97-AF65-F5344CB8AC3E}">
        <p14:creationId xmlns:p14="http://schemas.microsoft.com/office/powerpoint/2010/main" val="1674095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438" y="1202796"/>
            <a:ext cx="5565807" cy="4681537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AutoNum type="arabicPeriod"/>
            </a:pPr>
            <a:r>
              <a:rPr lang="en-US" dirty="0"/>
              <a:t>Create a list, </a:t>
            </a:r>
            <a:r>
              <a:rPr lang="en-US" i="1" dirty="0"/>
              <a:t>list 1, </a:t>
            </a:r>
            <a:r>
              <a:rPr lang="en-US" dirty="0"/>
              <a:t>with 20 random values between 3 until 30.</a:t>
            </a:r>
          </a:p>
          <a:p>
            <a:pPr marL="0" lvl="0" indent="0">
              <a:buNone/>
            </a:pPr>
            <a:br>
              <a:rPr lang="en-US" sz="1400" dirty="0">
                <a:solidFill>
                  <a:srgbClr val="000000"/>
                </a:solidFill>
                <a:latin typeface="Courier (W1)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urier (W1)" pitchFamily="49" charset="0"/>
              </a:rPr>
              <a:t>	q) list1: 20?3 + </a:t>
            </a:r>
            <a:r>
              <a:rPr lang="en-US" sz="1800" dirty="0" err="1">
                <a:solidFill>
                  <a:srgbClr val="000000"/>
                </a:solidFill>
                <a:latin typeface="Courier (W1)" pitchFamily="49" charset="0"/>
              </a:rPr>
              <a:t>til</a:t>
            </a:r>
            <a:r>
              <a:rPr lang="en-US" sz="1800" dirty="0">
                <a:solidFill>
                  <a:srgbClr val="000000"/>
                </a:solidFill>
                <a:latin typeface="Courier (W1)" pitchFamily="49" charset="0"/>
              </a:rPr>
              <a:t> 30</a:t>
            </a:r>
            <a:br>
              <a:rPr lang="en-US" sz="1800" dirty="0">
                <a:solidFill>
                  <a:srgbClr val="000000"/>
                </a:solidFill>
                <a:latin typeface="Courier (W1)" pitchFamily="49" charset="0"/>
              </a:rPr>
            </a:br>
            <a:endParaRPr lang="en-US" sz="1400" dirty="0">
              <a:solidFill>
                <a:srgbClr val="000000"/>
              </a:solidFill>
              <a:latin typeface="Courier (W1)" pitchFamily="49" charset="0"/>
            </a:endParaRPr>
          </a:p>
          <a:p>
            <a:pPr marL="733425" lvl="1" indent="-457200"/>
            <a:r>
              <a:rPr lang="en-US" dirty="0"/>
              <a:t>Find the maximum, minimum and average value of </a:t>
            </a:r>
            <a:r>
              <a:rPr lang="en-US" i="1" dirty="0"/>
              <a:t>list1</a:t>
            </a:r>
          </a:p>
          <a:p>
            <a:pPr marL="733425" lvl="1" indent="-457200"/>
            <a:r>
              <a:rPr lang="en-US" dirty="0"/>
              <a:t>Find the number at index 10 in </a:t>
            </a:r>
            <a:r>
              <a:rPr lang="en-US" i="1" dirty="0"/>
              <a:t>list1</a:t>
            </a:r>
            <a:endParaRPr lang="en-US" dirty="0"/>
          </a:p>
          <a:p>
            <a:pPr marL="733425" lvl="1" indent="-457200"/>
            <a:r>
              <a:rPr lang="en-US" dirty="0"/>
              <a:t>Find the 20</a:t>
            </a:r>
            <a:r>
              <a:rPr lang="en-US" baseline="30000" dirty="0"/>
              <a:t>th</a:t>
            </a:r>
            <a:r>
              <a:rPr lang="en-US" dirty="0"/>
              <a:t> number in </a:t>
            </a:r>
            <a:r>
              <a:rPr lang="en-US" i="1" dirty="0"/>
              <a:t>list1.</a:t>
            </a:r>
          </a:p>
          <a:p>
            <a:pPr marL="733425" lvl="1" indent="-457200"/>
            <a:r>
              <a:rPr lang="en-US" dirty="0"/>
              <a:t>Are any of the following numbers in the list?</a:t>
            </a:r>
          </a:p>
          <a:p>
            <a:pPr marL="276225" lvl="1" indent="0">
              <a:buNone/>
            </a:pPr>
            <a:r>
              <a:rPr lang="en-US" dirty="0">
                <a:latin typeface="Courier (W1)" pitchFamily="49" charset="0"/>
              </a:rPr>
              <a:t>	3 5 7 11 13 17</a:t>
            </a:r>
            <a:endParaRPr lang="en-US" dirty="0"/>
          </a:p>
          <a:p>
            <a:pPr marL="733425" lvl="1" indent="-457200"/>
            <a:r>
              <a:rPr lang="en-US" dirty="0"/>
              <a:t>Multiply each element of </a:t>
            </a:r>
            <a:r>
              <a:rPr lang="en-US" i="1" dirty="0"/>
              <a:t>list1 </a:t>
            </a:r>
            <a:r>
              <a:rPr lang="en-US" dirty="0"/>
              <a:t>by 3.</a:t>
            </a:r>
          </a:p>
          <a:p>
            <a:pPr marL="733425" lvl="1" indent="-457200"/>
            <a:r>
              <a:rPr lang="en-US" dirty="0"/>
              <a:t>Add to each element of </a:t>
            </a:r>
            <a:r>
              <a:rPr lang="en-US" i="1" dirty="0"/>
              <a:t>list1</a:t>
            </a:r>
            <a:r>
              <a:rPr lang="en-US" dirty="0"/>
              <a:t> its index in the list, i.e. add 0 to the element at index 0, add 1 to the element at index 1 and so on.</a:t>
            </a:r>
          </a:p>
          <a:p>
            <a:pPr marL="733425" lvl="1" indent="-457200"/>
            <a:r>
              <a:rPr lang="en-US" dirty="0"/>
              <a:t>Find all the even numbers in the list; how many are there?</a:t>
            </a:r>
          </a:p>
          <a:p>
            <a:pPr marL="733425" lvl="1" indent="-457200"/>
            <a:r>
              <a:rPr lang="en-US" dirty="0"/>
              <a:t>Take the first 10 items of </a:t>
            </a:r>
            <a:r>
              <a:rPr lang="en-US" i="1" dirty="0"/>
              <a:t>list1</a:t>
            </a:r>
            <a:r>
              <a:rPr lang="en-US" dirty="0"/>
              <a:t> and cast them to dates; why do you get these dates?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42</a:t>
            </a:fld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6262472" y="1233847"/>
            <a:ext cx="3376050" cy="4625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b="1" dirty="0">
                <a:latin typeface="Courier (W1)" pitchFamily="49" charset="0"/>
              </a:rPr>
              <a:t>SOLUTION</a:t>
            </a:r>
          </a:p>
          <a:p>
            <a:r>
              <a:rPr lang="en-US" sz="1400" dirty="0">
                <a:latin typeface="Courier (W1)" pitchFamily="49" charset="0"/>
              </a:rPr>
              <a:t>q) list1: 20?3 + </a:t>
            </a:r>
            <a:r>
              <a:rPr lang="en-US" sz="1400" dirty="0" err="1">
                <a:latin typeface="Courier (W1)" pitchFamily="49" charset="0"/>
              </a:rPr>
              <a:t>til</a:t>
            </a:r>
            <a:r>
              <a:rPr lang="en-US" sz="1400" dirty="0">
                <a:latin typeface="Courier (W1)" pitchFamily="49" charset="0"/>
              </a:rPr>
              <a:t> 30</a:t>
            </a:r>
          </a:p>
          <a:p>
            <a:r>
              <a:rPr lang="en-US" sz="1400" dirty="0">
                <a:latin typeface="Courier (W1)" pitchFamily="49" charset="0"/>
              </a:rPr>
              <a:t>q) max list1</a:t>
            </a:r>
          </a:p>
          <a:p>
            <a:r>
              <a:rPr lang="en-US" sz="1400" dirty="0">
                <a:latin typeface="Courier (W1)" pitchFamily="49" charset="0"/>
              </a:rPr>
              <a:t>q) min list1 </a:t>
            </a:r>
          </a:p>
          <a:p>
            <a:r>
              <a:rPr lang="en-US" sz="1400" dirty="0">
                <a:latin typeface="Courier (W1)" pitchFamily="49" charset="0"/>
              </a:rPr>
              <a:t>q) avg list1 	</a:t>
            </a:r>
          </a:p>
          <a:p>
            <a:r>
              <a:rPr lang="en-US" sz="1400" dirty="0">
                <a:latin typeface="Courier (W1)" pitchFamily="49" charset="0"/>
              </a:rPr>
              <a:t>q) list1[10]</a:t>
            </a:r>
          </a:p>
          <a:p>
            <a:r>
              <a:rPr lang="en-US" sz="1400" dirty="0">
                <a:latin typeface="Courier (W1)" pitchFamily="49" charset="0"/>
              </a:rPr>
              <a:t>q) list1[19]</a:t>
            </a:r>
          </a:p>
          <a:p>
            <a:r>
              <a:rPr lang="en-US" sz="1400" dirty="0">
                <a:latin typeface="Courier (W1)" pitchFamily="49" charset="0"/>
              </a:rPr>
              <a:t>q) 3 5 7 11 13 17 in list1</a:t>
            </a:r>
          </a:p>
          <a:p>
            <a:r>
              <a:rPr lang="en-US" sz="1400" dirty="0">
                <a:latin typeface="Courier (W1)" pitchFamily="49" charset="0"/>
              </a:rPr>
              <a:t>q) list1 * 3</a:t>
            </a:r>
          </a:p>
          <a:p>
            <a:r>
              <a:rPr lang="en-US" sz="1400" dirty="0">
                <a:latin typeface="Courier (W1)" pitchFamily="49" charset="0"/>
              </a:rPr>
              <a:t>q) list1 + </a:t>
            </a:r>
            <a:r>
              <a:rPr lang="en-US" sz="1400" dirty="0" err="1">
                <a:latin typeface="Courier (W1)" pitchFamily="49" charset="0"/>
              </a:rPr>
              <a:t>til</a:t>
            </a:r>
            <a:r>
              <a:rPr lang="en-US" sz="1400" dirty="0">
                <a:latin typeface="Courier (W1)" pitchFamily="49" charset="0"/>
              </a:rPr>
              <a:t> count list1</a:t>
            </a:r>
          </a:p>
          <a:p>
            <a:r>
              <a:rPr lang="en-US" sz="1400" dirty="0">
                <a:latin typeface="Courier (W1)" pitchFamily="49" charset="0"/>
              </a:rPr>
              <a:t>q) list1 mod 2 // use mod 2 to find even elements</a:t>
            </a:r>
          </a:p>
          <a:p>
            <a:r>
              <a:rPr lang="en-US" sz="1400" dirty="0">
                <a:latin typeface="Courier (W1)" pitchFamily="49" charset="0"/>
              </a:rPr>
              <a:t>q) count where not list1 mod 2</a:t>
            </a:r>
          </a:p>
          <a:p>
            <a:r>
              <a:rPr lang="en-US" sz="1400" dirty="0">
                <a:latin typeface="Courier (W1)" pitchFamily="49" charset="0"/>
              </a:rPr>
              <a:t>q) `date$10#list1 // dates are stored as integer (days) from 2000.01.01</a:t>
            </a:r>
          </a:p>
        </p:txBody>
      </p:sp>
    </p:spTree>
    <p:extLst>
      <p:ext uri="{BB962C8B-B14F-4D97-AF65-F5344CB8AC3E}">
        <p14:creationId xmlns:p14="http://schemas.microsoft.com/office/powerpoint/2010/main" val="1695783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437" y="1189837"/>
            <a:ext cx="5313367" cy="46815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2.     How many elements are in the each of the following?</a:t>
            </a:r>
          </a:p>
          <a:p>
            <a:pPr marL="276225" lvl="1" indent="0">
              <a:buNone/>
            </a:pPr>
            <a:r>
              <a:rPr lang="pt-BR" sz="1600" dirty="0">
                <a:latin typeface="Courier (W1)" pitchFamily="49" charset="0"/>
              </a:rPr>
              <a:t>("H"; "e";"l"; "l"; "o")</a:t>
            </a:r>
          </a:p>
          <a:p>
            <a:pPr marL="276225" lvl="1" indent="0">
              <a:buNone/>
            </a:pPr>
            <a:r>
              <a:rPr lang="en-US" sz="1600" dirty="0">
                <a:latin typeface="Courier (W1)" pitchFamily="49" charset="0"/>
              </a:rPr>
              <a:t>(`Hello)</a:t>
            </a:r>
          </a:p>
          <a:p>
            <a:pPr marL="276225" lvl="1" indent="0">
              <a:buNone/>
            </a:pPr>
            <a:r>
              <a:rPr lang="en-US" sz="1600" dirty="0">
                <a:latin typeface="Courier (W1)" pitchFamily="49" charset="0"/>
              </a:rPr>
              <a:t>(</a:t>
            </a:r>
            <a:r>
              <a:rPr lang="en-US" sz="1600" dirty="0"/>
              <a:t>"</a:t>
            </a:r>
            <a:r>
              <a:rPr lang="en-US" sz="1600" dirty="0">
                <a:latin typeface="Courier (W1)" pitchFamily="49" charset="0"/>
              </a:rPr>
              <a:t>Hello</a:t>
            </a:r>
            <a:r>
              <a:rPr lang="en-US" sz="1600" dirty="0"/>
              <a:t>"</a:t>
            </a:r>
            <a:r>
              <a:rPr lang="en-US" sz="1600" dirty="0">
                <a:latin typeface="Courier (W1)" pitchFamily="49" charset="0"/>
              </a:rPr>
              <a:t>)</a:t>
            </a:r>
          </a:p>
          <a:p>
            <a:pPr marL="457200" indent="-457200">
              <a:buFont typeface="+mj-lt"/>
              <a:buAutoNum type="arabicPeriod" startAt="9"/>
            </a:pPr>
            <a:endParaRPr lang="en-US" dirty="0"/>
          </a:p>
          <a:p>
            <a:pPr marL="0" indent="0">
              <a:buNone/>
            </a:pPr>
            <a:r>
              <a:rPr lang="en-US" dirty="0"/>
              <a:t>3.     Define the strings </a:t>
            </a:r>
            <a:r>
              <a:rPr lang="en-US" i="1" dirty="0"/>
              <a:t>s1</a:t>
            </a:r>
            <a:r>
              <a:rPr lang="en-US" dirty="0"/>
              <a:t>:”Hello” and </a:t>
            </a:r>
            <a:r>
              <a:rPr lang="en-US" i="1" dirty="0"/>
              <a:t>s2</a:t>
            </a:r>
            <a:r>
              <a:rPr lang="en-US" dirty="0"/>
              <a:t>:”World”.</a:t>
            </a:r>
          </a:p>
          <a:p>
            <a:pPr marL="733425" lvl="1" indent="-457200"/>
            <a:r>
              <a:rPr lang="en-US" dirty="0"/>
              <a:t>Join them together to form a new string </a:t>
            </a:r>
            <a:br>
              <a:rPr lang="en-US" dirty="0"/>
            </a:br>
            <a:r>
              <a:rPr lang="en-US" dirty="0"/>
              <a:t>s:”Hello World”.</a:t>
            </a:r>
          </a:p>
          <a:p>
            <a:pPr marL="733425" lvl="1" indent="-457200"/>
            <a:r>
              <a:rPr lang="en-US" dirty="0"/>
              <a:t>Find the index of the letter “W” in </a:t>
            </a:r>
            <a:r>
              <a:rPr lang="en-US" i="1" dirty="0"/>
              <a:t>s.</a:t>
            </a:r>
            <a:endParaRPr lang="en-US" dirty="0"/>
          </a:p>
          <a:p>
            <a:pPr marL="733425" lvl="1" indent="-457200"/>
            <a:r>
              <a:rPr lang="en-US" dirty="0"/>
              <a:t>Find the index of the last “I” in </a:t>
            </a:r>
            <a:r>
              <a:rPr lang="en-US" i="1" dirty="0"/>
              <a:t>s.</a:t>
            </a:r>
          </a:p>
          <a:p>
            <a:pPr marL="1000125" lvl="2" indent="-457200"/>
            <a:r>
              <a:rPr lang="en-US" i="1" dirty="0"/>
              <a:t>Hint: look for ‘ss’</a:t>
            </a:r>
          </a:p>
          <a:p>
            <a:pPr marL="733425" lvl="1" indent="-457200"/>
            <a:r>
              <a:rPr lang="en-US" dirty="0"/>
              <a:t>From the string </a:t>
            </a:r>
            <a:r>
              <a:rPr lang="en-US" i="1" dirty="0"/>
              <a:t>s</a:t>
            </a:r>
            <a:r>
              <a:rPr lang="en-US" dirty="0"/>
              <a:t>, remove “Hello” from the start and add “of </a:t>
            </a:r>
            <a:r>
              <a:rPr lang="en-US" dirty="0" err="1"/>
              <a:t>Warcraft</a:t>
            </a:r>
            <a:r>
              <a:rPr lang="en-US" dirty="0"/>
              <a:t>” on the end. Try to do this in one single operation</a:t>
            </a:r>
          </a:p>
          <a:p>
            <a:pPr marL="1000125" lvl="2" indent="-457200"/>
            <a:r>
              <a:rPr lang="en-US" i="1" dirty="0"/>
              <a:t>Hint: look for ‘</a:t>
            </a:r>
            <a:r>
              <a:rPr lang="en-US" i="1" dirty="0" err="1"/>
              <a:t>ssr</a:t>
            </a:r>
            <a:r>
              <a:rPr lang="en-US" i="1" dirty="0"/>
              <a:t>’</a:t>
            </a:r>
          </a:p>
          <a:p>
            <a:pPr marL="457200" indent="-457200">
              <a:buFont typeface="+mj-lt"/>
              <a:buAutoNum type="arabicPeriod" startAt="9"/>
            </a:pPr>
            <a:endParaRPr lang="en-US" dirty="0"/>
          </a:p>
          <a:p>
            <a:pPr marL="457200" indent="-457200">
              <a:buFont typeface="+mj-lt"/>
              <a:buAutoNum type="arabicPeriod" startAt="9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43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5989738" y="1286285"/>
            <a:ext cx="3620792" cy="23740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b="1" dirty="0">
                <a:latin typeface="Courier (W1)" pitchFamily="49" charset="0"/>
              </a:rPr>
              <a:t>SOLUTION</a:t>
            </a:r>
          </a:p>
          <a:p>
            <a:r>
              <a:rPr lang="en-US" sz="1400" dirty="0">
                <a:latin typeface="Courier (W1)" pitchFamily="49" charset="0"/>
              </a:rPr>
              <a:t>q) count (</a:t>
            </a:r>
            <a:r>
              <a:rPr lang="en-US" sz="1400" dirty="0"/>
              <a:t>"</a:t>
            </a:r>
            <a:r>
              <a:rPr lang="en-US" sz="1400" dirty="0">
                <a:latin typeface="Courier (W1)" pitchFamily="49" charset="0"/>
              </a:rPr>
              <a:t>H</a:t>
            </a:r>
            <a:r>
              <a:rPr lang="en-US" sz="1400" dirty="0"/>
              <a:t>"</a:t>
            </a:r>
            <a:r>
              <a:rPr lang="en-US" sz="1400" dirty="0">
                <a:latin typeface="Courier (W1)" pitchFamily="49" charset="0"/>
              </a:rPr>
              <a:t>;</a:t>
            </a:r>
            <a:r>
              <a:rPr lang="en-US" sz="1400" dirty="0"/>
              <a:t> "</a:t>
            </a:r>
            <a:r>
              <a:rPr lang="en-US" sz="1400" dirty="0" err="1">
                <a:latin typeface="Courier (W1)" pitchFamily="49" charset="0"/>
              </a:rPr>
              <a:t>e</a:t>
            </a:r>
            <a:r>
              <a:rPr lang="en-US" sz="1400" dirty="0" err="1"/>
              <a:t>"</a:t>
            </a:r>
            <a:r>
              <a:rPr lang="en-US" sz="1400" dirty="0" err="1">
                <a:latin typeface="Courier (W1)" pitchFamily="49" charset="0"/>
              </a:rPr>
              <a:t>;</a:t>
            </a:r>
            <a:r>
              <a:rPr lang="en-US" sz="1400" dirty="0" err="1"/>
              <a:t>"</a:t>
            </a:r>
            <a:r>
              <a:rPr lang="en-US" sz="1400" dirty="0" err="1">
                <a:latin typeface="Courier (W1)" pitchFamily="49" charset="0"/>
              </a:rPr>
              <a:t>l</a:t>
            </a:r>
            <a:r>
              <a:rPr lang="en-US" sz="1400" dirty="0"/>
              <a:t>"</a:t>
            </a:r>
            <a:r>
              <a:rPr lang="en-US" sz="1400" dirty="0">
                <a:latin typeface="Courier (W1)" pitchFamily="49" charset="0"/>
              </a:rPr>
              <a:t>;</a:t>
            </a:r>
            <a:r>
              <a:rPr lang="en-US" sz="1400" dirty="0"/>
              <a:t> "</a:t>
            </a:r>
            <a:r>
              <a:rPr lang="en-US" sz="1400" dirty="0">
                <a:latin typeface="Courier (W1)" pitchFamily="49" charset="0"/>
              </a:rPr>
              <a:t>l</a:t>
            </a:r>
            <a:r>
              <a:rPr lang="en-US" sz="1400" dirty="0"/>
              <a:t>"</a:t>
            </a:r>
            <a:r>
              <a:rPr lang="en-US" sz="1400" dirty="0">
                <a:latin typeface="Courier (W1)" pitchFamily="49" charset="0"/>
              </a:rPr>
              <a:t>;</a:t>
            </a:r>
            <a:r>
              <a:rPr lang="en-US" sz="1400" dirty="0"/>
              <a:t> "</a:t>
            </a:r>
            <a:r>
              <a:rPr lang="en-US" sz="1400" dirty="0">
                <a:latin typeface="Courier (W1)" pitchFamily="49" charset="0"/>
              </a:rPr>
              <a:t>o</a:t>
            </a:r>
            <a:r>
              <a:rPr lang="en-US" sz="1400" dirty="0"/>
              <a:t>"</a:t>
            </a:r>
            <a:r>
              <a:rPr lang="en-US" sz="1400" dirty="0">
                <a:latin typeface="Courier (W1)" pitchFamily="49" charset="0"/>
              </a:rPr>
              <a:t>)</a:t>
            </a:r>
          </a:p>
          <a:p>
            <a:r>
              <a:rPr lang="en-US" sz="1400" dirty="0">
                <a:latin typeface="Courier (W1)" pitchFamily="49" charset="0"/>
              </a:rPr>
              <a:t>q) count(`Hello)</a:t>
            </a:r>
          </a:p>
          <a:p>
            <a:r>
              <a:rPr lang="en-US" sz="1400" dirty="0">
                <a:latin typeface="Courier (W1)" pitchFamily="49" charset="0"/>
              </a:rPr>
              <a:t>q) count(</a:t>
            </a:r>
            <a:r>
              <a:rPr lang="en-US" sz="1400" dirty="0"/>
              <a:t>"</a:t>
            </a:r>
            <a:r>
              <a:rPr lang="en-US" sz="1400" dirty="0">
                <a:latin typeface="Courier (W1)" pitchFamily="49" charset="0"/>
              </a:rPr>
              <a:t>Hello</a:t>
            </a:r>
            <a:r>
              <a:rPr lang="en-US" sz="1400" dirty="0"/>
              <a:t>"</a:t>
            </a:r>
            <a:r>
              <a:rPr lang="en-US" sz="1400" dirty="0">
                <a:latin typeface="Courier (W1)" pitchFamily="49" charset="0"/>
              </a:rPr>
              <a:t>)</a:t>
            </a:r>
          </a:p>
          <a:p>
            <a:r>
              <a:rPr lang="en-US" sz="1400" dirty="0">
                <a:latin typeface="Courier (W1)" pitchFamily="49" charset="0"/>
              </a:rPr>
              <a:t>q) s1:</a:t>
            </a:r>
            <a:r>
              <a:rPr lang="en-US" sz="1400" dirty="0"/>
              <a:t>"</a:t>
            </a:r>
            <a:r>
              <a:rPr lang="en-US" sz="1400" dirty="0">
                <a:latin typeface="Courier (W1)" pitchFamily="49" charset="0"/>
              </a:rPr>
              <a:t>Hello</a:t>
            </a:r>
            <a:r>
              <a:rPr lang="en-US" sz="1400" dirty="0"/>
              <a:t>"</a:t>
            </a:r>
            <a:endParaRPr lang="en-US" sz="1400" dirty="0">
              <a:latin typeface="Courier (W1)" pitchFamily="49" charset="0"/>
            </a:endParaRPr>
          </a:p>
          <a:p>
            <a:r>
              <a:rPr lang="en-US" sz="1400" dirty="0">
                <a:latin typeface="Courier (W1)" pitchFamily="49" charset="0"/>
              </a:rPr>
              <a:t>q) s2:</a:t>
            </a:r>
            <a:r>
              <a:rPr lang="en-US" sz="1400" dirty="0"/>
              <a:t>"</a:t>
            </a:r>
            <a:r>
              <a:rPr lang="en-US" sz="1400" dirty="0">
                <a:latin typeface="Courier (W1)" pitchFamily="49" charset="0"/>
              </a:rPr>
              <a:t>World</a:t>
            </a:r>
            <a:r>
              <a:rPr lang="en-US" sz="1400" dirty="0"/>
              <a:t>“</a:t>
            </a:r>
          </a:p>
          <a:p>
            <a:r>
              <a:rPr lang="en-US" sz="1400" dirty="0">
                <a:latin typeface="Courier (W1)" pitchFamily="49" charset="0"/>
              </a:rPr>
              <a:t>q) s:s1," ",s2</a:t>
            </a:r>
          </a:p>
          <a:p>
            <a:r>
              <a:rPr lang="en-US" sz="1400" dirty="0">
                <a:latin typeface="Courier (W1)" pitchFamily="49" charset="0"/>
              </a:rPr>
              <a:t>q)</a:t>
            </a:r>
            <a:r>
              <a:rPr lang="en-US" sz="1400" dirty="0" err="1">
                <a:latin typeface="Courier (W1)" pitchFamily="49" charset="0"/>
              </a:rPr>
              <a:t>s?"W</a:t>
            </a:r>
            <a:r>
              <a:rPr lang="en-US" sz="1400" dirty="0">
                <a:latin typeface="Courier (W1)" pitchFamily="49" charset="0"/>
              </a:rPr>
              <a:t>"</a:t>
            </a:r>
          </a:p>
          <a:p>
            <a:r>
              <a:rPr lang="en-US" sz="1400" dirty="0">
                <a:latin typeface="Courier (W1)" pitchFamily="49" charset="0"/>
              </a:rPr>
              <a:t>q)last </a:t>
            </a:r>
            <a:r>
              <a:rPr lang="en-US" sz="1400" dirty="0" err="1">
                <a:latin typeface="Courier (W1)" pitchFamily="49" charset="0"/>
              </a:rPr>
              <a:t>ss</a:t>
            </a:r>
            <a:r>
              <a:rPr lang="en-US" sz="1400" dirty="0">
                <a:latin typeface="Courier (W1)" pitchFamily="49" charset="0"/>
              </a:rPr>
              <a:t>[</a:t>
            </a:r>
            <a:r>
              <a:rPr lang="en-US" sz="1400" dirty="0" err="1">
                <a:latin typeface="Courier (W1)" pitchFamily="49" charset="0"/>
              </a:rPr>
              <a:t>s;"l</a:t>
            </a:r>
            <a:r>
              <a:rPr lang="en-US" sz="1400" dirty="0">
                <a:latin typeface="Courier (W1)" pitchFamily="49" charset="0"/>
              </a:rPr>
              <a:t>"]</a:t>
            </a:r>
          </a:p>
          <a:p>
            <a:r>
              <a:rPr lang="en-US" sz="1400" dirty="0">
                <a:latin typeface="Courier (W1)" pitchFamily="49" charset="0"/>
              </a:rPr>
              <a:t>q)</a:t>
            </a:r>
            <a:r>
              <a:rPr lang="en-US" sz="1400" dirty="0" err="1">
                <a:latin typeface="Courier (W1)" pitchFamily="49" charset="0"/>
              </a:rPr>
              <a:t>ssr</a:t>
            </a:r>
            <a:r>
              <a:rPr lang="en-US" sz="1400" dirty="0">
                <a:latin typeface="Courier (W1)" pitchFamily="49" charset="0"/>
              </a:rPr>
              <a:t>[</a:t>
            </a:r>
            <a:r>
              <a:rPr lang="en-US" sz="1400" dirty="0" err="1">
                <a:latin typeface="Courier (W1)" pitchFamily="49" charset="0"/>
              </a:rPr>
              <a:t>s;"Hello</a:t>
            </a:r>
            <a:r>
              <a:rPr lang="en-US" sz="1400" dirty="0">
                <a:latin typeface="Courier (W1)" pitchFamily="49" charset="0"/>
              </a:rPr>
              <a:t> ";""], " of </a:t>
            </a:r>
            <a:r>
              <a:rPr lang="en-US" sz="1400" dirty="0" err="1">
                <a:latin typeface="Courier (W1)" pitchFamily="49" charset="0"/>
              </a:rPr>
              <a:t>Warcraft</a:t>
            </a:r>
            <a:r>
              <a:rPr lang="en-US" sz="1400" dirty="0">
                <a:latin typeface="Courier (W1)" pitchFamily="49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695783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following data regards the network duration for different trading account and different gateways. One duration correspond to one connection. </a:t>
            </a:r>
          </a:p>
          <a:p>
            <a:pPr marL="457200" indent="-457200">
              <a:buFont typeface="+mj-lt"/>
              <a:buAutoNum type="arabicPeriod" startAt="11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44</a:t>
            </a:fld>
            <a:endParaRPr lang="en-GB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813328"/>
              </p:ext>
            </p:extLst>
          </p:nvPr>
        </p:nvGraphicFramePr>
        <p:xfrm>
          <a:off x="461471" y="2239171"/>
          <a:ext cx="9014301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4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4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trading_acc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gateway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total_duration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VT560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pdtcel01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55 59 62 41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FD009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pdtcel02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65 62 62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P1009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pdtcel02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52 55 56 98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TG389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pdtcel03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96 56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F1012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pdtcel04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72 75 63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T7009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pdtcel04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GT660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pdtcel01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  <a:r>
                        <a:rPr lang="en-US" baseline="0" dirty="0"/>
                        <a:t> 98 99 65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MS888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pdtcel02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r>
                        <a:rPr lang="en-US" baseline="0" dirty="0"/>
                        <a:t> 51 50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OT092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pdtcel02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55 56 43 75 54 56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P2560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pdtcel04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50 50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57831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438" y="1203649"/>
            <a:ext cx="9001125" cy="5070151"/>
          </a:xfrm>
        </p:spPr>
        <p:txBody>
          <a:bodyPr/>
          <a:lstStyle/>
          <a:p>
            <a:r>
              <a:rPr lang="en-US" dirty="0"/>
              <a:t>Create three lists, one for each column of data in the table. </a:t>
            </a:r>
          </a:p>
          <a:p>
            <a:r>
              <a:rPr lang="en-US" dirty="0"/>
              <a:t>The lists </a:t>
            </a:r>
            <a:r>
              <a:rPr lang="en-US" i="1" dirty="0" err="1"/>
              <a:t>trading_acc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/>
              <a:t>gateway </a:t>
            </a:r>
            <a:r>
              <a:rPr lang="en-US" dirty="0"/>
              <a:t>should be of type symbol (abbreviate as you wish!), with levels a list of nested lists, of type int.</a:t>
            </a:r>
          </a:p>
          <a:p>
            <a:r>
              <a:rPr lang="en-US" dirty="0"/>
              <a:t>Create another list, which is the number of connections for each trading account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Calculate the average duration for each trading account</a:t>
            </a:r>
          </a:p>
          <a:p>
            <a:r>
              <a:rPr lang="en-US" dirty="0"/>
              <a:t>Create a </a:t>
            </a:r>
            <a:r>
              <a:rPr lang="en-US" dirty="0" err="1"/>
              <a:t>boolean</a:t>
            </a:r>
            <a:r>
              <a:rPr lang="en-US" dirty="0"/>
              <a:t> list indicating where the average duration is more than 80</a:t>
            </a:r>
          </a:p>
          <a:p>
            <a:r>
              <a:rPr lang="en-US" dirty="0"/>
              <a:t>For which trading account is the average duration more than 80?</a:t>
            </a:r>
          </a:p>
          <a:p>
            <a:r>
              <a:rPr lang="en-US" dirty="0"/>
              <a:t>Find the maximum duration for trading account GT660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45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12160" y="4690739"/>
            <a:ext cx="9001125" cy="15181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b="1" dirty="0">
                <a:latin typeface="Courier (W1)" pitchFamily="49" charset="0"/>
              </a:rPr>
              <a:t>SOLUTION</a:t>
            </a:r>
          </a:p>
          <a:p>
            <a:r>
              <a:rPr lang="en-US" sz="1400" dirty="0">
                <a:latin typeface="Courier (W1)" pitchFamily="49" charset="0"/>
              </a:rPr>
              <a:t>q) count each </a:t>
            </a:r>
            <a:r>
              <a:rPr lang="en-US" sz="1400" dirty="0" err="1">
                <a:latin typeface="Courier (W1)" pitchFamily="49" charset="0"/>
              </a:rPr>
              <a:t>total_duration</a:t>
            </a:r>
            <a:endParaRPr lang="en-US" sz="1400" dirty="0">
              <a:latin typeface="Courier (W1)" pitchFamily="49" charset="0"/>
            </a:endParaRPr>
          </a:p>
          <a:p>
            <a:r>
              <a:rPr lang="en-US" sz="1400" dirty="0">
                <a:latin typeface="Courier (W1)" pitchFamily="49" charset="0"/>
              </a:rPr>
              <a:t>q) </a:t>
            </a:r>
            <a:r>
              <a:rPr lang="en-US" sz="1400" dirty="0" err="1">
                <a:latin typeface="Courier (W1)" pitchFamily="49" charset="0"/>
              </a:rPr>
              <a:t>avg</a:t>
            </a:r>
            <a:r>
              <a:rPr lang="en-US" sz="1400" dirty="0">
                <a:latin typeface="Courier (W1)" pitchFamily="49" charset="0"/>
              </a:rPr>
              <a:t> each </a:t>
            </a:r>
            <a:r>
              <a:rPr lang="en-US" sz="1400" dirty="0" err="1">
                <a:latin typeface="Courier (W1)" pitchFamily="49" charset="0"/>
              </a:rPr>
              <a:t>total_duration</a:t>
            </a:r>
            <a:endParaRPr lang="en-US" sz="1400" dirty="0">
              <a:latin typeface="Courier (W1)" pitchFamily="49" charset="0"/>
            </a:endParaRPr>
          </a:p>
          <a:p>
            <a:r>
              <a:rPr lang="en-US" sz="1400" dirty="0">
                <a:latin typeface="Courier (W1)" pitchFamily="49" charset="0"/>
              </a:rPr>
              <a:t>q) (avg each </a:t>
            </a:r>
            <a:r>
              <a:rPr lang="en-US" sz="1400" dirty="0" err="1">
                <a:latin typeface="Courier (W1)" pitchFamily="49" charset="0"/>
              </a:rPr>
              <a:t>total_duration</a:t>
            </a:r>
            <a:r>
              <a:rPr lang="en-US" sz="1400" dirty="0">
                <a:latin typeface="Courier (W1)" pitchFamily="49" charset="0"/>
              </a:rPr>
              <a:t>) &gt; 80</a:t>
            </a:r>
          </a:p>
          <a:p>
            <a:r>
              <a:rPr lang="en-US" sz="1400" dirty="0">
                <a:latin typeface="Courier (W1)" pitchFamily="49" charset="0"/>
              </a:rPr>
              <a:t>q) where (</a:t>
            </a:r>
            <a:r>
              <a:rPr lang="en-US" sz="1400" dirty="0" err="1">
                <a:latin typeface="Courier (W1)" pitchFamily="49" charset="0"/>
              </a:rPr>
              <a:t>avg</a:t>
            </a:r>
            <a:r>
              <a:rPr lang="en-US" sz="1400" dirty="0">
                <a:latin typeface="Courier (W1)" pitchFamily="49" charset="0"/>
              </a:rPr>
              <a:t> each </a:t>
            </a:r>
            <a:r>
              <a:rPr lang="en-US" sz="1400" dirty="0" err="1">
                <a:latin typeface="Courier (W1)" pitchFamily="49" charset="0"/>
              </a:rPr>
              <a:t>total_duration</a:t>
            </a:r>
            <a:r>
              <a:rPr lang="en-US" sz="1400" dirty="0">
                <a:latin typeface="Courier (W1)" pitchFamily="49" charset="0"/>
              </a:rPr>
              <a:t>) &gt; 80</a:t>
            </a:r>
          </a:p>
          <a:p>
            <a:r>
              <a:rPr lang="en-US" sz="1400" dirty="0">
                <a:latin typeface="Courier (W1)" pitchFamily="49" charset="0"/>
              </a:rPr>
              <a:t>q) </a:t>
            </a:r>
            <a:r>
              <a:rPr lang="en-US" sz="1400" dirty="0" err="1">
                <a:latin typeface="Courier (W1)" pitchFamily="49" charset="0"/>
              </a:rPr>
              <a:t>trading_acc</a:t>
            </a:r>
            <a:r>
              <a:rPr lang="en-US" sz="1400" dirty="0">
                <a:latin typeface="Courier (W1)" pitchFamily="49" charset="0"/>
              </a:rPr>
              <a:t> where (</a:t>
            </a:r>
            <a:r>
              <a:rPr lang="en-US" sz="1400" dirty="0" err="1">
                <a:latin typeface="Courier (W1)" pitchFamily="49" charset="0"/>
              </a:rPr>
              <a:t>avg</a:t>
            </a:r>
            <a:r>
              <a:rPr lang="en-US" sz="1400" dirty="0">
                <a:latin typeface="Courier (W1)" pitchFamily="49" charset="0"/>
              </a:rPr>
              <a:t> each </a:t>
            </a:r>
            <a:r>
              <a:rPr lang="en-US" sz="1400" dirty="0" err="1">
                <a:latin typeface="Courier (W1)" pitchFamily="49" charset="0"/>
              </a:rPr>
              <a:t>total_duration</a:t>
            </a:r>
            <a:r>
              <a:rPr lang="en-US" sz="1400" dirty="0">
                <a:latin typeface="Courier (W1)" pitchFamily="49" charset="0"/>
              </a:rPr>
              <a:t>) &gt; 80</a:t>
            </a:r>
          </a:p>
          <a:p>
            <a:r>
              <a:rPr lang="en-US" sz="1400" dirty="0">
                <a:latin typeface="Courier (W1)" pitchFamily="49" charset="0"/>
              </a:rPr>
              <a:t>q) max raze </a:t>
            </a:r>
            <a:r>
              <a:rPr lang="en-US" sz="1400" dirty="0" err="1">
                <a:latin typeface="Courier (W1)" pitchFamily="49" charset="0"/>
              </a:rPr>
              <a:t>total_duration</a:t>
            </a:r>
            <a:r>
              <a:rPr lang="en-US" sz="1400" dirty="0">
                <a:latin typeface="Courier (W1)" pitchFamily="49" charset="0"/>
              </a:rPr>
              <a:t> where </a:t>
            </a:r>
            <a:r>
              <a:rPr lang="en-US" sz="1400" dirty="0" err="1">
                <a:latin typeface="Courier (W1)" pitchFamily="49" charset="0"/>
              </a:rPr>
              <a:t>trading_acc</a:t>
            </a:r>
            <a:r>
              <a:rPr lang="en-US" sz="1400" dirty="0">
                <a:latin typeface="Courier (W1)" pitchFamily="49" charset="0"/>
              </a:rPr>
              <a:t>=`GT660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EF2904-42F1-499E-9347-BD9C85BB8BAD}"/>
              </a:ext>
            </a:extLst>
          </p:cNvPr>
          <p:cNvSpPr txBox="1"/>
          <p:nvPr/>
        </p:nvSpPr>
        <p:spPr>
          <a:xfrm>
            <a:off x="412160" y="2489994"/>
            <a:ext cx="8105192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fontAlgn="b"/>
            <a:r>
              <a:rPr lang="en-US" sz="1200" dirty="0">
                <a:latin typeface="Courier (W1)" pitchFamily="49" charset="0"/>
              </a:rPr>
              <a:t>q)</a:t>
            </a:r>
            <a:r>
              <a:rPr lang="en-US" sz="1200" dirty="0" err="1">
                <a:latin typeface="Courier (W1)" pitchFamily="49" charset="0"/>
              </a:rPr>
              <a:t>trading_acc</a:t>
            </a:r>
            <a:r>
              <a:rPr lang="en-US" sz="1200" dirty="0">
                <a:latin typeface="Courier (W1)" pitchFamily="49" charset="0"/>
              </a:rPr>
              <a:t>: `VT560`FD009`P1009`TG389`F1012`T7009`GT660`MS888`OT092`P2560;</a:t>
            </a:r>
          </a:p>
          <a:p>
            <a:r>
              <a:rPr lang="en-US" sz="1200" dirty="0">
                <a:latin typeface="Courier (W1)" pitchFamily="49" charset="0"/>
              </a:rPr>
              <a:t>q)gateway: `pdtcel01`pdtcel02`pdtcel02`pdtcel03`pdtcel04`pdtcel04`pdtcel01`pdtcel02`pdtcel02`pdtcel04;</a:t>
            </a:r>
          </a:p>
          <a:p>
            <a:r>
              <a:rPr lang="en-US" sz="1200" dirty="0">
                <a:latin typeface="Courier (W1)" pitchFamily="49" charset="0"/>
              </a:rPr>
              <a:t>q)</a:t>
            </a:r>
            <a:r>
              <a:rPr lang="en-US" sz="1200" dirty="0" err="1">
                <a:latin typeface="Courier (W1)" pitchFamily="49" charset="0"/>
              </a:rPr>
              <a:t>total_duration</a:t>
            </a:r>
            <a:r>
              <a:rPr lang="en-US" sz="1200" dirty="0">
                <a:latin typeface="Courier (W1)" pitchFamily="49" charset="0"/>
              </a:rPr>
              <a:t>: (55 59 62 41i; 65 62 62i; 52 55 56 98i; 96 56i; 72 75 63i; 66i; </a:t>
            </a:r>
          </a:p>
          <a:p>
            <a:r>
              <a:rPr lang="en-US" sz="1200" dirty="0">
                <a:latin typeface="Courier (W1)" pitchFamily="49" charset="0"/>
              </a:rPr>
              <a:t>	100 98 99 65i; 50 51 50i; 55 56 43 75 54 56i; 50 50i);</a:t>
            </a:r>
          </a:p>
        </p:txBody>
      </p:sp>
    </p:spTree>
    <p:extLst>
      <p:ext uri="{BB962C8B-B14F-4D97-AF65-F5344CB8AC3E}">
        <p14:creationId xmlns:p14="http://schemas.microsoft.com/office/powerpoint/2010/main" val="3936365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Atoms and Lists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862732"/>
              </p:ext>
            </p:extLst>
          </p:nvPr>
        </p:nvGraphicFramePr>
        <p:xfrm>
          <a:off x="452438" y="1592263"/>
          <a:ext cx="9001125" cy="376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0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Single 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collection of Atoms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negative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positive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1b</a:t>
                      </a:r>
                    </a:p>
                    <a:p>
                      <a:r>
                        <a:rPr lang="en-US" dirty="0"/>
                        <a:t>42h</a:t>
                      </a:r>
                    </a:p>
                    <a:p>
                      <a:r>
                        <a:rPr lang="en-US" dirty="0"/>
                        <a:t>42j</a:t>
                      </a:r>
                    </a:p>
                    <a:p>
                      <a:r>
                        <a:rPr lang="en-US" dirty="0"/>
                        <a:t>4.2f</a:t>
                      </a:r>
                    </a:p>
                    <a:p>
                      <a:r>
                        <a:rPr lang="en-US" dirty="0"/>
                        <a:t>“a”</a:t>
                      </a:r>
                    </a:p>
                    <a:p>
                      <a:r>
                        <a:rPr lang="en-US" dirty="0"/>
                        <a:t>`apple</a:t>
                      </a:r>
                    </a:p>
                    <a:p>
                      <a:r>
                        <a:rPr lang="en-US" dirty="0"/>
                        <a:t>2017.01.01</a:t>
                      </a:r>
                    </a:p>
                    <a:p>
                      <a:r>
                        <a:rPr lang="en-US" dirty="0"/>
                        <a:t>10:05:01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1 2 3</a:t>
                      </a:r>
                    </a:p>
                    <a:p>
                      <a:r>
                        <a:rPr lang="en-US" dirty="0"/>
                        <a:t>`</a:t>
                      </a:r>
                      <a:r>
                        <a:rPr lang="en-US" dirty="0" err="1"/>
                        <a:t>a`b`c</a:t>
                      </a:r>
                      <a:endParaRPr lang="en-US" dirty="0"/>
                    </a:p>
                    <a:p>
                      <a:r>
                        <a:rPr lang="en-US" dirty="0"/>
                        <a:t>(2;3 5f;"hello")</a:t>
                      </a:r>
                    </a:p>
                    <a:p>
                      <a:r>
                        <a:rPr lang="en-US" dirty="0"/>
                        <a:t>(1 2 3;23 34;0</a:t>
                      </a:r>
                      <a:r>
                        <a:rPr lang="en-US" baseline="0" dirty="0"/>
                        <a:t> 0 8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4038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953779"/>
            <a:ext cx="8439150" cy="638484"/>
          </a:xfrm>
        </p:spPr>
        <p:txBody>
          <a:bodyPr>
            <a:normAutofit/>
          </a:bodyPr>
          <a:lstStyle/>
          <a:p>
            <a:r>
              <a:rPr lang="en-US" dirty="0"/>
              <a:t>3. File I/O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3.1	Read/Write q file</a:t>
            </a:r>
          </a:p>
          <a:p>
            <a:r>
              <a:rPr lang="en-US" dirty="0"/>
              <a:t>3.2	Read/Write csv file</a:t>
            </a:r>
          </a:p>
          <a:p>
            <a:r>
              <a:rPr lang="en-US" dirty="0"/>
              <a:t>3.3	Get data from ATLAS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3936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files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KDB+ distinguishes 3 types of files: </a:t>
            </a:r>
          </a:p>
          <a:p>
            <a:pPr lvl="1"/>
            <a:r>
              <a:rPr lang="en-US" sz="2000" dirty="0" err="1"/>
              <a:t>kdb</a:t>
            </a:r>
            <a:r>
              <a:rPr lang="en-US" sz="2000" dirty="0"/>
              <a:t>+ data files,</a:t>
            </a:r>
          </a:p>
          <a:p>
            <a:pPr lvl="1"/>
            <a:r>
              <a:rPr lang="en-US" sz="2000" dirty="0"/>
              <a:t>text files</a:t>
            </a:r>
          </a:p>
          <a:p>
            <a:pPr lvl="1"/>
            <a:r>
              <a:rPr lang="en-US" sz="2000" dirty="0"/>
              <a:t>all others (binary files)</a:t>
            </a:r>
          </a:p>
          <a:p>
            <a:pPr marL="266700" lvl="1" indent="-2667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66700" lvl="1" indent="-2667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66700" lvl="1" indent="-2667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Files are identified by the file handles: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48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473725" y="3966257"/>
            <a:ext cx="896773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latin typeface="Courier (W1)" pitchFamily="49" charset="0"/>
              </a:rPr>
              <a:t>q) `:C/</a:t>
            </a:r>
            <a:r>
              <a:rPr lang="en-US" sz="1400" dirty="0" err="1">
                <a:latin typeface="Courier (W1)" pitchFamily="49" charset="0"/>
              </a:rPr>
              <a:t>kdbtestdata</a:t>
            </a:r>
            <a:endParaRPr lang="en-US" sz="1400" dirty="0">
              <a:latin typeface="Courier (W1)" pitchFamily="49" charset="0"/>
            </a:endParaRPr>
          </a:p>
          <a:p>
            <a:endParaRPr lang="en-US" sz="1400" dirty="0">
              <a:latin typeface="Courier (W1)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9872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KDB Data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KDB+ data can be written to </a:t>
            </a:r>
            <a:r>
              <a:rPr lang="en-US" dirty="0" err="1"/>
              <a:t>kdb</a:t>
            </a:r>
            <a:r>
              <a:rPr lang="en-US" dirty="0"/>
              <a:t>+ data files with </a:t>
            </a:r>
            <a:r>
              <a:rPr lang="en-US" i="1" dirty="0"/>
              <a:t>set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r>
              <a:rPr lang="en-US" dirty="0"/>
              <a:t>The file can be read using the </a:t>
            </a:r>
            <a:r>
              <a:rPr lang="en-US" i="1" dirty="0"/>
              <a:t>get</a:t>
            </a:r>
            <a:r>
              <a:rPr lang="en-US" dirty="0"/>
              <a:t> function</a:t>
            </a:r>
          </a:p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49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73725" y="1999893"/>
            <a:ext cx="8967730" cy="1058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latin typeface="Courier (W1)" pitchFamily="49" charset="0"/>
              </a:rPr>
              <a:t>q) filename: </a:t>
            </a:r>
            <a:r>
              <a:rPr lang="en-US" sz="1400" dirty="0" err="1">
                <a:latin typeface="Courier (W1)" pitchFamily="49" charset="0"/>
              </a:rPr>
              <a:t>hsym</a:t>
            </a:r>
            <a:r>
              <a:rPr lang="en-US" sz="1400" dirty="0">
                <a:latin typeface="Courier (W1)" pitchFamily="49" charset="0"/>
              </a:rPr>
              <a:t> (`:C:/</a:t>
            </a:r>
            <a:r>
              <a:rPr lang="en-US" sz="1400" dirty="0" err="1">
                <a:latin typeface="Courier (W1)" pitchFamily="49" charset="0"/>
              </a:rPr>
              <a:t>tmp</a:t>
            </a:r>
            <a:r>
              <a:rPr lang="en-US" sz="1400" dirty="0">
                <a:latin typeface="Courier (W1)" pitchFamily="49" charset="0"/>
              </a:rPr>
              <a:t>/</a:t>
            </a:r>
            <a:r>
              <a:rPr lang="en-US" sz="1400" dirty="0" err="1">
                <a:latin typeface="Courier (W1)" pitchFamily="49" charset="0"/>
              </a:rPr>
              <a:t>someDataFile</a:t>
            </a:r>
            <a:r>
              <a:rPr lang="en-US" sz="1400" dirty="0">
                <a:latin typeface="Courier (W1)" pitchFamily="49" charset="0"/>
              </a:rPr>
              <a:t>)</a:t>
            </a:r>
          </a:p>
          <a:p>
            <a:r>
              <a:rPr lang="en-US" sz="1400" dirty="0">
                <a:latin typeface="Courier (W1)" pitchFamily="49" charset="0"/>
              </a:rPr>
              <a:t>q) filename set 1 2 3 -5 26</a:t>
            </a:r>
          </a:p>
        </p:txBody>
      </p:sp>
      <p:sp>
        <p:nvSpPr>
          <p:cNvPr id="6" name="Rectangle 5"/>
          <p:cNvSpPr/>
          <p:nvPr/>
        </p:nvSpPr>
        <p:spPr>
          <a:xfrm>
            <a:off x="473725" y="3616952"/>
            <a:ext cx="8967730" cy="1058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latin typeface="Courier (W1)" pitchFamily="49" charset="0"/>
              </a:rPr>
              <a:t>q) filename: </a:t>
            </a:r>
            <a:r>
              <a:rPr lang="en-US" sz="1400" dirty="0" err="1">
                <a:latin typeface="Courier (W1)" pitchFamily="49" charset="0"/>
              </a:rPr>
              <a:t>hsym</a:t>
            </a:r>
            <a:r>
              <a:rPr lang="en-US" sz="1400" dirty="0">
                <a:latin typeface="Courier (W1)" pitchFamily="49" charset="0"/>
              </a:rPr>
              <a:t> (`:C:/</a:t>
            </a:r>
            <a:r>
              <a:rPr lang="en-US" sz="1400" dirty="0" err="1">
                <a:latin typeface="Courier (W1)" pitchFamily="49" charset="0"/>
              </a:rPr>
              <a:t>tmp</a:t>
            </a:r>
            <a:r>
              <a:rPr lang="en-US" sz="1400" dirty="0">
                <a:latin typeface="Courier (W1)" pitchFamily="49" charset="0"/>
              </a:rPr>
              <a:t>/</a:t>
            </a:r>
            <a:r>
              <a:rPr lang="en-US" sz="1400" dirty="0" err="1">
                <a:latin typeface="Courier (W1)" pitchFamily="49" charset="0"/>
              </a:rPr>
              <a:t>someDataFile</a:t>
            </a:r>
            <a:r>
              <a:rPr lang="en-US" sz="1400" dirty="0">
                <a:latin typeface="Courier (W1)" pitchFamily="49" charset="0"/>
              </a:rPr>
              <a:t>)</a:t>
            </a:r>
          </a:p>
          <a:p>
            <a:r>
              <a:rPr lang="en-US" sz="1400" dirty="0">
                <a:latin typeface="Courier (W1)" pitchFamily="49" charset="0"/>
              </a:rPr>
              <a:t>q) </a:t>
            </a:r>
            <a:r>
              <a:rPr lang="en-US" sz="1400" dirty="0" err="1">
                <a:latin typeface="Courier (W1)" pitchFamily="49" charset="0"/>
              </a:rPr>
              <a:t>data:get</a:t>
            </a:r>
            <a:r>
              <a:rPr lang="en-US" sz="1400" dirty="0">
                <a:latin typeface="Courier (W1)" pitchFamily="49" charset="0"/>
              </a:rPr>
              <a:t> filename</a:t>
            </a:r>
          </a:p>
        </p:txBody>
      </p:sp>
    </p:spTree>
    <p:extLst>
      <p:ext uri="{BB962C8B-B14F-4D97-AF65-F5344CB8AC3E}">
        <p14:creationId xmlns:p14="http://schemas.microsoft.com/office/powerpoint/2010/main" val="458590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17762-34D8-412A-BBA8-22AE87D31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Interesting </a:t>
            </a:r>
            <a:r>
              <a:rPr lang="en-SG" dirty="0" err="1"/>
              <a:t>kdb</a:t>
            </a:r>
            <a:r>
              <a:rPr lang="en-SG" dirty="0"/>
              <a:t>+ quirks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C5AA5-CFAC-4D61-BE24-D9D51F112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The names </a:t>
            </a:r>
            <a:r>
              <a:rPr lang="en-SG" dirty="0" err="1"/>
              <a:t>kdb</a:t>
            </a:r>
            <a:r>
              <a:rPr lang="en-SG" dirty="0"/>
              <a:t>+, </a:t>
            </a:r>
            <a:r>
              <a:rPr lang="en-SG" dirty="0" err="1"/>
              <a:t>kdb</a:t>
            </a:r>
            <a:r>
              <a:rPr lang="en-SG" dirty="0"/>
              <a:t>, q are sometimes used interchangeably</a:t>
            </a:r>
          </a:p>
          <a:p>
            <a:endParaRPr lang="en-SG" dirty="0"/>
          </a:p>
          <a:p>
            <a:r>
              <a:rPr lang="en-SG" dirty="0"/>
              <a:t>Functions are heavily overridden</a:t>
            </a:r>
          </a:p>
          <a:p>
            <a:pPr lvl="1"/>
            <a:r>
              <a:rPr lang="en-SG" dirty="0"/>
              <a:t>For example, ‘$’ is for data casting as well as ‘if-else’</a:t>
            </a:r>
          </a:p>
          <a:p>
            <a:endParaRPr lang="en-SG" dirty="0"/>
          </a:p>
          <a:p>
            <a:r>
              <a:rPr lang="en-SG" dirty="0"/>
              <a:t>Code is evaluated right of left (yes it’s right OF left)</a:t>
            </a:r>
          </a:p>
          <a:p>
            <a:pPr lvl="1"/>
            <a:r>
              <a:rPr lang="en-SG" dirty="0"/>
              <a:t>2 * 5 + 3 	-&gt; 	2 * (5 + 3) = 16</a:t>
            </a:r>
          </a:p>
          <a:p>
            <a:pPr lvl="1"/>
            <a:endParaRPr lang="en-SG" dirty="0"/>
          </a:p>
          <a:p>
            <a:r>
              <a:rPr lang="en-SG" dirty="0" err="1"/>
              <a:t>Kdb</a:t>
            </a:r>
            <a:r>
              <a:rPr lang="en-SG" dirty="0"/>
              <a:t>+ is an interpreted language, instructions are executed live</a:t>
            </a:r>
          </a:p>
          <a:p>
            <a:pPr marL="0" indent="0">
              <a:buNone/>
            </a:pPr>
            <a:endParaRPr lang="en-SG" dirty="0"/>
          </a:p>
          <a:p>
            <a:r>
              <a:rPr lang="en-SG" dirty="0"/>
              <a:t>In Singapore, these companies use </a:t>
            </a:r>
            <a:r>
              <a:rPr lang="en-SG" dirty="0" err="1"/>
              <a:t>kdb</a:t>
            </a:r>
            <a:r>
              <a:rPr lang="en-SG" dirty="0"/>
              <a:t>+:</a:t>
            </a:r>
          </a:p>
          <a:p>
            <a:pPr lvl="1"/>
            <a:r>
              <a:rPr lang="en-SG" dirty="0"/>
              <a:t>Standard Chartered Bank, JP Morgan, Nomura, Singapore Exchange, </a:t>
            </a:r>
            <a:br>
              <a:rPr lang="en-SG" dirty="0"/>
            </a:br>
            <a:r>
              <a:rPr lang="en-SG" dirty="0"/>
              <a:t>Bank of America, GIC, DBS .etc</a:t>
            </a:r>
          </a:p>
          <a:p>
            <a:pPr lvl="1"/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FEAA6D-221C-4D58-8AAA-C5BA087A91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875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Read/Write csv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csv file: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Read csv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50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473725" y="1999892"/>
            <a:ext cx="8967730" cy="1220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latin typeface="Courier (W1)" pitchFamily="49" charset="0"/>
              </a:rPr>
              <a:t>q) filename: </a:t>
            </a:r>
            <a:r>
              <a:rPr lang="en-US" sz="1400" dirty="0" err="1">
                <a:latin typeface="Courier (W1)" pitchFamily="49" charset="0"/>
              </a:rPr>
              <a:t>hsym</a:t>
            </a:r>
            <a:r>
              <a:rPr lang="en-US" sz="1400" dirty="0">
                <a:latin typeface="Courier (W1)" pitchFamily="49" charset="0"/>
              </a:rPr>
              <a:t> (`$”C:/</a:t>
            </a:r>
            <a:r>
              <a:rPr lang="en-US" sz="1400" dirty="0" err="1">
                <a:latin typeface="Courier (W1)" pitchFamily="49" charset="0"/>
              </a:rPr>
              <a:t>tmp</a:t>
            </a:r>
            <a:r>
              <a:rPr lang="en-US" sz="1400" dirty="0">
                <a:latin typeface="Courier (W1)" pitchFamily="49" charset="0"/>
              </a:rPr>
              <a:t>/someDataFile.csv”)</a:t>
            </a:r>
          </a:p>
          <a:p>
            <a:r>
              <a:rPr lang="en-US" sz="1400" dirty="0">
                <a:latin typeface="Courier (W1)" pitchFamily="49" charset="0"/>
              </a:rPr>
              <a:t>// the ‘data’ variable refers to some tables/lists .</a:t>
            </a:r>
            <a:r>
              <a:rPr lang="en-US" sz="1400" dirty="0" err="1">
                <a:latin typeface="Courier (W1)" pitchFamily="49" charset="0"/>
              </a:rPr>
              <a:t>etc</a:t>
            </a:r>
            <a:endParaRPr lang="en-US" sz="1400" dirty="0">
              <a:latin typeface="Courier (W1)" pitchFamily="49" charset="0"/>
            </a:endParaRPr>
          </a:p>
          <a:p>
            <a:r>
              <a:rPr lang="en-US" sz="1400" dirty="0">
                <a:latin typeface="Courier (W1)" pitchFamily="49" charset="0"/>
              </a:rPr>
              <a:t>q) filename 0:csv 0:data;</a:t>
            </a:r>
          </a:p>
          <a:p>
            <a:r>
              <a:rPr lang="en-US" sz="1400" dirty="0">
                <a:latin typeface="Courier (W1)" pitchFamily="49" charset="0"/>
              </a:rPr>
              <a:t>q) save `:data.csv</a:t>
            </a:r>
          </a:p>
        </p:txBody>
      </p:sp>
      <p:sp>
        <p:nvSpPr>
          <p:cNvPr id="8" name="Rectangle 7"/>
          <p:cNvSpPr/>
          <p:nvPr/>
        </p:nvSpPr>
        <p:spPr>
          <a:xfrm>
            <a:off x="473725" y="3835316"/>
            <a:ext cx="8967730" cy="1058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latin typeface="Courier (W1)" pitchFamily="49" charset="0"/>
              </a:rPr>
              <a:t>q) refdata0: read0 </a:t>
            </a:r>
            <a:r>
              <a:rPr lang="en-US" sz="1400" dirty="0" err="1">
                <a:latin typeface="Courier (W1)" pitchFamily="49" charset="0"/>
              </a:rPr>
              <a:t>hsym</a:t>
            </a:r>
            <a:r>
              <a:rPr lang="en-US" sz="1400" dirty="0">
                <a:latin typeface="Courier (W1)" pitchFamily="49" charset="0"/>
              </a:rPr>
              <a:t> (`$”C:/</a:t>
            </a:r>
            <a:r>
              <a:rPr lang="en-US" sz="1400" dirty="0" err="1">
                <a:latin typeface="Courier (W1)" pitchFamily="49" charset="0"/>
              </a:rPr>
              <a:t>tmp</a:t>
            </a:r>
            <a:r>
              <a:rPr lang="en-US" sz="1400" dirty="0">
                <a:latin typeface="Courier (W1)" pitchFamily="49" charset="0"/>
              </a:rPr>
              <a:t>/someDataFile.csv”)</a:t>
            </a:r>
          </a:p>
          <a:p>
            <a:r>
              <a:rPr lang="en-US" sz="1400" dirty="0">
                <a:latin typeface="Courier (W1)" pitchFamily="49" charset="0"/>
              </a:rPr>
              <a:t>q) (“*****”;enlist “,”) 0:`:myfile.csv</a:t>
            </a:r>
          </a:p>
          <a:p>
            <a:r>
              <a:rPr lang="en-US" sz="1400" dirty="0">
                <a:latin typeface="Courier (W1)" pitchFamily="49" charset="0"/>
              </a:rPr>
              <a:t>// “*****” refers to the data types in for each column</a:t>
            </a:r>
          </a:p>
        </p:txBody>
      </p:sp>
    </p:spTree>
    <p:extLst>
      <p:ext uri="{BB962C8B-B14F-4D97-AF65-F5344CB8AC3E}">
        <p14:creationId xmlns:p14="http://schemas.microsoft.com/office/powerpoint/2010/main" val="14249426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Dictionaries, Tables and Functions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4.1	Dictionaries</a:t>
            </a:r>
          </a:p>
          <a:p>
            <a:r>
              <a:rPr lang="en-US" dirty="0"/>
              <a:t>4.2	Tables</a:t>
            </a:r>
          </a:p>
          <a:p>
            <a:r>
              <a:rPr lang="en-US" dirty="0"/>
              <a:t>4.3 	Insert &amp; </a:t>
            </a:r>
            <a:r>
              <a:rPr lang="en-US" dirty="0" err="1"/>
              <a:t>Upsert</a:t>
            </a:r>
            <a:endParaRPr lang="en-US" dirty="0"/>
          </a:p>
          <a:p>
            <a:r>
              <a:rPr lang="en-US" dirty="0"/>
              <a:t>4.4	Conditional statements </a:t>
            </a:r>
          </a:p>
          <a:p>
            <a:r>
              <a:rPr lang="en-US"/>
              <a:t>4.5</a:t>
            </a:r>
            <a:r>
              <a:rPr lang="en-US" dirty="0"/>
              <a:t>	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55102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Dictionaries (1/8)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dictionary is a mapping between a list of keys and a list of values</a:t>
            </a:r>
          </a:p>
          <a:p>
            <a:r>
              <a:rPr lang="en-US" dirty="0"/>
              <a:t>A foundation of a table (table is a list of dictionaries)</a:t>
            </a:r>
          </a:p>
          <a:p>
            <a:r>
              <a:rPr lang="en-US" dirty="0"/>
              <a:t>We can create a dictionary like this: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Retrieve the key and value like this: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52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57200" y="2647792"/>
            <a:ext cx="8964386" cy="1399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latin typeface="Courier (W1)" pitchFamily="49" charset="0"/>
              </a:rPr>
              <a:t>/ </a:t>
            </a:r>
            <a:r>
              <a:rPr lang="en-US" sz="1200" dirty="0" err="1">
                <a:latin typeface="Courier (W1)" pitchFamily="49" charset="0"/>
              </a:rPr>
              <a:t>dictname</a:t>
            </a:r>
            <a:r>
              <a:rPr lang="en-US" sz="1200" dirty="0">
                <a:latin typeface="Courier (W1)" pitchFamily="49" charset="0"/>
              </a:rPr>
              <a:t>: `</a:t>
            </a:r>
            <a:r>
              <a:rPr lang="en-US" sz="1200" dirty="0" err="1">
                <a:latin typeface="Courier (W1)" pitchFamily="49" charset="0"/>
              </a:rPr>
              <a:t>list`of`keys</a:t>
            </a:r>
            <a:r>
              <a:rPr lang="en-US" sz="1200" dirty="0">
                <a:latin typeface="Courier (W1)" pitchFamily="49" charset="0"/>
              </a:rPr>
              <a:t> ! values</a:t>
            </a:r>
          </a:p>
          <a:p>
            <a:r>
              <a:rPr lang="en-US" sz="1200" dirty="0">
                <a:latin typeface="Courier (W1)" pitchFamily="49" charset="0"/>
              </a:rPr>
              <a:t>q) </a:t>
            </a:r>
            <a:r>
              <a:rPr lang="en-US" sz="1200" dirty="0" err="1">
                <a:latin typeface="Courier (W1)" pitchFamily="49" charset="0"/>
              </a:rPr>
              <a:t>dict</a:t>
            </a:r>
            <a:r>
              <a:rPr lang="en-US" sz="1200" dirty="0">
                <a:latin typeface="Courier (W1)" pitchFamily="49" charset="0"/>
              </a:rPr>
              <a:t>: `</a:t>
            </a:r>
            <a:r>
              <a:rPr lang="en-US" sz="1200" dirty="0" err="1">
                <a:latin typeface="Courier (W1)" pitchFamily="49" charset="0"/>
              </a:rPr>
              <a:t>a`b`c</a:t>
            </a:r>
            <a:r>
              <a:rPr lang="en-US" sz="1200" dirty="0">
                <a:latin typeface="Courier (W1)" pitchFamily="49" charset="0"/>
              </a:rPr>
              <a:t> ! 10 11 12</a:t>
            </a:r>
          </a:p>
          <a:p>
            <a:r>
              <a:rPr lang="en-US" sz="1200" dirty="0">
                <a:latin typeface="Courier (W1)" pitchFamily="49" charset="0"/>
              </a:rPr>
              <a:t>q) </a:t>
            </a:r>
            <a:r>
              <a:rPr lang="en-US" sz="1200" dirty="0" err="1">
                <a:latin typeface="Courier (W1)" pitchFamily="49" charset="0"/>
              </a:rPr>
              <a:t>dict</a:t>
            </a:r>
            <a:endParaRPr lang="en-US" sz="1200" dirty="0">
              <a:latin typeface="Courier (W1)" pitchFamily="49" charset="0"/>
            </a:endParaRPr>
          </a:p>
          <a:p>
            <a:r>
              <a:rPr lang="en-US" sz="1200" dirty="0">
                <a:latin typeface="Courier (W1)" pitchFamily="49" charset="0"/>
              </a:rPr>
              <a:t>a| 10</a:t>
            </a:r>
          </a:p>
          <a:p>
            <a:r>
              <a:rPr lang="en-US" sz="1200" dirty="0">
                <a:latin typeface="Courier (W1)" pitchFamily="49" charset="0"/>
              </a:rPr>
              <a:t>b| 11</a:t>
            </a:r>
          </a:p>
          <a:p>
            <a:r>
              <a:rPr lang="en-US" sz="1200" dirty="0">
                <a:latin typeface="Courier (W1)" pitchFamily="49" charset="0"/>
              </a:rPr>
              <a:t>c| 12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4521178"/>
            <a:ext cx="8964386" cy="897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latin typeface="Courier (W1)" pitchFamily="49" charset="0"/>
              </a:rPr>
              <a:t>q) key </a:t>
            </a:r>
            <a:r>
              <a:rPr lang="en-US" sz="1200" dirty="0" err="1">
                <a:latin typeface="Courier (W1)" pitchFamily="49" charset="0"/>
              </a:rPr>
              <a:t>dict</a:t>
            </a:r>
            <a:endParaRPr lang="en-US" sz="1200" dirty="0">
              <a:latin typeface="Courier (W1)" pitchFamily="49" charset="0"/>
            </a:endParaRPr>
          </a:p>
          <a:p>
            <a:r>
              <a:rPr lang="en-US" sz="1200" dirty="0">
                <a:latin typeface="Courier (W1)" pitchFamily="49" charset="0"/>
              </a:rPr>
              <a:t>`</a:t>
            </a:r>
            <a:r>
              <a:rPr lang="en-US" sz="1200" dirty="0" err="1">
                <a:latin typeface="Courier (W1)" pitchFamily="49" charset="0"/>
              </a:rPr>
              <a:t>a`b`c</a:t>
            </a:r>
            <a:endParaRPr lang="en-US" sz="1200" dirty="0">
              <a:latin typeface="Courier (W1)" pitchFamily="49" charset="0"/>
            </a:endParaRPr>
          </a:p>
          <a:p>
            <a:r>
              <a:rPr lang="en-US" sz="1200" dirty="0">
                <a:latin typeface="Courier (W1)" pitchFamily="49" charset="0"/>
              </a:rPr>
              <a:t>q) value </a:t>
            </a:r>
            <a:r>
              <a:rPr lang="en-US" sz="1200" dirty="0" err="1">
                <a:latin typeface="Courier (W1)" pitchFamily="49" charset="0"/>
              </a:rPr>
              <a:t>dict</a:t>
            </a:r>
            <a:endParaRPr lang="en-US" sz="1200" dirty="0">
              <a:latin typeface="Courier (W1)" pitchFamily="49" charset="0"/>
            </a:endParaRPr>
          </a:p>
          <a:p>
            <a:r>
              <a:rPr lang="en-US" sz="1200" dirty="0">
                <a:latin typeface="Courier (W1)" pitchFamily="49" charset="0"/>
              </a:rPr>
              <a:t>10 11 12</a:t>
            </a:r>
          </a:p>
        </p:txBody>
      </p:sp>
    </p:spTree>
    <p:extLst>
      <p:ext uri="{BB962C8B-B14F-4D97-AF65-F5344CB8AC3E}">
        <p14:creationId xmlns:p14="http://schemas.microsoft.com/office/powerpoint/2010/main" val="33409911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Dictionaries (2/8)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Dictionary lookup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Joining dictionaries: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53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457200" y="1918702"/>
            <a:ext cx="8964386" cy="1601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latin typeface="Courier (W1)" pitchFamily="49" charset="0"/>
              </a:rPr>
              <a:t>q)</a:t>
            </a:r>
            <a:r>
              <a:rPr lang="en-US" sz="1200" err="1">
                <a:latin typeface="Courier (W1)" pitchFamily="49" charset="0"/>
              </a:rPr>
              <a:t>dy</a:t>
            </a:r>
            <a:r>
              <a:rPr lang="en-US" sz="1200">
                <a:latin typeface="Courier (W1)" pitchFamily="49" charset="0"/>
              </a:rPr>
              <a:t>:(`</a:t>
            </a:r>
            <a:r>
              <a:rPr lang="en-US" sz="1200" err="1">
                <a:latin typeface="Courier (W1)" pitchFamily="49" charset="0"/>
              </a:rPr>
              <a:t>a`b`c</a:t>
            </a:r>
            <a:r>
              <a:rPr lang="en-US" sz="1200">
                <a:latin typeface="Courier (W1)" pitchFamily="49" charset="0"/>
              </a:rPr>
              <a:t>)!(1 2 3;`a`b`c;7 8 9)</a:t>
            </a:r>
          </a:p>
          <a:p>
            <a:r>
              <a:rPr lang="en-US" sz="1200">
                <a:latin typeface="Courier (W1)" pitchFamily="49" charset="0"/>
              </a:rPr>
              <a:t>q)</a:t>
            </a:r>
            <a:r>
              <a:rPr lang="en-US" sz="1200" err="1">
                <a:latin typeface="Courier (W1)" pitchFamily="49" charset="0"/>
              </a:rPr>
              <a:t>dy</a:t>
            </a:r>
            <a:endParaRPr lang="en-US" sz="1200">
              <a:latin typeface="Courier (W1)" pitchFamily="49" charset="0"/>
            </a:endParaRPr>
          </a:p>
          <a:p>
            <a:r>
              <a:rPr lang="en-US" sz="1200">
                <a:latin typeface="Courier (W1)" pitchFamily="49" charset="0"/>
              </a:rPr>
              <a:t>a| 1 2 3</a:t>
            </a:r>
          </a:p>
          <a:p>
            <a:r>
              <a:rPr lang="en-US" sz="1200">
                <a:latin typeface="Courier (W1)" pitchFamily="49" charset="0"/>
              </a:rPr>
              <a:t>b| a b c</a:t>
            </a:r>
          </a:p>
          <a:p>
            <a:r>
              <a:rPr lang="en-US" sz="1200">
                <a:latin typeface="Courier (W1)" pitchFamily="49" charset="0"/>
              </a:rPr>
              <a:t>c| 7 8 9</a:t>
            </a:r>
          </a:p>
          <a:p>
            <a:r>
              <a:rPr lang="en-US" sz="1200">
                <a:latin typeface="Courier (W1)" pitchFamily="49" charset="0"/>
              </a:rPr>
              <a:t>q)</a:t>
            </a:r>
          </a:p>
          <a:p>
            <a:r>
              <a:rPr lang="en-US" sz="1200">
                <a:latin typeface="Courier (W1)" pitchFamily="49" charset="0"/>
              </a:rPr>
              <a:t>q)</a:t>
            </a:r>
            <a:r>
              <a:rPr lang="en-US" sz="1200" err="1">
                <a:latin typeface="Courier (W1)" pitchFamily="49" charset="0"/>
              </a:rPr>
              <a:t>dy</a:t>
            </a:r>
            <a:r>
              <a:rPr lang="en-US" sz="1200">
                <a:latin typeface="Courier (W1)" pitchFamily="49" charset="0"/>
              </a:rPr>
              <a:t>[`a]</a:t>
            </a:r>
          </a:p>
          <a:p>
            <a:r>
              <a:rPr lang="en-US" sz="1200">
                <a:latin typeface="Courier (W1)" pitchFamily="49" charset="0"/>
              </a:rPr>
              <a:t>1 2 3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4053650"/>
            <a:ext cx="8964386" cy="1837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latin typeface="Courier (W1)" pitchFamily="49" charset="0"/>
              </a:rPr>
              <a:t>q)dy1:(`</a:t>
            </a:r>
            <a:r>
              <a:rPr lang="en-US" sz="1200" err="1">
                <a:latin typeface="Courier (W1)" pitchFamily="49" charset="0"/>
              </a:rPr>
              <a:t>a`b`c</a:t>
            </a:r>
            <a:r>
              <a:rPr lang="en-US" sz="1200">
                <a:latin typeface="Courier (W1)" pitchFamily="49" charset="0"/>
              </a:rPr>
              <a:t>)!(7 8 9;`d`e`f;101b)</a:t>
            </a:r>
          </a:p>
          <a:p>
            <a:r>
              <a:rPr lang="en-US" sz="1200">
                <a:latin typeface="Courier (W1)" pitchFamily="49" charset="0"/>
              </a:rPr>
              <a:t>q)</a:t>
            </a:r>
          </a:p>
          <a:p>
            <a:r>
              <a:rPr lang="en-US" sz="1200">
                <a:latin typeface="Courier (W1)" pitchFamily="49" charset="0"/>
              </a:rPr>
              <a:t>q)dy1,:`c`d!8 7 		/join in place</a:t>
            </a:r>
          </a:p>
          <a:p>
            <a:r>
              <a:rPr lang="en-US" sz="1200">
                <a:latin typeface="Courier (W1)" pitchFamily="49" charset="0"/>
              </a:rPr>
              <a:t>q)</a:t>
            </a:r>
          </a:p>
          <a:p>
            <a:r>
              <a:rPr lang="en-US" sz="1200">
                <a:latin typeface="Courier (W1)" pitchFamily="49" charset="0"/>
              </a:rPr>
              <a:t>q)dy1</a:t>
            </a:r>
          </a:p>
          <a:p>
            <a:r>
              <a:rPr lang="en-US" sz="1200">
                <a:latin typeface="Courier (W1)" pitchFamily="49" charset="0"/>
              </a:rPr>
              <a:t>a| 7 8 9</a:t>
            </a:r>
          </a:p>
          <a:p>
            <a:r>
              <a:rPr lang="en-US" sz="1200">
                <a:latin typeface="Courier (W1)" pitchFamily="49" charset="0"/>
              </a:rPr>
              <a:t>b| `</a:t>
            </a:r>
            <a:r>
              <a:rPr lang="en-US" sz="1200" err="1">
                <a:latin typeface="Courier (W1)" pitchFamily="49" charset="0"/>
              </a:rPr>
              <a:t>d`e`f</a:t>
            </a:r>
            <a:endParaRPr lang="en-US" sz="1200">
              <a:latin typeface="Courier (W1)" pitchFamily="49" charset="0"/>
            </a:endParaRPr>
          </a:p>
          <a:p>
            <a:r>
              <a:rPr lang="en-US" sz="1200">
                <a:latin typeface="Courier (W1)" pitchFamily="49" charset="0"/>
              </a:rPr>
              <a:t>c| 8 			/existing key is amended</a:t>
            </a:r>
          </a:p>
          <a:p>
            <a:r>
              <a:rPr lang="en-US" sz="1200">
                <a:latin typeface="Courier (W1)" pitchFamily="49" charset="0"/>
              </a:rPr>
              <a:t>d| 7 			/new key is added</a:t>
            </a:r>
          </a:p>
        </p:txBody>
      </p:sp>
    </p:spTree>
    <p:extLst>
      <p:ext uri="{BB962C8B-B14F-4D97-AF65-F5344CB8AC3E}">
        <p14:creationId xmlns:p14="http://schemas.microsoft.com/office/powerpoint/2010/main" val="33409911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Dictionaries (3/8)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Lookup assignment: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54</a:t>
            </a:fld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457200" y="1922734"/>
            <a:ext cx="8964386" cy="2544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latin typeface="Courier (W1)" pitchFamily="49" charset="0"/>
              </a:rPr>
              <a:t>q)dy2:(`</a:t>
            </a:r>
            <a:r>
              <a:rPr lang="en-US" sz="1200" dirty="0" err="1">
                <a:latin typeface="Courier (W1)" pitchFamily="49" charset="0"/>
              </a:rPr>
              <a:t>a`b`c</a:t>
            </a:r>
            <a:r>
              <a:rPr lang="en-US" sz="1200" dirty="0">
                <a:latin typeface="Courier (W1)" pitchFamily="49" charset="0"/>
              </a:rPr>
              <a:t>)!(1 2 3;4 5 6;7 8 9)</a:t>
            </a:r>
          </a:p>
          <a:p>
            <a:r>
              <a:rPr lang="en-US" sz="1200" dirty="0">
                <a:latin typeface="Courier (W1)" pitchFamily="49" charset="0"/>
              </a:rPr>
              <a:t>q)dy2[`c]:9 3 6 	/amend existing key</a:t>
            </a:r>
          </a:p>
          <a:p>
            <a:r>
              <a:rPr lang="en-US" sz="1200" dirty="0">
                <a:latin typeface="Courier (W1)" pitchFamily="49" charset="0"/>
              </a:rPr>
              <a:t>q)dy2</a:t>
            </a:r>
          </a:p>
          <a:p>
            <a:r>
              <a:rPr lang="en-US" sz="1200" dirty="0">
                <a:latin typeface="Courier (W1)" pitchFamily="49" charset="0"/>
              </a:rPr>
              <a:t>a| 1 2 3</a:t>
            </a:r>
          </a:p>
          <a:p>
            <a:r>
              <a:rPr lang="en-US" sz="1200" dirty="0">
                <a:latin typeface="Courier (W1)" pitchFamily="49" charset="0"/>
              </a:rPr>
              <a:t>b| 4 5 6</a:t>
            </a:r>
          </a:p>
          <a:p>
            <a:r>
              <a:rPr lang="en-US" sz="1200" dirty="0">
                <a:latin typeface="Courier (W1)" pitchFamily="49" charset="0"/>
              </a:rPr>
              <a:t>c| 9 3 6</a:t>
            </a:r>
          </a:p>
          <a:p>
            <a:r>
              <a:rPr lang="en-US" sz="1200" dirty="0">
                <a:latin typeface="Courier (W1)" pitchFamily="49" charset="0"/>
              </a:rPr>
              <a:t>q)dy2[`d]:8 8 8 	/add new key</a:t>
            </a:r>
          </a:p>
          <a:p>
            <a:r>
              <a:rPr lang="en-US" sz="1200" dirty="0">
                <a:latin typeface="Courier (W1)" pitchFamily="49" charset="0"/>
              </a:rPr>
              <a:t>a| 1 2 3</a:t>
            </a:r>
          </a:p>
          <a:p>
            <a:r>
              <a:rPr lang="en-US" sz="1200" dirty="0">
                <a:latin typeface="Courier (W1)" pitchFamily="49" charset="0"/>
              </a:rPr>
              <a:t>b| 4 5 6</a:t>
            </a:r>
          </a:p>
          <a:p>
            <a:r>
              <a:rPr lang="en-US" sz="1200" dirty="0">
                <a:latin typeface="Courier (W1)" pitchFamily="49" charset="0"/>
              </a:rPr>
              <a:t>c| 9 3 6</a:t>
            </a:r>
          </a:p>
          <a:p>
            <a:r>
              <a:rPr lang="en-US" sz="1200" dirty="0">
                <a:latin typeface="Courier (W1)" pitchFamily="49" charset="0"/>
              </a:rPr>
              <a:t>d| 8 8 8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5003073"/>
            <a:ext cx="8964386" cy="731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latin typeface="Courier (W1)" pitchFamily="49" charset="0"/>
              </a:rPr>
              <a:t>q)type dy2</a:t>
            </a:r>
          </a:p>
          <a:p>
            <a:r>
              <a:rPr lang="en-US" sz="1200" dirty="0">
                <a:latin typeface="Courier (W1)" pitchFamily="49" charset="0"/>
              </a:rPr>
              <a:t>99h</a:t>
            </a:r>
          </a:p>
        </p:txBody>
      </p:sp>
    </p:spTree>
    <p:extLst>
      <p:ext uri="{BB962C8B-B14F-4D97-AF65-F5344CB8AC3E}">
        <p14:creationId xmlns:p14="http://schemas.microsoft.com/office/powerpoint/2010/main" val="33409911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SG" dirty="0"/>
              <a:t>Create the following dictionary, d1, which gives the number of hours past</a:t>
            </a:r>
            <a:br>
              <a:rPr lang="en-SG" dirty="0"/>
            </a:br>
            <a:r>
              <a:rPr lang="en-SG" dirty="0"/>
              <a:t>   GMT for several cities:</a:t>
            </a:r>
            <a:endParaRPr lang="en-US" dirty="0"/>
          </a:p>
          <a:p>
            <a:pPr marL="0" indent="0">
              <a:buNone/>
            </a:pPr>
            <a:r>
              <a:rPr lang="en-SG" dirty="0"/>
              <a:t>    London : 0</a:t>
            </a:r>
            <a:br>
              <a:rPr lang="en-SG" dirty="0"/>
            </a:br>
            <a:r>
              <a:rPr lang="en-SG" dirty="0"/>
              <a:t>    Paris  : 1</a:t>
            </a:r>
            <a:br>
              <a:rPr lang="en-SG" dirty="0"/>
            </a:br>
            <a:r>
              <a:rPr lang="en-SG" dirty="0"/>
              <a:t>    Athens : 2</a:t>
            </a:r>
            <a:br>
              <a:rPr lang="en-SG" dirty="0"/>
            </a:br>
            <a:r>
              <a:rPr lang="en-SG" dirty="0"/>
              <a:t>    Toronto : -5</a:t>
            </a:r>
            <a:br>
              <a:rPr lang="en-SG" dirty="0"/>
            </a:br>
            <a:r>
              <a:rPr lang="en-SG" dirty="0"/>
              <a:t>    Sydney : 9</a:t>
            </a:r>
            <a:br>
              <a:rPr lang="en-SG" dirty="0"/>
            </a:br>
            <a:r>
              <a:rPr lang="en-SG" dirty="0"/>
              <a:t>    Tokyo : 8</a:t>
            </a:r>
            <a:br>
              <a:rPr lang="en-SG" dirty="0"/>
            </a:br>
            <a:r>
              <a:rPr lang="en-SG" dirty="0"/>
              <a:t>    Chicago : -6</a:t>
            </a:r>
            <a:endParaRPr lang="en-US" dirty="0"/>
          </a:p>
          <a:p>
            <a:pPr marL="0" indent="0">
              <a:buNone/>
            </a:pPr>
            <a:r>
              <a:rPr lang="en-SG" dirty="0"/>
              <a:t>2.    Extract the number of hours past GMT for Tokyo and Athens in one line.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55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12160" y="4910676"/>
            <a:ext cx="8993190" cy="8297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b="1" dirty="0">
                <a:latin typeface="Courier (W1)" pitchFamily="49" charset="0"/>
              </a:rPr>
              <a:t>SOLUTION</a:t>
            </a:r>
          </a:p>
          <a:p>
            <a:pPr fontAlgn="b"/>
            <a:r>
              <a:rPr lang="en-US" sz="1400" dirty="0">
                <a:latin typeface="Courier (W1)" pitchFamily="49" charset="0"/>
              </a:rPr>
              <a:t>q) d1:`London`Paris`Athens`Toronto`Sydney`Tokyo`Chicago!0 1 2 -5 9 8 -6</a:t>
            </a:r>
          </a:p>
          <a:p>
            <a:pPr fontAlgn="b"/>
            <a:r>
              <a:rPr lang="en-US" sz="1400" dirty="0">
                <a:latin typeface="Courier (W1)" pitchFamily="49" charset="0"/>
              </a:rPr>
              <a:t>q) d1[`</a:t>
            </a:r>
            <a:r>
              <a:rPr lang="en-US" sz="1400" dirty="0" err="1">
                <a:latin typeface="Courier (W1)" pitchFamily="49" charset="0"/>
              </a:rPr>
              <a:t>Tokyo`Athens</a:t>
            </a:r>
            <a:r>
              <a:rPr lang="en-US" sz="1400" dirty="0">
                <a:latin typeface="Courier (W1)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52645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Dictionaries (4/8)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We can use the operators find (?), drop (_), and take (#) with dictionaries: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56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57200" y="1925904"/>
            <a:ext cx="8964386" cy="3827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latin typeface="Courier (W1)" pitchFamily="49" charset="0"/>
              </a:rPr>
              <a:t>q)dict:`a`b`c!10 11 12</a:t>
            </a:r>
          </a:p>
          <a:p>
            <a:r>
              <a:rPr lang="en-US" sz="1200">
                <a:latin typeface="Courier (W1)" pitchFamily="49" charset="0"/>
              </a:rPr>
              <a:t>q)</a:t>
            </a:r>
          </a:p>
          <a:p>
            <a:r>
              <a:rPr lang="en-US" sz="1200">
                <a:latin typeface="Courier (W1)" pitchFamily="49" charset="0"/>
              </a:rPr>
              <a:t>q)dict?10 	/ find values</a:t>
            </a:r>
          </a:p>
          <a:p>
            <a:r>
              <a:rPr lang="en-US" sz="1200">
                <a:latin typeface="Courier (W1)" pitchFamily="49" charset="0"/>
              </a:rPr>
              <a:t>`a</a:t>
            </a:r>
          </a:p>
          <a:p>
            <a:r>
              <a:rPr lang="en-US" sz="1200">
                <a:latin typeface="Courier (W1)" pitchFamily="49" charset="0"/>
              </a:rPr>
              <a:t>q)dict?10 12 	/ find multiple values</a:t>
            </a:r>
          </a:p>
          <a:p>
            <a:r>
              <a:rPr lang="en-US" sz="1200">
                <a:latin typeface="Courier (W1)" pitchFamily="49" charset="0"/>
              </a:rPr>
              <a:t>`</a:t>
            </a:r>
            <a:r>
              <a:rPr lang="en-US" sz="1200" err="1">
                <a:latin typeface="Courier (W1)" pitchFamily="49" charset="0"/>
              </a:rPr>
              <a:t>a`c</a:t>
            </a:r>
            <a:endParaRPr lang="en-US" sz="1200">
              <a:latin typeface="Courier (W1)" pitchFamily="49" charset="0"/>
            </a:endParaRPr>
          </a:p>
          <a:p>
            <a:r>
              <a:rPr lang="en-US" sz="1200">
                <a:latin typeface="Courier (W1)" pitchFamily="49" charset="0"/>
              </a:rPr>
              <a:t>q)</a:t>
            </a:r>
          </a:p>
          <a:p>
            <a:r>
              <a:rPr lang="en-US" sz="1200">
                <a:latin typeface="Courier (W1)" pitchFamily="49" charset="0"/>
              </a:rPr>
              <a:t>q)`a _ </a:t>
            </a:r>
            <a:r>
              <a:rPr lang="en-US" sz="1200" err="1">
                <a:latin typeface="Courier (W1)" pitchFamily="49" charset="0"/>
              </a:rPr>
              <a:t>dict</a:t>
            </a:r>
            <a:r>
              <a:rPr lang="en-US" sz="1200">
                <a:latin typeface="Courier (W1)" pitchFamily="49" charset="0"/>
              </a:rPr>
              <a:t> 	/ drop keys</a:t>
            </a:r>
          </a:p>
          <a:p>
            <a:r>
              <a:rPr lang="en-US" sz="1200">
                <a:latin typeface="Courier (W1)" pitchFamily="49" charset="0"/>
              </a:rPr>
              <a:t>b| 11</a:t>
            </a:r>
          </a:p>
          <a:p>
            <a:r>
              <a:rPr lang="en-US" sz="1200">
                <a:latin typeface="Courier (W1)" pitchFamily="49" charset="0"/>
              </a:rPr>
              <a:t>c| 12</a:t>
            </a:r>
          </a:p>
          <a:p>
            <a:r>
              <a:rPr lang="en-US" sz="1200">
                <a:latin typeface="Courier (W1)" pitchFamily="49" charset="0"/>
              </a:rPr>
              <a:t>q)`</a:t>
            </a:r>
            <a:r>
              <a:rPr lang="en-US" sz="1200" err="1">
                <a:latin typeface="Courier (W1)" pitchFamily="49" charset="0"/>
              </a:rPr>
              <a:t>a`b</a:t>
            </a:r>
            <a:r>
              <a:rPr lang="en-US" sz="1200">
                <a:latin typeface="Courier (W1)" pitchFamily="49" charset="0"/>
              </a:rPr>
              <a:t> _ </a:t>
            </a:r>
            <a:r>
              <a:rPr lang="en-US" sz="1200" err="1">
                <a:latin typeface="Courier (W1)" pitchFamily="49" charset="0"/>
              </a:rPr>
              <a:t>dict</a:t>
            </a:r>
            <a:r>
              <a:rPr lang="en-US" sz="1200">
                <a:latin typeface="Courier (W1)" pitchFamily="49" charset="0"/>
              </a:rPr>
              <a:t> 	/ drop multiple keys</a:t>
            </a:r>
          </a:p>
          <a:p>
            <a:r>
              <a:rPr lang="en-US" sz="1200">
                <a:latin typeface="Courier (W1)" pitchFamily="49" charset="0"/>
              </a:rPr>
              <a:t>c| 12</a:t>
            </a:r>
          </a:p>
          <a:p>
            <a:r>
              <a:rPr lang="en-US" sz="1200">
                <a:latin typeface="Courier (W1)" pitchFamily="49" charset="0"/>
              </a:rPr>
              <a:t>q)</a:t>
            </a:r>
            <a:r>
              <a:rPr lang="en-US" sz="1200" err="1">
                <a:latin typeface="Courier (W1)" pitchFamily="49" charset="0"/>
              </a:rPr>
              <a:t>dict</a:t>
            </a:r>
            <a:r>
              <a:rPr lang="en-US" sz="1200">
                <a:latin typeface="Courier (W1)" pitchFamily="49" charset="0"/>
              </a:rPr>
              <a:t> _ `a</a:t>
            </a:r>
          </a:p>
          <a:p>
            <a:r>
              <a:rPr lang="en-US" sz="1200">
                <a:latin typeface="Courier (W1)" pitchFamily="49" charset="0"/>
              </a:rPr>
              <a:t>b| 11</a:t>
            </a:r>
          </a:p>
          <a:p>
            <a:r>
              <a:rPr lang="en-US" sz="1200">
                <a:latin typeface="Courier (W1)" pitchFamily="49" charset="0"/>
              </a:rPr>
              <a:t>c| 12</a:t>
            </a:r>
          </a:p>
          <a:p>
            <a:r>
              <a:rPr lang="en-US" sz="1200">
                <a:latin typeface="Courier (W1)" pitchFamily="49" charset="0"/>
              </a:rPr>
              <a:t>q)</a:t>
            </a:r>
          </a:p>
          <a:p>
            <a:r>
              <a:rPr lang="en-US" sz="1200">
                <a:latin typeface="Courier (W1)" pitchFamily="49" charset="0"/>
              </a:rPr>
              <a:t>q)`</a:t>
            </a:r>
            <a:r>
              <a:rPr lang="en-US" sz="1200" err="1">
                <a:latin typeface="Courier (W1)" pitchFamily="49" charset="0"/>
              </a:rPr>
              <a:t>b`c`g#dict</a:t>
            </a:r>
            <a:r>
              <a:rPr lang="en-US" sz="1200">
                <a:latin typeface="Courier (W1)" pitchFamily="49" charset="0"/>
              </a:rPr>
              <a:t> 	/ take</a:t>
            </a:r>
          </a:p>
          <a:p>
            <a:r>
              <a:rPr lang="en-US" sz="1200">
                <a:latin typeface="Courier (W1)" pitchFamily="49" charset="0"/>
              </a:rPr>
              <a:t>b| 11</a:t>
            </a:r>
          </a:p>
          <a:p>
            <a:r>
              <a:rPr lang="en-US" sz="1200">
                <a:latin typeface="Courier (W1)" pitchFamily="49" charset="0"/>
              </a:rPr>
              <a:t>c| 12</a:t>
            </a:r>
          </a:p>
          <a:p>
            <a:r>
              <a:rPr lang="en-US" sz="1200">
                <a:latin typeface="Courier (W1)" pitchFamily="49" charset="0"/>
              </a:rPr>
              <a:t>g|</a:t>
            </a:r>
          </a:p>
        </p:txBody>
      </p:sp>
    </p:spTree>
    <p:extLst>
      <p:ext uri="{BB962C8B-B14F-4D97-AF65-F5344CB8AC3E}">
        <p14:creationId xmlns:p14="http://schemas.microsoft.com/office/powerpoint/2010/main" val="144415238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Dictionaries (5/8)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Arithmetic operators act on the range lists of dictionaries for each element they have in common. Other domain elements are present but remain unchanged.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57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57200" y="2225310"/>
            <a:ext cx="8964386" cy="3155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latin typeface="Courier (W1)" pitchFamily="49" charset="0"/>
              </a:rPr>
              <a:t>q)d1:`alpha`bravo`charlie`delta`echo`foxtrot!10 15 3 21 6 30</a:t>
            </a:r>
          </a:p>
          <a:p>
            <a:r>
              <a:rPr lang="en-US" sz="1200">
                <a:latin typeface="Courier (W1)" pitchFamily="49" charset="0"/>
              </a:rPr>
              <a:t>q)d2: `alpha`charlie`bravo`foxtrot!10 8 6 30</a:t>
            </a:r>
          </a:p>
          <a:p>
            <a:r>
              <a:rPr lang="en-US" sz="1200">
                <a:latin typeface="Courier (W1)" pitchFamily="49" charset="0"/>
              </a:rPr>
              <a:t>q)</a:t>
            </a:r>
          </a:p>
          <a:p>
            <a:r>
              <a:rPr lang="en-US" sz="1200">
                <a:latin typeface="Courier (W1)" pitchFamily="49" charset="0"/>
              </a:rPr>
              <a:t>q)d2*2</a:t>
            </a:r>
          </a:p>
          <a:p>
            <a:r>
              <a:rPr lang="en-US" sz="1200">
                <a:latin typeface="Courier (W1)" pitchFamily="49" charset="0"/>
              </a:rPr>
              <a:t>alpha 	| 20</a:t>
            </a:r>
          </a:p>
          <a:p>
            <a:r>
              <a:rPr lang="en-US" sz="1200">
                <a:latin typeface="Courier (W1)" pitchFamily="49" charset="0"/>
              </a:rPr>
              <a:t>Charlie	| 16</a:t>
            </a:r>
          </a:p>
          <a:p>
            <a:r>
              <a:rPr lang="en-US" sz="1200">
                <a:latin typeface="Courier (W1)" pitchFamily="49" charset="0"/>
              </a:rPr>
              <a:t>bravo 	| 12</a:t>
            </a:r>
          </a:p>
          <a:p>
            <a:r>
              <a:rPr lang="en-US" sz="1200">
                <a:latin typeface="Courier (W1)" pitchFamily="49" charset="0"/>
              </a:rPr>
              <a:t>Foxtrot	| 60</a:t>
            </a:r>
          </a:p>
          <a:p>
            <a:r>
              <a:rPr lang="en-US" sz="1200">
                <a:latin typeface="Courier (W1)" pitchFamily="49" charset="0"/>
              </a:rPr>
              <a:t>q)</a:t>
            </a:r>
          </a:p>
          <a:p>
            <a:r>
              <a:rPr lang="en-US" sz="1200">
                <a:latin typeface="Courier (W1)" pitchFamily="49" charset="0"/>
              </a:rPr>
              <a:t>q)d1+d2 			/result shows all the distinct domains,</a:t>
            </a:r>
          </a:p>
          <a:p>
            <a:r>
              <a:rPr lang="en-US" sz="1200">
                <a:latin typeface="Courier (W1)" pitchFamily="49" charset="0"/>
              </a:rPr>
              <a:t>alpha 	| 20 		/and only adds those present in both</a:t>
            </a:r>
          </a:p>
          <a:p>
            <a:r>
              <a:rPr lang="en-US" sz="1200">
                <a:latin typeface="Courier (W1)" pitchFamily="49" charset="0"/>
              </a:rPr>
              <a:t>bravo 	| 21</a:t>
            </a:r>
          </a:p>
          <a:p>
            <a:r>
              <a:rPr lang="en-US" sz="1200">
                <a:latin typeface="Courier (W1)" pitchFamily="49" charset="0"/>
              </a:rPr>
              <a:t>Charlie	| 11</a:t>
            </a:r>
          </a:p>
          <a:p>
            <a:r>
              <a:rPr lang="en-US" sz="1200">
                <a:latin typeface="Courier (W1)" pitchFamily="49" charset="0"/>
              </a:rPr>
              <a:t>delta 	| 21</a:t>
            </a:r>
          </a:p>
          <a:p>
            <a:r>
              <a:rPr lang="en-US" sz="1200">
                <a:latin typeface="Courier (W1)" pitchFamily="49" charset="0"/>
              </a:rPr>
              <a:t>echo 	| 6</a:t>
            </a:r>
          </a:p>
          <a:p>
            <a:r>
              <a:rPr lang="en-US" sz="1200">
                <a:latin typeface="Courier (W1)" pitchFamily="49" charset="0"/>
              </a:rPr>
              <a:t>Foxtrot	| 60</a:t>
            </a:r>
          </a:p>
        </p:txBody>
      </p:sp>
    </p:spTree>
    <p:extLst>
      <p:ext uri="{BB962C8B-B14F-4D97-AF65-F5344CB8AC3E}">
        <p14:creationId xmlns:p14="http://schemas.microsoft.com/office/powerpoint/2010/main" val="334099117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Dictionaries (6/8)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Logical operators will also match on dictionary ranges according to keys: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also use other mathematical operations: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58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57200" y="1952355"/>
            <a:ext cx="8964386" cy="1391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latin typeface="Courier (W1)" pitchFamily="49" charset="0"/>
              </a:rPr>
              <a:t>q)d1=d2</a:t>
            </a:r>
          </a:p>
          <a:p>
            <a:r>
              <a:rPr lang="en-US" sz="1200">
                <a:latin typeface="Courier (W1)" pitchFamily="49" charset="0"/>
              </a:rPr>
              <a:t>alpha 	| 1</a:t>
            </a:r>
          </a:p>
          <a:p>
            <a:r>
              <a:rPr lang="en-US" sz="1200">
                <a:latin typeface="Courier (W1)" pitchFamily="49" charset="0"/>
              </a:rPr>
              <a:t>bravo 	| 0</a:t>
            </a:r>
          </a:p>
          <a:p>
            <a:r>
              <a:rPr lang="en-US" sz="1200">
                <a:latin typeface="Courier (W1)" pitchFamily="49" charset="0"/>
              </a:rPr>
              <a:t>Charlie	| 0</a:t>
            </a:r>
          </a:p>
          <a:p>
            <a:r>
              <a:rPr lang="en-US" sz="1200">
                <a:latin typeface="Courier (W1)" pitchFamily="49" charset="0"/>
              </a:rPr>
              <a:t>delta 	| 0</a:t>
            </a:r>
          </a:p>
          <a:p>
            <a:r>
              <a:rPr lang="en-US" sz="1200">
                <a:latin typeface="Courier (W1)" pitchFamily="49" charset="0"/>
              </a:rPr>
              <a:t>echo 	| 0</a:t>
            </a:r>
          </a:p>
          <a:p>
            <a:r>
              <a:rPr lang="en-US" sz="1200">
                <a:latin typeface="Courier (W1)" pitchFamily="49" charset="0"/>
              </a:rPr>
              <a:t>Foxtrot	| 1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3742486"/>
            <a:ext cx="8964386" cy="1391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200" dirty="0">
                <a:latin typeface="Courier (W1)" pitchFamily="49" charset="0"/>
              </a:rPr>
              <a:t>q)dy2:(abc)!(1 2 3;4 5 6;7 8 9)</a:t>
            </a:r>
          </a:p>
          <a:p>
            <a:r>
              <a:rPr lang="en-US" sz="1200" dirty="0">
                <a:latin typeface="Courier (W1)" pitchFamily="49" charset="0"/>
              </a:rPr>
              <a:t>q)avg dy2 		/average on whole dictionary by index</a:t>
            </a:r>
          </a:p>
          <a:p>
            <a:r>
              <a:rPr lang="en-US" sz="1200" dirty="0">
                <a:latin typeface="Courier (W1)" pitchFamily="49" charset="0"/>
              </a:rPr>
              <a:t>4 5 6f</a:t>
            </a:r>
          </a:p>
          <a:p>
            <a:r>
              <a:rPr lang="en-US" sz="1200" dirty="0">
                <a:latin typeface="Courier (W1)" pitchFamily="49" charset="0"/>
              </a:rPr>
              <a:t>q)</a:t>
            </a:r>
            <a:r>
              <a:rPr lang="en-US" sz="1200" dirty="0" err="1">
                <a:latin typeface="Courier (W1)" pitchFamily="49" charset="0"/>
              </a:rPr>
              <a:t>avg</a:t>
            </a:r>
            <a:r>
              <a:rPr lang="en-US" sz="1200" dirty="0">
                <a:latin typeface="Courier (W1)" pitchFamily="49" charset="0"/>
              </a:rPr>
              <a:t> each dy2 		/average on each value of dictionary</a:t>
            </a:r>
          </a:p>
          <a:p>
            <a:r>
              <a:rPr lang="en-US" sz="1200" dirty="0">
                <a:latin typeface="Courier (W1)" pitchFamily="49" charset="0"/>
              </a:rPr>
              <a:t>a| 2</a:t>
            </a:r>
          </a:p>
          <a:p>
            <a:r>
              <a:rPr lang="en-US" sz="1200" dirty="0">
                <a:latin typeface="Courier (W1)" pitchFamily="49" charset="0"/>
              </a:rPr>
              <a:t>b| 5</a:t>
            </a:r>
          </a:p>
          <a:p>
            <a:r>
              <a:rPr lang="en-US" sz="1200" dirty="0">
                <a:latin typeface="Courier (W1)" pitchFamily="49" charset="0"/>
              </a:rPr>
              <a:t>c| 8</a:t>
            </a:r>
          </a:p>
        </p:txBody>
      </p:sp>
    </p:spTree>
    <p:extLst>
      <p:ext uri="{BB962C8B-B14F-4D97-AF65-F5344CB8AC3E}">
        <p14:creationId xmlns:p14="http://schemas.microsoft.com/office/powerpoint/2010/main" val="4587276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SG" dirty="0"/>
              <a:t>Create the following dictionary, d1, which gives the number of hours past</a:t>
            </a:r>
            <a:br>
              <a:rPr lang="en-SG" dirty="0"/>
            </a:br>
            <a:r>
              <a:rPr lang="en-SG" dirty="0"/>
              <a:t>   GMT for several cities:</a:t>
            </a:r>
            <a:endParaRPr lang="en-US" dirty="0"/>
          </a:p>
          <a:p>
            <a:pPr marL="0" indent="0">
              <a:buNone/>
            </a:pPr>
            <a:r>
              <a:rPr lang="en-SG" dirty="0"/>
              <a:t>    London : 0</a:t>
            </a:r>
            <a:br>
              <a:rPr lang="en-SG" dirty="0"/>
            </a:br>
            <a:r>
              <a:rPr lang="en-SG" dirty="0"/>
              <a:t>    Paris  : 1</a:t>
            </a:r>
            <a:br>
              <a:rPr lang="en-SG" dirty="0"/>
            </a:br>
            <a:r>
              <a:rPr lang="en-SG" dirty="0"/>
              <a:t>    Athens : 2</a:t>
            </a:r>
            <a:br>
              <a:rPr lang="en-SG" dirty="0"/>
            </a:br>
            <a:r>
              <a:rPr lang="en-SG" dirty="0"/>
              <a:t>    Toronto : -5</a:t>
            </a:r>
            <a:br>
              <a:rPr lang="en-SG" dirty="0"/>
            </a:br>
            <a:r>
              <a:rPr lang="en-SG" dirty="0"/>
              <a:t>    Sydney : 9</a:t>
            </a:r>
            <a:br>
              <a:rPr lang="en-SG" dirty="0"/>
            </a:br>
            <a:r>
              <a:rPr lang="en-SG" dirty="0"/>
              <a:t>    Tokyo : 8</a:t>
            </a:r>
            <a:br>
              <a:rPr lang="en-SG" dirty="0"/>
            </a:br>
            <a:r>
              <a:rPr lang="en-SG" dirty="0"/>
              <a:t>    Chicago : -6</a:t>
            </a:r>
            <a:endParaRPr lang="en-US" dirty="0"/>
          </a:p>
          <a:p>
            <a:pPr marL="457200" indent="-457200">
              <a:buAutoNum type="arabicPeriod" startAt="2"/>
            </a:pPr>
            <a:r>
              <a:rPr lang="en-SG" dirty="0"/>
              <a:t>Extract the number of hours past GMT for Tokyo and Athens.</a:t>
            </a:r>
          </a:p>
          <a:p>
            <a:pPr marL="457200" indent="-457200">
              <a:buAutoNum type="arabicPeriod" startAt="2"/>
            </a:pPr>
            <a:r>
              <a:rPr lang="en-SG" dirty="0"/>
              <a:t>It is now British summer time, change the London value from 0 to 1.</a:t>
            </a:r>
            <a:endParaRPr lang="en-US" dirty="0"/>
          </a:p>
          <a:p>
            <a:pPr marL="457200" indent="-457200">
              <a:buAutoNum type="arabicPeriod" startAt="2"/>
            </a:pPr>
            <a:r>
              <a:rPr lang="en-SG" dirty="0"/>
              <a:t>Include the data for Rome (GMT+1) in the dictionary d1.</a:t>
            </a:r>
          </a:p>
          <a:p>
            <a:pPr marL="457200" indent="-457200">
              <a:buFont typeface="Wingdings" panose="05000000000000000000" pitchFamily="2" charset="2"/>
              <a:buAutoNum type="arabicPeriod" startAt="2"/>
            </a:pPr>
            <a:r>
              <a:rPr lang="en-SG" dirty="0"/>
              <a:t>If it is 12:30 in Paris, calculate the time in Chicago.</a:t>
            </a:r>
            <a:endParaRPr lang="en-US" dirty="0"/>
          </a:p>
          <a:p>
            <a:pPr marL="457200" indent="-457200">
              <a:buAutoNum type="arabicPeriod" startAt="2"/>
            </a:pPr>
            <a:endParaRPr lang="en-SG" dirty="0"/>
          </a:p>
          <a:p>
            <a:pPr marL="457200" indent="-457200">
              <a:buAutoNum type="arabicPeriod" startAt="5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59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2380919" y="2357895"/>
            <a:ext cx="6940363" cy="17662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b="1" dirty="0">
                <a:latin typeface="Courier (W1)" pitchFamily="49" charset="0"/>
              </a:rPr>
              <a:t>SOLUTION</a:t>
            </a:r>
          </a:p>
          <a:p>
            <a:pPr fontAlgn="b"/>
            <a:r>
              <a:rPr lang="en-US" sz="1400" dirty="0">
                <a:latin typeface="Courier (W1)" pitchFamily="49" charset="0"/>
              </a:rPr>
              <a:t>q) d1:`London`Paris`Athens`Toronto`Sydney`Tokyo`Chicago!0 1 2 -5 9 8 -6</a:t>
            </a:r>
          </a:p>
          <a:p>
            <a:pPr fontAlgn="b"/>
            <a:r>
              <a:rPr lang="en-US" sz="1400" dirty="0">
                <a:latin typeface="Courier (W1)" pitchFamily="49" charset="0"/>
              </a:rPr>
              <a:t>q) d1[`</a:t>
            </a:r>
            <a:r>
              <a:rPr lang="en-US" sz="1400" dirty="0" err="1">
                <a:latin typeface="Courier (W1)" pitchFamily="49" charset="0"/>
              </a:rPr>
              <a:t>Tokyo`Athens</a:t>
            </a:r>
            <a:r>
              <a:rPr lang="en-US" sz="1400" dirty="0">
                <a:latin typeface="Courier (W1)" pitchFamily="49" charset="0"/>
              </a:rPr>
              <a:t>]</a:t>
            </a:r>
          </a:p>
          <a:p>
            <a:pPr fontAlgn="b"/>
            <a:r>
              <a:rPr lang="en-US" sz="1400" dirty="0">
                <a:latin typeface="Courier (W1)" pitchFamily="49" charset="0"/>
              </a:rPr>
              <a:t>q) d1[`London]:1</a:t>
            </a:r>
          </a:p>
          <a:p>
            <a:pPr fontAlgn="b"/>
            <a:r>
              <a:rPr lang="en-US" sz="1400" dirty="0">
                <a:latin typeface="Courier (W1)" pitchFamily="49" charset="0"/>
              </a:rPr>
              <a:t>q) </a:t>
            </a:r>
            <a:r>
              <a:rPr lang="sv-SE" sz="1400" dirty="0">
                <a:latin typeface="Courier (W1)" pitchFamily="49" charset="0"/>
              </a:rPr>
              <a:t>d1[`Rome]:1</a:t>
            </a:r>
          </a:p>
          <a:p>
            <a:pPr fontAlgn="b"/>
            <a:r>
              <a:rPr lang="en-US" sz="1400" dirty="0">
                <a:latin typeface="Courier (W1)" pitchFamily="49" charset="0"/>
              </a:rPr>
              <a:t>q) 12:30 + 01:00*(d1`Chicago) - d1`Paris</a:t>
            </a:r>
          </a:p>
        </p:txBody>
      </p:sp>
    </p:spTree>
    <p:extLst>
      <p:ext uri="{BB962C8B-B14F-4D97-AF65-F5344CB8AC3E}">
        <p14:creationId xmlns:p14="http://schemas.microsoft.com/office/powerpoint/2010/main" val="3572734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kdb</a:t>
            </a:r>
            <a:r>
              <a:rPr lang="en-US" dirty="0"/>
              <a:t>+ Windows Installation (1/3)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dirty="0"/>
              <a:t>Download </a:t>
            </a:r>
            <a:r>
              <a:rPr lang="en-US" dirty="0" err="1"/>
              <a:t>kdb</a:t>
            </a:r>
            <a:r>
              <a:rPr lang="en-US" dirty="0"/>
              <a:t>+/q (win32) from  </a:t>
            </a:r>
          </a:p>
          <a:p>
            <a:pPr lvl="1"/>
            <a:r>
              <a:rPr lang="en-US" u="sng" dirty="0">
                <a:hlinkClick r:id="rId2"/>
              </a:rPr>
              <a:t>https://kx.com/download/</a:t>
            </a:r>
            <a:r>
              <a:rPr lang="en-US" dirty="0"/>
              <a:t> 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Unzip and place folder at your root directory C:/</a:t>
            </a:r>
          </a:p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6</a:t>
            </a:fld>
            <a:endParaRPr lang="en-GB"/>
          </a:p>
        </p:txBody>
      </p:sp>
      <p:pic>
        <p:nvPicPr>
          <p:cNvPr id="1032" name="Picture 8" descr="55b0e5bb53ca5173a685b4ee826520f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661" y="3710866"/>
            <a:ext cx="6211382" cy="232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763344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Dictionaries (7/8)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Relationship between a dictionary and a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60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57200" y="1924335"/>
            <a:ext cx="8964386" cy="3405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latin typeface="Courier (W1)" pitchFamily="49" charset="0"/>
              </a:rPr>
              <a:t>q)show dy2:(`</a:t>
            </a:r>
            <a:r>
              <a:rPr lang="en-US" sz="1200" dirty="0" err="1">
                <a:latin typeface="Courier (W1)" pitchFamily="49" charset="0"/>
              </a:rPr>
              <a:t>a`b`c</a:t>
            </a:r>
            <a:r>
              <a:rPr lang="en-US" sz="1200" dirty="0">
                <a:latin typeface="Courier (W1)" pitchFamily="49" charset="0"/>
              </a:rPr>
              <a:t>)!(1 2 3;4 5 6;7 8 9)</a:t>
            </a:r>
          </a:p>
          <a:p>
            <a:r>
              <a:rPr lang="en-US" sz="1200" dirty="0">
                <a:latin typeface="Courier (W1)" pitchFamily="49" charset="0"/>
              </a:rPr>
              <a:t>a| 1 2 3</a:t>
            </a:r>
          </a:p>
          <a:p>
            <a:r>
              <a:rPr lang="en-US" sz="1200" dirty="0">
                <a:latin typeface="Courier (W1)" pitchFamily="49" charset="0"/>
              </a:rPr>
              <a:t>b| 4 5 6</a:t>
            </a:r>
          </a:p>
          <a:p>
            <a:r>
              <a:rPr lang="en-US" sz="1200" dirty="0">
                <a:latin typeface="Courier (W1)" pitchFamily="49" charset="0"/>
              </a:rPr>
              <a:t>c| 7 8 9</a:t>
            </a:r>
          </a:p>
          <a:p>
            <a:r>
              <a:rPr lang="en-US" sz="1200" dirty="0">
                <a:latin typeface="Courier (W1)" pitchFamily="49" charset="0"/>
              </a:rPr>
              <a:t>q)show </a:t>
            </a:r>
            <a:r>
              <a:rPr lang="en-US" sz="1200" dirty="0" err="1">
                <a:latin typeface="Courier (W1)" pitchFamily="49" charset="0"/>
              </a:rPr>
              <a:t>tab:flip</a:t>
            </a:r>
            <a:r>
              <a:rPr lang="en-US" sz="1200" dirty="0">
                <a:latin typeface="Courier (W1)" pitchFamily="49" charset="0"/>
              </a:rPr>
              <a:t> dy2</a:t>
            </a:r>
          </a:p>
          <a:p>
            <a:r>
              <a:rPr lang="en-US" sz="1200" dirty="0">
                <a:latin typeface="Courier (W1)" pitchFamily="49" charset="0"/>
              </a:rPr>
              <a:t>a b c</a:t>
            </a:r>
          </a:p>
          <a:p>
            <a:r>
              <a:rPr lang="en-US" sz="1200" dirty="0">
                <a:latin typeface="Courier (W1)" pitchFamily="49" charset="0"/>
              </a:rPr>
              <a:t>-----</a:t>
            </a:r>
          </a:p>
          <a:p>
            <a:r>
              <a:rPr lang="en-US" sz="1200" dirty="0">
                <a:latin typeface="Courier (W1)" pitchFamily="49" charset="0"/>
              </a:rPr>
              <a:t>1 4 7</a:t>
            </a:r>
          </a:p>
          <a:p>
            <a:r>
              <a:rPr lang="en-US" sz="1200" dirty="0">
                <a:latin typeface="Courier (W1)" pitchFamily="49" charset="0"/>
              </a:rPr>
              <a:t>2 5 8</a:t>
            </a:r>
          </a:p>
          <a:p>
            <a:r>
              <a:rPr lang="en-US" sz="1200" dirty="0">
                <a:latin typeface="Courier (W1)" pitchFamily="49" charset="0"/>
              </a:rPr>
              <a:t>3 6 9</a:t>
            </a:r>
          </a:p>
          <a:p>
            <a:r>
              <a:rPr lang="en-US" sz="1200" dirty="0">
                <a:latin typeface="Courier (W1)" pitchFamily="49" charset="0"/>
              </a:rPr>
              <a:t>q)type tab: flip dy2</a:t>
            </a:r>
          </a:p>
          <a:p>
            <a:r>
              <a:rPr lang="en-US" sz="1200" dirty="0">
                <a:latin typeface="Courier (W1)" pitchFamily="49" charset="0"/>
              </a:rPr>
              <a:t>98h 			/</a:t>
            </a:r>
            <a:r>
              <a:rPr lang="en-US" sz="1200" dirty="0" err="1">
                <a:latin typeface="Courier (W1)" pitchFamily="49" charset="0"/>
              </a:rPr>
              <a:t>unkeyed</a:t>
            </a:r>
            <a:r>
              <a:rPr lang="en-US" sz="1200" dirty="0">
                <a:latin typeface="Courier (W1)" pitchFamily="49" charset="0"/>
              </a:rPr>
              <a:t> table</a:t>
            </a:r>
          </a:p>
          <a:p>
            <a:r>
              <a:rPr lang="en-US" sz="1200" dirty="0">
                <a:latin typeface="Courier (W1)" pitchFamily="49" charset="0"/>
              </a:rPr>
              <a:t>q)dy2~flip tab2 		/table can be flipped back to dictionary</a:t>
            </a:r>
          </a:p>
          <a:p>
            <a:r>
              <a:rPr lang="en-US" sz="1200" dirty="0">
                <a:latin typeface="Courier (W1)" pitchFamily="49" charset="0"/>
              </a:rPr>
              <a:t>1b</a:t>
            </a:r>
          </a:p>
        </p:txBody>
      </p:sp>
    </p:spTree>
    <p:extLst>
      <p:ext uri="{BB962C8B-B14F-4D97-AF65-F5344CB8AC3E}">
        <p14:creationId xmlns:p14="http://schemas.microsoft.com/office/powerpoint/2010/main" val="45872767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Dictionaries (8/8)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The value in a dictionary must be a list in order to flip to a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61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57200" y="1897039"/>
            <a:ext cx="8964386" cy="4271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200" dirty="0">
                <a:latin typeface="Courier (W1)" pitchFamily="49" charset="0"/>
              </a:rPr>
              <a:t>q)dy4:(</a:t>
            </a:r>
            <a:r>
              <a:rPr lang="en-US" sz="1200" dirty="0">
                <a:latin typeface="Courier (W1)" pitchFamily="49" charset="0"/>
              </a:rPr>
              <a:t>`</a:t>
            </a:r>
            <a:r>
              <a:rPr lang="pl-PL" sz="1200" dirty="0">
                <a:latin typeface="Courier (W1)" pitchFamily="49" charset="0"/>
              </a:rPr>
              <a:t>a</a:t>
            </a:r>
            <a:r>
              <a:rPr lang="en-US" sz="1200" dirty="0">
                <a:latin typeface="Courier (W1)" pitchFamily="49" charset="0"/>
              </a:rPr>
              <a:t>`</a:t>
            </a:r>
            <a:r>
              <a:rPr lang="pl-PL" sz="1200" dirty="0">
                <a:latin typeface="Courier (W1)" pitchFamily="49" charset="0"/>
              </a:rPr>
              <a:t>b</a:t>
            </a:r>
            <a:r>
              <a:rPr lang="en-US" sz="1200" dirty="0">
                <a:latin typeface="Courier (W1)" pitchFamily="49" charset="0"/>
              </a:rPr>
              <a:t>`</a:t>
            </a:r>
            <a:r>
              <a:rPr lang="pl-PL" sz="1200" dirty="0">
                <a:latin typeface="Courier (W1)" pitchFamily="49" charset="0"/>
              </a:rPr>
              <a:t>c)!(1 2 3)</a:t>
            </a:r>
          </a:p>
          <a:p>
            <a:r>
              <a:rPr lang="en-US" sz="1200" dirty="0">
                <a:latin typeface="Courier (W1)" pitchFamily="49" charset="0"/>
              </a:rPr>
              <a:t>q)dy4</a:t>
            </a:r>
          </a:p>
          <a:p>
            <a:r>
              <a:rPr lang="en-US" sz="1200" dirty="0">
                <a:latin typeface="Courier (W1)" pitchFamily="49" charset="0"/>
              </a:rPr>
              <a:t>a| 1</a:t>
            </a:r>
          </a:p>
          <a:p>
            <a:r>
              <a:rPr lang="en-US" sz="1200" dirty="0">
                <a:latin typeface="Courier (W1)" pitchFamily="49" charset="0"/>
              </a:rPr>
              <a:t>b| 2</a:t>
            </a:r>
          </a:p>
          <a:p>
            <a:r>
              <a:rPr lang="en-US" sz="1200" dirty="0">
                <a:latin typeface="Courier (W1)" pitchFamily="49" charset="0"/>
              </a:rPr>
              <a:t>c| 3</a:t>
            </a:r>
          </a:p>
          <a:p>
            <a:r>
              <a:rPr lang="en-US" sz="1200" dirty="0">
                <a:latin typeface="Courier (W1)" pitchFamily="49" charset="0"/>
              </a:rPr>
              <a:t>q)type each dy4</a:t>
            </a:r>
          </a:p>
          <a:p>
            <a:r>
              <a:rPr lang="en-US" sz="1200" dirty="0">
                <a:latin typeface="Courier (W1)" pitchFamily="49" charset="0"/>
              </a:rPr>
              <a:t>a| -7 /values are atoms</a:t>
            </a:r>
          </a:p>
          <a:p>
            <a:r>
              <a:rPr lang="en-US" sz="1200" dirty="0">
                <a:latin typeface="Courier (W1)" pitchFamily="49" charset="0"/>
              </a:rPr>
              <a:t>b| -7</a:t>
            </a:r>
          </a:p>
          <a:p>
            <a:r>
              <a:rPr lang="en-US" sz="1200" dirty="0">
                <a:latin typeface="Courier (W1)" pitchFamily="49" charset="0"/>
              </a:rPr>
              <a:t>c| -7</a:t>
            </a:r>
          </a:p>
          <a:p>
            <a:r>
              <a:rPr lang="en-US" sz="1200" dirty="0">
                <a:latin typeface="Courier (W1)" pitchFamily="49" charset="0"/>
              </a:rPr>
              <a:t>q)</a:t>
            </a:r>
            <a:r>
              <a:rPr lang="en-US" sz="1200" dirty="0" err="1">
                <a:latin typeface="Courier (W1)" pitchFamily="49" charset="0"/>
              </a:rPr>
              <a:t>tab:flip</a:t>
            </a:r>
            <a:r>
              <a:rPr lang="en-US" sz="1200" dirty="0">
                <a:latin typeface="Courier (W1)" pitchFamily="49" charset="0"/>
              </a:rPr>
              <a:t> dy4</a:t>
            </a:r>
          </a:p>
          <a:p>
            <a:r>
              <a:rPr lang="en-US" sz="1200" dirty="0">
                <a:latin typeface="Courier (W1)" pitchFamily="49" charset="0"/>
              </a:rPr>
              <a:t>rank</a:t>
            </a:r>
          </a:p>
          <a:p>
            <a:r>
              <a:rPr lang="en-US" sz="1200" dirty="0">
                <a:latin typeface="Courier (W1)" pitchFamily="49" charset="0"/>
              </a:rPr>
              <a:t>q)</a:t>
            </a:r>
            <a:r>
              <a:rPr lang="en-US" sz="1200" dirty="0" err="1">
                <a:latin typeface="Courier (W1)" pitchFamily="49" charset="0"/>
              </a:rPr>
              <a:t>tab:enlist</a:t>
            </a:r>
            <a:r>
              <a:rPr lang="en-US" sz="1200" dirty="0">
                <a:latin typeface="Courier (W1)" pitchFamily="49" charset="0"/>
              </a:rPr>
              <a:t> dy4 		/put the dictionary elements into a list</a:t>
            </a:r>
          </a:p>
          <a:p>
            <a:r>
              <a:rPr lang="en-US" sz="1200" dirty="0">
                <a:latin typeface="Courier (W1)" pitchFamily="49" charset="0"/>
              </a:rPr>
              <a:t>q)tab 			/as table is a list of dictionaries</a:t>
            </a:r>
          </a:p>
          <a:p>
            <a:r>
              <a:rPr lang="en-US" sz="1200" dirty="0">
                <a:latin typeface="Courier (W1)" pitchFamily="49" charset="0"/>
              </a:rPr>
              <a:t>a b c</a:t>
            </a:r>
          </a:p>
          <a:p>
            <a:r>
              <a:rPr lang="en-US" sz="1200" dirty="0">
                <a:latin typeface="Courier (W1)" pitchFamily="49" charset="0"/>
              </a:rPr>
              <a:t>-----</a:t>
            </a:r>
          </a:p>
          <a:p>
            <a:r>
              <a:rPr lang="en-US" sz="1200" dirty="0">
                <a:latin typeface="Courier (W1)" pitchFamily="49" charset="0"/>
              </a:rPr>
              <a:t>1 2 3</a:t>
            </a:r>
          </a:p>
          <a:p>
            <a:r>
              <a:rPr lang="en-US" sz="1200" dirty="0">
                <a:latin typeface="Courier (W1)" pitchFamily="49" charset="0"/>
              </a:rPr>
              <a:t>q)flip enlist each dy4 	/convert each atom to singleton list</a:t>
            </a:r>
          </a:p>
          <a:p>
            <a:r>
              <a:rPr lang="en-US" sz="1200" dirty="0">
                <a:latin typeface="Courier (W1)" pitchFamily="49" charset="0"/>
              </a:rPr>
              <a:t>a b c</a:t>
            </a:r>
          </a:p>
          <a:p>
            <a:r>
              <a:rPr lang="en-US" sz="1200" dirty="0">
                <a:latin typeface="Courier (W1)" pitchFamily="49" charset="0"/>
              </a:rPr>
              <a:t>-----</a:t>
            </a:r>
          </a:p>
          <a:p>
            <a:r>
              <a:rPr lang="en-US" sz="1200" dirty="0">
                <a:latin typeface="Courier (W1)" pitchFamily="49" charset="0"/>
              </a:rPr>
              <a:t>1 2 3</a:t>
            </a:r>
          </a:p>
          <a:p>
            <a:r>
              <a:rPr lang="en-US" sz="1200" dirty="0">
                <a:latin typeface="Courier (W1)" pitchFamily="49" charset="0"/>
              </a:rPr>
              <a:t>q)</a:t>
            </a:r>
            <a:r>
              <a:rPr lang="en-US" sz="1200" dirty="0" err="1">
                <a:latin typeface="Courier (W1)" pitchFamily="49" charset="0"/>
              </a:rPr>
              <a:t>tab~flip</a:t>
            </a:r>
            <a:r>
              <a:rPr lang="en-US" sz="1200" dirty="0">
                <a:latin typeface="Courier (W1)" pitchFamily="49" charset="0"/>
              </a:rPr>
              <a:t> enlist each dy4</a:t>
            </a:r>
          </a:p>
          <a:p>
            <a:r>
              <a:rPr lang="en-US" sz="1200" dirty="0">
                <a:latin typeface="Courier (W1)" pitchFamily="49" charset="0"/>
              </a:rPr>
              <a:t>1b</a:t>
            </a:r>
          </a:p>
        </p:txBody>
      </p:sp>
    </p:spTree>
    <p:extLst>
      <p:ext uri="{BB962C8B-B14F-4D97-AF65-F5344CB8AC3E}">
        <p14:creationId xmlns:p14="http://schemas.microsoft.com/office/powerpoint/2010/main" val="45872767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438" y="1287451"/>
            <a:ext cx="9001125" cy="4681537"/>
          </a:xfrm>
        </p:spPr>
        <p:txBody>
          <a:bodyPr/>
          <a:lstStyle/>
          <a:p>
            <a:r>
              <a:rPr lang="en-SG" dirty="0"/>
              <a:t>Suppose we have a dictionary, d3, which lists the price recorded for a variety of indices during May.</a:t>
            </a:r>
            <a:endParaRPr lang="en-US" dirty="0"/>
          </a:p>
          <a:p>
            <a:pPr marL="0" indent="0">
              <a:buNone/>
            </a:pPr>
            <a:r>
              <a:rPr lang="en-SG" dirty="0"/>
              <a:t>       </a:t>
            </a:r>
            <a:r>
              <a:rPr lang="en-SG" sz="1800" dirty="0"/>
              <a:t>d3:`NK`TW`CN`CH!(19800 19750 19785;374.24 374.30 370.80; 10502 10501 10500 ;7191.73 7192 7194)</a:t>
            </a:r>
            <a:endParaRPr lang="en-SG" dirty="0"/>
          </a:p>
          <a:p>
            <a:pPr marL="457200" indent="-457200">
              <a:buFont typeface="+mj-lt"/>
              <a:buAutoNum type="arabicPeriod"/>
            </a:pPr>
            <a:r>
              <a:rPr lang="en-SG" dirty="0"/>
              <a:t>What was the average price for each index?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SG" dirty="0"/>
              <a:t>Suppose we create a new dictionary,</a:t>
            </a:r>
            <a:endParaRPr lang="en-US" dirty="0"/>
          </a:p>
          <a:p>
            <a:pPr marL="0" indent="0">
              <a:buNone/>
            </a:pPr>
            <a:r>
              <a:rPr lang="en-SG" dirty="0"/>
              <a:t>	d4:(enlist `price)!enlist d3;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SG" dirty="0"/>
              <a:t>Use d4 to find the maximum price for NK.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SG" dirty="0"/>
              <a:t>Add another row to d4, entitled “volume", with the following statistics: </a:t>
            </a:r>
            <a:br>
              <a:rPr lang="en-SG" dirty="0"/>
            </a:br>
            <a:r>
              <a:rPr lang="en-SG" dirty="0"/>
              <a:t>NK, 10 50 25 32; TW 12 20; CN 20 10; CH 50 75.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62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12160" y="4639748"/>
            <a:ext cx="8993190" cy="13885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b="1" dirty="0">
                <a:latin typeface="Courier (W1)" pitchFamily="49" charset="0"/>
              </a:rPr>
              <a:t>SOLUTION</a:t>
            </a:r>
          </a:p>
          <a:p>
            <a:pPr fontAlgn="b"/>
            <a:r>
              <a:rPr lang="en-US" sz="1400" dirty="0">
                <a:latin typeface="Courier (W1)" pitchFamily="49" charset="0"/>
              </a:rPr>
              <a:t>q) </a:t>
            </a:r>
            <a:r>
              <a:rPr lang="en-US" sz="1400" dirty="0" err="1">
                <a:latin typeface="Courier (W1)" pitchFamily="49" charset="0"/>
              </a:rPr>
              <a:t>avg</a:t>
            </a:r>
            <a:r>
              <a:rPr lang="en-US" sz="1400" dirty="0">
                <a:latin typeface="Courier (W1)" pitchFamily="49" charset="0"/>
              </a:rPr>
              <a:t> each d3</a:t>
            </a:r>
          </a:p>
          <a:p>
            <a:pPr fontAlgn="b"/>
            <a:r>
              <a:rPr lang="en-US" sz="1400" dirty="0">
                <a:latin typeface="Courier (W1)" pitchFamily="49" charset="0"/>
              </a:rPr>
              <a:t>q) max d4[`price][`NK]</a:t>
            </a:r>
          </a:p>
          <a:p>
            <a:pPr fontAlgn="b"/>
            <a:r>
              <a:rPr lang="en-US" sz="1400" dirty="0">
                <a:latin typeface="Courier (W1)" pitchFamily="49" charset="0"/>
              </a:rPr>
              <a:t>q) d4[`volume]: (`NK`TW`CN`CH)!(10 50;25 32;12 20;50 75)</a:t>
            </a:r>
          </a:p>
          <a:p>
            <a:pPr fontAlgn="b"/>
            <a:r>
              <a:rPr lang="en-US" sz="1400" dirty="0">
                <a:latin typeface="Courier (W1)" pitchFamily="49" charset="0"/>
              </a:rPr>
              <a:t>q) d4, (enlist `volume)!enlist(`NK`TW`CN`CH)!(10 50;25 32;12 20;50 75)</a:t>
            </a:r>
          </a:p>
        </p:txBody>
      </p:sp>
    </p:spTree>
    <p:extLst>
      <p:ext uri="{BB962C8B-B14F-4D97-AF65-F5344CB8AC3E}">
        <p14:creationId xmlns:p14="http://schemas.microsoft.com/office/powerpoint/2010/main" val="287752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(1/5)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collection of named columns or a list of dictionaries</a:t>
            </a:r>
          </a:p>
          <a:p>
            <a:r>
              <a:rPr lang="en-US" dirty="0"/>
              <a:t>Simple table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Keyed table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Empty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63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57200" y="2225310"/>
            <a:ext cx="8964386" cy="121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>
                <a:latin typeface="Courier (W1)" pitchFamily="49" charset="0"/>
              </a:rPr>
              <a:t>q)([]a:1 2 3;b:`a`b`c;c:7 8 9)</a:t>
            </a:r>
          </a:p>
          <a:p>
            <a:r>
              <a:rPr lang="en-US" sz="1200">
                <a:latin typeface="Courier (W1)" pitchFamily="49" charset="0"/>
              </a:rPr>
              <a:t>a b c</a:t>
            </a:r>
          </a:p>
          <a:p>
            <a:r>
              <a:rPr lang="en-US" sz="1200">
                <a:latin typeface="Courier (W1)" pitchFamily="49" charset="0"/>
              </a:rPr>
              <a:t>-----</a:t>
            </a:r>
          </a:p>
          <a:p>
            <a:r>
              <a:rPr lang="en-US" sz="1200">
                <a:latin typeface="Courier (W1)" pitchFamily="49" charset="0"/>
              </a:rPr>
              <a:t>1 a 7</a:t>
            </a:r>
          </a:p>
          <a:p>
            <a:r>
              <a:rPr lang="en-US" sz="1200">
                <a:latin typeface="Courier (W1)" pitchFamily="49" charset="0"/>
              </a:rPr>
              <a:t>2 b 8</a:t>
            </a:r>
          </a:p>
          <a:p>
            <a:r>
              <a:rPr lang="en-US" sz="1200">
                <a:latin typeface="Courier (W1)" pitchFamily="49" charset="0"/>
              </a:rPr>
              <a:t>3 c 9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4042735"/>
            <a:ext cx="8964386" cy="121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latin typeface="Courier (W1)" pitchFamily="49" charset="0"/>
              </a:rPr>
              <a:t>q)([a:1 2 3]b:`a`b`c;c:7 8 9)</a:t>
            </a:r>
          </a:p>
          <a:p>
            <a:r>
              <a:rPr lang="en-US" sz="1200" dirty="0">
                <a:latin typeface="Courier (W1)" pitchFamily="49" charset="0"/>
              </a:rPr>
              <a:t>a| b c 				/dictionary of tables</a:t>
            </a:r>
          </a:p>
          <a:p>
            <a:r>
              <a:rPr lang="en-US" sz="1200" dirty="0">
                <a:latin typeface="Courier (W1)" pitchFamily="49" charset="0"/>
              </a:rPr>
              <a:t>-| ---</a:t>
            </a:r>
          </a:p>
          <a:p>
            <a:r>
              <a:rPr lang="en-US" sz="1200" dirty="0">
                <a:latin typeface="Courier (W1)" pitchFamily="49" charset="0"/>
              </a:rPr>
              <a:t>1| a 7</a:t>
            </a:r>
          </a:p>
          <a:p>
            <a:r>
              <a:rPr lang="en-US" sz="1200" dirty="0">
                <a:latin typeface="Courier (W1)" pitchFamily="49" charset="0"/>
              </a:rPr>
              <a:t>2| b 8</a:t>
            </a:r>
          </a:p>
          <a:p>
            <a:r>
              <a:rPr lang="en-US" sz="1200" dirty="0">
                <a:latin typeface="Courier (W1)" pitchFamily="49" charset="0"/>
              </a:rPr>
              <a:t>3| c 9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5600850"/>
            <a:ext cx="8964386" cy="606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latin typeface="Courier (W1)" pitchFamily="49" charset="0"/>
              </a:rPr>
              <a:t>q)([]</a:t>
            </a:r>
            <a:r>
              <a:rPr lang="en-US" sz="1200" err="1">
                <a:latin typeface="Courier (W1)" pitchFamily="49" charset="0"/>
              </a:rPr>
              <a:t>a</a:t>
            </a:r>
            <a:r>
              <a:rPr lang="en-US" sz="1200">
                <a:latin typeface="Courier (W1)" pitchFamily="49" charset="0"/>
              </a:rPr>
              <a:t>:`int$();b:();c:())</a:t>
            </a:r>
          </a:p>
          <a:p>
            <a:r>
              <a:rPr lang="en-US" sz="1200">
                <a:latin typeface="Courier (W1)" pitchFamily="49" charset="0"/>
              </a:rPr>
              <a:t>a b c</a:t>
            </a:r>
          </a:p>
          <a:p>
            <a:r>
              <a:rPr lang="en-US" sz="1200">
                <a:latin typeface="Courier (W1)" pitchFamily="49" charset="0"/>
              </a:rPr>
              <a:t>-----</a:t>
            </a:r>
          </a:p>
        </p:txBody>
      </p:sp>
    </p:spTree>
    <p:extLst>
      <p:ext uri="{BB962C8B-B14F-4D97-AF65-F5344CB8AC3E}">
        <p14:creationId xmlns:p14="http://schemas.microsoft.com/office/powerpoint/2010/main" val="45872767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(2/5)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Use ‘meta’ to retrieve table’s attributes</a:t>
            </a:r>
          </a:p>
          <a:p>
            <a:r>
              <a:rPr lang="en-US"/>
              <a:t>Empty table meta type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Simple table with attributes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‘c’ gives the column names</a:t>
            </a:r>
          </a:p>
          <a:p>
            <a:pPr lvl="1"/>
            <a:r>
              <a:rPr lang="en-US"/>
              <a:t>‘t’ gives the column types</a:t>
            </a:r>
          </a:p>
          <a:p>
            <a:pPr lvl="1"/>
            <a:r>
              <a:rPr lang="en-US"/>
              <a:t>‘f’ gives the foreign keys</a:t>
            </a:r>
          </a:p>
          <a:p>
            <a:pPr lvl="1"/>
            <a:r>
              <a:rPr lang="en-US"/>
              <a:t>‘a’ gives the attributes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64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57200" y="2225311"/>
            <a:ext cx="8964386" cy="1172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latin typeface="Courier (W1)" pitchFamily="49" charset="0"/>
              </a:rPr>
              <a:t>q)meta ([]a:();b:();c:())</a:t>
            </a:r>
          </a:p>
          <a:p>
            <a:r>
              <a:rPr lang="en-US" sz="1200">
                <a:latin typeface="Courier (W1)" pitchFamily="49" charset="0"/>
              </a:rPr>
              <a:t>c| t f a</a:t>
            </a:r>
          </a:p>
          <a:p>
            <a:r>
              <a:rPr lang="en-US" sz="1200">
                <a:latin typeface="Courier (W1)" pitchFamily="49" charset="0"/>
              </a:rPr>
              <a:t>-| -----</a:t>
            </a:r>
          </a:p>
          <a:p>
            <a:r>
              <a:rPr lang="en-US" sz="1200">
                <a:latin typeface="Courier (W1)" pitchFamily="49" charset="0"/>
              </a:rPr>
              <a:t>a|</a:t>
            </a:r>
          </a:p>
          <a:p>
            <a:r>
              <a:rPr lang="en-US" sz="1200">
                <a:latin typeface="Courier (W1)" pitchFamily="49" charset="0"/>
              </a:rPr>
              <a:t>b|</a:t>
            </a:r>
          </a:p>
          <a:p>
            <a:r>
              <a:rPr lang="en-US" sz="1200">
                <a:latin typeface="Courier (W1)" pitchFamily="49" charset="0"/>
              </a:rPr>
              <a:t>c| 		/empty meta table as there is no information held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3756135"/>
            <a:ext cx="8964386" cy="1186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200" dirty="0">
                <a:latin typeface="Courier (W1)" pitchFamily="49" charset="0"/>
              </a:rPr>
              <a:t>q)meta</a:t>
            </a:r>
            <a:r>
              <a:rPr lang="pl-PL" sz="1400" dirty="0"/>
              <a:t> </a:t>
            </a:r>
            <a:r>
              <a:rPr lang="pl-PL" sz="1200" dirty="0">
                <a:latin typeface="Courier (W1)" pitchFamily="49" charset="0"/>
              </a:rPr>
              <a:t>([]a:</a:t>
            </a:r>
            <a:r>
              <a:rPr lang="en-US" sz="1200" dirty="0">
                <a:latin typeface="Courier (W1)" pitchFamily="49" charset="0"/>
              </a:rPr>
              <a:t>`</a:t>
            </a:r>
            <a:r>
              <a:rPr lang="pl-PL" sz="1200" dirty="0">
                <a:latin typeface="Courier (W1)" pitchFamily="49" charset="0"/>
              </a:rPr>
              <a:t>s#1 2 3;b:</a:t>
            </a:r>
            <a:r>
              <a:rPr lang="en-US" sz="1200" dirty="0">
                <a:latin typeface="Courier (W1)" pitchFamily="49" charset="0"/>
              </a:rPr>
              <a:t>`</a:t>
            </a:r>
            <a:r>
              <a:rPr lang="pl-PL" sz="1200" dirty="0">
                <a:latin typeface="Courier (W1)" pitchFamily="49" charset="0"/>
              </a:rPr>
              <a:t>g#</a:t>
            </a:r>
            <a:r>
              <a:rPr lang="en-US" sz="1200" dirty="0">
                <a:latin typeface="Courier (W1)" pitchFamily="49" charset="0"/>
              </a:rPr>
              <a:t>`</a:t>
            </a:r>
            <a:r>
              <a:rPr lang="pl-PL" sz="1200" dirty="0">
                <a:latin typeface="Courier (W1)" pitchFamily="49" charset="0"/>
              </a:rPr>
              <a:t>a</a:t>
            </a:r>
            <a:r>
              <a:rPr lang="en-US" sz="1200" dirty="0">
                <a:latin typeface="Courier (W1)" pitchFamily="49" charset="0"/>
              </a:rPr>
              <a:t>`</a:t>
            </a:r>
            <a:r>
              <a:rPr lang="pl-PL" sz="1200" dirty="0">
                <a:latin typeface="Courier (W1)" pitchFamily="49" charset="0"/>
              </a:rPr>
              <a:t>b</a:t>
            </a:r>
            <a:r>
              <a:rPr lang="en-US" sz="1200" dirty="0">
                <a:latin typeface="Courier (W1)" pitchFamily="49" charset="0"/>
              </a:rPr>
              <a:t>`</a:t>
            </a:r>
            <a:r>
              <a:rPr lang="pl-PL" sz="1200" dirty="0">
                <a:latin typeface="Courier (W1)" pitchFamily="49" charset="0"/>
              </a:rPr>
              <a:t>c;c:</a:t>
            </a:r>
            <a:r>
              <a:rPr lang="en-US" sz="1200" dirty="0">
                <a:latin typeface="Courier (W1)" pitchFamily="49" charset="0"/>
              </a:rPr>
              <a:t>`</a:t>
            </a:r>
            <a:r>
              <a:rPr lang="pl-PL" sz="1200" dirty="0">
                <a:latin typeface="Courier (W1)" pitchFamily="49" charset="0"/>
              </a:rPr>
              <a:t>u#"abc")</a:t>
            </a:r>
          </a:p>
          <a:p>
            <a:r>
              <a:rPr lang="en-US" sz="1200" dirty="0">
                <a:latin typeface="Courier (W1)" pitchFamily="49" charset="0"/>
              </a:rPr>
              <a:t>c| t f a</a:t>
            </a:r>
          </a:p>
          <a:p>
            <a:r>
              <a:rPr lang="en-US" sz="1200" dirty="0">
                <a:latin typeface="Courier (W1)" pitchFamily="49" charset="0"/>
              </a:rPr>
              <a:t>-| -----</a:t>
            </a:r>
          </a:p>
          <a:p>
            <a:r>
              <a:rPr lang="en-US" sz="1200" dirty="0">
                <a:latin typeface="Courier (W1)" pitchFamily="49" charset="0"/>
              </a:rPr>
              <a:t>a| j s</a:t>
            </a:r>
          </a:p>
          <a:p>
            <a:r>
              <a:rPr lang="en-US" sz="1200" dirty="0">
                <a:latin typeface="Courier (W1)" pitchFamily="49" charset="0"/>
              </a:rPr>
              <a:t>b| s g</a:t>
            </a:r>
          </a:p>
          <a:p>
            <a:r>
              <a:rPr lang="en-US" sz="1200" dirty="0">
                <a:latin typeface="Courier (W1)" pitchFamily="49" charset="0"/>
              </a:rPr>
              <a:t>c| c u</a:t>
            </a:r>
          </a:p>
        </p:txBody>
      </p:sp>
    </p:spTree>
    <p:extLst>
      <p:ext uri="{BB962C8B-B14F-4D97-AF65-F5344CB8AC3E}">
        <p14:creationId xmlns:p14="http://schemas.microsoft.com/office/powerpoint/2010/main" val="45872767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(3/5)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Extract rows and columns: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65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57200" y="1883390"/>
            <a:ext cx="8964386" cy="2374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>
                <a:latin typeface="Courier (W1)" pitchFamily="49" charset="0"/>
              </a:rPr>
              <a:t>q)t:([]a:1 2 3;b:4 5 6;c:7 8 9)</a:t>
            </a:r>
          </a:p>
          <a:p>
            <a:r>
              <a:rPr lang="en-US" sz="1200">
                <a:latin typeface="Courier (W1)" pitchFamily="49" charset="0"/>
              </a:rPr>
              <a:t>q)</a:t>
            </a:r>
          </a:p>
          <a:p>
            <a:r>
              <a:rPr lang="en-US" sz="1200">
                <a:latin typeface="Courier (W1)" pitchFamily="49" charset="0"/>
              </a:rPr>
              <a:t>q)t[2] 			/take all columns from third row</a:t>
            </a:r>
          </a:p>
          <a:p>
            <a:r>
              <a:rPr lang="en-US" sz="1200">
                <a:latin typeface="Courier (W1)" pitchFamily="49" charset="0"/>
              </a:rPr>
              <a:t>a| 3</a:t>
            </a:r>
          </a:p>
          <a:p>
            <a:r>
              <a:rPr lang="en-US" sz="1200">
                <a:latin typeface="Courier (W1)" pitchFamily="49" charset="0"/>
              </a:rPr>
              <a:t>b| 6</a:t>
            </a:r>
          </a:p>
          <a:p>
            <a:r>
              <a:rPr lang="en-US" sz="1200">
                <a:latin typeface="Courier (W1)" pitchFamily="49" charset="0"/>
              </a:rPr>
              <a:t>c| 9</a:t>
            </a:r>
          </a:p>
          <a:p>
            <a:r>
              <a:rPr lang="en-US" sz="1200">
                <a:latin typeface="Courier (W1)" pitchFamily="49" charset="0"/>
              </a:rPr>
              <a:t>q)t[`a] 			/take column a from all rows</a:t>
            </a:r>
          </a:p>
          <a:p>
            <a:r>
              <a:rPr lang="en-US" sz="1200">
                <a:latin typeface="Courier (W1)" pitchFamily="49" charset="0"/>
              </a:rPr>
              <a:t>1 2 3</a:t>
            </a:r>
          </a:p>
          <a:p>
            <a:r>
              <a:rPr lang="en-US" sz="1200">
                <a:latin typeface="Courier (W1)" pitchFamily="49" charset="0"/>
              </a:rPr>
              <a:t>q)t[`a`b]</a:t>
            </a:r>
          </a:p>
          <a:p>
            <a:r>
              <a:rPr lang="en-US" sz="1200">
                <a:latin typeface="Courier (W1)" pitchFamily="49" charset="0"/>
              </a:rPr>
              <a:t>1 4</a:t>
            </a:r>
          </a:p>
          <a:p>
            <a:r>
              <a:rPr lang="en-US" sz="1200">
                <a:latin typeface="Courier (W1)" pitchFamily="49" charset="0"/>
              </a:rPr>
              <a:t>2 5</a:t>
            </a:r>
          </a:p>
          <a:p>
            <a:r>
              <a:rPr lang="en-US" sz="1200">
                <a:latin typeface="Courier (W1)" pitchFamily="49" charset="0"/>
              </a:rPr>
              <a:t>3 6</a:t>
            </a:r>
          </a:p>
        </p:txBody>
      </p:sp>
    </p:spTree>
    <p:extLst>
      <p:ext uri="{BB962C8B-B14F-4D97-AF65-F5344CB8AC3E}">
        <p14:creationId xmlns:p14="http://schemas.microsoft.com/office/powerpoint/2010/main" val="204659002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(4/5)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Operations on tables</a:t>
            </a:r>
          </a:p>
          <a:p>
            <a:r>
              <a:rPr lang="en-US"/>
              <a:t>With </a:t>
            </a:r>
            <a:r>
              <a:rPr lang="en-US" b="1"/>
              <a:t>keyed tables</a:t>
            </a:r>
            <a:r>
              <a:rPr lang="en-US"/>
              <a:t> then we can use arithmetic (as shown previously for dictionaries) and the operations will match on the keys.</a:t>
            </a:r>
          </a:p>
          <a:p>
            <a:r>
              <a:rPr lang="en-US"/>
              <a:t>The result contains all key present, and the ranges remain unchanged if not common to both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66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57200" y="3125337"/>
            <a:ext cx="8964386" cy="1992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latin typeface="Courier (W1)" pitchFamily="49" charset="0"/>
              </a:rPr>
              <a:t>q)kt1:([</a:t>
            </a:r>
            <a:r>
              <a:rPr lang="en-US" sz="1200" err="1">
                <a:latin typeface="Courier (W1)" pitchFamily="49" charset="0"/>
              </a:rPr>
              <a:t>ks</a:t>
            </a:r>
            <a:r>
              <a:rPr lang="en-US" sz="1200">
                <a:latin typeface="Courier (W1)" pitchFamily="49" charset="0"/>
              </a:rPr>
              <a:t>: `a`b`c] v1: 1 2 3; v2: 10 11 12)</a:t>
            </a:r>
          </a:p>
          <a:p>
            <a:r>
              <a:rPr lang="en-US" sz="1200">
                <a:latin typeface="Courier (W1)" pitchFamily="49" charset="0"/>
              </a:rPr>
              <a:t>q)kt2:([</a:t>
            </a:r>
            <a:r>
              <a:rPr lang="en-US" sz="1200" err="1">
                <a:latin typeface="Courier (W1)" pitchFamily="49" charset="0"/>
              </a:rPr>
              <a:t>ks</a:t>
            </a:r>
            <a:r>
              <a:rPr lang="en-US" sz="1200">
                <a:latin typeface="Courier (W1)" pitchFamily="49" charset="0"/>
              </a:rPr>
              <a:t>:`b`c`e] v1: 20 30 40; v2: 9 8 7)</a:t>
            </a:r>
          </a:p>
          <a:p>
            <a:r>
              <a:rPr lang="en-US" sz="1200">
                <a:latin typeface="Courier (W1)" pitchFamily="49" charset="0"/>
              </a:rPr>
              <a:t>q)</a:t>
            </a:r>
          </a:p>
          <a:p>
            <a:r>
              <a:rPr lang="en-US" sz="1200">
                <a:latin typeface="Courier (W1)" pitchFamily="49" charset="0"/>
              </a:rPr>
              <a:t>q)kt1+kt2</a:t>
            </a:r>
          </a:p>
          <a:p>
            <a:r>
              <a:rPr lang="en-US" sz="1200" err="1">
                <a:latin typeface="Courier (W1)" pitchFamily="49" charset="0"/>
              </a:rPr>
              <a:t>ks</a:t>
            </a:r>
            <a:r>
              <a:rPr lang="en-US" sz="1200">
                <a:latin typeface="Courier (W1)" pitchFamily="49" charset="0"/>
              </a:rPr>
              <a:t>| v1 	v2</a:t>
            </a:r>
          </a:p>
          <a:p>
            <a:r>
              <a:rPr lang="en-US" sz="1200">
                <a:latin typeface="Courier (W1)" pitchFamily="49" charset="0"/>
              </a:rPr>
              <a:t>--| ----------</a:t>
            </a:r>
          </a:p>
          <a:p>
            <a:r>
              <a:rPr lang="en-US" sz="1200">
                <a:latin typeface="Courier (W1)" pitchFamily="49" charset="0"/>
              </a:rPr>
              <a:t>a | 1 	10</a:t>
            </a:r>
          </a:p>
          <a:p>
            <a:r>
              <a:rPr lang="en-US" sz="1200">
                <a:latin typeface="Courier (W1)" pitchFamily="49" charset="0"/>
              </a:rPr>
              <a:t>b | 22 	20</a:t>
            </a:r>
          </a:p>
          <a:p>
            <a:r>
              <a:rPr lang="en-US" sz="1200">
                <a:latin typeface="Courier (W1)" pitchFamily="49" charset="0"/>
              </a:rPr>
              <a:t>c | 33 	20</a:t>
            </a:r>
          </a:p>
          <a:p>
            <a:r>
              <a:rPr lang="en-US" sz="1200">
                <a:latin typeface="Courier (W1)" pitchFamily="49" charset="0"/>
              </a:rPr>
              <a:t>e | 40 	7</a:t>
            </a:r>
          </a:p>
        </p:txBody>
      </p:sp>
    </p:spTree>
    <p:extLst>
      <p:ext uri="{BB962C8B-B14F-4D97-AF65-F5344CB8AC3E}">
        <p14:creationId xmlns:p14="http://schemas.microsoft.com/office/powerpoint/2010/main" val="204659002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(5/5)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With </a:t>
            </a:r>
            <a:r>
              <a:rPr lang="en-US" b="1" err="1"/>
              <a:t>unkeyed</a:t>
            </a:r>
            <a:r>
              <a:rPr lang="en-US" b="1"/>
              <a:t> tables</a:t>
            </a:r>
            <a:r>
              <a:rPr lang="en-US"/>
              <a:t>, we can only use arithmetic if the table consist s of numeric fields and row counts match.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67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57200" y="2225310"/>
            <a:ext cx="8964386" cy="2196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latin typeface="Courier (W1)" pitchFamily="49" charset="0"/>
              </a:rPr>
              <a:t>q)t1:([]a: 1 2 3; b: 11 12 13f)</a:t>
            </a:r>
          </a:p>
          <a:p>
            <a:r>
              <a:rPr lang="fr-FR" sz="1200" dirty="0">
                <a:latin typeface="Courier (W1)" pitchFamily="49" charset="0"/>
              </a:rPr>
              <a:t>q)t2:([]a:4 5 6; b: 10 11 12)</a:t>
            </a:r>
          </a:p>
          <a:p>
            <a:r>
              <a:rPr lang="fr-FR" sz="1200" dirty="0">
                <a:latin typeface="Courier (W1)" pitchFamily="49" charset="0"/>
              </a:rPr>
              <a:t>q)t3:([]a:20 21 22 23; b:100 101 102 103)</a:t>
            </a:r>
          </a:p>
          <a:p>
            <a:r>
              <a:rPr lang="en-US" sz="1200" dirty="0">
                <a:latin typeface="Courier (W1)" pitchFamily="49" charset="0"/>
              </a:rPr>
              <a:t>q)t1+t2</a:t>
            </a:r>
          </a:p>
          <a:p>
            <a:r>
              <a:rPr lang="en-US" sz="1200" dirty="0">
                <a:latin typeface="Courier (W1)" pitchFamily="49" charset="0"/>
              </a:rPr>
              <a:t>a   b</a:t>
            </a:r>
          </a:p>
          <a:p>
            <a:r>
              <a:rPr lang="en-US" sz="1200" dirty="0">
                <a:latin typeface="Courier (W1)" pitchFamily="49" charset="0"/>
              </a:rPr>
              <a:t>-------</a:t>
            </a:r>
          </a:p>
          <a:p>
            <a:r>
              <a:rPr lang="en-US" sz="1200" dirty="0">
                <a:latin typeface="Courier (W1)" pitchFamily="49" charset="0"/>
              </a:rPr>
              <a:t>5   21</a:t>
            </a:r>
          </a:p>
          <a:p>
            <a:r>
              <a:rPr lang="en-US" sz="1200" dirty="0">
                <a:latin typeface="Courier (W1)" pitchFamily="49" charset="0"/>
              </a:rPr>
              <a:t>7   23</a:t>
            </a:r>
          </a:p>
          <a:p>
            <a:r>
              <a:rPr lang="en-US" sz="1200" dirty="0">
                <a:latin typeface="Courier (W1)" pitchFamily="49" charset="0"/>
              </a:rPr>
              <a:t>9   25</a:t>
            </a:r>
          </a:p>
          <a:p>
            <a:r>
              <a:rPr lang="en-US" sz="1200" dirty="0">
                <a:latin typeface="Courier (W1)" pitchFamily="49" charset="0"/>
              </a:rPr>
              <a:t>q)t1+t3</a:t>
            </a:r>
          </a:p>
          <a:p>
            <a:r>
              <a:rPr lang="en-US" sz="1200" dirty="0">
                <a:latin typeface="Courier (W1)" pitchFamily="49" charset="0"/>
              </a:rPr>
              <a:t>‘length</a:t>
            </a:r>
          </a:p>
        </p:txBody>
      </p:sp>
    </p:spTree>
    <p:extLst>
      <p:ext uri="{BB962C8B-B14F-4D97-AF65-F5344CB8AC3E}">
        <p14:creationId xmlns:p14="http://schemas.microsoft.com/office/powerpoint/2010/main" val="204659002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Create an empty trade table, with 4 columns:</a:t>
            </a:r>
          </a:p>
          <a:p>
            <a:pPr lvl="1"/>
            <a:r>
              <a:rPr lang="en-US" dirty="0" err="1"/>
              <a:t>sym</a:t>
            </a:r>
            <a:r>
              <a:rPr lang="en-US" dirty="0"/>
              <a:t> (symbol type)</a:t>
            </a:r>
          </a:p>
          <a:p>
            <a:pPr lvl="1"/>
            <a:r>
              <a:rPr lang="en-US" dirty="0"/>
              <a:t>side (char)</a:t>
            </a:r>
          </a:p>
          <a:p>
            <a:pPr lvl="1"/>
            <a:r>
              <a:rPr lang="en-US" dirty="0"/>
              <a:t>size (</a:t>
            </a:r>
            <a:r>
              <a:rPr lang="en-US" dirty="0" err="1"/>
              <a:t>int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price (float)</a:t>
            </a:r>
          </a:p>
          <a:p>
            <a:pPr marL="0" indent="0">
              <a:buNone/>
            </a:pPr>
            <a:r>
              <a:rPr lang="en-US" dirty="0"/>
              <a:t>2. Create another empty table, </a:t>
            </a:r>
            <a:r>
              <a:rPr lang="en-US" dirty="0" err="1"/>
              <a:t>lasttrade</a:t>
            </a:r>
            <a:r>
              <a:rPr lang="en-US" dirty="0"/>
              <a:t>, which is a copy of trade. Key this by sym.</a:t>
            </a:r>
          </a:p>
          <a:p>
            <a:pPr marL="0" indent="0">
              <a:buNone/>
            </a:pPr>
            <a:r>
              <a:rPr lang="en-US" dirty="0"/>
              <a:t>3. Is there a difference in the metadata between trade and </a:t>
            </a:r>
            <a:r>
              <a:rPr lang="en-US" dirty="0" err="1"/>
              <a:t>lasttrade</a:t>
            </a:r>
            <a:r>
              <a:rPr lang="en-US" dirty="0"/>
              <a:t>? What about the type?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68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12160" y="4171916"/>
            <a:ext cx="8993190" cy="183547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b="1" dirty="0">
                <a:latin typeface="Courier (W1)" pitchFamily="49" charset="0"/>
              </a:rPr>
              <a:t>SOLUTION</a:t>
            </a:r>
          </a:p>
          <a:p>
            <a:pPr fontAlgn="b"/>
            <a:r>
              <a:rPr lang="en-US" sz="1400" dirty="0">
                <a:latin typeface="Courier (W1)" pitchFamily="49" charset="0"/>
              </a:rPr>
              <a:t>q) trade:([] </a:t>
            </a:r>
            <a:r>
              <a:rPr lang="en-US" sz="1400" dirty="0" err="1">
                <a:latin typeface="Courier (W1)" pitchFamily="49" charset="0"/>
              </a:rPr>
              <a:t>sym</a:t>
            </a:r>
            <a:r>
              <a:rPr lang="en-US" sz="1400" dirty="0">
                <a:latin typeface="Courier (W1)" pitchFamily="49" charset="0"/>
              </a:rPr>
              <a:t>:`$();</a:t>
            </a:r>
            <a:r>
              <a:rPr lang="en-US" sz="1400" dirty="0" err="1">
                <a:latin typeface="Courier (W1)" pitchFamily="49" charset="0"/>
              </a:rPr>
              <a:t>side:`char</a:t>
            </a:r>
            <a:r>
              <a:rPr lang="en-US" sz="1400" dirty="0">
                <a:latin typeface="Courier (W1)" pitchFamily="49" charset="0"/>
              </a:rPr>
              <a:t>$();size:`</a:t>
            </a:r>
            <a:r>
              <a:rPr lang="en-US" sz="1400" dirty="0" err="1">
                <a:latin typeface="Courier (W1)" pitchFamily="49" charset="0"/>
              </a:rPr>
              <a:t>int</a:t>
            </a:r>
            <a:r>
              <a:rPr lang="en-US" sz="1400" dirty="0">
                <a:latin typeface="Courier (W1)" pitchFamily="49" charset="0"/>
              </a:rPr>
              <a:t>$();</a:t>
            </a:r>
            <a:r>
              <a:rPr lang="en-US" sz="1400" dirty="0" err="1">
                <a:latin typeface="Courier (W1)" pitchFamily="49" charset="0"/>
              </a:rPr>
              <a:t>price:`float</a:t>
            </a:r>
            <a:r>
              <a:rPr lang="en-US" sz="1400" dirty="0">
                <a:latin typeface="Courier (W1)" pitchFamily="49" charset="0"/>
              </a:rPr>
              <a:t>$())</a:t>
            </a:r>
          </a:p>
          <a:p>
            <a:pPr fontAlgn="b"/>
            <a:r>
              <a:rPr lang="en-US" sz="1400" dirty="0">
                <a:latin typeface="Courier (W1)" pitchFamily="49" charset="0"/>
              </a:rPr>
              <a:t>q) </a:t>
            </a:r>
            <a:r>
              <a:rPr lang="en-US" sz="1400" dirty="0" err="1">
                <a:latin typeface="Courier (W1)" pitchFamily="49" charset="0"/>
              </a:rPr>
              <a:t>lasttrade</a:t>
            </a:r>
            <a:r>
              <a:rPr lang="en-US" sz="1400" dirty="0">
                <a:latin typeface="Courier (W1)" pitchFamily="49" charset="0"/>
              </a:rPr>
              <a:t>:([</a:t>
            </a:r>
            <a:r>
              <a:rPr lang="en-US" sz="1400" dirty="0" err="1">
                <a:latin typeface="Courier (W1)" pitchFamily="49" charset="0"/>
              </a:rPr>
              <a:t>sym</a:t>
            </a:r>
            <a:r>
              <a:rPr lang="en-US" sz="1400" dirty="0">
                <a:latin typeface="Courier (W1)" pitchFamily="49" charset="0"/>
              </a:rPr>
              <a:t>:`$()] </a:t>
            </a:r>
            <a:r>
              <a:rPr lang="en-US" sz="1400" dirty="0" err="1">
                <a:latin typeface="Courier (W1)" pitchFamily="49" charset="0"/>
              </a:rPr>
              <a:t>side:`char</a:t>
            </a:r>
            <a:r>
              <a:rPr lang="en-US" sz="1400" dirty="0">
                <a:latin typeface="Courier (W1)" pitchFamily="49" charset="0"/>
              </a:rPr>
              <a:t>$();size:`</a:t>
            </a:r>
            <a:r>
              <a:rPr lang="en-US" sz="1400" dirty="0" err="1">
                <a:latin typeface="Courier (W1)" pitchFamily="49" charset="0"/>
              </a:rPr>
              <a:t>int</a:t>
            </a:r>
            <a:r>
              <a:rPr lang="en-US" sz="1400" dirty="0">
                <a:latin typeface="Courier (W1)" pitchFamily="49" charset="0"/>
              </a:rPr>
              <a:t>$();</a:t>
            </a:r>
            <a:r>
              <a:rPr lang="en-US" sz="1400" dirty="0" err="1">
                <a:latin typeface="Courier (W1)" pitchFamily="49" charset="0"/>
              </a:rPr>
              <a:t>price:`float</a:t>
            </a:r>
            <a:r>
              <a:rPr lang="en-US" sz="1400" dirty="0">
                <a:latin typeface="Courier (W1)" pitchFamily="49" charset="0"/>
              </a:rPr>
              <a:t>$())</a:t>
            </a:r>
          </a:p>
          <a:p>
            <a:pPr fontAlgn="b"/>
            <a:r>
              <a:rPr lang="en-US" sz="1400" dirty="0">
                <a:latin typeface="Courier (W1)" pitchFamily="49" charset="0"/>
              </a:rPr>
              <a:t>q) (meta trade) ~ (meta </a:t>
            </a:r>
            <a:r>
              <a:rPr lang="en-US" sz="1400" dirty="0" err="1">
                <a:latin typeface="Courier (W1)" pitchFamily="49" charset="0"/>
              </a:rPr>
              <a:t>lasttrade</a:t>
            </a:r>
            <a:r>
              <a:rPr lang="en-US" sz="1400" dirty="0">
                <a:latin typeface="Courier (W1)" pitchFamily="49" charset="0"/>
              </a:rPr>
              <a:t>)</a:t>
            </a:r>
          </a:p>
          <a:p>
            <a:pPr fontAlgn="b"/>
            <a:r>
              <a:rPr lang="en-US" sz="1400" dirty="0">
                <a:latin typeface="Courier (W1)" pitchFamily="49" charset="0"/>
              </a:rPr>
              <a:t>q) (meta trade) = (meta </a:t>
            </a:r>
            <a:r>
              <a:rPr lang="en-US" sz="1400" dirty="0" err="1">
                <a:latin typeface="Courier (W1)" pitchFamily="49" charset="0"/>
              </a:rPr>
              <a:t>lasttrade</a:t>
            </a:r>
            <a:r>
              <a:rPr lang="en-US" sz="1400" dirty="0">
                <a:latin typeface="Courier (W1)" pitchFamily="49" charset="0"/>
              </a:rPr>
              <a:t>)</a:t>
            </a:r>
          </a:p>
          <a:p>
            <a:pPr fontAlgn="b"/>
            <a:r>
              <a:rPr lang="en-US" sz="1400" dirty="0">
                <a:latin typeface="Courier (W1)" pitchFamily="49" charset="0"/>
              </a:rPr>
              <a:t>q) type trade </a:t>
            </a:r>
          </a:p>
          <a:p>
            <a:pPr fontAlgn="b"/>
            <a:r>
              <a:rPr lang="en-US" sz="1400" dirty="0">
                <a:latin typeface="Courier (W1)" pitchFamily="49" charset="0"/>
              </a:rPr>
              <a:t>q) type </a:t>
            </a:r>
            <a:r>
              <a:rPr lang="en-US" sz="1400" dirty="0" err="1">
                <a:latin typeface="Courier (W1)" pitchFamily="49" charset="0"/>
              </a:rPr>
              <a:t>lasttrade</a:t>
            </a:r>
            <a:endParaRPr lang="en-US" sz="1400" dirty="0">
              <a:latin typeface="Courier (W1)" pitchFamily="49" charset="0"/>
            </a:endParaRPr>
          </a:p>
          <a:p>
            <a:pPr fontAlgn="b"/>
            <a:endParaRPr lang="en-US" sz="1400" dirty="0">
              <a:latin typeface="Courier (W1)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226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Suppose the keyed table tab1 is given by the following:</a:t>
            </a:r>
          </a:p>
          <a:p>
            <a:pPr marL="266700" lvl="1" indent="0">
              <a:buNone/>
            </a:pPr>
            <a:r>
              <a:rPr lang="en-US" dirty="0"/>
              <a:t>tab1: ([</a:t>
            </a:r>
            <a:r>
              <a:rPr lang="en-US" dirty="0" err="1"/>
              <a:t>sym</a:t>
            </a:r>
            <a:r>
              <a:rPr lang="en-US" dirty="0"/>
              <a:t>:`A`B`C];</a:t>
            </a:r>
            <a:r>
              <a:rPr lang="en-US" dirty="0" err="1"/>
              <a:t>side:string</a:t>
            </a:r>
            <a:r>
              <a:rPr lang="en-US" dirty="0"/>
              <a:t> each(`BSS); size:(90 77 150i);price:(10.8 19.5 11.2f))</a:t>
            </a:r>
          </a:p>
          <a:p>
            <a:pPr marL="0" indent="0">
              <a:buNone/>
            </a:pPr>
            <a:r>
              <a:rPr lang="en-US" dirty="0"/>
              <a:t>a) Extract a dictionary of information corresponding to the </a:t>
            </a:r>
            <a:r>
              <a:rPr lang="en-US" dirty="0" err="1"/>
              <a:t>sym</a:t>
            </a:r>
            <a:r>
              <a:rPr lang="en-US" dirty="0"/>
              <a:t> “B".</a:t>
            </a:r>
          </a:p>
          <a:p>
            <a:pPr marL="0" indent="0">
              <a:buNone/>
            </a:pPr>
            <a:r>
              <a:rPr lang="en-US" dirty="0"/>
              <a:t>b) Add the following two rows of information to tab1:</a:t>
            </a:r>
          </a:p>
          <a:p>
            <a:pPr marL="0" indent="0">
              <a:buNone/>
            </a:pPr>
            <a:r>
              <a:rPr lang="en-US" dirty="0"/>
              <a:t>         (</a:t>
            </a:r>
            <a:r>
              <a:rPr lang="en-US" dirty="0" err="1"/>
              <a:t>sym</a:t>
            </a:r>
            <a:r>
              <a:rPr lang="en-US" dirty="0"/>
              <a:t> = `D; side= B; size = 80; price = 11.2)</a:t>
            </a:r>
          </a:p>
          <a:p>
            <a:pPr marL="0" indent="0">
              <a:buNone/>
            </a:pPr>
            <a:r>
              <a:rPr lang="en-US" dirty="0"/>
              <a:t>         (</a:t>
            </a:r>
            <a:r>
              <a:rPr lang="en-US" dirty="0" err="1"/>
              <a:t>sym</a:t>
            </a:r>
            <a:r>
              <a:rPr lang="en-US" dirty="0"/>
              <a:t> = `E; side = S; size = 100; price = 32.1)</a:t>
            </a:r>
          </a:p>
          <a:p>
            <a:pPr marL="0" indent="0">
              <a:buNone/>
            </a:pPr>
            <a:r>
              <a:rPr lang="en-US" dirty="0"/>
              <a:t>c) Remove the keyed column from tab1 and rename this new table tab2.</a:t>
            </a:r>
          </a:p>
          <a:p>
            <a:pPr marL="0" indent="0">
              <a:buNone/>
            </a:pPr>
            <a:r>
              <a:rPr lang="en-US" dirty="0"/>
              <a:t>d) Find the first index where a sell entry appears in tab2.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69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12160" y="4334948"/>
            <a:ext cx="8993190" cy="17575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b="1" dirty="0">
                <a:latin typeface="Courier (W1)" pitchFamily="49" charset="0"/>
              </a:rPr>
              <a:t>SOLUTION</a:t>
            </a:r>
          </a:p>
          <a:p>
            <a:pPr fontAlgn="b"/>
            <a:r>
              <a:rPr lang="en-US" sz="1400" dirty="0">
                <a:latin typeface="Courier (W1)" pitchFamily="49" charset="0"/>
              </a:rPr>
              <a:t>q) tab1[`B]</a:t>
            </a:r>
          </a:p>
          <a:p>
            <a:pPr fontAlgn="b"/>
            <a:r>
              <a:rPr lang="en-US" sz="1400" dirty="0">
                <a:latin typeface="Courier (W1)" pitchFamily="49" charset="0"/>
              </a:rPr>
              <a:t>q) tab1,:(</a:t>
            </a:r>
            <a:r>
              <a:rPr lang="en-US" sz="1400" dirty="0" err="1">
                <a:latin typeface="Courier (W1)" pitchFamily="49" charset="0"/>
              </a:rPr>
              <a:t>sym</a:t>
            </a:r>
            <a:r>
              <a:rPr lang="en-US" sz="1400" dirty="0">
                <a:latin typeface="Courier (W1)" pitchFamily="49" charset="0"/>
              </a:rPr>
              <a:t>:`D; </a:t>
            </a:r>
            <a:r>
              <a:rPr lang="en-US" sz="1400" dirty="0" err="1">
                <a:latin typeface="Courier (W1)" pitchFamily="49" charset="0"/>
              </a:rPr>
              <a:t>side:"B</a:t>
            </a:r>
            <a:r>
              <a:rPr lang="en-US" sz="1400" dirty="0">
                <a:latin typeface="Courier (W1)" pitchFamily="49" charset="0"/>
              </a:rPr>
              <a:t>"; size:80i; price:11.2f)</a:t>
            </a:r>
          </a:p>
          <a:p>
            <a:pPr fontAlgn="b"/>
            <a:r>
              <a:rPr lang="en-US" sz="1400" dirty="0">
                <a:latin typeface="Courier (W1)" pitchFamily="49" charset="0"/>
              </a:rPr>
              <a:t>q) tab1,:(</a:t>
            </a:r>
            <a:r>
              <a:rPr lang="en-US" sz="1400" dirty="0" err="1">
                <a:latin typeface="Courier (W1)" pitchFamily="49" charset="0"/>
              </a:rPr>
              <a:t>sym</a:t>
            </a:r>
            <a:r>
              <a:rPr lang="en-US" sz="1400" dirty="0">
                <a:latin typeface="Courier (W1)" pitchFamily="49" charset="0"/>
              </a:rPr>
              <a:t>:`E; </a:t>
            </a:r>
            <a:r>
              <a:rPr lang="en-US" sz="1400" dirty="0" err="1">
                <a:latin typeface="Courier (W1)" pitchFamily="49" charset="0"/>
              </a:rPr>
              <a:t>side:"S</a:t>
            </a:r>
            <a:r>
              <a:rPr lang="en-US" sz="1400" dirty="0">
                <a:latin typeface="Courier (W1)" pitchFamily="49" charset="0"/>
              </a:rPr>
              <a:t>"; size:100i; price:32.1f)</a:t>
            </a:r>
          </a:p>
          <a:p>
            <a:pPr fontAlgn="b"/>
            <a:r>
              <a:rPr lang="en-US" sz="1400" dirty="0">
                <a:latin typeface="Courier (W1)" pitchFamily="49" charset="0"/>
              </a:rPr>
              <a:t>q) tab2: 0!tab1</a:t>
            </a:r>
          </a:p>
          <a:p>
            <a:pPr fontAlgn="b"/>
            <a:r>
              <a:rPr lang="en-US" sz="1400" dirty="0">
                <a:latin typeface="Courier (W1)" pitchFamily="49" charset="0"/>
              </a:rPr>
              <a:t>q) value tab1</a:t>
            </a:r>
          </a:p>
          <a:p>
            <a:pPr fontAlgn="b"/>
            <a:r>
              <a:rPr lang="en-US" sz="1400" dirty="0">
                <a:latin typeface="Courier (W1)" pitchFamily="49" charset="0"/>
              </a:rPr>
              <a:t>q) tab2[`side]?"S"</a:t>
            </a:r>
          </a:p>
        </p:txBody>
      </p:sp>
    </p:spTree>
    <p:extLst>
      <p:ext uri="{BB962C8B-B14F-4D97-AF65-F5344CB8AC3E}">
        <p14:creationId xmlns:p14="http://schemas.microsoft.com/office/powerpoint/2010/main" val="2618040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kdb</a:t>
            </a:r>
            <a:r>
              <a:rPr lang="en-US" dirty="0"/>
              <a:t>+ Windows Installation (2/3)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3.     Set environment variable "path" to include "C:\q\w32". </a:t>
            </a:r>
          </a:p>
          <a:p>
            <a:pPr lvl="1"/>
            <a:r>
              <a:rPr lang="en-US" dirty="0"/>
              <a:t>Go to Control Panel\User Accounts\User Accounts</a:t>
            </a:r>
          </a:p>
          <a:p>
            <a:pPr lvl="1"/>
            <a:r>
              <a:rPr lang="en-US" dirty="0"/>
              <a:t>Select "Change environment variables“</a:t>
            </a:r>
          </a:p>
          <a:p>
            <a:pPr lvl="1"/>
            <a:r>
              <a:rPr lang="en-US" dirty="0"/>
              <a:t>Add "C:\q\w32\" to "PATH" variable. If it does not exist, create it. Remember that all entries are delimited by a semi-colon.</a:t>
            </a:r>
          </a:p>
          <a:p>
            <a:pPr lvl="1"/>
            <a:r>
              <a:rPr lang="en-US" dirty="0"/>
              <a:t>Press "Ok" for everything after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7</a:t>
            </a:fld>
            <a:endParaRPr lang="en-GB"/>
          </a:p>
        </p:txBody>
      </p:sp>
      <p:pic>
        <p:nvPicPr>
          <p:cNvPr id="1033" name="Picture 7" descr="c2ff57ba9f48df4e8ed2146a36c1f5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853" y="3133817"/>
            <a:ext cx="2663595" cy="2929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441136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SUMMARY: Dictionaries and Tables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1246300"/>
              </p:ext>
            </p:extLst>
          </p:nvPr>
        </p:nvGraphicFramePr>
        <p:xfrm>
          <a:off x="452438" y="1592263"/>
          <a:ext cx="9001125" cy="38839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0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893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Dictionary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key/value pair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flipped dictionary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Empty</a:t>
                      </a:r>
                      <a:r>
                        <a:rPr lang="en-US" baseline="0" dirty="0"/>
                        <a:t>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()!()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 [] a:`$()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Extract elements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dict</a:t>
                      </a:r>
                      <a:r>
                        <a:rPr lang="en-US" dirty="0"/>
                        <a:t>[`a]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table[0;]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`a`b`c!1 2 3 </a:t>
                      </a:r>
                    </a:p>
                    <a:p>
                      <a:r>
                        <a:rPr lang="en-US" dirty="0"/>
                        <a:t>`</a:t>
                      </a:r>
                      <a:r>
                        <a:rPr lang="en-US" dirty="0" err="1"/>
                        <a:t>a`b`c!"hey</a:t>
                      </a:r>
                      <a:r>
                        <a:rPr lang="en-US" dirty="0"/>
                        <a:t>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tab:flip</a:t>
                      </a:r>
                      <a:r>
                        <a:rPr lang="en-US" dirty="0"/>
                        <a:t> `</a:t>
                      </a:r>
                      <a:r>
                        <a:rPr lang="en-US" dirty="0" err="1"/>
                        <a:t>items`sales`prices</a:t>
                      </a:r>
                      <a:r>
                        <a:rPr lang="en-US" dirty="0"/>
                        <a:t>!(`nut`bolt`cam`cog;6 8 0 3;10 20 15 20)</a:t>
                      </a:r>
                    </a:p>
                    <a:p>
                      <a:r>
                        <a:rPr lang="en-US" dirty="0"/>
                        <a:t>tab2:([]items:`nut`bolt`cam`cog;sales:6 8 0 3;prices:10 20 15 20)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942325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(1/2)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 appends a new record with the specified field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71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457200" y="2013649"/>
            <a:ext cx="8964386" cy="4217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latin typeface="Courier (W1)" pitchFamily="49" charset="0"/>
              </a:rPr>
              <a:t>q) t:([] name:`</a:t>
            </a:r>
            <a:r>
              <a:rPr lang="en-US" sz="1100" dirty="0" err="1">
                <a:latin typeface="Courier (W1)" pitchFamily="49" charset="0"/>
              </a:rPr>
              <a:t>Dent`Beeblebrox`Prefect</a:t>
            </a:r>
            <a:r>
              <a:rPr lang="en-US" sz="1100" dirty="0">
                <a:latin typeface="Courier (W1)" pitchFamily="49" charset="0"/>
              </a:rPr>
              <a:t>; iq:42 98 126)</a:t>
            </a:r>
          </a:p>
          <a:p>
            <a:r>
              <a:rPr lang="en-US" sz="1100" dirty="0">
                <a:latin typeface="Courier (W1)" pitchFamily="49" charset="0"/>
              </a:rPr>
              <a:t>name       </a:t>
            </a:r>
            <a:r>
              <a:rPr lang="en-US" sz="1100" dirty="0" err="1">
                <a:latin typeface="Courier (W1)" pitchFamily="49" charset="0"/>
              </a:rPr>
              <a:t>iq</a:t>
            </a:r>
            <a:r>
              <a:rPr lang="en-US" sz="1100" dirty="0">
                <a:latin typeface="Courier (W1)" pitchFamily="49" charset="0"/>
              </a:rPr>
              <a:t> </a:t>
            </a:r>
          </a:p>
          <a:p>
            <a:r>
              <a:rPr lang="en-US" sz="1100" dirty="0">
                <a:latin typeface="Courier (W1)" pitchFamily="49" charset="0"/>
              </a:rPr>
              <a:t>--------------</a:t>
            </a:r>
          </a:p>
          <a:p>
            <a:r>
              <a:rPr lang="en-US" sz="1100" dirty="0">
                <a:latin typeface="Courier (W1)" pitchFamily="49" charset="0"/>
              </a:rPr>
              <a:t>Dent       42 </a:t>
            </a:r>
          </a:p>
          <a:p>
            <a:r>
              <a:rPr lang="en-US" sz="1100" dirty="0" err="1">
                <a:latin typeface="Courier (W1)" pitchFamily="49" charset="0"/>
              </a:rPr>
              <a:t>Beeblebrox</a:t>
            </a:r>
            <a:r>
              <a:rPr lang="en-US" sz="1100" dirty="0">
                <a:latin typeface="Courier (W1)" pitchFamily="49" charset="0"/>
              </a:rPr>
              <a:t> 98 </a:t>
            </a:r>
          </a:p>
          <a:p>
            <a:r>
              <a:rPr lang="en-US" sz="1100" dirty="0">
                <a:latin typeface="Courier (W1)" pitchFamily="49" charset="0"/>
              </a:rPr>
              <a:t>Prefect    126</a:t>
            </a:r>
          </a:p>
          <a:p>
            <a:endParaRPr lang="en-US" sz="1100" dirty="0">
              <a:latin typeface="Courier (W1)" pitchFamily="49" charset="0"/>
            </a:endParaRPr>
          </a:p>
          <a:p>
            <a:r>
              <a:rPr lang="en-US" sz="1100" dirty="0">
                <a:latin typeface="Courier (W1)" pitchFamily="49" charset="0"/>
              </a:rPr>
              <a:t>q)`t insert (`</a:t>
            </a:r>
            <a:r>
              <a:rPr lang="en-US" sz="1100" dirty="0" err="1">
                <a:latin typeface="Courier (W1)" pitchFamily="49" charset="0"/>
              </a:rPr>
              <a:t>name`iq</a:t>
            </a:r>
            <a:r>
              <a:rPr lang="en-US" sz="1100" dirty="0">
                <a:latin typeface="Courier (W1)" pitchFamily="49" charset="0"/>
              </a:rPr>
              <a:t>)!(`</a:t>
            </a:r>
            <a:r>
              <a:rPr lang="en-US" sz="1100" dirty="0" err="1">
                <a:latin typeface="Courier (W1)" pitchFamily="49" charset="0"/>
              </a:rPr>
              <a:t>Slartibartfast</a:t>
            </a:r>
            <a:r>
              <a:rPr lang="en-US" sz="1100" dirty="0">
                <a:latin typeface="Courier (W1)" pitchFamily="49" charset="0"/>
              </a:rPr>
              <a:t>; 134) </a:t>
            </a:r>
          </a:p>
          <a:p>
            <a:r>
              <a:rPr lang="en-US" sz="1100" dirty="0">
                <a:latin typeface="Courier (W1)" pitchFamily="49" charset="0"/>
              </a:rPr>
              <a:t>name           </a:t>
            </a:r>
            <a:r>
              <a:rPr lang="en-US" sz="1100" dirty="0" err="1">
                <a:latin typeface="Courier (W1)" pitchFamily="49" charset="0"/>
              </a:rPr>
              <a:t>iq</a:t>
            </a:r>
            <a:r>
              <a:rPr lang="en-US" sz="1100" dirty="0">
                <a:latin typeface="Courier (W1)" pitchFamily="49" charset="0"/>
              </a:rPr>
              <a:t> </a:t>
            </a:r>
          </a:p>
          <a:p>
            <a:r>
              <a:rPr lang="en-US" sz="1100" dirty="0">
                <a:latin typeface="Courier (W1)" pitchFamily="49" charset="0"/>
              </a:rPr>
              <a:t>------------------</a:t>
            </a:r>
          </a:p>
          <a:p>
            <a:r>
              <a:rPr lang="en-US" sz="1100" dirty="0">
                <a:latin typeface="Courier (W1)" pitchFamily="49" charset="0"/>
              </a:rPr>
              <a:t>Dent           42 </a:t>
            </a:r>
          </a:p>
          <a:p>
            <a:r>
              <a:rPr lang="en-US" sz="1100" dirty="0" err="1">
                <a:latin typeface="Courier (W1)" pitchFamily="49" charset="0"/>
              </a:rPr>
              <a:t>Beeblebrox</a:t>
            </a:r>
            <a:r>
              <a:rPr lang="en-US" sz="1100" dirty="0">
                <a:latin typeface="Courier (W1)" pitchFamily="49" charset="0"/>
              </a:rPr>
              <a:t>     98 </a:t>
            </a:r>
          </a:p>
          <a:p>
            <a:r>
              <a:rPr lang="en-US" sz="1100" dirty="0">
                <a:latin typeface="Courier (W1)" pitchFamily="49" charset="0"/>
              </a:rPr>
              <a:t>Prefect        126</a:t>
            </a:r>
          </a:p>
          <a:p>
            <a:r>
              <a:rPr lang="en-US" sz="1100" dirty="0" err="1">
                <a:latin typeface="Courier (W1)" pitchFamily="49" charset="0"/>
              </a:rPr>
              <a:t>Slartibartfast</a:t>
            </a:r>
            <a:r>
              <a:rPr lang="en-US" sz="1100" dirty="0">
                <a:latin typeface="Courier (W1)" pitchFamily="49" charset="0"/>
              </a:rPr>
              <a:t> 134</a:t>
            </a:r>
          </a:p>
          <a:p>
            <a:endParaRPr lang="en-US" sz="1100" dirty="0">
              <a:latin typeface="Courier (W1)" pitchFamily="49" charset="0"/>
            </a:endParaRPr>
          </a:p>
          <a:p>
            <a:r>
              <a:rPr lang="en-US" sz="1100" dirty="0">
                <a:latin typeface="Courier (W1)" pitchFamily="49" charset="0"/>
              </a:rPr>
              <a:t>q)`t insert (`Marvin; 150)  </a:t>
            </a:r>
          </a:p>
          <a:p>
            <a:r>
              <a:rPr lang="en-US" sz="1100" dirty="0">
                <a:latin typeface="Courier (W1)" pitchFamily="49" charset="0"/>
              </a:rPr>
              <a:t>name           </a:t>
            </a:r>
            <a:r>
              <a:rPr lang="en-US" sz="1100" dirty="0" err="1">
                <a:latin typeface="Courier (W1)" pitchFamily="49" charset="0"/>
              </a:rPr>
              <a:t>iq</a:t>
            </a:r>
            <a:r>
              <a:rPr lang="en-US" sz="1100" dirty="0">
                <a:latin typeface="Courier (W1)" pitchFamily="49" charset="0"/>
              </a:rPr>
              <a:t> </a:t>
            </a:r>
          </a:p>
          <a:p>
            <a:r>
              <a:rPr lang="en-US" sz="1100" dirty="0">
                <a:latin typeface="Courier (W1)" pitchFamily="49" charset="0"/>
              </a:rPr>
              <a:t>------------------</a:t>
            </a:r>
          </a:p>
          <a:p>
            <a:r>
              <a:rPr lang="en-US" sz="1100" dirty="0">
                <a:latin typeface="Courier (W1)" pitchFamily="49" charset="0"/>
              </a:rPr>
              <a:t>Dent           42 </a:t>
            </a:r>
          </a:p>
          <a:p>
            <a:r>
              <a:rPr lang="en-US" sz="1100" dirty="0" err="1">
                <a:latin typeface="Courier (W1)" pitchFamily="49" charset="0"/>
              </a:rPr>
              <a:t>Beeblebrox</a:t>
            </a:r>
            <a:r>
              <a:rPr lang="en-US" sz="1100" dirty="0">
                <a:latin typeface="Courier (W1)" pitchFamily="49" charset="0"/>
              </a:rPr>
              <a:t>     98 </a:t>
            </a:r>
          </a:p>
          <a:p>
            <a:r>
              <a:rPr lang="en-US" sz="1100" dirty="0">
                <a:latin typeface="Courier (W1)" pitchFamily="49" charset="0"/>
              </a:rPr>
              <a:t>Prefect        126</a:t>
            </a:r>
          </a:p>
          <a:p>
            <a:r>
              <a:rPr lang="en-US" sz="1100" dirty="0" err="1">
                <a:latin typeface="Courier (W1)" pitchFamily="49" charset="0"/>
              </a:rPr>
              <a:t>Slartibartfast</a:t>
            </a:r>
            <a:r>
              <a:rPr lang="en-US" sz="1100" dirty="0">
                <a:latin typeface="Courier (W1)" pitchFamily="49" charset="0"/>
              </a:rPr>
              <a:t> 134</a:t>
            </a:r>
          </a:p>
          <a:p>
            <a:r>
              <a:rPr lang="en-US" sz="1100" dirty="0">
                <a:latin typeface="Courier (W1)" pitchFamily="49" charset="0"/>
              </a:rPr>
              <a:t>Marvin         150</a:t>
            </a:r>
          </a:p>
          <a:p>
            <a:endParaRPr lang="en-US" sz="1100" dirty="0">
              <a:latin typeface="Courier (W1)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56645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Inserting into Keyed Tables: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72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57200" y="2013649"/>
            <a:ext cx="8964386" cy="4217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latin typeface="Courier (W1)" pitchFamily="49" charset="0"/>
              </a:rPr>
              <a:t>q) </a:t>
            </a:r>
            <a:r>
              <a:rPr lang="nl-NL" sz="1100" dirty="0">
                <a:latin typeface="Courier (W1)" pitchFamily="49" charset="0"/>
              </a:rPr>
              <a:t>kt:([eid:1001 1002] name:`Dent`Beeblebrox; iq:98 42)</a:t>
            </a:r>
          </a:p>
          <a:p>
            <a:r>
              <a:rPr lang="en-US" sz="1100" dirty="0" err="1">
                <a:latin typeface="Courier (W1)" pitchFamily="49" charset="0"/>
              </a:rPr>
              <a:t>eid</a:t>
            </a:r>
            <a:r>
              <a:rPr lang="en-US" sz="1100" dirty="0">
                <a:latin typeface="Courier (W1)" pitchFamily="49" charset="0"/>
              </a:rPr>
              <a:t> | name       </a:t>
            </a:r>
            <a:r>
              <a:rPr lang="en-US" sz="1100" dirty="0" err="1">
                <a:latin typeface="Courier (W1)" pitchFamily="49" charset="0"/>
              </a:rPr>
              <a:t>iq</a:t>
            </a:r>
            <a:endParaRPr lang="en-US" sz="1100" dirty="0">
              <a:latin typeface="Courier (W1)" pitchFamily="49" charset="0"/>
            </a:endParaRPr>
          </a:p>
          <a:p>
            <a:r>
              <a:rPr lang="en-US" sz="1100" dirty="0">
                <a:latin typeface="Courier (W1)" pitchFamily="49" charset="0"/>
              </a:rPr>
              <a:t>----| -------------</a:t>
            </a:r>
          </a:p>
          <a:p>
            <a:r>
              <a:rPr lang="en-US" sz="1100" dirty="0">
                <a:latin typeface="Courier (W1)" pitchFamily="49" charset="0"/>
              </a:rPr>
              <a:t>1001| Dent       98</a:t>
            </a:r>
          </a:p>
          <a:p>
            <a:r>
              <a:rPr lang="en-US" sz="1100" dirty="0">
                <a:latin typeface="Courier (W1)" pitchFamily="49" charset="0"/>
              </a:rPr>
              <a:t>1002| </a:t>
            </a:r>
            <a:r>
              <a:rPr lang="en-US" sz="1100" dirty="0" err="1">
                <a:latin typeface="Courier (W1)" pitchFamily="49" charset="0"/>
              </a:rPr>
              <a:t>Beeblebrox</a:t>
            </a:r>
            <a:r>
              <a:rPr lang="en-US" sz="1100" dirty="0">
                <a:latin typeface="Courier (W1)" pitchFamily="49" charset="0"/>
              </a:rPr>
              <a:t> 42</a:t>
            </a:r>
          </a:p>
          <a:p>
            <a:endParaRPr lang="en-US" sz="1100" dirty="0">
              <a:latin typeface="Courier (W1)" pitchFamily="49" charset="0"/>
            </a:endParaRPr>
          </a:p>
          <a:p>
            <a:r>
              <a:rPr lang="en-US" sz="1100" dirty="0">
                <a:latin typeface="Courier (W1)" pitchFamily="49" charset="0"/>
              </a:rPr>
              <a:t>q) `</a:t>
            </a:r>
            <a:r>
              <a:rPr lang="en-US" sz="1100" dirty="0" err="1">
                <a:latin typeface="Courier (W1)" pitchFamily="49" charset="0"/>
              </a:rPr>
              <a:t>kt</a:t>
            </a:r>
            <a:r>
              <a:rPr lang="en-US" sz="1100" dirty="0">
                <a:latin typeface="Courier (W1)" pitchFamily="49" charset="0"/>
              </a:rPr>
              <a:t> insert (1005; `Marvin; 200)</a:t>
            </a:r>
          </a:p>
          <a:p>
            <a:r>
              <a:rPr lang="en-US" sz="1100" dirty="0" err="1">
                <a:latin typeface="Courier (W1)" pitchFamily="49" charset="0"/>
              </a:rPr>
              <a:t>eid</a:t>
            </a:r>
            <a:r>
              <a:rPr lang="en-US" sz="1100" dirty="0">
                <a:latin typeface="Courier (W1)" pitchFamily="49" charset="0"/>
              </a:rPr>
              <a:t> | name       </a:t>
            </a:r>
            <a:r>
              <a:rPr lang="en-US" sz="1100" dirty="0" err="1">
                <a:latin typeface="Courier (W1)" pitchFamily="49" charset="0"/>
              </a:rPr>
              <a:t>iq</a:t>
            </a:r>
            <a:r>
              <a:rPr lang="en-US" sz="1100" dirty="0">
                <a:latin typeface="Courier (W1)" pitchFamily="49" charset="0"/>
              </a:rPr>
              <a:t> </a:t>
            </a:r>
          </a:p>
          <a:p>
            <a:r>
              <a:rPr lang="en-US" sz="1100" dirty="0">
                <a:latin typeface="Courier (W1)" pitchFamily="49" charset="0"/>
              </a:rPr>
              <a:t>----| --------------</a:t>
            </a:r>
          </a:p>
          <a:p>
            <a:r>
              <a:rPr lang="en-US" sz="1100" dirty="0">
                <a:latin typeface="Courier (W1)" pitchFamily="49" charset="0"/>
              </a:rPr>
              <a:t>1001| Dent       98 </a:t>
            </a:r>
          </a:p>
          <a:p>
            <a:r>
              <a:rPr lang="en-US" sz="1100" dirty="0">
                <a:latin typeface="Courier (W1)" pitchFamily="49" charset="0"/>
              </a:rPr>
              <a:t>1002| </a:t>
            </a:r>
            <a:r>
              <a:rPr lang="en-US" sz="1100" dirty="0" err="1">
                <a:latin typeface="Courier (W1)" pitchFamily="49" charset="0"/>
              </a:rPr>
              <a:t>Beeblebrox</a:t>
            </a:r>
            <a:r>
              <a:rPr lang="en-US" sz="1100" dirty="0">
                <a:latin typeface="Courier (W1)" pitchFamily="49" charset="0"/>
              </a:rPr>
              <a:t> 42 </a:t>
            </a:r>
          </a:p>
          <a:p>
            <a:r>
              <a:rPr lang="en-US" sz="1100" dirty="0">
                <a:latin typeface="Courier (W1)" pitchFamily="49" charset="0"/>
              </a:rPr>
              <a:t>1005| Marvin     200</a:t>
            </a:r>
          </a:p>
          <a:p>
            <a:endParaRPr lang="en-US" sz="1100" dirty="0">
              <a:latin typeface="Courier (W1)" pitchFamily="49" charset="0"/>
            </a:endParaRPr>
          </a:p>
          <a:p>
            <a:r>
              <a:rPr lang="en-US" sz="1100" dirty="0">
                <a:latin typeface="Courier (W1)" pitchFamily="49" charset="0"/>
              </a:rPr>
              <a:t>q) `</a:t>
            </a:r>
            <a:r>
              <a:rPr lang="en-US" sz="1100" dirty="0" err="1">
                <a:latin typeface="Courier (W1)" pitchFamily="49" charset="0"/>
              </a:rPr>
              <a:t>kt</a:t>
            </a:r>
            <a:r>
              <a:rPr lang="en-US" sz="1100" dirty="0">
                <a:latin typeface="Courier (W1)" pitchFamily="49" charset="0"/>
              </a:rPr>
              <a:t> insert (1004;`Slartibartfast;158)</a:t>
            </a:r>
          </a:p>
          <a:p>
            <a:r>
              <a:rPr lang="en-US" sz="1100" dirty="0" err="1">
                <a:latin typeface="Courier (W1)" pitchFamily="49" charset="0"/>
              </a:rPr>
              <a:t>eid</a:t>
            </a:r>
            <a:r>
              <a:rPr lang="en-US" sz="1100" dirty="0">
                <a:latin typeface="Courier (W1)" pitchFamily="49" charset="0"/>
              </a:rPr>
              <a:t> | name           </a:t>
            </a:r>
            <a:r>
              <a:rPr lang="en-US" sz="1100" dirty="0" err="1">
                <a:latin typeface="Courier (W1)" pitchFamily="49" charset="0"/>
              </a:rPr>
              <a:t>iq</a:t>
            </a:r>
            <a:r>
              <a:rPr lang="en-US" sz="1100" dirty="0">
                <a:latin typeface="Courier (W1)" pitchFamily="49" charset="0"/>
              </a:rPr>
              <a:t> </a:t>
            </a:r>
          </a:p>
          <a:p>
            <a:r>
              <a:rPr lang="en-US" sz="1100" dirty="0">
                <a:latin typeface="Courier (W1)" pitchFamily="49" charset="0"/>
              </a:rPr>
              <a:t>----| ------------------</a:t>
            </a:r>
          </a:p>
          <a:p>
            <a:r>
              <a:rPr lang="en-US" sz="1100" dirty="0">
                <a:latin typeface="Courier (W1)" pitchFamily="49" charset="0"/>
              </a:rPr>
              <a:t>1001| Dent           98 </a:t>
            </a:r>
          </a:p>
          <a:p>
            <a:r>
              <a:rPr lang="en-US" sz="1100" dirty="0">
                <a:latin typeface="Courier (W1)" pitchFamily="49" charset="0"/>
              </a:rPr>
              <a:t>1002| </a:t>
            </a:r>
            <a:r>
              <a:rPr lang="en-US" sz="1100" dirty="0" err="1">
                <a:latin typeface="Courier (W1)" pitchFamily="49" charset="0"/>
              </a:rPr>
              <a:t>Beeblebrox</a:t>
            </a:r>
            <a:r>
              <a:rPr lang="en-US" sz="1100" dirty="0">
                <a:latin typeface="Courier (W1)" pitchFamily="49" charset="0"/>
              </a:rPr>
              <a:t>     42 </a:t>
            </a:r>
          </a:p>
          <a:p>
            <a:r>
              <a:rPr lang="en-US" sz="1100" dirty="0">
                <a:latin typeface="Courier (W1)" pitchFamily="49" charset="0"/>
              </a:rPr>
              <a:t>1005| Marvin         200</a:t>
            </a:r>
          </a:p>
          <a:p>
            <a:r>
              <a:rPr lang="en-US" sz="1100" dirty="0">
                <a:latin typeface="Courier (W1)" pitchFamily="49" charset="0"/>
              </a:rPr>
              <a:t>1004| </a:t>
            </a:r>
            <a:r>
              <a:rPr lang="en-US" sz="1100" dirty="0" err="1">
                <a:latin typeface="Courier (W1)" pitchFamily="49" charset="0"/>
              </a:rPr>
              <a:t>Slartibartfast</a:t>
            </a:r>
            <a:r>
              <a:rPr lang="en-US" sz="1100" dirty="0">
                <a:latin typeface="Courier (W1)" pitchFamily="49" charset="0"/>
              </a:rPr>
              <a:t> 158</a:t>
            </a:r>
          </a:p>
          <a:p>
            <a:endParaRPr lang="en-US" sz="1100" dirty="0">
              <a:latin typeface="Courier (W1)" pitchFamily="49" charset="0"/>
            </a:endParaRPr>
          </a:p>
          <a:p>
            <a:r>
              <a:rPr lang="en-US" sz="1100" dirty="0">
                <a:latin typeface="Courier (W1)" pitchFamily="49" charset="0"/>
              </a:rPr>
              <a:t>q) `</a:t>
            </a:r>
            <a:r>
              <a:rPr lang="en-US" sz="1100" dirty="0" err="1">
                <a:latin typeface="Courier (W1)" pitchFamily="49" charset="0"/>
              </a:rPr>
              <a:t>kt</a:t>
            </a:r>
            <a:r>
              <a:rPr lang="en-US" sz="1100" dirty="0">
                <a:latin typeface="Courier (W1)" pitchFamily="49" charset="0"/>
              </a:rPr>
              <a:t> insert (1004; `Marvin; 200)</a:t>
            </a:r>
          </a:p>
          <a:p>
            <a:r>
              <a:rPr lang="en-US" sz="1100" dirty="0">
                <a:latin typeface="Courier (W1)" pitchFamily="49" charset="0"/>
              </a:rPr>
              <a:t>'insert</a:t>
            </a:r>
          </a:p>
        </p:txBody>
      </p:sp>
    </p:spTree>
    <p:extLst>
      <p:ext uri="{BB962C8B-B14F-4D97-AF65-F5344CB8AC3E}">
        <p14:creationId xmlns:p14="http://schemas.microsoft.com/office/powerpoint/2010/main" val="379162039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Upsert</a:t>
            </a:r>
            <a:r>
              <a:rPr lang="en-US" dirty="0"/>
              <a:t> (1/1)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upsert</a:t>
            </a:r>
            <a:r>
              <a:rPr lang="en-US" dirty="0"/>
              <a:t> template is like insert, except for keyed tables.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have seen that insert has undesirable semantics on keyed tables – i.e., it rejects “duplicate” keys. </a:t>
            </a:r>
            <a:r>
              <a:rPr lang="en-US" dirty="0" err="1"/>
              <a:t>Upsert</a:t>
            </a:r>
            <a:r>
              <a:rPr lang="en-US" dirty="0"/>
              <a:t> updates the data: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73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457200" y="1972721"/>
            <a:ext cx="8964386" cy="196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latin typeface="Courier (W1)" pitchFamily="49" charset="0"/>
              </a:rPr>
              <a:t>q) t:([] name:`</a:t>
            </a:r>
            <a:r>
              <a:rPr lang="en-US" sz="1100" dirty="0" err="1">
                <a:latin typeface="Courier (W1)" pitchFamily="49" charset="0"/>
              </a:rPr>
              <a:t>Dent`Beeblebrox`Prefect</a:t>
            </a:r>
            <a:r>
              <a:rPr lang="en-US" sz="1100" dirty="0">
                <a:latin typeface="Courier (W1)" pitchFamily="49" charset="0"/>
              </a:rPr>
              <a:t>; iq:42 98 126)</a:t>
            </a:r>
          </a:p>
          <a:p>
            <a:r>
              <a:rPr lang="en-US" sz="1100" dirty="0">
                <a:latin typeface="Courier (W1)" pitchFamily="49" charset="0"/>
              </a:rPr>
              <a:t>q)`t </a:t>
            </a:r>
            <a:r>
              <a:rPr lang="en-US" sz="1100" dirty="0" err="1">
                <a:latin typeface="Courier (W1)" pitchFamily="49" charset="0"/>
              </a:rPr>
              <a:t>upsert</a:t>
            </a:r>
            <a:r>
              <a:rPr lang="en-US" sz="1100" dirty="0">
                <a:latin typeface="Courier (W1)" pitchFamily="49" charset="0"/>
              </a:rPr>
              <a:t> (`</a:t>
            </a:r>
            <a:r>
              <a:rPr lang="en-US" sz="1100" dirty="0" err="1">
                <a:latin typeface="Courier (W1)" pitchFamily="49" charset="0"/>
              </a:rPr>
              <a:t>name`iq</a:t>
            </a:r>
            <a:r>
              <a:rPr lang="en-US" sz="1100" dirty="0">
                <a:latin typeface="Courier (W1)" pitchFamily="49" charset="0"/>
              </a:rPr>
              <a:t>)!(`</a:t>
            </a:r>
            <a:r>
              <a:rPr lang="en-US" sz="1100" dirty="0" err="1">
                <a:latin typeface="Courier (W1)" pitchFamily="49" charset="0"/>
              </a:rPr>
              <a:t>Slartibartfast</a:t>
            </a:r>
            <a:r>
              <a:rPr lang="en-US" sz="1100" dirty="0">
                <a:latin typeface="Courier (W1)" pitchFamily="49" charset="0"/>
              </a:rPr>
              <a:t>; 134)</a:t>
            </a:r>
          </a:p>
          <a:p>
            <a:r>
              <a:rPr lang="en-US" sz="1100" dirty="0">
                <a:latin typeface="Courier (W1)" pitchFamily="49" charset="0"/>
              </a:rPr>
              <a:t>`t</a:t>
            </a:r>
          </a:p>
          <a:p>
            <a:r>
              <a:rPr lang="en-US" sz="1100" dirty="0">
                <a:latin typeface="Courier (W1)" pitchFamily="49" charset="0"/>
              </a:rPr>
              <a:t>q)`t </a:t>
            </a:r>
            <a:r>
              <a:rPr lang="en-US" sz="1100" dirty="0" err="1">
                <a:latin typeface="Courier (W1)" pitchFamily="49" charset="0"/>
              </a:rPr>
              <a:t>upsert</a:t>
            </a:r>
            <a:r>
              <a:rPr lang="en-US" sz="1100" dirty="0">
                <a:latin typeface="Courier (W1)" pitchFamily="49" charset="0"/>
              </a:rPr>
              <a:t> (`Marvin; 150)</a:t>
            </a:r>
          </a:p>
          <a:p>
            <a:r>
              <a:rPr lang="en-US" sz="1100" dirty="0">
                <a:latin typeface="Courier (W1)" pitchFamily="49" charset="0"/>
              </a:rPr>
              <a:t>_</a:t>
            </a:r>
          </a:p>
          <a:p>
            <a:r>
              <a:rPr lang="en-US" sz="1100" dirty="0">
                <a:latin typeface="Courier (W1)" pitchFamily="49" charset="0"/>
              </a:rPr>
              <a:t>q)`t </a:t>
            </a:r>
            <a:r>
              <a:rPr lang="en-US" sz="1100" dirty="0" err="1">
                <a:latin typeface="Courier (W1)" pitchFamily="49" charset="0"/>
              </a:rPr>
              <a:t>upsert</a:t>
            </a:r>
            <a:r>
              <a:rPr lang="en-US" sz="1100" dirty="0">
                <a:latin typeface="Courier (W1)" pitchFamily="49" charset="0"/>
              </a:rPr>
              <a:t> ([] name:`</a:t>
            </a:r>
            <a:r>
              <a:rPr lang="en-US" sz="1100" dirty="0" err="1">
                <a:latin typeface="Courier (W1)" pitchFamily="49" charset="0"/>
              </a:rPr>
              <a:t>Slartibartfast`Marvin</a:t>
            </a:r>
            <a:r>
              <a:rPr lang="en-US" sz="1100" dirty="0">
                <a:latin typeface="Courier (W1)" pitchFamily="49" charset="0"/>
              </a:rPr>
              <a:t>; iq:134 200)</a:t>
            </a:r>
          </a:p>
          <a:p>
            <a:r>
              <a:rPr lang="en-US" sz="1100" dirty="0">
                <a:latin typeface="Courier (W1)" pitchFamily="49" charset="0"/>
              </a:rPr>
              <a:t>_</a:t>
            </a:r>
          </a:p>
          <a:p>
            <a:r>
              <a:rPr lang="en-US" sz="1100" dirty="0">
                <a:latin typeface="Courier (W1)" pitchFamily="49" charset="0"/>
              </a:rPr>
              <a:t>q)t:3#t</a:t>
            </a:r>
          </a:p>
          <a:p>
            <a:r>
              <a:rPr lang="en-US" sz="1100" dirty="0">
                <a:latin typeface="Courier (W1)" pitchFamily="49" charset="0"/>
              </a:rPr>
              <a:t>q)</a:t>
            </a:r>
            <a:r>
              <a:rPr lang="en-US" sz="1100" dirty="0" err="1">
                <a:latin typeface="Courier (W1)" pitchFamily="49" charset="0"/>
              </a:rPr>
              <a:t>upsert</a:t>
            </a:r>
            <a:r>
              <a:rPr lang="en-US" sz="1100" dirty="0">
                <a:latin typeface="Courier (W1)" pitchFamily="49" charset="0"/>
              </a:rPr>
              <a:t>[`t; (`</a:t>
            </a:r>
            <a:r>
              <a:rPr lang="en-US" sz="1100" dirty="0" err="1">
                <a:latin typeface="Courier (W1)" pitchFamily="49" charset="0"/>
              </a:rPr>
              <a:t>Slartibartfast</a:t>
            </a:r>
            <a:r>
              <a:rPr lang="en-US" sz="1100" dirty="0">
                <a:latin typeface="Courier (W1)" pitchFamily="49" charset="0"/>
              </a:rPr>
              <a:t>; 134)]</a:t>
            </a:r>
          </a:p>
          <a:p>
            <a:endParaRPr lang="en-US" sz="1100" dirty="0">
              <a:latin typeface="Courier (W1)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4683264"/>
            <a:ext cx="8964386" cy="1510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latin typeface="Courier (W1)" pitchFamily="49" charset="0"/>
              </a:rPr>
              <a:t>q)`</a:t>
            </a:r>
            <a:r>
              <a:rPr lang="en-US" sz="1100" dirty="0" err="1">
                <a:latin typeface="Courier (W1)" pitchFamily="49" charset="0"/>
              </a:rPr>
              <a:t>kt</a:t>
            </a:r>
            <a:r>
              <a:rPr lang="en-US" sz="1100" dirty="0">
                <a:latin typeface="Courier (W1)" pitchFamily="49" charset="0"/>
              </a:rPr>
              <a:t> </a:t>
            </a:r>
            <a:r>
              <a:rPr lang="en-US" sz="1100" dirty="0" err="1">
                <a:latin typeface="Courier (W1)" pitchFamily="49" charset="0"/>
              </a:rPr>
              <a:t>upsert</a:t>
            </a:r>
            <a:r>
              <a:rPr lang="en-US" sz="1100" dirty="0">
                <a:latin typeface="Courier (W1)" pitchFamily="49" charset="0"/>
              </a:rPr>
              <a:t> (1001; `</a:t>
            </a:r>
            <a:r>
              <a:rPr lang="en-US" sz="1100" dirty="0" err="1">
                <a:latin typeface="Courier (W1)" pitchFamily="49" charset="0"/>
              </a:rPr>
              <a:t>Beeblebrox</a:t>
            </a:r>
            <a:r>
              <a:rPr lang="en-US" sz="1100" dirty="0">
                <a:latin typeface="Courier (W1)" pitchFamily="49" charset="0"/>
              </a:rPr>
              <a:t>; 42)</a:t>
            </a:r>
          </a:p>
          <a:p>
            <a:r>
              <a:rPr lang="en-US" sz="1100" dirty="0">
                <a:latin typeface="Courier (W1)" pitchFamily="49" charset="0"/>
              </a:rPr>
              <a:t>_</a:t>
            </a:r>
          </a:p>
          <a:p>
            <a:r>
              <a:rPr lang="en-US" sz="1100" dirty="0">
                <a:latin typeface="Courier (W1)" pitchFamily="49" charset="0"/>
              </a:rPr>
              <a:t>q)`</a:t>
            </a:r>
            <a:r>
              <a:rPr lang="en-US" sz="1100" dirty="0" err="1">
                <a:latin typeface="Courier (W1)" pitchFamily="49" charset="0"/>
              </a:rPr>
              <a:t>kt</a:t>
            </a:r>
            <a:r>
              <a:rPr lang="en-US" sz="1100" dirty="0">
                <a:latin typeface="Courier (W1)" pitchFamily="49" charset="0"/>
              </a:rPr>
              <a:t> </a:t>
            </a:r>
            <a:r>
              <a:rPr lang="en-US" sz="1100" dirty="0" err="1">
                <a:latin typeface="Courier (W1)" pitchFamily="49" charset="0"/>
              </a:rPr>
              <a:t>upsert</a:t>
            </a:r>
            <a:r>
              <a:rPr lang="en-US" sz="1100" dirty="0">
                <a:latin typeface="Courier (W1)" pitchFamily="49" charset="0"/>
              </a:rPr>
              <a:t> (1001; `</a:t>
            </a:r>
            <a:r>
              <a:rPr lang="en-US" sz="1100" dirty="0" err="1">
                <a:latin typeface="Courier (W1)" pitchFamily="49" charset="0"/>
              </a:rPr>
              <a:t>Beeblebrox</a:t>
            </a:r>
            <a:r>
              <a:rPr lang="en-US" sz="1100" dirty="0">
                <a:latin typeface="Courier (W1)" pitchFamily="49" charset="0"/>
              </a:rPr>
              <a:t>; 43)</a:t>
            </a:r>
          </a:p>
          <a:p>
            <a:r>
              <a:rPr lang="en-US" sz="1100" dirty="0">
                <a:latin typeface="Courier (W1)" pitchFamily="49" charset="0"/>
              </a:rPr>
              <a:t>_</a:t>
            </a:r>
          </a:p>
          <a:p>
            <a:r>
              <a:rPr lang="en-US" sz="1100" dirty="0">
                <a:latin typeface="Courier (W1)" pitchFamily="49" charset="0"/>
              </a:rPr>
              <a:t>q)</a:t>
            </a:r>
            <a:r>
              <a:rPr lang="en-US" sz="1100" dirty="0" err="1">
                <a:latin typeface="Courier (W1)" pitchFamily="49" charset="0"/>
              </a:rPr>
              <a:t>kt</a:t>
            </a:r>
            <a:endParaRPr lang="en-US" sz="1100" dirty="0">
              <a:latin typeface="Courier (W1)" pitchFamily="49" charset="0"/>
            </a:endParaRPr>
          </a:p>
          <a:p>
            <a:r>
              <a:rPr lang="en-US" sz="1100" dirty="0" err="1">
                <a:latin typeface="Courier (W1)" pitchFamily="49" charset="0"/>
              </a:rPr>
              <a:t>eid</a:t>
            </a:r>
            <a:r>
              <a:rPr lang="en-US" sz="1100" dirty="0">
                <a:latin typeface="Courier (W1)" pitchFamily="49" charset="0"/>
              </a:rPr>
              <a:t> | name </a:t>
            </a:r>
            <a:r>
              <a:rPr lang="en-US" sz="1100" dirty="0" err="1">
                <a:latin typeface="Courier (W1)" pitchFamily="49" charset="0"/>
              </a:rPr>
              <a:t>iq</a:t>
            </a:r>
            <a:endParaRPr lang="en-US" sz="1100" dirty="0">
              <a:latin typeface="Courier (W1)" pitchFamily="49" charset="0"/>
            </a:endParaRPr>
          </a:p>
          <a:p>
            <a:r>
              <a:rPr lang="en-US" sz="1100" dirty="0">
                <a:latin typeface="Courier (W1)" pitchFamily="49" charset="0"/>
              </a:rPr>
              <a:t>----| -------------</a:t>
            </a:r>
          </a:p>
          <a:p>
            <a:r>
              <a:rPr lang="en-US" sz="1100" dirty="0">
                <a:latin typeface="Courier (W1)" pitchFamily="49" charset="0"/>
              </a:rPr>
              <a:t>1001| </a:t>
            </a:r>
            <a:r>
              <a:rPr lang="en-US" sz="1100" dirty="0" err="1">
                <a:latin typeface="Courier (W1)" pitchFamily="49" charset="0"/>
              </a:rPr>
              <a:t>Beeblebrox</a:t>
            </a:r>
            <a:r>
              <a:rPr lang="en-US" sz="1100" dirty="0">
                <a:latin typeface="Courier (W1)" pitchFamily="49" charset="0"/>
              </a:rPr>
              <a:t> 43</a:t>
            </a:r>
          </a:p>
        </p:txBody>
      </p:sp>
    </p:spTree>
    <p:extLst>
      <p:ext uri="{BB962C8B-B14F-4D97-AF65-F5344CB8AC3E}">
        <p14:creationId xmlns:p14="http://schemas.microsoft.com/office/powerpoint/2010/main" val="288114799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an </a:t>
            </a:r>
            <a:r>
              <a:rPr lang="en-US" dirty="0" err="1"/>
              <a:t>unkeyed</a:t>
            </a:r>
            <a:r>
              <a:rPr lang="en-US" dirty="0"/>
              <a:t> table with 3 columns: </a:t>
            </a:r>
            <a:r>
              <a:rPr lang="en-US" dirty="0" err="1"/>
              <a:t>sym</a:t>
            </a:r>
            <a:r>
              <a:rPr lang="en-US" dirty="0"/>
              <a:t> (as symbols), price (integers) and the last with string describing the series e.g. “NK". Key the your table on the </a:t>
            </a:r>
            <a:r>
              <a:rPr lang="en-US" dirty="0" err="1"/>
              <a:t>sym</a:t>
            </a:r>
            <a:r>
              <a:rPr lang="en-US" dirty="0"/>
              <a:t> column.</a:t>
            </a:r>
          </a:p>
          <a:p>
            <a:r>
              <a:rPr lang="en-US" dirty="0"/>
              <a:t>Add a row to your (keyed) table with a new sym.</a:t>
            </a:r>
          </a:p>
          <a:p>
            <a:r>
              <a:rPr lang="en-US" dirty="0"/>
              <a:t>Replace the entry for the first </a:t>
            </a:r>
            <a:r>
              <a:rPr lang="en-US" dirty="0" err="1"/>
              <a:t>sym</a:t>
            </a:r>
            <a:r>
              <a:rPr lang="en-US" dirty="0"/>
              <a:t> with a price of 100 and the series “NKJ17".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74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391879" y="3548740"/>
            <a:ext cx="8904520" cy="15675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r>
              <a:rPr lang="en-US" sz="1400" b="1" dirty="0">
                <a:latin typeface="Courier (W1)" pitchFamily="49" charset="0"/>
              </a:rPr>
              <a:t>SOLUTION:</a:t>
            </a:r>
          </a:p>
          <a:p>
            <a:r>
              <a:rPr lang="en-US" sz="1400" dirty="0">
                <a:solidFill>
                  <a:schemeClr val="tx1"/>
                </a:solidFill>
                <a:latin typeface="Courier (W1)" pitchFamily="49" charset="0"/>
              </a:rPr>
              <a:t>q) w:([sym:`a`b`c`d]price:22 23 21 20;series:("NK";"CN";"CH";"TW"))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(W1)" pitchFamily="49" charset="0"/>
              </a:rPr>
              <a:t>q) `w insert (`d;24;"FE")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(W1)" pitchFamily="49" charset="0"/>
              </a:rPr>
              <a:t>q) `w </a:t>
            </a:r>
            <a:r>
              <a:rPr lang="en-US" sz="1400" dirty="0" err="1">
                <a:solidFill>
                  <a:schemeClr val="tx1"/>
                </a:solidFill>
                <a:latin typeface="Courier (W1)" pitchFamily="49" charset="0"/>
              </a:rPr>
              <a:t>upsert</a:t>
            </a:r>
            <a:r>
              <a:rPr lang="en-US" sz="1400" dirty="0">
                <a:solidFill>
                  <a:schemeClr val="tx1"/>
                </a:solidFill>
                <a:latin typeface="Courier (W1)" pitchFamily="49" charset="0"/>
              </a:rPr>
              <a:t> (`d;1000;"NKJ17")</a:t>
            </a:r>
          </a:p>
        </p:txBody>
      </p:sp>
    </p:spTree>
    <p:extLst>
      <p:ext uri="{BB962C8B-B14F-4D97-AF65-F5344CB8AC3E}">
        <p14:creationId xmlns:p14="http://schemas.microsoft.com/office/powerpoint/2010/main" val="3011902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If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The general template of the if statement is</a:t>
            </a:r>
          </a:p>
          <a:p>
            <a:pPr marL="714375" indent="0">
              <a:buNone/>
            </a:pPr>
            <a:r>
              <a:rPr lang="en-US"/>
              <a:t>If[cond; expr1; expr2; … ; exprN]</a:t>
            </a:r>
          </a:p>
          <a:p>
            <a:r>
              <a:rPr lang="en-US"/>
              <a:t>If the condition is true then all expressions are evaluated.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The condition can be a numerical value – zero evaluates to false, nonzero evaluates to true.</a:t>
            </a:r>
          </a:p>
          <a:p>
            <a:r>
              <a:rPr lang="en-US"/>
              <a:t>if does not return a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75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57200" y="2527087"/>
            <a:ext cx="8964386" cy="1512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latin typeface="Courier (W1)" pitchFamily="49" charset="0"/>
              </a:rPr>
              <a:t>q)a:b:0</a:t>
            </a:r>
          </a:p>
          <a:p>
            <a:r>
              <a:rPr lang="en-US" sz="1200" dirty="0">
                <a:latin typeface="Courier (W1)" pitchFamily="49" charset="0"/>
              </a:rPr>
              <a:t>q)if[a&gt;0; b:10] /- false condition</a:t>
            </a:r>
          </a:p>
          <a:p>
            <a:r>
              <a:rPr lang="en-US" sz="1200" dirty="0">
                <a:latin typeface="Courier (W1)" pitchFamily="49" charset="0"/>
              </a:rPr>
              <a:t>q)b</a:t>
            </a:r>
          </a:p>
          <a:p>
            <a:r>
              <a:rPr lang="en-US" sz="1200" dirty="0">
                <a:latin typeface="Courier (W1)" pitchFamily="49" charset="0"/>
              </a:rPr>
              <a:t>0 /- assignment not executed</a:t>
            </a:r>
          </a:p>
          <a:p>
            <a:r>
              <a:rPr lang="en-US" sz="1200" dirty="0">
                <a:latin typeface="Courier (W1)" pitchFamily="49" charset="0"/>
              </a:rPr>
              <a:t>q)if[a=0;b:10] /- true condition</a:t>
            </a:r>
          </a:p>
          <a:p>
            <a:r>
              <a:rPr lang="en-US" sz="1200" dirty="0">
                <a:latin typeface="Courier (W1)" pitchFamily="49" charset="0"/>
              </a:rPr>
              <a:t>q)b</a:t>
            </a:r>
          </a:p>
          <a:p>
            <a:r>
              <a:rPr lang="en-US" sz="1200" dirty="0">
                <a:latin typeface="Courier (W1)" pitchFamily="49" charset="0"/>
              </a:rPr>
              <a:t>10 /- assignment executed</a:t>
            </a:r>
          </a:p>
        </p:txBody>
      </p:sp>
    </p:spTree>
    <p:extLst>
      <p:ext uri="{BB962C8B-B14F-4D97-AF65-F5344CB8AC3E}">
        <p14:creationId xmlns:p14="http://schemas.microsoft.com/office/powerpoint/2010/main" val="43619022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If-else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The general template of if-else is</a:t>
            </a:r>
          </a:p>
          <a:p>
            <a:pPr marL="714375" indent="0">
              <a:buNone/>
            </a:pPr>
            <a:r>
              <a:rPr lang="en-US"/>
              <a:t>$[cond1; expr1; cond2; expr2; … ; falseexpr]</a:t>
            </a:r>
          </a:p>
          <a:p>
            <a:r>
              <a:rPr lang="en-US"/>
              <a:t>If cond1 is true, expr1 is executed, else-if cond2 is true, expr2 is executed.</a:t>
            </a:r>
          </a:p>
          <a:p>
            <a:r>
              <a:rPr lang="en-US"/>
              <a:t>Once a true condition is met, no other conditions are evaluated.</a:t>
            </a:r>
          </a:p>
          <a:p>
            <a:r>
              <a:rPr lang="en-US"/>
              <a:t>If all conditions are false then falseexpr is executed.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A value is retuened in an if-else statement.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76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57200" y="3125585"/>
            <a:ext cx="8964386" cy="1205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latin typeface="Courier (W1)" pitchFamily="49" charset="0"/>
              </a:rPr>
              <a:t>q)a:1</a:t>
            </a:r>
          </a:p>
          <a:p>
            <a:r>
              <a:rPr lang="en-US" sz="1200" dirty="0">
                <a:latin typeface="Courier (W1)" pitchFamily="49" charset="0"/>
              </a:rPr>
              <a:t>q)$[a&lt;0; b:10; a&gt;0; b:20; b:30] 	/- a&gt;0</a:t>
            </a:r>
          </a:p>
          <a:p>
            <a:r>
              <a:rPr lang="en-US" sz="1200" dirty="0">
                <a:latin typeface="Courier (W1)" pitchFamily="49" charset="0"/>
              </a:rPr>
              <a:t>q)b</a:t>
            </a:r>
          </a:p>
          <a:p>
            <a:r>
              <a:rPr lang="en-US" sz="1200" dirty="0">
                <a:latin typeface="Courier (W1)" pitchFamily="49" charset="0"/>
              </a:rPr>
              <a:t>20 				/- second assignment executed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4666210"/>
            <a:ext cx="8964386" cy="72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latin typeface="Courier (W1)" pitchFamily="49" charset="0"/>
              </a:rPr>
              <a:t>q)a:1</a:t>
            </a:r>
          </a:p>
          <a:p>
            <a:r>
              <a:rPr lang="en-US" sz="1200">
                <a:latin typeface="Courier (W1)" pitchFamily="49" charset="0"/>
              </a:rPr>
              <a:t>q)$[a&lt;0; 10; a&gt;0; 20; 30] 	/- a&gt;0</a:t>
            </a:r>
          </a:p>
          <a:p>
            <a:r>
              <a:rPr lang="en-US" sz="1200">
                <a:latin typeface="Courier (W1)" pitchFamily="49" charset="0"/>
              </a:rPr>
              <a:t>20 			/- second assignment executed</a:t>
            </a:r>
          </a:p>
        </p:txBody>
      </p:sp>
    </p:spTree>
    <p:extLst>
      <p:ext uri="{BB962C8B-B14F-4D97-AF65-F5344CB8AC3E}">
        <p14:creationId xmlns:p14="http://schemas.microsoft.com/office/powerpoint/2010/main" val="364927248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Vector conditional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The general form of the vector conditional is</a:t>
            </a:r>
          </a:p>
          <a:p>
            <a:pPr marL="714375" indent="0">
              <a:buNone/>
            </a:pPr>
            <a:r>
              <a:rPr lang="en-US"/>
              <a:t>?[vector condition; true expr; false expr]</a:t>
            </a:r>
          </a:p>
          <a:p>
            <a:r>
              <a:rPr lang="en-US"/>
              <a:t>The true expr and false expr must either be vectors of the same length as the vector condition or atoms.</a:t>
            </a:r>
          </a:p>
          <a:p>
            <a:r>
              <a:rPr lang="en-US"/>
              <a:t>Where the vector condition returns true, the true expr is returned, where it returns false, the false expr is returned.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77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57200" y="3449791"/>
            <a:ext cx="8964386" cy="1737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latin typeface="Courier (W1)" pitchFamily="49" charset="0"/>
              </a:rPr>
              <a:t>q)p:4 2 6 8 3 7 4 9 6</a:t>
            </a:r>
          </a:p>
          <a:p>
            <a:r>
              <a:rPr lang="en-US" sz="1200" dirty="0">
                <a:latin typeface="Courier (W1)" pitchFamily="49" charset="0"/>
              </a:rPr>
              <a:t>q)p&gt;5 			/- vector condition</a:t>
            </a:r>
          </a:p>
          <a:p>
            <a:r>
              <a:rPr lang="en-US" sz="1200" dirty="0">
                <a:latin typeface="Courier (W1)" pitchFamily="49" charset="0"/>
              </a:rPr>
              <a:t>001101011b 		/- returns a </a:t>
            </a:r>
            <a:r>
              <a:rPr lang="en-US" sz="1200" dirty="0" err="1">
                <a:latin typeface="Courier (W1)" pitchFamily="49" charset="0"/>
              </a:rPr>
              <a:t>boolean</a:t>
            </a:r>
            <a:r>
              <a:rPr lang="en-US" sz="1200" dirty="0">
                <a:latin typeface="Courier (W1)" pitchFamily="49" charset="0"/>
              </a:rPr>
              <a:t> vector</a:t>
            </a:r>
          </a:p>
          <a:p>
            <a:r>
              <a:rPr lang="en-US" sz="1200" dirty="0">
                <a:latin typeface="Courier (W1)" pitchFamily="49" charset="0"/>
              </a:rPr>
              <a:t>q)?[p&gt;5; p; -1]</a:t>
            </a:r>
          </a:p>
          <a:p>
            <a:r>
              <a:rPr lang="en-US" sz="1200" dirty="0">
                <a:latin typeface="Courier (W1)" pitchFamily="49" charset="0"/>
              </a:rPr>
              <a:t>-1 -1 6 8 -1 7 -1 9 6</a:t>
            </a:r>
          </a:p>
          <a:p>
            <a:r>
              <a:rPr lang="en-US" sz="1200" dirty="0">
                <a:latin typeface="Courier (W1)" pitchFamily="49" charset="0"/>
              </a:rPr>
              <a:t>q)/- where </a:t>
            </a:r>
            <a:r>
              <a:rPr lang="en-US" sz="1200" dirty="0" err="1">
                <a:latin typeface="Courier (W1)" pitchFamily="49" charset="0"/>
              </a:rPr>
              <a:t>boolean</a:t>
            </a:r>
            <a:r>
              <a:rPr lang="en-US" sz="1200" dirty="0">
                <a:latin typeface="Courier (W1)" pitchFamily="49" charset="0"/>
              </a:rPr>
              <a:t> vector is true</a:t>
            </a:r>
          </a:p>
          <a:p>
            <a:r>
              <a:rPr lang="en-US" sz="1200" dirty="0">
                <a:latin typeface="Courier (W1)" pitchFamily="49" charset="0"/>
              </a:rPr>
              <a:t>q)/- the corresponding element of p is returned</a:t>
            </a:r>
          </a:p>
          <a:p>
            <a:r>
              <a:rPr lang="en-US" sz="1200" dirty="0">
                <a:latin typeface="Courier (W1)" pitchFamily="49" charset="0"/>
              </a:rPr>
              <a:t>q)/- where </a:t>
            </a:r>
            <a:r>
              <a:rPr lang="en-US" sz="1200" dirty="0" err="1">
                <a:latin typeface="Courier (W1)" pitchFamily="49" charset="0"/>
              </a:rPr>
              <a:t>boolean</a:t>
            </a:r>
            <a:r>
              <a:rPr lang="en-US" sz="1200" dirty="0">
                <a:latin typeface="Courier (W1)" pitchFamily="49" charset="0"/>
              </a:rPr>
              <a:t> vector is false, -1 is returned</a:t>
            </a:r>
          </a:p>
        </p:txBody>
      </p:sp>
    </p:spTree>
    <p:extLst>
      <p:ext uri="{BB962C8B-B14F-4D97-AF65-F5344CB8AC3E}">
        <p14:creationId xmlns:p14="http://schemas.microsoft.com/office/powerpoint/2010/main" val="425353770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 conditional statement, replace B and S by 1 and 2 in the following list</a:t>
            </a:r>
          </a:p>
          <a:p>
            <a:pPr marL="0" indent="0">
              <a:buNone/>
            </a:pPr>
            <a:r>
              <a:rPr lang="en-US" dirty="0"/>
              <a:t>    L1: "B","B","B","S","S","S","S","B","S","S","B"</a:t>
            </a:r>
          </a:p>
          <a:p>
            <a:r>
              <a:rPr lang="en-US" dirty="0"/>
              <a:t>Recode the following list: </a:t>
            </a:r>
          </a:p>
          <a:p>
            <a:pPr marL="0" indent="0">
              <a:buNone/>
            </a:pPr>
            <a:r>
              <a:rPr lang="en-US" dirty="0"/>
              <a:t>    L2: 0 1 1 1 0 5 6 4 2 2 1 3 5</a:t>
            </a:r>
          </a:p>
          <a:p>
            <a:pPr marL="0" indent="0">
              <a:buNone/>
            </a:pPr>
            <a:r>
              <a:rPr lang="en-US" dirty="0"/>
              <a:t>with 0 as "</a:t>
            </a:r>
            <a:r>
              <a:rPr lang="en-US" u="sng" dirty="0"/>
              <a:t>No stop condition</a:t>
            </a:r>
            <a:r>
              <a:rPr lang="en-US" dirty="0"/>
              <a:t>"; </a:t>
            </a:r>
            <a:r>
              <a:rPr lang="en-US" b="1" dirty="0"/>
              <a:t>1</a:t>
            </a:r>
            <a:r>
              <a:rPr lang="en-US" dirty="0"/>
              <a:t> as "</a:t>
            </a:r>
            <a:r>
              <a:rPr lang="en-US" u="sng" dirty="0"/>
              <a:t>Bid price larger </a:t>
            </a:r>
            <a:r>
              <a:rPr lang="en-US" dirty="0"/>
              <a:t>or equals stop price"; </a:t>
            </a:r>
            <a:r>
              <a:rPr lang="en-US" b="1" dirty="0"/>
              <a:t>2</a:t>
            </a:r>
            <a:r>
              <a:rPr lang="en-US" dirty="0"/>
              <a:t> as "</a:t>
            </a:r>
            <a:r>
              <a:rPr lang="en-US" u="sng" dirty="0"/>
              <a:t>Bid price less </a:t>
            </a:r>
            <a:r>
              <a:rPr lang="en-US" dirty="0"/>
              <a:t>or equals stop price"; </a:t>
            </a:r>
            <a:r>
              <a:rPr lang="en-US" b="1" dirty="0"/>
              <a:t>3</a:t>
            </a:r>
            <a:r>
              <a:rPr lang="en-US" dirty="0"/>
              <a:t> as "</a:t>
            </a:r>
            <a:r>
              <a:rPr lang="en-US" u="sng" dirty="0"/>
              <a:t>Ask price larger </a:t>
            </a:r>
            <a:r>
              <a:rPr lang="en-US" dirty="0"/>
              <a:t>or equals stop price"; </a:t>
            </a:r>
            <a:r>
              <a:rPr lang="en-US" b="1" dirty="0"/>
              <a:t>4</a:t>
            </a:r>
            <a:r>
              <a:rPr lang="en-US" dirty="0"/>
              <a:t> as "</a:t>
            </a:r>
            <a:r>
              <a:rPr lang="en-US" u="sng" dirty="0"/>
              <a:t>Ask price less</a:t>
            </a:r>
            <a:r>
              <a:rPr lang="en-US" dirty="0"/>
              <a:t> or equals stop price"; </a:t>
            </a:r>
            <a:r>
              <a:rPr lang="en-US" b="1" dirty="0"/>
              <a:t>5</a:t>
            </a:r>
            <a:r>
              <a:rPr lang="en-US" dirty="0"/>
              <a:t> as "</a:t>
            </a:r>
            <a:r>
              <a:rPr lang="en-US" u="sng" dirty="0"/>
              <a:t>Last traded larger </a:t>
            </a:r>
            <a:r>
              <a:rPr lang="en-US" dirty="0"/>
              <a:t>or equals stop price"; </a:t>
            </a:r>
            <a:r>
              <a:rPr lang="en-US" b="1" dirty="0"/>
              <a:t>6</a:t>
            </a:r>
            <a:r>
              <a:rPr lang="en-US" dirty="0"/>
              <a:t> as "</a:t>
            </a:r>
            <a:r>
              <a:rPr lang="en-US" u="sng" dirty="0"/>
              <a:t>Last traded less </a:t>
            </a:r>
            <a:r>
              <a:rPr lang="en-US" dirty="0"/>
              <a:t>or equals stop price"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78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12160" y="4428083"/>
            <a:ext cx="8993190" cy="16594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b="1" dirty="0">
                <a:latin typeface="Courier (W1)" pitchFamily="49" charset="0"/>
              </a:rPr>
              <a:t>SOLUTION</a:t>
            </a:r>
          </a:p>
          <a:p>
            <a:pPr fontAlgn="b"/>
            <a:r>
              <a:rPr lang="en-US" sz="1400" dirty="0">
                <a:latin typeface="Courier (W1)" pitchFamily="49" charset="0"/>
              </a:rPr>
              <a:t>q) ?[L1="B";1;2]</a:t>
            </a:r>
          </a:p>
          <a:p>
            <a:pPr fontAlgn="b"/>
            <a:r>
              <a:rPr lang="en-US" sz="1400" dirty="0">
                <a:latin typeface="Courier (W1)" pitchFamily="49" charset="0"/>
              </a:rPr>
              <a:t>q) ?[L2=0; `$"No stop condition"; [L2=1;`$"Bid price larger or equals stop price"; [L2=2 ;`$"Bid price less or equals stop price"; [L2=3;`$"Ask price larger or equals stop price"; [L2=4;`$"Ask price less or equals stop price"; [L2=5;`$"Last traded larger or equals stop price";`$"Last traded less or equals stop price"]]]]]] </a:t>
            </a:r>
          </a:p>
        </p:txBody>
      </p:sp>
    </p:spTree>
    <p:extLst>
      <p:ext uri="{BB962C8B-B14F-4D97-AF65-F5344CB8AC3E}">
        <p14:creationId xmlns:p14="http://schemas.microsoft.com/office/powerpoint/2010/main" val="2920083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Functions (1/5)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definition:</a:t>
            </a:r>
          </a:p>
          <a:p>
            <a:endParaRPr lang="en-US" dirty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r>
              <a:rPr lang="en-US" dirty="0"/>
              <a:t>: assigns the function definition to variable f</a:t>
            </a:r>
          </a:p>
          <a:p>
            <a:pPr indent="0">
              <a:buNone/>
            </a:pPr>
            <a:r>
              <a:rPr lang="en-US" dirty="0"/>
              <a:t>The text within { } gives the function definition</a:t>
            </a:r>
          </a:p>
          <a:p>
            <a:pPr indent="0">
              <a:buNone/>
            </a:pPr>
            <a:r>
              <a:rPr lang="en-US" dirty="0"/>
              <a:t>The text within [ ] specifies the function arguments (separated by ;)</a:t>
            </a:r>
          </a:p>
          <a:p>
            <a:pPr indent="0">
              <a:buNone/>
            </a:pPr>
            <a:r>
              <a:rPr lang="en-US" dirty="0"/>
              <a:t>If no [] is present, q will try to infer arguments x, y, z from the definition (</a:t>
            </a:r>
            <a:r>
              <a:rPr lang="en-US" dirty="0" err="1"/>
              <a:t>ie</a:t>
            </a:r>
            <a:r>
              <a:rPr lang="en-US" dirty="0"/>
              <a:t>: {x+1})</a:t>
            </a:r>
          </a:p>
          <a:p>
            <a:pPr indent="0">
              <a:buNone/>
            </a:pPr>
            <a:r>
              <a:rPr lang="en-US" dirty="0"/>
              <a:t>: within the function body sets the return value and interrupts the function</a:t>
            </a:r>
          </a:p>
          <a:p>
            <a:pPr indent="0">
              <a:buNone/>
            </a:pPr>
            <a:r>
              <a:rPr lang="en-US" dirty="0"/>
              <a:t>If the last statement doesn’t have a ; to suppress output; it becomes the return a value</a:t>
            </a:r>
          </a:p>
          <a:p>
            <a:pPr indent="0">
              <a:buNone/>
            </a:pPr>
            <a:r>
              <a:rPr lang="en-US" dirty="0"/>
              <a:t>If there’s no explicit or implicit return, :: is returned</a:t>
            </a:r>
          </a:p>
          <a:p>
            <a:pPr indent="0">
              <a:buNone/>
            </a:pPr>
            <a:r>
              <a:rPr lang="en-US" dirty="0"/>
              <a:t>Takes max 8 parameters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79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681134" y="1892790"/>
            <a:ext cx="8740451" cy="486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latin typeface="Courier (W1)" pitchFamily="49" charset="0"/>
              </a:rPr>
              <a:t>q)f:{ [arg1] arg1+2}</a:t>
            </a:r>
          </a:p>
        </p:txBody>
      </p:sp>
    </p:spTree>
    <p:extLst>
      <p:ext uri="{BB962C8B-B14F-4D97-AF65-F5344CB8AC3E}">
        <p14:creationId xmlns:p14="http://schemas.microsoft.com/office/powerpoint/2010/main" val="2046590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kdb</a:t>
            </a:r>
            <a:r>
              <a:rPr lang="en-US" dirty="0"/>
              <a:t>+ Windows Installation (3/3)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4.     Test to see if it works!  </a:t>
            </a:r>
          </a:p>
          <a:p>
            <a:pPr lvl="1"/>
            <a:r>
              <a:rPr lang="en-US" dirty="0"/>
              <a:t>Run command prompt. </a:t>
            </a:r>
            <a:r>
              <a:rPr lang="en-US" dirty="0" err="1"/>
              <a:t>Ctrl+R</a:t>
            </a:r>
            <a:r>
              <a:rPr lang="en-US" dirty="0"/>
              <a:t> &gt; </a:t>
            </a:r>
            <a:r>
              <a:rPr lang="en-US" dirty="0" err="1"/>
              <a:t>cmd</a:t>
            </a:r>
            <a:r>
              <a:rPr lang="en-US" dirty="0"/>
              <a:t> &gt; Enter &gt; q &gt; Enter</a:t>
            </a:r>
          </a:p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8</a:t>
            </a:fld>
            <a:endParaRPr lang="en-GB"/>
          </a:p>
        </p:txBody>
      </p:sp>
      <p:pic>
        <p:nvPicPr>
          <p:cNvPr id="2050" name="Picture 11" descr="b7ff53d0b06ea0f78fde51b524682f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409" y="3364191"/>
            <a:ext cx="5943600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599783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Functions (2/5)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Niladic</a:t>
            </a:r>
            <a:r>
              <a:rPr lang="en-US" dirty="0"/>
              <a:t> function – no arguments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Monadic function execution: - one argument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Dyadic function execution: - two arguments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80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57200" y="1892791"/>
            <a:ext cx="8964386" cy="650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latin typeface="Courier (W1)" pitchFamily="49" charset="0"/>
              </a:rPr>
              <a:t>q)f:{1+1}</a:t>
            </a:r>
          </a:p>
          <a:p>
            <a:r>
              <a:rPr lang="en-US" sz="1200">
                <a:latin typeface="Courier (W1)" pitchFamily="49" charset="0"/>
              </a:rPr>
              <a:t>q)f[]</a:t>
            </a:r>
          </a:p>
          <a:p>
            <a:r>
              <a:rPr lang="en-US" sz="1200">
                <a:latin typeface="Courier (W1)" pitchFamily="49" charset="0"/>
              </a:rPr>
              <a:t>2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2809962"/>
            <a:ext cx="8964386" cy="939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latin typeface="Courier (W1)" pitchFamily="49" charset="0"/>
              </a:rPr>
              <a:t>q)f:{x+1}</a:t>
            </a:r>
          </a:p>
          <a:p>
            <a:r>
              <a:rPr lang="en-US" sz="1200">
                <a:latin typeface="Courier (W1)" pitchFamily="49" charset="0"/>
              </a:rPr>
              <a:t>q)f[2]</a:t>
            </a:r>
          </a:p>
          <a:p>
            <a:r>
              <a:rPr lang="en-US" sz="1200">
                <a:latin typeface="Courier (W1)" pitchFamily="49" charset="0"/>
              </a:rPr>
              <a:t>q)f 2</a:t>
            </a:r>
          </a:p>
          <a:p>
            <a:r>
              <a:rPr lang="en-US" sz="1200">
                <a:latin typeface="Courier (W1)" pitchFamily="49" charset="0"/>
              </a:rPr>
              <a:t>q)f @ 2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4081809"/>
            <a:ext cx="8964386" cy="650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latin typeface="Courier (W1)" pitchFamily="49" charset="0"/>
              </a:rPr>
              <a:t>q)f:{x+y}</a:t>
            </a:r>
          </a:p>
          <a:p>
            <a:r>
              <a:rPr lang="en-US" sz="1200">
                <a:latin typeface="Courier (W1)" pitchFamily="49" charset="0"/>
              </a:rPr>
              <a:t>q)f[1;2]</a:t>
            </a:r>
          </a:p>
          <a:p>
            <a:r>
              <a:rPr lang="en-US" sz="1200">
                <a:latin typeface="Courier (W1)" pitchFamily="49" charset="0"/>
              </a:rPr>
              <a:t>q)f.1 2</a:t>
            </a:r>
          </a:p>
        </p:txBody>
      </p:sp>
    </p:spTree>
    <p:extLst>
      <p:ext uri="{BB962C8B-B14F-4D97-AF65-F5344CB8AC3E}">
        <p14:creationId xmlns:p14="http://schemas.microsoft.com/office/powerpoint/2010/main" val="386907599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Functions (3/5)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defined functions are not `special‘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Triadic function – three arguments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Multivalent function - more than three arguments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81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57200" y="1892789"/>
            <a:ext cx="8964386" cy="1781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latin typeface="Courier (W1)" pitchFamily="49" charset="0"/>
              </a:rPr>
              <a:t>q)f:+</a:t>
            </a:r>
          </a:p>
          <a:p>
            <a:r>
              <a:rPr lang="en-US" sz="1200">
                <a:latin typeface="Courier (W1)" pitchFamily="49" charset="0"/>
              </a:rPr>
              <a:t>q)+[1;2]</a:t>
            </a:r>
          </a:p>
          <a:p>
            <a:r>
              <a:rPr lang="en-US" sz="1200">
                <a:latin typeface="Courier (W1)" pitchFamily="49" charset="0"/>
              </a:rPr>
              <a:t>q)f[1;2]</a:t>
            </a:r>
          </a:p>
          <a:p>
            <a:r>
              <a:rPr lang="en-US" sz="1200">
                <a:latin typeface="Courier (W1)" pitchFamily="49" charset="0"/>
              </a:rPr>
              <a:t>q)1+2</a:t>
            </a:r>
          </a:p>
          <a:p>
            <a:r>
              <a:rPr lang="en-US" sz="1200">
                <a:latin typeface="Courier (W1)" pitchFamily="49" charset="0"/>
              </a:rPr>
              <a:t>q)1 f 2</a:t>
            </a:r>
          </a:p>
          <a:p>
            <a:endParaRPr lang="en-US" sz="1200">
              <a:latin typeface="Courier (W1)" pitchFamily="49" charset="0"/>
            </a:endParaRPr>
          </a:p>
          <a:p>
            <a:r>
              <a:rPr lang="en-US" sz="1200">
                <a:latin typeface="Courier (W1)" pitchFamily="49" charset="0"/>
              </a:rPr>
              <a:t>type</a:t>
            </a:r>
          </a:p>
          <a:p>
            <a:r>
              <a:rPr lang="en-US" sz="1200">
                <a:latin typeface="Courier (W1)" pitchFamily="49" charset="0"/>
              </a:rPr>
              <a:t>\- this syntax only works for dyadic functions in the</a:t>
            </a:r>
          </a:p>
          <a:p>
            <a:r>
              <a:rPr lang="en-US" sz="1200">
                <a:latin typeface="Courier (W1)" pitchFamily="49" charset="0"/>
              </a:rPr>
              <a:t>\- .q namespace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4081809"/>
            <a:ext cx="8964386" cy="864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latin typeface="Courier (W1)" pitchFamily="49" charset="0"/>
              </a:rPr>
              <a:t>q)f:{x+y+z}</a:t>
            </a:r>
          </a:p>
          <a:p>
            <a:r>
              <a:rPr lang="en-US" sz="1200">
                <a:latin typeface="Courier (W1)" pitchFamily="49" charset="0"/>
              </a:rPr>
              <a:t>q)f[6;7;8]</a:t>
            </a:r>
          </a:p>
          <a:p>
            <a:r>
              <a:rPr lang="en-US" sz="1200">
                <a:latin typeface="Courier (W1)" pitchFamily="49" charset="0"/>
              </a:rPr>
              <a:t>21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5273300"/>
            <a:ext cx="8964386" cy="864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>
                <a:latin typeface="Courier (W1)" pitchFamily="49" charset="0"/>
              </a:rPr>
              <a:t>q)f:{[a;b;c;d;e;f] a+b+c+d+e+f}</a:t>
            </a:r>
          </a:p>
          <a:p>
            <a:r>
              <a:rPr lang="pt-BR" sz="1200">
                <a:latin typeface="Courier (W1)" pitchFamily="49" charset="0"/>
              </a:rPr>
              <a:t>q)f[1;2;3;4;5;6]</a:t>
            </a:r>
          </a:p>
          <a:p>
            <a:r>
              <a:rPr lang="pt-BR" sz="1200">
                <a:latin typeface="Courier (W1)" pitchFamily="49" charset="0"/>
              </a:rPr>
              <a:t>21</a:t>
            </a:r>
            <a:endParaRPr lang="en-US" sz="1200">
              <a:latin typeface="Courier (W1)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95642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Defined Functions (4/5)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Variable overload - maximum 8 arguments</a:t>
            </a:r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We can get around this using a single list or dictionary argument: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Alternatively, we can use some required arguments and an optional list/dict argument: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82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57200" y="1892789"/>
            <a:ext cx="8964386" cy="890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latin typeface="Courier (W1)" pitchFamily="49" charset="0"/>
              </a:rPr>
              <a:t>q)f:{[a;b;c;d;e;f;g;h;i;j] a+b+c+d+e+f+g+h+i+j}</a:t>
            </a:r>
          </a:p>
          <a:p>
            <a:r>
              <a:rPr lang="en-US" sz="1200">
                <a:latin typeface="Courier (W1)" pitchFamily="49" charset="0"/>
              </a:rPr>
              <a:t>‘params</a:t>
            </a:r>
          </a:p>
          <a:p>
            <a:r>
              <a:rPr lang="en-US" sz="1200">
                <a:latin typeface="Courier (W1)" pitchFamily="49" charset="0"/>
              </a:rPr>
              <a:t>/- error as variables exceed limit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3142471"/>
            <a:ext cx="8964386" cy="581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latin typeface="Courier (W1)" pitchFamily="49" charset="0"/>
              </a:rPr>
              <a:t>q)f:{[d] (+/)d}</a:t>
            </a:r>
          </a:p>
          <a:p>
            <a:r>
              <a:rPr lang="en-US" sz="1200">
                <a:latin typeface="Courier (W1)" pitchFamily="49" charset="0"/>
              </a:rPr>
              <a:t>q)f 1 2 3 4 5 6 7 8 9 10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4364157"/>
            <a:ext cx="8964386" cy="1041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latin typeface="Courier (W1)" pitchFamily="49" charset="0"/>
              </a:rPr>
              <a:t>q)f:{[a;b;d] a+b+$[count d;(+/)d;0]}</a:t>
            </a:r>
          </a:p>
          <a:p>
            <a:r>
              <a:rPr lang="en-US" sz="1200">
                <a:latin typeface="Courier (W1)" pitchFamily="49" charset="0"/>
              </a:rPr>
              <a:t>q)f[1;2;()]</a:t>
            </a:r>
          </a:p>
          <a:p>
            <a:r>
              <a:rPr lang="en-US" sz="1200">
                <a:latin typeface="Courier (W1)" pitchFamily="49" charset="0"/>
              </a:rPr>
              <a:t>3</a:t>
            </a:r>
          </a:p>
          <a:p>
            <a:r>
              <a:rPr lang="en-US" sz="1200">
                <a:latin typeface="Courier (W1)" pitchFamily="49" charset="0"/>
              </a:rPr>
              <a:t>q)f[1;2;3]</a:t>
            </a:r>
          </a:p>
          <a:p>
            <a:r>
              <a:rPr lang="en-US" sz="1200">
                <a:latin typeface="Courier (W1)" pitchFamily="49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29036732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Functions (5/5)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of a function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83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57200" y="1911927"/>
            <a:ext cx="8964386" cy="590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200">
                <a:latin typeface="Courier (W1)" pitchFamily="49" charset="0"/>
              </a:rPr>
              <a:t>q)type {[x;y;z] d:x+y+z+12;.k.k:1;10}</a:t>
            </a:r>
          </a:p>
          <a:p>
            <a:r>
              <a:rPr lang="pl-PL" sz="1200">
                <a:latin typeface="Courier (W1)" pitchFamily="49" charset="0"/>
              </a:rPr>
              <a:t>100h</a:t>
            </a:r>
            <a:endParaRPr lang="en-US" sz="1200">
              <a:latin typeface="Courier (W1)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49801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monadic function, f, which calculates the square of a number (using an</a:t>
            </a:r>
          </a:p>
          <a:p>
            <a:pPr marL="0" indent="0">
              <a:buNone/>
            </a:pPr>
            <a:r>
              <a:rPr lang="en-US" dirty="0"/>
              <a:t>explicitly denied parameter).</a:t>
            </a:r>
          </a:p>
          <a:p>
            <a:r>
              <a:rPr lang="en-US" dirty="0"/>
              <a:t>Execute f, with argument a=5, and assign the result to new variable b.</a:t>
            </a:r>
          </a:p>
          <a:p>
            <a:r>
              <a:rPr lang="en-US" dirty="0"/>
              <a:t>Write a dyadic function, g, which calculates the square of the first argument,</a:t>
            </a:r>
          </a:p>
          <a:p>
            <a:pPr marL="0" indent="0">
              <a:buNone/>
            </a:pPr>
            <a:r>
              <a:rPr lang="en-US" dirty="0"/>
              <a:t>divided by the square of the second argument (using implicit parameters).</a:t>
            </a:r>
          </a:p>
          <a:p>
            <a:r>
              <a:rPr lang="en-US" dirty="0"/>
              <a:t>Execute g, with arguments a and b. Store the result of this function in a variable</a:t>
            </a:r>
          </a:p>
          <a:p>
            <a:pPr marL="0" indent="0">
              <a:buNone/>
            </a:pPr>
            <a:r>
              <a:rPr lang="en-US" dirty="0"/>
              <a:t>called 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84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12160" y="4334949"/>
            <a:ext cx="8993190" cy="14816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b="1" dirty="0">
                <a:latin typeface="Courier (W1)" pitchFamily="49" charset="0"/>
              </a:rPr>
              <a:t>SOLUTION</a:t>
            </a:r>
          </a:p>
          <a:p>
            <a:pPr fontAlgn="b"/>
            <a:r>
              <a:rPr lang="en-US" sz="1400" dirty="0">
                <a:latin typeface="Courier (W1)" pitchFamily="49" charset="0"/>
              </a:rPr>
              <a:t>q) f:{[a] a*a}</a:t>
            </a:r>
          </a:p>
          <a:p>
            <a:pPr fontAlgn="b"/>
            <a:r>
              <a:rPr lang="en-US" sz="1400" dirty="0">
                <a:latin typeface="Courier (W1)" pitchFamily="49" charset="0"/>
              </a:rPr>
              <a:t>q) a:5</a:t>
            </a:r>
          </a:p>
          <a:p>
            <a:pPr fontAlgn="b"/>
            <a:r>
              <a:rPr lang="en-US" sz="1400" dirty="0">
                <a:latin typeface="Courier (W1)" pitchFamily="49" charset="0"/>
              </a:rPr>
              <a:t>q) b:f[a]</a:t>
            </a:r>
          </a:p>
          <a:p>
            <a:pPr fontAlgn="b"/>
            <a:r>
              <a:rPr lang="en-US" sz="1400" dirty="0">
                <a:latin typeface="Courier (W1)" pitchFamily="49" charset="0"/>
              </a:rPr>
              <a:t>q) g:{(x*x)%y*y}</a:t>
            </a:r>
          </a:p>
          <a:p>
            <a:pPr fontAlgn="b"/>
            <a:r>
              <a:rPr lang="en-US" sz="1400" dirty="0">
                <a:latin typeface="Courier (W1)" pitchFamily="49" charset="0"/>
              </a:rPr>
              <a:t>q) c:g[a;b]</a:t>
            </a:r>
          </a:p>
          <a:p>
            <a:pPr fontAlgn="b"/>
            <a:endParaRPr lang="en-US" sz="1400" dirty="0">
              <a:latin typeface="Courier (W1)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728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did we learn today? (round table)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5533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qStudio</a:t>
            </a:r>
            <a:r>
              <a:rPr lang="en-US" dirty="0"/>
              <a:t> Windows Installation (1/2)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2438" y="1246021"/>
            <a:ext cx="9001125" cy="4681537"/>
          </a:xfrm>
        </p:spPr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1800" dirty="0"/>
              <a:t>Download </a:t>
            </a:r>
            <a:r>
              <a:rPr lang="en-US" sz="1800" dirty="0" err="1"/>
              <a:t>qStudio</a:t>
            </a:r>
            <a:r>
              <a:rPr lang="en-US" sz="1800" dirty="0"/>
              <a:t> from </a:t>
            </a:r>
          </a:p>
          <a:p>
            <a:pPr lvl="1"/>
            <a:r>
              <a:rPr lang="en-US" sz="1600" u="sng" dirty="0">
                <a:hlinkClick r:id="rId2"/>
              </a:rPr>
              <a:t>http://www.timestored.com/qstudio/</a:t>
            </a:r>
            <a:endParaRPr lang="en-US" sz="1600" dirty="0"/>
          </a:p>
          <a:p>
            <a:pPr marL="457200" lvl="0" indent="-457200">
              <a:buFont typeface="+mj-lt"/>
              <a:buAutoNum type="arabicPeriod"/>
            </a:pPr>
            <a:r>
              <a:rPr lang="en-US" sz="1800" dirty="0"/>
              <a:t>Copy it to a directory of your choice, I recommend either in C/D root or within your q folder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1800" dirty="0"/>
              <a:t>Open </a:t>
            </a:r>
            <a:r>
              <a:rPr lang="en-US" sz="1800" dirty="0" err="1"/>
              <a:t>qStudio</a:t>
            </a:r>
            <a:r>
              <a:rPr lang="en-US" sz="1800" dirty="0"/>
              <a:t> and let's get you connected:</a:t>
            </a:r>
          </a:p>
          <a:p>
            <a:pPr lvl="1"/>
            <a:r>
              <a:rPr lang="en-US" sz="1600" dirty="0"/>
              <a:t>Start a q process on port 5000 by typing the following in command prompt. "q -p 5000“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Open </a:t>
            </a:r>
            <a:r>
              <a:rPr lang="en-US" sz="1600" dirty="0" err="1"/>
              <a:t>qStudio</a:t>
            </a:r>
            <a:r>
              <a:rPr lang="en-US" sz="1600" dirty="0"/>
              <a:t> and a new server</a:t>
            </a:r>
            <a:br>
              <a:rPr lang="en-US" sz="1600" dirty="0"/>
            </a:br>
            <a:br>
              <a:rPr lang="en-US" sz="1600" dirty="0"/>
            </a:br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9</a:t>
            </a:fld>
            <a:endParaRPr lang="en-GB"/>
          </a:p>
        </p:txBody>
      </p:sp>
      <p:pic>
        <p:nvPicPr>
          <p:cNvPr id="3074" name="Picture 10" descr="4816e027f51f1861567e77f2073926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244" y="2709832"/>
            <a:ext cx="5943600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9" descr="f026f4c39c39b7b63984a56397e5ec2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544" y="4118838"/>
            <a:ext cx="3429000" cy="211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55537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COLTEXTBOX" val="Black"/>
</p:tagLst>
</file>

<file path=ppt/theme/theme1.xml><?xml version="1.0" encoding="utf-8"?>
<a:theme xmlns:a="http://schemas.openxmlformats.org/drawingml/2006/main" name="K">
  <a:themeElements>
    <a:clrScheme name="Custom 3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838383"/>
      </a:accent1>
      <a:accent2>
        <a:srgbClr val="A6B727"/>
      </a:accent2>
      <a:accent3>
        <a:srgbClr val="F69200"/>
      </a:accent3>
      <a:accent4>
        <a:srgbClr val="00B0F0"/>
      </a:accent4>
      <a:accent5>
        <a:srgbClr val="FEC306"/>
      </a:accent5>
      <a:accent6>
        <a:srgbClr val="DF5327"/>
      </a:accent6>
      <a:hlink>
        <a:srgbClr val="00B0F0"/>
      </a:hlink>
      <a:folHlink>
        <a:srgbClr val="B2B2B2"/>
      </a:folHlink>
    </a:clrScheme>
    <a:fontScheme name="SGX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noAutofit/>
      </a:bodyPr>
      <a:lstStyle>
        <a:defPPr>
          <a:defRPr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GX Black Text - 1">
    <a:dk1>
      <a:srgbClr val="000000"/>
    </a:dk1>
    <a:lt1>
      <a:srgbClr val="FFFFFF"/>
    </a:lt1>
    <a:dk2>
      <a:srgbClr val="0B236B"/>
    </a:dk2>
    <a:lt2>
      <a:srgbClr val="FFFFFF"/>
    </a:lt2>
    <a:accent1>
      <a:srgbClr val="0B236B"/>
    </a:accent1>
    <a:accent2>
      <a:srgbClr val="BDD831"/>
    </a:accent2>
    <a:accent3>
      <a:srgbClr val="0094B3"/>
    </a:accent3>
    <a:accent4>
      <a:srgbClr val="0094B3"/>
    </a:accent4>
    <a:accent5>
      <a:srgbClr val="0B236B"/>
    </a:accent5>
    <a:accent6>
      <a:srgbClr val="BDD831"/>
    </a:accent6>
    <a:hlink>
      <a:srgbClr val="791E75"/>
    </a:hlink>
    <a:folHlink>
      <a:srgbClr val="9C9E9F"/>
    </a:folHlink>
  </a:clrScheme>
</a:themeOverride>
</file>

<file path=ppt/theme/themeOverride2.xml><?xml version="1.0" encoding="utf-8"?>
<a:themeOverride xmlns:a="http://schemas.openxmlformats.org/drawingml/2006/main">
  <a:clrScheme name="SGX Black Text - 1">
    <a:dk1>
      <a:srgbClr val="000000"/>
    </a:dk1>
    <a:lt1>
      <a:srgbClr val="FFFFFF"/>
    </a:lt1>
    <a:dk2>
      <a:srgbClr val="0B236B"/>
    </a:dk2>
    <a:lt2>
      <a:srgbClr val="FFFFFF"/>
    </a:lt2>
    <a:accent1>
      <a:srgbClr val="0B236B"/>
    </a:accent1>
    <a:accent2>
      <a:srgbClr val="BDD831"/>
    </a:accent2>
    <a:accent3>
      <a:srgbClr val="0094B3"/>
    </a:accent3>
    <a:accent4>
      <a:srgbClr val="0094B3"/>
    </a:accent4>
    <a:accent5>
      <a:srgbClr val="0B236B"/>
    </a:accent5>
    <a:accent6>
      <a:srgbClr val="BDD831"/>
    </a:accent6>
    <a:hlink>
      <a:srgbClr val="791E75"/>
    </a:hlink>
    <a:folHlink>
      <a:srgbClr val="9C9E9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11640</TotalTime>
  <Words>7370</Words>
  <Application>Microsoft Office PowerPoint</Application>
  <PresentationFormat>A4 Paper (210x297 mm)</PresentationFormat>
  <Paragraphs>1711</Paragraphs>
  <Slides>85</Slides>
  <Notes>9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0" baseType="lpstr">
      <vt:lpstr>Arial</vt:lpstr>
      <vt:lpstr>Calibri</vt:lpstr>
      <vt:lpstr>Courier (W1)</vt:lpstr>
      <vt:lpstr>Wingdings</vt:lpstr>
      <vt:lpstr>K</vt:lpstr>
      <vt:lpstr>KDB+ Training 2019  Day 1</vt:lpstr>
      <vt:lpstr>Agenda</vt:lpstr>
      <vt:lpstr>1 .Getting Started</vt:lpstr>
      <vt:lpstr>kdb+</vt:lpstr>
      <vt:lpstr>Interesting kdb+ quirks</vt:lpstr>
      <vt:lpstr>kdb+ Windows Installation (1/3)</vt:lpstr>
      <vt:lpstr>kdb+ Windows Installation (2/3)</vt:lpstr>
      <vt:lpstr>kdb+ Windows Installation (3/3)</vt:lpstr>
      <vt:lpstr>qStudio Windows Installation (1/2)</vt:lpstr>
      <vt:lpstr>qStudio Windows Installation (2/2)</vt:lpstr>
      <vt:lpstr>Quick guide to qStudio</vt:lpstr>
      <vt:lpstr>2. Atoms and Lists</vt:lpstr>
      <vt:lpstr>Arithmetic and Variables (1/4)</vt:lpstr>
      <vt:lpstr>Arithmetic and Variables (2/4)</vt:lpstr>
      <vt:lpstr>EXERCISE</vt:lpstr>
      <vt:lpstr>Arithmetic and Variables (3/4)</vt:lpstr>
      <vt:lpstr>Arithmetic and Variables (4/4)</vt:lpstr>
      <vt:lpstr>EXERCISE</vt:lpstr>
      <vt:lpstr>Atoms (1/6)</vt:lpstr>
      <vt:lpstr>Atoms (2/6)</vt:lpstr>
      <vt:lpstr>Atoms (3/6)</vt:lpstr>
      <vt:lpstr>Atoms (4/6)</vt:lpstr>
      <vt:lpstr>EXERCISE</vt:lpstr>
      <vt:lpstr>Atoms (5/6)</vt:lpstr>
      <vt:lpstr>EXERCISE</vt:lpstr>
      <vt:lpstr>Atoms (6/6)</vt:lpstr>
      <vt:lpstr>EXERCISE</vt:lpstr>
      <vt:lpstr>Lists (1/4)</vt:lpstr>
      <vt:lpstr>Lists (2/4)</vt:lpstr>
      <vt:lpstr>Lists (3/4)</vt:lpstr>
      <vt:lpstr>Lists (4/4)</vt:lpstr>
      <vt:lpstr>List Operations (1/9)</vt:lpstr>
      <vt:lpstr>List Operations (2/9)</vt:lpstr>
      <vt:lpstr>List Operations (3/9)</vt:lpstr>
      <vt:lpstr>List Operations (4/9)</vt:lpstr>
      <vt:lpstr>List Operations (5/9)</vt:lpstr>
      <vt:lpstr>List Operations (6/9)</vt:lpstr>
      <vt:lpstr>List Operations (7/9)</vt:lpstr>
      <vt:lpstr>List Operations (8/9)</vt:lpstr>
      <vt:lpstr>List Operations (9/9)</vt:lpstr>
      <vt:lpstr>EXERCISE</vt:lpstr>
      <vt:lpstr>EXERCISE</vt:lpstr>
      <vt:lpstr>EXERCISE</vt:lpstr>
      <vt:lpstr>EXERCISE</vt:lpstr>
      <vt:lpstr>EXERCISE</vt:lpstr>
      <vt:lpstr>SUMMARY: Atoms and Lists</vt:lpstr>
      <vt:lpstr>3. File I/O</vt:lpstr>
      <vt:lpstr>Working with files</vt:lpstr>
      <vt:lpstr>KDB Data files</vt:lpstr>
      <vt:lpstr>Read/Write csv</vt:lpstr>
      <vt:lpstr>4. Dictionaries, Tables and Functions</vt:lpstr>
      <vt:lpstr>Dictionaries (1/8)</vt:lpstr>
      <vt:lpstr>Dictionaries (2/8)</vt:lpstr>
      <vt:lpstr>Dictionaries (3/8)</vt:lpstr>
      <vt:lpstr>EXERCISE</vt:lpstr>
      <vt:lpstr>Dictionaries (4/8)</vt:lpstr>
      <vt:lpstr>Dictionaries (5/8)</vt:lpstr>
      <vt:lpstr>Dictionaries (6/8) </vt:lpstr>
      <vt:lpstr>EXERCISE</vt:lpstr>
      <vt:lpstr>Dictionaries (7/8)</vt:lpstr>
      <vt:lpstr>Dictionaries (8/8)</vt:lpstr>
      <vt:lpstr>EXERCISE</vt:lpstr>
      <vt:lpstr>Tables (1/5)</vt:lpstr>
      <vt:lpstr>Tables (2/5)</vt:lpstr>
      <vt:lpstr>Tables (3/5)</vt:lpstr>
      <vt:lpstr>Tables (4/5)</vt:lpstr>
      <vt:lpstr>Tables (5/5)</vt:lpstr>
      <vt:lpstr>EXERCISE</vt:lpstr>
      <vt:lpstr>EXERCISE</vt:lpstr>
      <vt:lpstr>SUMMARY: Dictionaries and Tables</vt:lpstr>
      <vt:lpstr>Insert (1/2)</vt:lpstr>
      <vt:lpstr>Insert (2/2)</vt:lpstr>
      <vt:lpstr>Upsert (1/1)</vt:lpstr>
      <vt:lpstr>EXERCISE</vt:lpstr>
      <vt:lpstr>If Statement</vt:lpstr>
      <vt:lpstr>If-else Statement</vt:lpstr>
      <vt:lpstr>Vector conditional</vt:lpstr>
      <vt:lpstr>EXERCISE</vt:lpstr>
      <vt:lpstr>User Defined Functions (1/5)</vt:lpstr>
      <vt:lpstr>User Defined Functions (2/5)</vt:lpstr>
      <vt:lpstr>User Defined Functions (3/5)</vt:lpstr>
      <vt:lpstr>User Defined Functions (4/5)</vt:lpstr>
      <vt:lpstr>User Defined Functions (5/5)</vt:lpstr>
      <vt:lpstr>EXERCISE</vt:lpstr>
      <vt:lpstr>DAY 1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Sigrid Rouam</dc:creator>
  <cp:lastModifiedBy>Kenneth Wong</cp:lastModifiedBy>
  <cp:revision>319</cp:revision>
  <dcterms:created xsi:type="dcterms:W3CDTF">2015-04-15T16:48:33Z</dcterms:created>
  <dcterms:modified xsi:type="dcterms:W3CDTF">2019-02-15T18:54:26Z</dcterms:modified>
</cp:coreProperties>
</file>