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13">
  <p:sldMasterIdLst>
    <p:sldMasterId id="2147483660" r:id="rId1"/>
  </p:sldMasterIdLst>
  <p:notesMasterIdLst>
    <p:notesMasterId r:id="rId57"/>
  </p:notesMasterIdLst>
  <p:sldIdLst>
    <p:sldId id="259" r:id="rId2"/>
    <p:sldId id="423" r:id="rId3"/>
    <p:sldId id="257" r:id="rId4"/>
    <p:sldId id="263" r:id="rId5"/>
    <p:sldId id="318" r:id="rId6"/>
    <p:sldId id="319" r:id="rId7"/>
    <p:sldId id="321" r:id="rId8"/>
    <p:sldId id="326" r:id="rId9"/>
    <p:sldId id="335" r:id="rId10"/>
    <p:sldId id="343" r:id="rId11"/>
    <p:sldId id="345" r:id="rId12"/>
    <p:sldId id="327" r:id="rId13"/>
    <p:sldId id="329" r:id="rId14"/>
    <p:sldId id="330" r:id="rId15"/>
    <p:sldId id="331" r:id="rId16"/>
    <p:sldId id="332" r:id="rId17"/>
    <p:sldId id="333" r:id="rId18"/>
    <p:sldId id="334" r:id="rId19"/>
    <p:sldId id="406" r:id="rId20"/>
    <p:sldId id="390" r:id="rId21"/>
    <p:sldId id="401" r:id="rId22"/>
    <p:sldId id="264" r:id="rId23"/>
    <p:sldId id="346" r:id="rId24"/>
    <p:sldId id="347" r:id="rId25"/>
    <p:sldId id="416" r:id="rId26"/>
    <p:sldId id="417" r:id="rId27"/>
    <p:sldId id="419" r:id="rId28"/>
    <p:sldId id="420" r:id="rId29"/>
    <p:sldId id="421" r:id="rId30"/>
    <p:sldId id="391" r:id="rId31"/>
    <p:sldId id="349" r:id="rId32"/>
    <p:sldId id="350" r:id="rId33"/>
    <p:sldId id="351" r:id="rId34"/>
    <p:sldId id="353" r:id="rId35"/>
    <p:sldId id="354" r:id="rId36"/>
    <p:sldId id="355" r:id="rId37"/>
    <p:sldId id="407" r:id="rId38"/>
    <p:sldId id="357" r:id="rId39"/>
    <p:sldId id="408" r:id="rId40"/>
    <p:sldId id="358" r:id="rId41"/>
    <p:sldId id="409" r:id="rId42"/>
    <p:sldId id="361" r:id="rId43"/>
    <p:sldId id="394" r:id="rId44"/>
    <p:sldId id="410" r:id="rId45"/>
    <p:sldId id="363" r:id="rId46"/>
    <p:sldId id="364" r:id="rId47"/>
    <p:sldId id="411" r:id="rId48"/>
    <p:sldId id="369" r:id="rId49"/>
    <p:sldId id="370" r:id="rId50"/>
    <p:sldId id="397" r:id="rId51"/>
    <p:sldId id="400" r:id="rId52"/>
    <p:sldId id="267" r:id="rId53"/>
    <p:sldId id="426" r:id="rId54"/>
    <p:sldId id="424" r:id="rId55"/>
    <p:sldId id="427" r:id="rId56"/>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B236B"/>
    <a:srgbClr val="BDD831"/>
    <a:srgbClr val="DCDCDC"/>
    <a:srgbClr val="9C9E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0376" autoAdjust="0"/>
  </p:normalViewPr>
  <p:slideViewPr>
    <p:cSldViewPr snapToGrid="0">
      <p:cViewPr varScale="1">
        <p:scale>
          <a:sx n="103" d="100"/>
          <a:sy n="103" d="100"/>
        </p:scale>
        <p:origin x="1356" y="114"/>
      </p:cViewPr>
      <p:guideLst>
        <p:guide orient="horz" pos="2160"/>
        <p:guide pos="312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42793-4807-406E-A5A0-45F6B68F233A}" type="datetimeFigureOut">
              <a:rPr lang="en-GB" smtClean="0"/>
              <a:t>16/02/2019</a:t>
            </a:fld>
            <a:endParaRPr lang="en-GB"/>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BF62FE-B9B9-4D27-B7B0-5B468040117C}" type="slidenum">
              <a:rPr lang="en-GB" smtClean="0"/>
              <a:t>‹#›</a:t>
            </a:fld>
            <a:endParaRPr lang="en-GB"/>
          </a:p>
        </p:txBody>
      </p:sp>
    </p:spTree>
    <p:extLst>
      <p:ext uri="{BB962C8B-B14F-4D97-AF65-F5344CB8AC3E}">
        <p14:creationId xmlns:p14="http://schemas.microsoft.com/office/powerpoint/2010/main" val="1189238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5BF62FE-B9B9-4D27-B7B0-5B468040117C}" type="slidenum">
              <a:rPr lang="en-GB" smtClean="0"/>
              <a:t>1</a:t>
            </a:fld>
            <a:endParaRPr lang="en-GB"/>
          </a:p>
        </p:txBody>
      </p:sp>
    </p:spTree>
    <p:extLst>
      <p:ext uri="{BB962C8B-B14F-4D97-AF65-F5344CB8AC3E}">
        <p14:creationId xmlns:p14="http://schemas.microsoft.com/office/powerpoint/2010/main" val="2720132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aj</a:t>
            </a:r>
            <a:r>
              <a:rPr lang="en-US" dirty="0"/>
              <a:t>[`sym`time;t1;t2]</a:t>
            </a:r>
          </a:p>
        </p:txBody>
      </p:sp>
      <p:sp>
        <p:nvSpPr>
          <p:cNvPr id="4" name="Slide Number Placeholder 3"/>
          <p:cNvSpPr>
            <a:spLocks noGrp="1"/>
          </p:cNvSpPr>
          <p:nvPr>
            <p:ph type="sldNum" sz="quarter" idx="10"/>
          </p:nvPr>
        </p:nvSpPr>
        <p:spPr/>
        <p:txBody>
          <a:bodyPr/>
          <a:lstStyle/>
          <a:p>
            <a:fld id="{C5BF62FE-B9B9-4D27-B7B0-5B468040117C}" type="slidenum">
              <a:rPr lang="en-GB" smtClean="0"/>
              <a:t>45</a:t>
            </a:fld>
            <a:endParaRPr lang="en-GB"/>
          </a:p>
        </p:txBody>
      </p:sp>
    </p:spTree>
    <p:extLst>
      <p:ext uri="{BB962C8B-B14F-4D97-AF65-F5344CB8AC3E}">
        <p14:creationId xmlns:p14="http://schemas.microsoft.com/office/powerpoint/2010/main" val="2133106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column should be the time column</a:t>
            </a:r>
          </a:p>
          <a:p>
            <a:endParaRPr lang="en-US" dirty="0"/>
          </a:p>
        </p:txBody>
      </p:sp>
      <p:sp>
        <p:nvSpPr>
          <p:cNvPr id="4" name="Slide Number Placeholder 3"/>
          <p:cNvSpPr>
            <a:spLocks noGrp="1"/>
          </p:cNvSpPr>
          <p:nvPr>
            <p:ph type="sldNum" sz="quarter" idx="10"/>
          </p:nvPr>
        </p:nvSpPr>
        <p:spPr/>
        <p:txBody>
          <a:bodyPr/>
          <a:lstStyle/>
          <a:p>
            <a:fld id="{C5BF62FE-B9B9-4D27-B7B0-5B468040117C}" type="slidenum">
              <a:rPr lang="en-GB" smtClean="0"/>
              <a:t>46</a:t>
            </a:fld>
            <a:endParaRPr lang="en-GB"/>
          </a:p>
        </p:txBody>
      </p:sp>
    </p:spTree>
    <p:extLst>
      <p:ext uri="{BB962C8B-B14F-4D97-AF65-F5344CB8AC3E}">
        <p14:creationId xmlns:p14="http://schemas.microsoft.com/office/powerpoint/2010/main" val="1760479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802342" y="1108141"/>
            <a:ext cx="8301316" cy="46417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hasCustomPrompt="1"/>
          </p:nvPr>
        </p:nvSpPr>
        <p:spPr>
          <a:xfrm>
            <a:off x="2000250" y="4415754"/>
            <a:ext cx="5905499" cy="324000"/>
          </a:xfrm>
        </p:spPr>
        <p:txBody>
          <a:bodyPr>
            <a:normAutofit/>
          </a:bodyPr>
          <a:lstStyle>
            <a:lvl1pPr marL="0" indent="0" algn="ctr">
              <a:buNone/>
              <a:defRPr sz="1800" b="1"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Presenter´s Name</a:t>
            </a:r>
          </a:p>
        </p:txBody>
      </p:sp>
      <p:sp>
        <p:nvSpPr>
          <p:cNvPr id="2" name="Title 1"/>
          <p:cNvSpPr>
            <a:spLocks noGrp="1"/>
          </p:cNvSpPr>
          <p:nvPr>
            <p:ph type="ctrTitle"/>
          </p:nvPr>
        </p:nvSpPr>
        <p:spPr>
          <a:xfrm>
            <a:off x="2000250" y="2442246"/>
            <a:ext cx="5905499" cy="1525733"/>
          </a:xfrm>
        </p:spPr>
        <p:txBody>
          <a:bodyPr anchor="t">
            <a:normAutofit/>
          </a:bodyPr>
          <a:lstStyle>
            <a:lvl1pPr algn="ctr">
              <a:lnSpc>
                <a:spcPts val="3400"/>
              </a:lnSpc>
              <a:defRPr sz="3600">
                <a:solidFill>
                  <a:schemeClr val="bg1"/>
                </a:solidFill>
              </a:defRPr>
            </a:lvl1pPr>
          </a:lstStyle>
          <a:p>
            <a:r>
              <a:rPr lang="en-US" dirty="0"/>
              <a:t>Click to edit Master title style</a:t>
            </a:r>
          </a:p>
        </p:txBody>
      </p:sp>
      <p:sp>
        <p:nvSpPr>
          <p:cNvPr id="12" name="Text Placeholder 11"/>
          <p:cNvSpPr>
            <a:spLocks noGrp="1"/>
          </p:cNvSpPr>
          <p:nvPr>
            <p:ph type="body" sz="quarter" idx="13" hasCustomPrompt="1"/>
          </p:nvPr>
        </p:nvSpPr>
        <p:spPr>
          <a:xfrm>
            <a:off x="2000250" y="4803393"/>
            <a:ext cx="5905499" cy="637288"/>
          </a:xfrm>
        </p:spPr>
        <p:txBody>
          <a:bodyPr/>
          <a:lstStyle>
            <a:lvl1pPr marL="0" indent="0" algn="ctr">
              <a:buNone/>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date</a:t>
            </a:r>
          </a:p>
        </p:txBody>
      </p:sp>
    </p:spTree>
    <p:extLst>
      <p:ext uri="{BB962C8B-B14F-4D97-AF65-F5344CB8AC3E}">
        <p14:creationId xmlns:p14="http://schemas.microsoft.com/office/powerpoint/2010/main" val="1140642844"/>
      </p:ext>
    </p:extLst>
  </p:cSld>
  <p:clrMapOvr>
    <a:masterClrMapping/>
  </p:clrMapOvr>
  <p:hf hdr="0" ftr="0" dt="0"/>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452438" y="1592263"/>
            <a:ext cx="9001125" cy="46815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marL="1257300" indent="-180975">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0"/>
          </p:nvPr>
        </p:nvSpPr>
        <p:spPr>
          <a:xfrm>
            <a:off x="3381376" y="6589202"/>
            <a:ext cx="3143250" cy="108000"/>
          </a:xfrm>
          <a:prstGeom prst="rect">
            <a:avLst/>
          </a:prstGeom>
        </p:spPr>
        <p:txBody>
          <a:bodyPr/>
          <a:lstStyle>
            <a:lvl1pPr>
              <a:defRPr>
                <a:solidFill>
                  <a:schemeClr val="tx1"/>
                </a:solidFill>
              </a:defRPr>
            </a:lvl1pPr>
          </a:lstStyle>
          <a:p>
            <a:endParaRPr lang="en-GB"/>
          </a:p>
        </p:txBody>
      </p:sp>
      <p:sp>
        <p:nvSpPr>
          <p:cNvPr id="9" name="Slide Number Placeholder 8"/>
          <p:cNvSpPr>
            <a:spLocks noGrp="1"/>
          </p:cNvSpPr>
          <p:nvPr>
            <p:ph type="sldNum" sz="quarter" idx="11"/>
          </p:nvPr>
        </p:nvSpPr>
        <p:spPr/>
        <p:txBody>
          <a:bodyPr/>
          <a:lstStyle>
            <a:lvl1pPr>
              <a:defRPr>
                <a:solidFill>
                  <a:schemeClr val="tx1"/>
                </a:solidFill>
              </a:defRPr>
            </a:lvl1pPr>
          </a:lstStyle>
          <a:p>
            <a:fld id="{5435ED1D-9C82-406C-A555-58E463570241}" type="slidenum">
              <a:rPr lang="en-GB" smtClean="0"/>
              <a:pPr/>
              <a:t>‹#›</a:t>
            </a:fld>
            <a:endParaRPr lang="en-GB"/>
          </a:p>
        </p:txBody>
      </p:sp>
    </p:spTree>
    <p:extLst>
      <p:ext uri="{BB962C8B-B14F-4D97-AF65-F5344CB8AC3E}">
        <p14:creationId xmlns:p14="http://schemas.microsoft.com/office/powerpoint/2010/main" val="1796442795"/>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52439" y="1592263"/>
            <a:ext cx="4405312" cy="46815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marL="1257300" indent="-180975">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5048251" y="1592263"/>
            <a:ext cx="4405312" cy="46815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marL="1257300" indent="-180975">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4"/>
          </p:nvPr>
        </p:nvSpPr>
        <p:spPr>
          <a:xfrm>
            <a:off x="3381376" y="6589202"/>
            <a:ext cx="3143250" cy="108000"/>
          </a:xfrm>
          <a:prstGeom prst="rect">
            <a:avLst/>
          </a:prstGeom>
        </p:spPr>
        <p:txBody>
          <a:bodyPr/>
          <a:lstStyle>
            <a:lvl1pPr>
              <a:defRPr>
                <a:solidFill>
                  <a:schemeClr val="tx1"/>
                </a:solidFill>
              </a:defRPr>
            </a:lvl1pPr>
          </a:lstStyle>
          <a:p>
            <a:endParaRPr lang="en-GB"/>
          </a:p>
        </p:txBody>
      </p:sp>
      <p:sp>
        <p:nvSpPr>
          <p:cNvPr id="8" name="Slide Number Placeholder 7"/>
          <p:cNvSpPr>
            <a:spLocks noGrp="1"/>
          </p:cNvSpPr>
          <p:nvPr>
            <p:ph type="sldNum" sz="quarter" idx="15"/>
          </p:nvPr>
        </p:nvSpPr>
        <p:spPr/>
        <p:txBody>
          <a:bodyPr/>
          <a:lstStyle>
            <a:lvl1pPr>
              <a:defRPr>
                <a:solidFill>
                  <a:schemeClr val="tx1"/>
                </a:solidFill>
              </a:defRPr>
            </a:lvl1pPr>
          </a:lstStyle>
          <a:p>
            <a:fld id="{5435ED1D-9C82-406C-A555-58E463570241}" type="slidenum">
              <a:rPr lang="en-GB" smtClean="0"/>
              <a:pPr/>
              <a:t>‹#›</a:t>
            </a:fld>
            <a:endParaRPr lang="en-GB"/>
          </a:p>
        </p:txBody>
      </p:sp>
    </p:spTree>
    <p:extLst>
      <p:ext uri="{BB962C8B-B14F-4D97-AF65-F5344CB8AC3E}">
        <p14:creationId xmlns:p14="http://schemas.microsoft.com/office/powerpoint/2010/main" val="2586843932"/>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4" name="Footer Placeholder 3"/>
          <p:cNvSpPr>
            <a:spLocks noGrp="1"/>
          </p:cNvSpPr>
          <p:nvPr>
            <p:ph type="ftr" sz="quarter" idx="11"/>
          </p:nvPr>
        </p:nvSpPr>
        <p:spPr>
          <a:xfrm>
            <a:off x="3381376" y="6589202"/>
            <a:ext cx="3143250" cy="108000"/>
          </a:xfrm>
          <a:prstGeom prst="rect">
            <a:avLst/>
          </a:prstGeom>
        </p:spPr>
        <p:txBody>
          <a:bodyPr/>
          <a:lstStyle>
            <a:lvl1pPr>
              <a:defRPr>
                <a:solidFill>
                  <a:schemeClr val="tx1"/>
                </a:solidFill>
              </a:defRPr>
            </a:lvl1pPr>
          </a:lstStyle>
          <a:p>
            <a:endParaRPr lang="en-GB"/>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5435ED1D-9C82-406C-A555-58E463570241}" type="slidenum">
              <a:rPr lang="en-GB" smtClean="0"/>
              <a:pPr/>
              <a:t>‹#›</a:t>
            </a:fld>
            <a:endParaRPr lang="en-GB"/>
          </a:p>
        </p:txBody>
      </p:sp>
    </p:spTree>
    <p:extLst>
      <p:ext uri="{BB962C8B-B14F-4D97-AF65-F5344CB8AC3E}">
        <p14:creationId xmlns:p14="http://schemas.microsoft.com/office/powerpoint/2010/main" val="3397625166"/>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381376" y="6589202"/>
            <a:ext cx="3143250" cy="108000"/>
          </a:xfrm>
          <a:prstGeom prst="rect">
            <a:avLst/>
          </a:prstGeom>
        </p:spPr>
        <p:txBody>
          <a:bodyPr/>
          <a:lstStyle/>
          <a:p>
            <a:endParaRPr lang="en-GB"/>
          </a:p>
        </p:txBody>
      </p:sp>
      <p:sp>
        <p:nvSpPr>
          <p:cNvPr id="4" name="Slide Number Placeholder 3"/>
          <p:cNvSpPr>
            <a:spLocks noGrp="1"/>
          </p:cNvSpPr>
          <p:nvPr>
            <p:ph type="sldNum" sz="quarter" idx="12"/>
          </p:nvPr>
        </p:nvSpPr>
        <p:spPr/>
        <p:txBody>
          <a:bodyPr/>
          <a:lstStyle/>
          <a:p>
            <a:fld id="{5435ED1D-9C82-406C-A555-58E463570241}" type="slidenum">
              <a:rPr lang="en-GB" smtClean="0"/>
              <a:t>‹#›</a:t>
            </a:fld>
            <a:endParaRPr lang="en-GB"/>
          </a:p>
        </p:txBody>
      </p:sp>
    </p:spTree>
    <p:extLst>
      <p:ext uri="{BB962C8B-B14F-4D97-AF65-F5344CB8AC3E}">
        <p14:creationId xmlns:p14="http://schemas.microsoft.com/office/powerpoint/2010/main" val="342971765"/>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452438" y="1592263"/>
            <a:ext cx="9001125" cy="4681537"/>
          </a:xfrm>
        </p:spPr>
        <p:txBody>
          <a:bodyPr/>
          <a:lstStyle>
            <a:lvl1pPr marL="457200" indent="-457200">
              <a:spcBef>
                <a:spcPts val="2000"/>
              </a:spcBef>
              <a:buFont typeface="+mj-lt"/>
              <a:buAutoNum type="arabicPeriod"/>
              <a:defRPr>
                <a:solidFill>
                  <a:schemeClr val="tx1"/>
                </a:solidFill>
              </a:defRPr>
            </a:lvl1pPr>
            <a:lvl2pPr marL="609600" indent="-342900">
              <a:buFont typeface="+mj-lt"/>
              <a:buAutoNum type="arabicPeriod"/>
              <a:defRPr/>
            </a:lvl2pPr>
            <a:lvl3pPr marL="885825" indent="-342900">
              <a:buFont typeface="+mj-lt"/>
              <a:buAutoNum type="arabicPeriod"/>
              <a:defRPr/>
            </a:lvl3pPr>
            <a:lvl4pPr marL="1152525" indent="-342900">
              <a:buFont typeface="+mj-lt"/>
              <a:buAutoNum type="arabicPeriod"/>
              <a:defRPr/>
            </a:lvl4pPr>
            <a:lvl5pPr marL="1419225" indent="-342900">
              <a:buFont typeface="+mj-lt"/>
              <a:buAutoNum type="arabicPeriod"/>
              <a:defRPr/>
            </a:lvl5pPr>
          </a:lstStyle>
          <a:p>
            <a:pPr lvl="0"/>
            <a:r>
              <a:rPr lang="en-US" dirty="0"/>
              <a:t>Click to edit Master text styles</a:t>
            </a:r>
          </a:p>
        </p:txBody>
      </p:sp>
      <p:sp>
        <p:nvSpPr>
          <p:cNvPr id="5" name="Footer Placeholder 4"/>
          <p:cNvSpPr>
            <a:spLocks noGrp="1"/>
          </p:cNvSpPr>
          <p:nvPr>
            <p:ph type="ftr" sz="quarter" idx="11"/>
          </p:nvPr>
        </p:nvSpPr>
        <p:spPr>
          <a:xfrm>
            <a:off x="3381376" y="6589202"/>
            <a:ext cx="3143250" cy="108000"/>
          </a:xfrm>
          <a:prstGeom prst="rect">
            <a:avLst/>
          </a:prstGeom>
        </p:spPr>
        <p:txBody>
          <a:bodyPr/>
          <a:lstStyle>
            <a:lvl1pPr>
              <a:defRPr>
                <a:solidFill>
                  <a:schemeClr val="tx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5435ED1D-9C82-406C-A555-58E463570241}" type="slidenum">
              <a:rPr lang="en-GB" smtClean="0"/>
              <a:pPr/>
              <a:t>‹#›</a:t>
            </a:fld>
            <a:endParaRPr lang="en-GB"/>
          </a:p>
        </p:txBody>
      </p:sp>
    </p:spTree>
    <p:extLst>
      <p:ext uri="{BB962C8B-B14F-4D97-AF65-F5344CB8AC3E}">
        <p14:creationId xmlns:p14="http://schemas.microsoft.com/office/powerpoint/2010/main" val="2338945216"/>
      </p:ext>
    </p:extLst>
  </p:cSld>
  <p:clrMapOvr>
    <a:masterClrMapping/>
  </p:clrMapOvr>
  <p:hf hdr="0" ftr="0"/>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Divider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6BA1F78-7C88-44F7-A9AD-749113F55749}"/>
              </a:ext>
            </a:extLst>
          </p:cNvPr>
          <p:cNvSpPr/>
          <p:nvPr userDrawn="1"/>
        </p:nvSpPr>
        <p:spPr>
          <a:xfrm>
            <a:off x="471506" y="587616"/>
            <a:ext cx="8962988" cy="568276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rgbClr val="FFFFFF"/>
              </a:solidFill>
            </a:endParaRPr>
          </a:p>
        </p:txBody>
      </p:sp>
      <p:sp>
        <p:nvSpPr>
          <p:cNvPr id="13" name="Title 1">
            <a:extLst>
              <a:ext uri="{FF2B5EF4-FFF2-40B4-BE49-F238E27FC236}">
                <a16:creationId xmlns:a16="http://schemas.microsoft.com/office/drawing/2014/main" id="{B092B8A8-99AC-4980-9143-10B68AF74B48}"/>
              </a:ext>
            </a:extLst>
          </p:cNvPr>
          <p:cNvSpPr>
            <a:spLocks noGrp="1"/>
          </p:cNvSpPr>
          <p:nvPr>
            <p:ph type="title"/>
          </p:nvPr>
        </p:nvSpPr>
        <p:spPr>
          <a:xfrm>
            <a:off x="704850" y="953779"/>
            <a:ext cx="8439150" cy="638484"/>
          </a:xfrm>
        </p:spPr>
        <p:txBody>
          <a:bodyPr anchor="t"/>
          <a:lstStyle>
            <a:lvl1pPr>
              <a:defRPr>
                <a:solidFill>
                  <a:srgbClr val="FFFFFF"/>
                </a:solidFill>
              </a:defRPr>
            </a:lvl1pPr>
          </a:lstStyle>
          <a:p>
            <a:r>
              <a:rPr lang="en-US" dirty="0"/>
              <a:t>Click to edit Master title style</a:t>
            </a:r>
          </a:p>
        </p:txBody>
      </p:sp>
      <p:sp>
        <p:nvSpPr>
          <p:cNvPr id="14" name="Text Placeholder 9">
            <a:extLst>
              <a:ext uri="{FF2B5EF4-FFF2-40B4-BE49-F238E27FC236}">
                <a16:creationId xmlns:a16="http://schemas.microsoft.com/office/drawing/2014/main" id="{02FA3995-070B-47D8-BA2F-A1AB9C294964}"/>
              </a:ext>
            </a:extLst>
          </p:cNvPr>
          <p:cNvSpPr>
            <a:spLocks noGrp="1"/>
          </p:cNvSpPr>
          <p:nvPr>
            <p:ph type="body" sz="quarter" idx="13"/>
          </p:nvPr>
        </p:nvSpPr>
        <p:spPr>
          <a:xfrm>
            <a:off x="704850" y="1716662"/>
            <a:ext cx="8439150" cy="3937804"/>
          </a:xfrm>
        </p:spPr>
        <p:txBody>
          <a:bodyPr>
            <a:normAutofit/>
          </a:bodyPr>
          <a:lstStyle>
            <a:lvl1pPr marL="0" indent="0">
              <a:buNone/>
              <a:defRPr sz="2200">
                <a:solidFill>
                  <a:srgbClr val="FFFFFF"/>
                </a:solidFill>
              </a:defRPr>
            </a:lvl1pPr>
          </a:lstStyle>
          <a:p>
            <a:pPr lvl="0"/>
            <a:r>
              <a:rPr lang="en-US" dirty="0"/>
              <a:t>Click to edit Master text styles</a:t>
            </a:r>
          </a:p>
        </p:txBody>
      </p:sp>
      <p:sp>
        <p:nvSpPr>
          <p:cNvPr id="15" name="Footer Placeholder 2">
            <a:extLst>
              <a:ext uri="{FF2B5EF4-FFF2-40B4-BE49-F238E27FC236}">
                <a16:creationId xmlns:a16="http://schemas.microsoft.com/office/drawing/2014/main" id="{A275C4C0-991E-47B2-961D-07E1B391C945}"/>
              </a:ext>
            </a:extLst>
          </p:cNvPr>
          <p:cNvSpPr>
            <a:spLocks noGrp="1"/>
          </p:cNvSpPr>
          <p:nvPr>
            <p:ph type="ftr" sz="quarter" idx="14"/>
          </p:nvPr>
        </p:nvSpPr>
        <p:spPr>
          <a:xfrm>
            <a:off x="3381376" y="6589202"/>
            <a:ext cx="3143250" cy="108000"/>
          </a:xfrm>
          <a:prstGeom prst="rect">
            <a:avLst/>
          </a:prstGeom>
        </p:spPr>
        <p:txBody>
          <a:bodyPr/>
          <a:lstStyle>
            <a:lvl1pPr>
              <a:defRPr>
                <a:solidFill>
                  <a:srgbClr val="FFFFFF"/>
                </a:solidFill>
              </a:defRPr>
            </a:lvl1pPr>
          </a:lstStyle>
          <a:p>
            <a:endParaRPr lang="en-GB"/>
          </a:p>
        </p:txBody>
      </p:sp>
      <p:sp>
        <p:nvSpPr>
          <p:cNvPr id="16" name="Slide Number Placeholder 3">
            <a:extLst>
              <a:ext uri="{FF2B5EF4-FFF2-40B4-BE49-F238E27FC236}">
                <a16:creationId xmlns:a16="http://schemas.microsoft.com/office/drawing/2014/main" id="{48B5E162-B96C-4F1B-912A-78BDD7FE8D3F}"/>
              </a:ext>
            </a:extLst>
          </p:cNvPr>
          <p:cNvSpPr>
            <a:spLocks noGrp="1"/>
          </p:cNvSpPr>
          <p:nvPr>
            <p:ph type="sldNum" sz="quarter" idx="15"/>
          </p:nvPr>
        </p:nvSpPr>
        <p:spPr>
          <a:xfrm>
            <a:off x="9048750" y="6589201"/>
            <a:ext cx="414338" cy="108000"/>
          </a:xfrm>
        </p:spPr>
        <p:txBody>
          <a:bodyPr/>
          <a:lstStyle>
            <a:lvl1pPr>
              <a:defRPr>
                <a:solidFill>
                  <a:srgbClr val="FFFFFF"/>
                </a:solidFill>
              </a:defRPr>
            </a:lvl1pPr>
          </a:lstStyle>
          <a:p>
            <a:fld id="{5435ED1D-9C82-406C-A555-58E463570241}" type="slidenum">
              <a:rPr lang="en-GB" smtClean="0"/>
              <a:pPr/>
              <a:t>‹#›</a:t>
            </a:fld>
            <a:endParaRPr lang="en-GB"/>
          </a:p>
        </p:txBody>
      </p:sp>
    </p:spTree>
    <p:extLst>
      <p:ext uri="{BB962C8B-B14F-4D97-AF65-F5344CB8AC3E}">
        <p14:creationId xmlns:p14="http://schemas.microsoft.com/office/powerpoint/2010/main" val="1980270157"/>
      </p:ext>
    </p:extLst>
  </p:cSld>
  <p:clrMapOvr>
    <a:masterClrMapping/>
  </p:clrMapOvr>
  <p:hf hdr="0" ftr="0"/>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2438" y="633102"/>
            <a:ext cx="9001125" cy="816286"/>
          </a:xfrm>
          <a:prstGeom prst="rect">
            <a:avLst/>
          </a:prstGeom>
        </p:spPr>
        <p:txBody>
          <a:bodyPr vert="horz" lIns="0" tIns="0" rIns="0" bIns="0" rtlCol="0" anchor="t">
            <a:normAutofit/>
          </a:bodyPr>
          <a:lstStyle/>
          <a:p>
            <a:r>
              <a:rPr lang="en-US" dirty="0"/>
              <a:t>Click to edit Master title style</a:t>
            </a:r>
          </a:p>
        </p:txBody>
      </p:sp>
      <p:sp>
        <p:nvSpPr>
          <p:cNvPr id="3" name="Text Placeholder 2"/>
          <p:cNvSpPr>
            <a:spLocks noGrp="1"/>
          </p:cNvSpPr>
          <p:nvPr>
            <p:ph type="body" idx="1"/>
          </p:nvPr>
        </p:nvSpPr>
        <p:spPr>
          <a:xfrm>
            <a:off x="452438" y="1592263"/>
            <a:ext cx="9001125" cy="4681537"/>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381376" y="6589202"/>
            <a:ext cx="3143250" cy="108000"/>
          </a:xfrm>
          <a:prstGeom prst="rect">
            <a:avLst/>
          </a:prstGeom>
        </p:spPr>
        <p:txBody>
          <a:bodyPr vert="horz" lIns="0" tIns="0" rIns="0" bIns="0" rtlCol="0" anchor="ctr"/>
          <a:lstStyle>
            <a:lvl1pPr algn="ctr">
              <a:defRPr sz="900">
                <a:solidFill>
                  <a:schemeClr val="tx1"/>
                </a:solidFill>
              </a:defRPr>
            </a:lvl1pPr>
          </a:lstStyle>
          <a:p>
            <a:r>
              <a:rPr lang="en-GB" dirty="0"/>
              <a:t>Internal</a:t>
            </a:r>
          </a:p>
        </p:txBody>
      </p:sp>
      <p:sp>
        <p:nvSpPr>
          <p:cNvPr id="6" name="Slide Number Placeholder 5"/>
          <p:cNvSpPr>
            <a:spLocks noGrp="1"/>
          </p:cNvSpPr>
          <p:nvPr>
            <p:ph type="sldNum" sz="quarter" idx="4"/>
          </p:nvPr>
        </p:nvSpPr>
        <p:spPr>
          <a:xfrm>
            <a:off x="9048750" y="6589201"/>
            <a:ext cx="414338" cy="108000"/>
          </a:xfrm>
          <a:prstGeom prst="rect">
            <a:avLst/>
          </a:prstGeom>
        </p:spPr>
        <p:txBody>
          <a:bodyPr vert="horz" lIns="0" tIns="0" rIns="0" bIns="0" rtlCol="0" anchor="ctr"/>
          <a:lstStyle>
            <a:lvl1pPr algn="r">
              <a:defRPr sz="900">
                <a:solidFill>
                  <a:schemeClr val="tx1"/>
                </a:solidFill>
              </a:defRPr>
            </a:lvl1pPr>
          </a:lstStyle>
          <a:p>
            <a:fld id="{5435ED1D-9C82-406C-A555-58E463570241}" type="slidenum">
              <a:rPr lang="en-GB" smtClean="0"/>
              <a:pPr/>
              <a:t>‹#›</a:t>
            </a:fld>
            <a:endParaRPr lang="en-GB" dirty="0"/>
          </a:p>
        </p:txBody>
      </p:sp>
      <p:cxnSp>
        <p:nvCxnSpPr>
          <p:cNvPr id="9" name="Straight Connector 8"/>
          <p:cNvCxnSpPr/>
          <p:nvPr userDrawn="1"/>
        </p:nvCxnSpPr>
        <p:spPr>
          <a:xfrm>
            <a:off x="452438" y="6331788"/>
            <a:ext cx="9001125" cy="0"/>
          </a:xfrm>
          <a:prstGeom prst="line">
            <a:avLst/>
          </a:prstGeom>
          <a:ln>
            <a:solidFill>
              <a:srgbClr val="9C9E9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439947" y="498770"/>
            <a:ext cx="9005498" cy="0"/>
          </a:xfrm>
          <a:prstGeom prst="line">
            <a:avLst/>
          </a:prstGeom>
          <a:ln>
            <a:solidFill>
              <a:srgbClr val="9C9E9F"/>
            </a:solidFill>
          </a:ln>
        </p:spPr>
        <p:style>
          <a:lnRef idx="1">
            <a:schemeClr val="accent1"/>
          </a:lnRef>
          <a:fillRef idx="0">
            <a:schemeClr val="accent1"/>
          </a:fillRef>
          <a:effectRef idx="0">
            <a:schemeClr val="accent1"/>
          </a:effectRef>
          <a:fontRef idx="minor">
            <a:schemeClr val="tx1"/>
          </a:fontRef>
        </p:style>
      </p:cxnSp>
      <p:sp>
        <p:nvSpPr>
          <p:cNvPr id="4" name="xxTextColor"/>
          <p:cNvSpPr/>
          <p:nvPr userDrawn="1">
            <p:custDataLst>
              <p:tags r:id="rId9"/>
            </p:custDataLst>
          </p:nvPr>
        </p:nvSpPr>
        <p:spPr>
          <a:xfrm>
            <a:off x="0" y="0"/>
            <a:ext cx="12700" cy="127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66245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6" r:id="rId4"/>
    <p:sldLayoutId id="2147483667" r:id="rId5"/>
    <p:sldLayoutId id="2147483751" r:id="rId6"/>
    <p:sldLayoutId id="2147483752" r:id="rId7"/>
  </p:sldLayoutIdLst>
  <p:hf hdr="0" ftr="0"/>
  <p:txStyles>
    <p:title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p:titleStyle>
    <p:bodyStyle>
      <a:lvl1pPr marL="266700" indent="-266700" algn="l" defTabSz="914400" rtl="0" eaLnBrk="1" latinLnBrk="0" hangingPunct="1">
        <a:lnSpc>
          <a:spcPct val="100000"/>
        </a:lnSpc>
        <a:spcBef>
          <a:spcPts val="0"/>
        </a:spcBef>
        <a:buFont typeface="Wingdings" panose="05000000000000000000" pitchFamily="2" charset="2"/>
        <a:buChar char="§"/>
        <a:defRPr sz="20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a:t>APAC Data &amp; Analytics </a:t>
            </a:r>
            <a:endParaRPr lang="en-US" b="0" dirty="0"/>
          </a:p>
        </p:txBody>
      </p:sp>
      <p:sp>
        <p:nvSpPr>
          <p:cNvPr id="3" name="Title 2"/>
          <p:cNvSpPr>
            <a:spLocks noGrp="1"/>
          </p:cNvSpPr>
          <p:nvPr>
            <p:ph type="ctrTitle"/>
          </p:nvPr>
        </p:nvSpPr>
        <p:spPr/>
        <p:txBody>
          <a:bodyPr>
            <a:normAutofit/>
          </a:bodyPr>
          <a:lstStyle/>
          <a:p>
            <a:r>
              <a:rPr lang="en-US" sz="4400" dirty="0"/>
              <a:t>KDB+ Training 2019</a:t>
            </a:r>
            <a:br>
              <a:rPr lang="en-US" sz="4400" dirty="0"/>
            </a:br>
            <a:br>
              <a:rPr lang="en-US" sz="4400" dirty="0">
                <a:solidFill>
                  <a:prstClr val="white"/>
                </a:solidFill>
              </a:rPr>
            </a:br>
            <a:r>
              <a:rPr lang="en-US" sz="2400" dirty="0">
                <a:solidFill>
                  <a:prstClr val="white"/>
                </a:solidFill>
              </a:rPr>
              <a:t>Day 2</a:t>
            </a:r>
            <a:endParaRPr lang="en-US" sz="4400" dirty="0"/>
          </a:p>
        </p:txBody>
      </p:sp>
      <p:sp>
        <p:nvSpPr>
          <p:cNvPr id="5" name="Text Placeholder 4"/>
          <p:cNvSpPr>
            <a:spLocks noGrp="1"/>
          </p:cNvSpPr>
          <p:nvPr>
            <p:ph type="body" sz="quarter" idx="13"/>
          </p:nvPr>
        </p:nvSpPr>
        <p:spPr/>
        <p:txBody>
          <a:bodyPr/>
          <a:lstStyle/>
          <a:p>
            <a:r>
              <a:rPr lang="en-US" dirty="0"/>
              <a:t>19-20 February 2019</a:t>
            </a:r>
          </a:p>
        </p:txBody>
      </p:sp>
    </p:spTree>
    <p:extLst>
      <p:ext uri="{BB962C8B-B14F-4D97-AF65-F5344CB8AC3E}">
        <p14:creationId xmlns:p14="http://schemas.microsoft.com/office/powerpoint/2010/main" val="3691279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 (1/1)</a:t>
            </a:r>
          </a:p>
        </p:txBody>
      </p:sp>
      <p:sp>
        <p:nvSpPr>
          <p:cNvPr id="3" name="Content Placeholder 2"/>
          <p:cNvSpPr>
            <a:spLocks noGrp="1"/>
          </p:cNvSpPr>
          <p:nvPr>
            <p:ph idx="1"/>
          </p:nvPr>
        </p:nvSpPr>
        <p:spPr/>
        <p:txBody>
          <a:bodyPr>
            <a:normAutofit/>
          </a:bodyPr>
          <a:lstStyle/>
          <a:p>
            <a:r>
              <a:rPr lang="en-US"/>
              <a:t>Group data by a column</a:t>
            </a:r>
          </a:p>
          <a:p>
            <a:endParaRPr lang="en-US" b="1"/>
          </a:p>
          <a:p>
            <a:endParaRPr lang="en-US" b="1"/>
          </a:p>
          <a:p>
            <a:endParaRPr lang="en-US" b="1"/>
          </a:p>
          <a:p>
            <a:endParaRPr lang="en-US" b="1"/>
          </a:p>
          <a:p>
            <a:endParaRPr lang="en-US" b="1"/>
          </a:p>
          <a:p>
            <a:endParaRPr lang="en-US" b="1"/>
          </a:p>
          <a:p>
            <a:endParaRPr lang="en-US" b="1"/>
          </a:p>
          <a:p>
            <a:r>
              <a:rPr lang="en-US"/>
              <a:t>If no algorithm is applied on the data when doing a grouping</a:t>
            </a:r>
          </a:p>
          <a:p>
            <a:endParaRPr lang="en-US"/>
          </a:p>
          <a:p>
            <a:endParaRPr lang="en-US"/>
          </a:p>
        </p:txBody>
      </p:sp>
      <p:sp>
        <p:nvSpPr>
          <p:cNvPr id="4" name="Slide Number Placeholder 3"/>
          <p:cNvSpPr>
            <a:spLocks noGrp="1"/>
          </p:cNvSpPr>
          <p:nvPr>
            <p:ph type="sldNum" sz="quarter" idx="11"/>
          </p:nvPr>
        </p:nvSpPr>
        <p:spPr/>
        <p:txBody>
          <a:bodyPr/>
          <a:lstStyle/>
          <a:p>
            <a:fld id="{5435ED1D-9C82-406C-A555-58E463570241}" type="slidenum">
              <a:rPr lang="en-GB" smtClean="0"/>
              <a:pPr/>
              <a:t>10</a:t>
            </a:fld>
            <a:endParaRPr lang="en-GB"/>
          </a:p>
        </p:txBody>
      </p:sp>
      <p:sp>
        <p:nvSpPr>
          <p:cNvPr id="8" name="Rectangle 7"/>
          <p:cNvSpPr/>
          <p:nvPr/>
        </p:nvSpPr>
        <p:spPr>
          <a:xfrm>
            <a:off x="457200" y="1949101"/>
            <a:ext cx="8964386" cy="178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latin typeface="Courier (W1)" pitchFamily="49" charset="0"/>
              </a:rPr>
              <a:t>q)select max </a:t>
            </a:r>
            <a:r>
              <a:rPr lang="en-US" sz="1200" err="1">
                <a:latin typeface="Courier (W1)" pitchFamily="49" charset="0"/>
              </a:rPr>
              <a:t>price,sum</a:t>
            </a:r>
            <a:r>
              <a:rPr lang="en-US" sz="1200">
                <a:latin typeface="Courier (W1)" pitchFamily="49" charset="0"/>
              </a:rPr>
              <a:t> size by </a:t>
            </a:r>
            <a:r>
              <a:rPr lang="en-US" sz="1200" err="1">
                <a:latin typeface="Courier (W1)" pitchFamily="49" charset="0"/>
              </a:rPr>
              <a:t>sym</a:t>
            </a:r>
            <a:r>
              <a:rPr lang="en-US" sz="1200">
                <a:latin typeface="Courier (W1)" pitchFamily="49" charset="0"/>
              </a:rPr>
              <a:t>, </a:t>
            </a:r>
            <a:r>
              <a:rPr lang="en-US" sz="1200" err="1">
                <a:latin typeface="Courier (W1)" pitchFamily="49" charset="0"/>
              </a:rPr>
              <a:t>src</a:t>
            </a:r>
            <a:r>
              <a:rPr lang="en-US" sz="1200">
                <a:latin typeface="Courier (W1)" pitchFamily="49" charset="0"/>
              </a:rPr>
              <a:t> from trades where date within (2014.04.21,2015.05.02)</a:t>
            </a:r>
          </a:p>
          <a:p>
            <a:r>
              <a:rPr lang="en-US" sz="1200" err="1">
                <a:latin typeface="Courier (W1)" pitchFamily="49" charset="0"/>
              </a:rPr>
              <a:t>sym</a:t>
            </a:r>
            <a:r>
              <a:rPr lang="en-US" sz="1200">
                <a:latin typeface="Courier (W1)" pitchFamily="49" charset="0"/>
              </a:rPr>
              <a:t>  </a:t>
            </a:r>
            <a:r>
              <a:rPr lang="en-US" sz="1200" err="1">
                <a:latin typeface="Courier (W1)" pitchFamily="49" charset="0"/>
              </a:rPr>
              <a:t>src</a:t>
            </a:r>
            <a:r>
              <a:rPr lang="en-US" sz="1200">
                <a:latin typeface="Courier (W1)" pitchFamily="49" charset="0"/>
              </a:rPr>
              <a:t>| price size </a:t>
            </a:r>
          </a:p>
          <a:p>
            <a:r>
              <a:rPr lang="en-US" sz="1200">
                <a:latin typeface="Courier (W1)" pitchFamily="49" charset="0"/>
              </a:rPr>
              <a:t>--------| -----------</a:t>
            </a:r>
          </a:p>
          <a:p>
            <a:r>
              <a:rPr lang="en-US" sz="1200">
                <a:latin typeface="Courier (W1)" pitchFamily="49" charset="0"/>
              </a:rPr>
              <a:t>AAPL L  | 26.06 1032 </a:t>
            </a:r>
          </a:p>
          <a:p>
            <a:r>
              <a:rPr lang="en-US" sz="1200">
                <a:latin typeface="Courier (W1)" pitchFamily="49" charset="0"/>
              </a:rPr>
              <a:t>AAPL N  | 29.22 6161 </a:t>
            </a:r>
          </a:p>
          <a:p>
            <a:r>
              <a:rPr lang="en-US" sz="1200">
                <a:latin typeface="Courier (W1)" pitchFamily="49" charset="0"/>
              </a:rPr>
              <a:t>AAPL O  | 30.03 12792</a:t>
            </a:r>
          </a:p>
          <a:p>
            <a:r>
              <a:rPr lang="en-US" sz="1200">
                <a:latin typeface="Courier (W1)" pitchFamily="49" charset="0"/>
              </a:rPr>
              <a:t>CSCO L  | 46.19 12357</a:t>
            </a:r>
          </a:p>
          <a:p>
            <a:r>
              <a:rPr lang="en-US" sz="1200">
                <a:latin typeface="Courier (W1)" pitchFamily="49" charset="0"/>
              </a:rPr>
              <a:t>CSCO N  | 44.65 11411</a:t>
            </a:r>
          </a:p>
          <a:p>
            <a:r>
              <a:rPr lang="en-US" sz="1200">
                <a:latin typeface="Courier (W1)" pitchFamily="49" charset="0"/>
              </a:rPr>
              <a:t>..</a:t>
            </a:r>
          </a:p>
        </p:txBody>
      </p:sp>
      <p:sp>
        <p:nvSpPr>
          <p:cNvPr id="6" name="Rectangle 5"/>
          <p:cNvSpPr/>
          <p:nvPr/>
        </p:nvSpPr>
        <p:spPr>
          <a:xfrm>
            <a:off x="457200" y="4315312"/>
            <a:ext cx="8964386" cy="178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latin typeface="Courier (W1)" pitchFamily="49" charset="0"/>
              </a:rPr>
              <a:t>q)select price, size by </a:t>
            </a:r>
            <a:r>
              <a:rPr lang="en-US" sz="1200" err="1">
                <a:latin typeface="Courier (W1)" pitchFamily="49" charset="0"/>
              </a:rPr>
              <a:t>sym</a:t>
            </a:r>
            <a:r>
              <a:rPr lang="en-US" sz="1200">
                <a:latin typeface="Courier (W1)" pitchFamily="49" charset="0"/>
              </a:rPr>
              <a:t>, </a:t>
            </a:r>
            <a:r>
              <a:rPr lang="en-US" sz="1200" err="1">
                <a:latin typeface="Courier (W1)" pitchFamily="49" charset="0"/>
              </a:rPr>
              <a:t>src</a:t>
            </a:r>
            <a:r>
              <a:rPr lang="en-US" sz="1200">
                <a:latin typeface="Courier (W1)" pitchFamily="49" charset="0"/>
              </a:rPr>
              <a:t> from trades where date within (2014.04.21,2015.05.02)</a:t>
            </a:r>
          </a:p>
          <a:p>
            <a:r>
              <a:rPr lang="en-US" sz="1200" err="1">
                <a:latin typeface="Courier (W1)" pitchFamily="49" charset="0"/>
              </a:rPr>
              <a:t>sym</a:t>
            </a:r>
            <a:r>
              <a:rPr lang="en-US" sz="1200">
                <a:latin typeface="Courier (W1)" pitchFamily="49" charset="0"/>
              </a:rPr>
              <a:t>  </a:t>
            </a:r>
            <a:r>
              <a:rPr lang="en-US" sz="1200" err="1">
                <a:latin typeface="Courier (W1)" pitchFamily="49" charset="0"/>
              </a:rPr>
              <a:t>src</a:t>
            </a:r>
            <a:r>
              <a:rPr lang="en-US" sz="1200">
                <a:latin typeface="Courier (W1)" pitchFamily="49" charset="0"/>
              </a:rPr>
              <a:t>| price                                                 size         ..</a:t>
            </a:r>
          </a:p>
          <a:p>
            <a:r>
              <a:rPr lang="en-US" sz="1200">
                <a:latin typeface="Courier (W1)" pitchFamily="49" charset="0"/>
              </a:rPr>
              <a:t>--------| -------------------------------------------------------------------..</a:t>
            </a:r>
          </a:p>
          <a:p>
            <a:r>
              <a:rPr lang="en-US" sz="1200">
                <a:latin typeface="Courier (W1)" pitchFamily="49" charset="0"/>
              </a:rPr>
              <a:t>AAPL L  | 26.06 25.65                                           777 255i     ..</a:t>
            </a:r>
          </a:p>
          <a:p>
            <a:r>
              <a:rPr lang="en-US" sz="1200">
                <a:latin typeface="Courier (W1)" pitchFamily="49" charset="0"/>
              </a:rPr>
              <a:t>AAPL N  | 26.74 24.33 29.22 26.23 25.05 25.07                   110 4247 175 ..</a:t>
            </a:r>
          </a:p>
          <a:p>
            <a:r>
              <a:rPr lang="en-US" sz="1200">
                <a:latin typeface="Courier (W1)" pitchFamily="49" charset="0"/>
              </a:rPr>
              <a:t>AAPL O  | 23.93 30.03 23.79 24.32                               3481 2469 245..</a:t>
            </a:r>
          </a:p>
          <a:p>
            <a:r>
              <a:rPr lang="en-US" sz="1200">
                <a:latin typeface="Courier (W1)" pitchFamily="49" charset="0"/>
              </a:rPr>
              <a:t>CSCO L  | 36.17 40.01 46.19 43.58 43.35 43.33                   3548 1947 270..</a:t>
            </a:r>
          </a:p>
          <a:p>
            <a:r>
              <a:rPr lang="en-US" sz="1200">
                <a:latin typeface="Courier (W1)" pitchFamily="49" charset="0"/>
              </a:rPr>
              <a:t>CSCO N  | 36.69 39.37 44.65                                     1125 3511 677..</a:t>
            </a:r>
          </a:p>
          <a:p>
            <a:r>
              <a:rPr lang="en-US" sz="1200">
                <a:latin typeface="Courier (W1)" pitchFamily="49" charset="0"/>
              </a:rPr>
              <a:t>..</a:t>
            </a:r>
          </a:p>
        </p:txBody>
      </p:sp>
    </p:spTree>
    <p:extLst>
      <p:ext uri="{BB962C8B-B14F-4D97-AF65-F5344CB8AC3E}">
        <p14:creationId xmlns:p14="http://schemas.microsoft.com/office/powerpoint/2010/main" val="575643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a:bodyPr>
          <a:lstStyle/>
          <a:p>
            <a:r>
              <a:rPr lang="en-US" dirty="0"/>
              <a:t>Consider the following table: BD6_20170517.q</a:t>
            </a:r>
          </a:p>
          <a:p>
            <a:r>
              <a:rPr lang="en-US" dirty="0"/>
              <a:t>Load the table into KDB. </a:t>
            </a:r>
          </a:p>
          <a:p>
            <a:r>
              <a:rPr lang="en-US" dirty="0"/>
              <a:t>Get the Highest, Lowest, Opening and Closing price (price) from the trades table by </a:t>
            </a:r>
            <a:r>
              <a:rPr lang="en-US" dirty="0" err="1"/>
              <a:t>sym</a:t>
            </a:r>
            <a:r>
              <a:rPr lang="en-US" dirty="0"/>
              <a:t> where the timestamp is between 9am and 9.30am. </a:t>
            </a:r>
            <a:endParaRPr lang="en-US" u="sng" dirty="0"/>
          </a:p>
          <a:p>
            <a:r>
              <a:rPr lang="en-US" dirty="0"/>
              <a:t>Get the maximum price and the total size of trades for TA account ‘S009’</a:t>
            </a:r>
          </a:p>
        </p:txBody>
      </p:sp>
      <p:sp>
        <p:nvSpPr>
          <p:cNvPr id="4" name="Slide Number Placeholder 3"/>
          <p:cNvSpPr>
            <a:spLocks noGrp="1"/>
          </p:cNvSpPr>
          <p:nvPr>
            <p:ph type="sldNum" sz="quarter" idx="11"/>
          </p:nvPr>
        </p:nvSpPr>
        <p:spPr/>
        <p:txBody>
          <a:bodyPr/>
          <a:lstStyle/>
          <a:p>
            <a:fld id="{5435ED1D-9C82-406C-A555-58E463570241}" type="slidenum">
              <a:rPr lang="en-GB" smtClean="0"/>
              <a:pPr/>
              <a:t>11</a:t>
            </a:fld>
            <a:endParaRPr lang="en-GB"/>
          </a:p>
        </p:txBody>
      </p:sp>
      <p:sp>
        <p:nvSpPr>
          <p:cNvPr id="5" name="Rectangle 4"/>
          <p:cNvSpPr/>
          <p:nvPr/>
        </p:nvSpPr>
        <p:spPr>
          <a:xfrm>
            <a:off x="571499" y="3477725"/>
            <a:ext cx="8885767" cy="138499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b="1" dirty="0">
                <a:latin typeface="Courier (W1)" pitchFamily="49" charset="0"/>
              </a:rPr>
              <a:t>SOLUTION:</a:t>
            </a:r>
          </a:p>
          <a:p>
            <a:r>
              <a:rPr lang="en-US" sz="1400" dirty="0">
                <a:latin typeface="Courier (W1)" pitchFamily="49" charset="0"/>
              </a:rPr>
              <a:t>q) filename: </a:t>
            </a:r>
            <a:r>
              <a:rPr lang="en-US" sz="1400" dirty="0" err="1">
                <a:latin typeface="Courier (W1)" pitchFamily="49" charset="0"/>
              </a:rPr>
              <a:t>hsym</a:t>
            </a:r>
            <a:r>
              <a:rPr lang="en-US" sz="1400" dirty="0">
                <a:latin typeface="Courier (W1)" pitchFamily="49" charset="0"/>
              </a:rPr>
              <a:t> `$("c:/q/training/BD6_20170517.q") </a:t>
            </a:r>
          </a:p>
          <a:p>
            <a:r>
              <a:rPr lang="en-US" sz="1400" dirty="0">
                <a:latin typeface="Courier (W1)" pitchFamily="49" charset="0"/>
              </a:rPr>
              <a:t>q) data: get filename</a:t>
            </a:r>
          </a:p>
          <a:p>
            <a:r>
              <a:rPr lang="en-US" sz="1400" dirty="0">
                <a:latin typeface="Courier (W1)" pitchFamily="49" charset="0"/>
              </a:rPr>
              <a:t>q) select </a:t>
            </a:r>
            <a:r>
              <a:rPr lang="en-US" sz="1400" dirty="0" err="1">
                <a:latin typeface="Courier (W1)" pitchFamily="49" charset="0"/>
              </a:rPr>
              <a:t>high:max</a:t>
            </a:r>
            <a:r>
              <a:rPr lang="en-US" sz="1400" dirty="0">
                <a:latin typeface="Courier (W1)" pitchFamily="49" charset="0"/>
              </a:rPr>
              <a:t> </a:t>
            </a:r>
            <a:r>
              <a:rPr lang="en-US" sz="1400" dirty="0" err="1">
                <a:latin typeface="Courier (W1)" pitchFamily="49" charset="0"/>
              </a:rPr>
              <a:t>price,low:min</a:t>
            </a:r>
            <a:r>
              <a:rPr lang="en-US" sz="1400" dirty="0">
                <a:latin typeface="Courier (W1)" pitchFamily="49" charset="0"/>
              </a:rPr>
              <a:t> </a:t>
            </a:r>
            <a:r>
              <a:rPr lang="en-US" sz="1400" dirty="0" err="1">
                <a:latin typeface="Courier (W1)" pitchFamily="49" charset="0"/>
              </a:rPr>
              <a:t>price,open:first</a:t>
            </a:r>
            <a:r>
              <a:rPr lang="en-US" sz="1400" dirty="0">
                <a:latin typeface="Courier (W1)" pitchFamily="49" charset="0"/>
              </a:rPr>
              <a:t> </a:t>
            </a:r>
            <a:r>
              <a:rPr lang="en-US" sz="1400" dirty="0" err="1">
                <a:latin typeface="Courier (W1)" pitchFamily="49" charset="0"/>
              </a:rPr>
              <a:t>price,close:last</a:t>
            </a:r>
            <a:r>
              <a:rPr lang="en-US" sz="1400" dirty="0">
                <a:latin typeface="Courier (W1)" pitchFamily="49" charset="0"/>
              </a:rPr>
              <a:t> price by </a:t>
            </a:r>
            <a:r>
              <a:rPr lang="en-US" sz="1400" dirty="0" err="1">
                <a:latin typeface="Courier (W1)" pitchFamily="49" charset="0"/>
              </a:rPr>
              <a:t>sym</a:t>
            </a:r>
            <a:r>
              <a:rPr lang="en-US" sz="1400" dirty="0">
                <a:latin typeface="Courier (W1)" pitchFamily="49" charset="0"/>
              </a:rPr>
              <a:t> from data where timestamp within (2017.05.17T09:00:00 2017.05.17T09:30:00)</a:t>
            </a:r>
          </a:p>
          <a:p>
            <a:r>
              <a:rPr lang="en-US" sz="1400" dirty="0">
                <a:latin typeface="Courier (W1)" pitchFamily="49" charset="0"/>
              </a:rPr>
              <a:t>q) select </a:t>
            </a:r>
            <a:r>
              <a:rPr lang="en-US" sz="1400" dirty="0" err="1">
                <a:latin typeface="Courier (W1)" pitchFamily="49" charset="0"/>
              </a:rPr>
              <a:t>maxprice</a:t>
            </a:r>
            <a:r>
              <a:rPr lang="en-US" sz="1400" dirty="0">
                <a:latin typeface="Courier (W1)" pitchFamily="49" charset="0"/>
              </a:rPr>
              <a:t>: max price, </a:t>
            </a:r>
            <a:r>
              <a:rPr lang="en-US" sz="1400" dirty="0" err="1">
                <a:latin typeface="Courier (W1)" pitchFamily="49" charset="0"/>
              </a:rPr>
              <a:t>volume:sum</a:t>
            </a:r>
            <a:r>
              <a:rPr lang="en-US" sz="1400" dirty="0">
                <a:latin typeface="Courier (W1)" pitchFamily="49" charset="0"/>
              </a:rPr>
              <a:t> quantity from data where TA like "S009"</a:t>
            </a:r>
          </a:p>
        </p:txBody>
      </p:sp>
    </p:spTree>
    <p:extLst>
      <p:ext uri="{BB962C8B-B14F-4D97-AF65-F5344CB8AC3E}">
        <p14:creationId xmlns:p14="http://schemas.microsoft.com/office/powerpoint/2010/main" val="81794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Update </a:t>
            </a:r>
            <a:r>
              <a:rPr lang="en-US"/>
              <a:t>(1/3)</a:t>
            </a:r>
            <a:endParaRPr lang="en-US" dirty="0"/>
          </a:p>
        </p:txBody>
      </p:sp>
      <p:sp>
        <p:nvSpPr>
          <p:cNvPr id="3" name="Content Placeholder 2"/>
          <p:cNvSpPr>
            <a:spLocks noGrp="1"/>
          </p:cNvSpPr>
          <p:nvPr>
            <p:ph idx="1"/>
          </p:nvPr>
        </p:nvSpPr>
        <p:spPr/>
        <p:txBody>
          <a:bodyPr>
            <a:normAutofit/>
          </a:bodyPr>
          <a:lstStyle/>
          <a:p>
            <a:r>
              <a:rPr lang="en-US"/>
              <a:t>Allows us to modify the results displayed when querying the table by adding a new column or change the value of an existing column</a:t>
            </a:r>
            <a:endParaRPr lang="en-US" b="1"/>
          </a:p>
          <a:p>
            <a:endParaRPr lang="en-US" b="1"/>
          </a:p>
          <a:p>
            <a:endParaRPr lang="en-US" b="1"/>
          </a:p>
          <a:p>
            <a:endParaRPr lang="en-US" b="1"/>
          </a:p>
          <a:p>
            <a:endParaRPr lang="en-US" b="1"/>
          </a:p>
          <a:p>
            <a:pPr marL="0" indent="0">
              <a:buNone/>
            </a:pPr>
            <a:endParaRPr lang="en-US" b="1"/>
          </a:p>
        </p:txBody>
      </p:sp>
      <p:sp>
        <p:nvSpPr>
          <p:cNvPr id="4" name="Slide Number Placeholder 3"/>
          <p:cNvSpPr>
            <a:spLocks noGrp="1"/>
          </p:cNvSpPr>
          <p:nvPr>
            <p:ph type="sldNum" sz="quarter" idx="11"/>
          </p:nvPr>
        </p:nvSpPr>
        <p:spPr/>
        <p:txBody>
          <a:bodyPr/>
          <a:lstStyle/>
          <a:p>
            <a:fld id="{5435ED1D-9C82-406C-A555-58E463570241}" type="slidenum">
              <a:rPr lang="en-GB" smtClean="0"/>
              <a:pPr/>
              <a:t>12</a:t>
            </a:fld>
            <a:endParaRPr lang="en-GB"/>
          </a:p>
        </p:txBody>
      </p:sp>
      <p:sp>
        <p:nvSpPr>
          <p:cNvPr id="8" name="Rectangle 7"/>
          <p:cNvSpPr/>
          <p:nvPr/>
        </p:nvSpPr>
        <p:spPr>
          <a:xfrm>
            <a:off x="457200" y="2237887"/>
            <a:ext cx="8964386" cy="2454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latin typeface="Courier (W1)" pitchFamily="49" charset="0"/>
              </a:rPr>
              <a:t>q)update </a:t>
            </a:r>
            <a:r>
              <a:rPr lang="en-US" sz="1200" err="1">
                <a:latin typeface="Courier (W1)" pitchFamily="49" charset="0"/>
              </a:rPr>
              <a:t>salevalue:price</a:t>
            </a:r>
            <a:r>
              <a:rPr lang="en-US" sz="1200">
                <a:latin typeface="Courier (W1)" pitchFamily="49" charset="0"/>
              </a:rPr>
              <a:t>*quantity from sales 	// add new column to results</a:t>
            </a:r>
          </a:p>
          <a:p>
            <a:r>
              <a:rPr lang="en-US" sz="1200">
                <a:latin typeface="Courier (W1)" pitchFamily="49" charset="0"/>
              </a:rPr>
              <a:t>fruit  grocer price quantity </a:t>
            </a:r>
            <a:r>
              <a:rPr lang="en-US" sz="1200" err="1">
                <a:latin typeface="Courier (W1)" pitchFamily="49" charset="0"/>
              </a:rPr>
              <a:t>salevalue</a:t>
            </a:r>
            <a:endParaRPr lang="en-US" sz="1200">
              <a:latin typeface="Courier (W1)" pitchFamily="49" charset="0"/>
            </a:endParaRPr>
          </a:p>
          <a:p>
            <a:r>
              <a:rPr lang="en-US" sz="1200">
                <a:latin typeface="Courier (W1)" pitchFamily="49" charset="0"/>
              </a:rPr>
              <a:t>--------------------------------------</a:t>
            </a:r>
          </a:p>
          <a:p>
            <a:r>
              <a:rPr lang="en-US" sz="1200">
                <a:latin typeface="Courier (W1)" pitchFamily="49" charset="0"/>
              </a:rPr>
              <a:t>banana </a:t>
            </a:r>
            <a:r>
              <a:rPr lang="en-US" sz="1200" err="1">
                <a:latin typeface="Courier (W1)" pitchFamily="49" charset="0"/>
              </a:rPr>
              <a:t>jane</a:t>
            </a:r>
            <a:r>
              <a:rPr lang="en-US" sz="1200">
                <a:latin typeface="Courier (W1)" pitchFamily="49" charset="0"/>
              </a:rPr>
              <a:t>   7     53       371      </a:t>
            </a:r>
          </a:p>
          <a:p>
            <a:r>
              <a:rPr lang="en-US" sz="1200">
                <a:latin typeface="Courier (W1)" pitchFamily="49" charset="0"/>
              </a:rPr>
              <a:t>orange mark   8     66       528      </a:t>
            </a:r>
          </a:p>
          <a:p>
            <a:r>
              <a:rPr lang="en-US" sz="1200">
                <a:latin typeface="Courier (W1)" pitchFamily="49" charset="0"/>
              </a:rPr>
              <a:t>apple  </a:t>
            </a:r>
            <a:r>
              <a:rPr lang="en-US" sz="1200" err="1">
                <a:latin typeface="Courier (W1)" pitchFamily="49" charset="0"/>
              </a:rPr>
              <a:t>jane</a:t>
            </a:r>
            <a:r>
              <a:rPr lang="en-US" sz="1200">
                <a:latin typeface="Courier (W1)" pitchFamily="49" charset="0"/>
              </a:rPr>
              <a:t>   4     59       236      </a:t>
            </a:r>
          </a:p>
          <a:p>
            <a:r>
              <a:rPr lang="en-US" sz="1200">
                <a:latin typeface="Courier (W1)" pitchFamily="49" charset="0"/>
              </a:rPr>
              <a:t>orange mark   4     30       120      </a:t>
            </a:r>
          </a:p>
          <a:p>
            <a:r>
              <a:rPr lang="en-US" sz="1200">
                <a:latin typeface="Courier (W1)" pitchFamily="49" charset="0"/>
              </a:rPr>
              <a:t>orange </a:t>
            </a:r>
            <a:r>
              <a:rPr lang="en-US" sz="1200" err="1">
                <a:latin typeface="Courier (W1)" pitchFamily="49" charset="0"/>
              </a:rPr>
              <a:t>dave</a:t>
            </a:r>
            <a:r>
              <a:rPr lang="en-US" sz="1200">
                <a:latin typeface="Courier (W1)" pitchFamily="49" charset="0"/>
              </a:rPr>
              <a:t>   6     85       510      </a:t>
            </a:r>
          </a:p>
          <a:p>
            <a:r>
              <a:rPr lang="en-US" sz="1200">
                <a:latin typeface="Courier (W1)" pitchFamily="49" charset="0"/>
              </a:rPr>
              <a:t>banana </a:t>
            </a:r>
            <a:r>
              <a:rPr lang="en-US" sz="1200" err="1">
                <a:latin typeface="Courier (W1)" pitchFamily="49" charset="0"/>
              </a:rPr>
              <a:t>jane</a:t>
            </a:r>
            <a:r>
              <a:rPr lang="en-US" sz="1200">
                <a:latin typeface="Courier (W1)" pitchFamily="49" charset="0"/>
              </a:rPr>
              <a:t>   9     89       801      </a:t>
            </a:r>
          </a:p>
          <a:p>
            <a:r>
              <a:rPr lang="en-US" sz="1200">
                <a:latin typeface="Courier (W1)" pitchFamily="49" charset="0"/>
              </a:rPr>
              <a:t>orange mark   9     23       207      </a:t>
            </a:r>
          </a:p>
          <a:p>
            <a:r>
              <a:rPr lang="en-US" sz="1200">
                <a:latin typeface="Courier (W1)" pitchFamily="49" charset="0"/>
              </a:rPr>
              <a:t>banana </a:t>
            </a:r>
            <a:r>
              <a:rPr lang="en-US" sz="1200" err="1">
                <a:latin typeface="Courier (W1)" pitchFamily="49" charset="0"/>
              </a:rPr>
              <a:t>jane</a:t>
            </a:r>
            <a:r>
              <a:rPr lang="en-US" sz="1200">
                <a:latin typeface="Courier (W1)" pitchFamily="49" charset="0"/>
              </a:rPr>
              <a:t>   2     60       120      </a:t>
            </a:r>
          </a:p>
          <a:p>
            <a:r>
              <a:rPr lang="en-US" sz="1200">
                <a:latin typeface="Courier (W1)" pitchFamily="49" charset="0"/>
              </a:rPr>
              <a:t>banana mark   5     6        30       </a:t>
            </a:r>
          </a:p>
          <a:p>
            <a:r>
              <a:rPr lang="en-US" sz="1200">
                <a:latin typeface="Courier (W1)" pitchFamily="49" charset="0"/>
              </a:rPr>
              <a:t>apple  mark   4     52       208 </a:t>
            </a:r>
          </a:p>
        </p:txBody>
      </p:sp>
    </p:spTree>
    <p:extLst>
      <p:ext uri="{BB962C8B-B14F-4D97-AF65-F5344CB8AC3E}">
        <p14:creationId xmlns:p14="http://schemas.microsoft.com/office/powerpoint/2010/main" val="4268686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Update (2/3)</a:t>
            </a:r>
            <a:endParaRPr lang="en-US" dirty="0"/>
          </a:p>
        </p:txBody>
      </p:sp>
      <p:sp>
        <p:nvSpPr>
          <p:cNvPr id="3" name="Content Placeholder 2"/>
          <p:cNvSpPr>
            <a:spLocks noGrp="1"/>
          </p:cNvSpPr>
          <p:nvPr>
            <p:ph idx="1"/>
          </p:nvPr>
        </p:nvSpPr>
        <p:spPr/>
        <p:txBody>
          <a:bodyPr>
            <a:normAutofit/>
          </a:bodyPr>
          <a:lstStyle/>
          <a:p>
            <a:r>
              <a:rPr lang="en-US"/>
              <a:t>Adjust column result’s value based on a condition</a:t>
            </a:r>
            <a:endParaRPr lang="en-US" b="1"/>
          </a:p>
          <a:p>
            <a:endParaRPr lang="en-US" b="1"/>
          </a:p>
          <a:p>
            <a:endParaRPr lang="en-US" b="1"/>
          </a:p>
          <a:p>
            <a:endParaRPr lang="en-US" b="1"/>
          </a:p>
          <a:p>
            <a:endParaRPr lang="en-US" b="1"/>
          </a:p>
          <a:p>
            <a:pPr marL="0" indent="0">
              <a:buNone/>
            </a:pPr>
            <a:endParaRPr lang="en-US" b="1"/>
          </a:p>
        </p:txBody>
      </p:sp>
      <p:sp>
        <p:nvSpPr>
          <p:cNvPr id="4" name="Slide Number Placeholder 3"/>
          <p:cNvSpPr>
            <a:spLocks noGrp="1"/>
          </p:cNvSpPr>
          <p:nvPr>
            <p:ph type="sldNum" sz="quarter" idx="11"/>
          </p:nvPr>
        </p:nvSpPr>
        <p:spPr/>
        <p:txBody>
          <a:bodyPr/>
          <a:lstStyle/>
          <a:p>
            <a:fld id="{5435ED1D-9C82-406C-A555-58E463570241}" type="slidenum">
              <a:rPr lang="en-GB" smtClean="0"/>
              <a:pPr/>
              <a:t>13</a:t>
            </a:fld>
            <a:endParaRPr lang="en-GB"/>
          </a:p>
        </p:txBody>
      </p:sp>
      <p:sp>
        <p:nvSpPr>
          <p:cNvPr id="8" name="Rectangle 7"/>
          <p:cNvSpPr/>
          <p:nvPr/>
        </p:nvSpPr>
        <p:spPr>
          <a:xfrm>
            <a:off x="457200" y="1949119"/>
            <a:ext cx="8964386" cy="2454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latin typeface="Courier (W1)" pitchFamily="49" charset="0"/>
              </a:rPr>
              <a:t>q)update price:11 from sales where fruit=`banana /adjust existing column result's value</a:t>
            </a:r>
          </a:p>
          <a:p>
            <a:r>
              <a:rPr lang="en-US" sz="1200">
                <a:latin typeface="Courier (W1)" pitchFamily="49" charset="0"/>
              </a:rPr>
              <a:t>fruit  grocer price quantity</a:t>
            </a:r>
          </a:p>
          <a:p>
            <a:r>
              <a:rPr lang="en-US" sz="1200">
                <a:latin typeface="Courier (W1)" pitchFamily="49" charset="0"/>
              </a:rPr>
              <a:t>----------------------------</a:t>
            </a:r>
          </a:p>
          <a:p>
            <a:r>
              <a:rPr lang="en-US" sz="1200">
                <a:latin typeface="Courier (W1)" pitchFamily="49" charset="0"/>
              </a:rPr>
              <a:t>banana </a:t>
            </a:r>
            <a:r>
              <a:rPr lang="en-US" sz="1200" err="1">
                <a:latin typeface="Courier (W1)" pitchFamily="49" charset="0"/>
              </a:rPr>
              <a:t>jane</a:t>
            </a:r>
            <a:r>
              <a:rPr lang="en-US" sz="1200">
                <a:latin typeface="Courier (W1)" pitchFamily="49" charset="0"/>
              </a:rPr>
              <a:t>   11    53      </a:t>
            </a:r>
          </a:p>
          <a:p>
            <a:r>
              <a:rPr lang="en-US" sz="1200">
                <a:latin typeface="Courier (W1)" pitchFamily="49" charset="0"/>
              </a:rPr>
              <a:t>orange mark   8     66      </a:t>
            </a:r>
          </a:p>
          <a:p>
            <a:r>
              <a:rPr lang="en-US" sz="1200">
                <a:latin typeface="Courier (W1)" pitchFamily="49" charset="0"/>
              </a:rPr>
              <a:t>apple  </a:t>
            </a:r>
            <a:r>
              <a:rPr lang="en-US" sz="1200" err="1">
                <a:latin typeface="Courier (W1)" pitchFamily="49" charset="0"/>
              </a:rPr>
              <a:t>jane</a:t>
            </a:r>
            <a:r>
              <a:rPr lang="en-US" sz="1200">
                <a:latin typeface="Courier (W1)" pitchFamily="49" charset="0"/>
              </a:rPr>
              <a:t>   4     59      </a:t>
            </a:r>
          </a:p>
          <a:p>
            <a:r>
              <a:rPr lang="en-US" sz="1200">
                <a:latin typeface="Courier (W1)" pitchFamily="49" charset="0"/>
              </a:rPr>
              <a:t>orange mark   4     30      </a:t>
            </a:r>
          </a:p>
          <a:p>
            <a:r>
              <a:rPr lang="en-US" sz="1200">
                <a:latin typeface="Courier (W1)" pitchFamily="49" charset="0"/>
              </a:rPr>
              <a:t>orange </a:t>
            </a:r>
            <a:r>
              <a:rPr lang="en-US" sz="1200" err="1">
                <a:latin typeface="Courier (W1)" pitchFamily="49" charset="0"/>
              </a:rPr>
              <a:t>dave</a:t>
            </a:r>
            <a:r>
              <a:rPr lang="en-US" sz="1200">
                <a:latin typeface="Courier (W1)" pitchFamily="49" charset="0"/>
              </a:rPr>
              <a:t>   6     85      </a:t>
            </a:r>
          </a:p>
          <a:p>
            <a:r>
              <a:rPr lang="en-US" sz="1200">
                <a:latin typeface="Courier (W1)" pitchFamily="49" charset="0"/>
              </a:rPr>
              <a:t>banana </a:t>
            </a:r>
            <a:r>
              <a:rPr lang="en-US" sz="1200" err="1">
                <a:latin typeface="Courier (W1)" pitchFamily="49" charset="0"/>
              </a:rPr>
              <a:t>jane</a:t>
            </a:r>
            <a:r>
              <a:rPr lang="en-US" sz="1200">
                <a:latin typeface="Courier (W1)" pitchFamily="49" charset="0"/>
              </a:rPr>
              <a:t>   11    89      </a:t>
            </a:r>
          </a:p>
          <a:p>
            <a:r>
              <a:rPr lang="en-US" sz="1200">
                <a:latin typeface="Courier (W1)" pitchFamily="49" charset="0"/>
              </a:rPr>
              <a:t>orange mark   9     23      </a:t>
            </a:r>
          </a:p>
          <a:p>
            <a:r>
              <a:rPr lang="en-US" sz="1200">
                <a:latin typeface="Courier (W1)" pitchFamily="49" charset="0"/>
              </a:rPr>
              <a:t>banana </a:t>
            </a:r>
            <a:r>
              <a:rPr lang="en-US" sz="1200" err="1">
                <a:latin typeface="Courier (W1)" pitchFamily="49" charset="0"/>
              </a:rPr>
              <a:t>jane</a:t>
            </a:r>
            <a:r>
              <a:rPr lang="en-US" sz="1200">
                <a:latin typeface="Courier (W1)" pitchFamily="49" charset="0"/>
              </a:rPr>
              <a:t>   11    60      </a:t>
            </a:r>
          </a:p>
          <a:p>
            <a:r>
              <a:rPr lang="en-US" sz="1200">
                <a:latin typeface="Courier (W1)" pitchFamily="49" charset="0"/>
              </a:rPr>
              <a:t>banana mark   11    6       </a:t>
            </a:r>
          </a:p>
          <a:p>
            <a:r>
              <a:rPr lang="en-US" sz="1200">
                <a:latin typeface="Courier (W1)" pitchFamily="49" charset="0"/>
              </a:rPr>
              <a:t>apple  mark   4     52 </a:t>
            </a:r>
          </a:p>
        </p:txBody>
      </p:sp>
    </p:spTree>
    <p:extLst>
      <p:ext uri="{BB962C8B-B14F-4D97-AF65-F5344CB8AC3E}">
        <p14:creationId xmlns:p14="http://schemas.microsoft.com/office/powerpoint/2010/main" val="2218550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Update (3/3)</a:t>
            </a:r>
            <a:endParaRPr lang="en-US" dirty="0"/>
          </a:p>
        </p:txBody>
      </p:sp>
      <p:sp>
        <p:nvSpPr>
          <p:cNvPr id="3" name="Content Placeholder 2"/>
          <p:cNvSpPr>
            <a:spLocks noGrp="1"/>
          </p:cNvSpPr>
          <p:nvPr>
            <p:ph idx="1"/>
          </p:nvPr>
        </p:nvSpPr>
        <p:spPr/>
        <p:txBody>
          <a:bodyPr>
            <a:normAutofit/>
          </a:bodyPr>
          <a:lstStyle/>
          <a:p>
            <a:r>
              <a:rPr lang="en-US"/>
              <a:t>To permanently modify the table, we have to declare the table as a symbol</a:t>
            </a:r>
            <a:endParaRPr lang="en-US" b="1"/>
          </a:p>
          <a:p>
            <a:endParaRPr lang="en-US" b="1"/>
          </a:p>
          <a:p>
            <a:endParaRPr lang="en-US" b="1"/>
          </a:p>
          <a:p>
            <a:endParaRPr lang="en-US" b="1"/>
          </a:p>
          <a:p>
            <a:pPr marL="0" indent="0">
              <a:buNone/>
            </a:pPr>
            <a:endParaRPr lang="en-US" b="1"/>
          </a:p>
        </p:txBody>
      </p:sp>
      <p:sp>
        <p:nvSpPr>
          <p:cNvPr id="4" name="Slide Number Placeholder 3"/>
          <p:cNvSpPr>
            <a:spLocks noGrp="1"/>
          </p:cNvSpPr>
          <p:nvPr>
            <p:ph type="sldNum" sz="quarter" idx="11"/>
          </p:nvPr>
        </p:nvSpPr>
        <p:spPr/>
        <p:txBody>
          <a:bodyPr/>
          <a:lstStyle/>
          <a:p>
            <a:fld id="{5435ED1D-9C82-406C-A555-58E463570241}" type="slidenum">
              <a:rPr lang="en-GB" smtClean="0"/>
              <a:pPr/>
              <a:t>14</a:t>
            </a:fld>
            <a:endParaRPr lang="en-GB"/>
          </a:p>
        </p:txBody>
      </p:sp>
      <p:sp>
        <p:nvSpPr>
          <p:cNvPr id="8" name="Rectangle 7"/>
          <p:cNvSpPr/>
          <p:nvPr/>
        </p:nvSpPr>
        <p:spPr>
          <a:xfrm>
            <a:off x="457200" y="1949119"/>
            <a:ext cx="8964386" cy="2923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latin typeface="Courier (W1)" pitchFamily="49" charset="0"/>
              </a:rPr>
              <a:t>q)update price:11 from `sales where fruit=`banana</a:t>
            </a:r>
          </a:p>
          <a:p>
            <a:r>
              <a:rPr lang="en-US" sz="1200">
                <a:latin typeface="Courier (W1)" pitchFamily="49" charset="0"/>
              </a:rPr>
              <a:t>`sales</a:t>
            </a:r>
          </a:p>
          <a:p>
            <a:r>
              <a:rPr lang="en-US" sz="1200">
                <a:latin typeface="Courier (W1)" pitchFamily="49" charset="0"/>
              </a:rPr>
              <a:t>q)select from sales</a:t>
            </a:r>
          </a:p>
          <a:p>
            <a:r>
              <a:rPr lang="en-US" sz="1200">
                <a:latin typeface="Courier (W1)" pitchFamily="49" charset="0"/>
              </a:rPr>
              <a:t>fruit  grocer price quantity</a:t>
            </a:r>
          </a:p>
          <a:p>
            <a:r>
              <a:rPr lang="en-US" sz="1200">
                <a:latin typeface="Courier (W1)" pitchFamily="49" charset="0"/>
              </a:rPr>
              <a:t>----------------------------</a:t>
            </a:r>
          </a:p>
          <a:p>
            <a:r>
              <a:rPr lang="en-US" sz="1200">
                <a:latin typeface="Courier (W1)" pitchFamily="49" charset="0"/>
              </a:rPr>
              <a:t>banana </a:t>
            </a:r>
            <a:r>
              <a:rPr lang="en-US" sz="1200" err="1">
                <a:latin typeface="Courier (W1)" pitchFamily="49" charset="0"/>
              </a:rPr>
              <a:t>jane</a:t>
            </a:r>
            <a:r>
              <a:rPr lang="en-US" sz="1200">
                <a:latin typeface="Courier (W1)" pitchFamily="49" charset="0"/>
              </a:rPr>
              <a:t>   11    53      </a:t>
            </a:r>
          </a:p>
          <a:p>
            <a:r>
              <a:rPr lang="en-US" sz="1200">
                <a:latin typeface="Courier (W1)" pitchFamily="49" charset="0"/>
              </a:rPr>
              <a:t>orange mark   8     66      </a:t>
            </a:r>
          </a:p>
          <a:p>
            <a:r>
              <a:rPr lang="en-US" sz="1200">
                <a:latin typeface="Courier (W1)" pitchFamily="49" charset="0"/>
              </a:rPr>
              <a:t>apple  </a:t>
            </a:r>
            <a:r>
              <a:rPr lang="en-US" sz="1200" err="1">
                <a:latin typeface="Courier (W1)" pitchFamily="49" charset="0"/>
              </a:rPr>
              <a:t>jane</a:t>
            </a:r>
            <a:r>
              <a:rPr lang="en-US" sz="1200">
                <a:latin typeface="Courier (W1)" pitchFamily="49" charset="0"/>
              </a:rPr>
              <a:t>   4     59      </a:t>
            </a:r>
          </a:p>
          <a:p>
            <a:r>
              <a:rPr lang="en-US" sz="1200">
                <a:latin typeface="Courier (W1)" pitchFamily="49" charset="0"/>
              </a:rPr>
              <a:t>orange mark   4     30      </a:t>
            </a:r>
          </a:p>
          <a:p>
            <a:r>
              <a:rPr lang="en-US" sz="1200">
                <a:latin typeface="Courier (W1)" pitchFamily="49" charset="0"/>
              </a:rPr>
              <a:t>orange </a:t>
            </a:r>
            <a:r>
              <a:rPr lang="en-US" sz="1200" err="1">
                <a:latin typeface="Courier (W1)" pitchFamily="49" charset="0"/>
              </a:rPr>
              <a:t>dave</a:t>
            </a:r>
            <a:r>
              <a:rPr lang="en-US" sz="1200">
                <a:latin typeface="Courier (W1)" pitchFamily="49" charset="0"/>
              </a:rPr>
              <a:t>   6     85      </a:t>
            </a:r>
          </a:p>
          <a:p>
            <a:r>
              <a:rPr lang="en-US" sz="1200">
                <a:latin typeface="Courier (W1)" pitchFamily="49" charset="0"/>
              </a:rPr>
              <a:t>banana </a:t>
            </a:r>
            <a:r>
              <a:rPr lang="en-US" sz="1200" err="1">
                <a:latin typeface="Courier (W1)" pitchFamily="49" charset="0"/>
              </a:rPr>
              <a:t>jane</a:t>
            </a:r>
            <a:r>
              <a:rPr lang="en-US" sz="1200">
                <a:latin typeface="Courier (W1)" pitchFamily="49" charset="0"/>
              </a:rPr>
              <a:t>   11    89      </a:t>
            </a:r>
          </a:p>
          <a:p>
            <a:r>
              <a:rPr lang="en-US" sz="1200">
                <a:latin typeface="Courier (W1)" pitchFamily="49" charset="0"/>
              </a:rPr>
              <a:t>orange mark   9     23      </a:t>
            </a:r>
          </a:p>
          <a:p>
            <a:r>
              <a:rPr lang="en-US" sz="1200">
                <a:latin typeface="Courier (W1)" pitchFamily="49" charset="0"/>
              </a:rPr>
              <a:t>banana </a:t>
            </a:r>
            <a:r>
              <a:rPr lang="en-US" sz="1200" err="1">
                <a:latin typeface="Courier (W1)" pitchFamily="49" charset="0"/>
              </a:rPr>
              <a:t>jane</a:t>
            </a:r>
            <a:r>
              <a:rPr lang="en-US" sz="1200">
                <a:latin typeface="Courier (W1)" pitchFamily="49" charset="0"/>
              </a:rPr>
              <a:t>   11    60      </a:t>
            </a:r>
          </a:p>
          <a:p>
            <a:r>
              <a:rPr lang="en-US" sz="1200">
                <a:latin typeface="Courier (W1)" pitchFamily="49" charset="0"/>
              </a:rPr>
              <a:t>banana mark   11    6       </a:t>
            </a:r>
          </a:p>
          <a:p>
            <a:r>
              <a:rPr lang="en-US" sz="1200">
                <a:latin typeface="Courier (W1)" pitchFamily="49" charset="0"/>
              </a:rPr>
              <a:t>apple  mark   4     52 </a:t>
            </a:r>
          </a:p>
        </p:txBody>
      </p:sp>
    </p:spTree>
    <p:extLst>
      <p:ext uri="{BB962C8B-B14F-4D97-AF65-F5344CB8AC3E}">
        <p14:creationId xmlns:p14="http://schemas.microsoft.com/office/powerpoint/2010/main" val="2218606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(1/4)</a:t>
            </a:r>
          </a:p>
        </p:txBody>
      </p:sp>
      <p:sp>
        <p:nvSpPr>
          <p:cNvPr id="3" name="Content Placeholder 2"/>
          <p:cNvSpPr>
            <a:spLocks noGrp="1"/>
          </p:cNvSpPr>
          <p:nvPr>
            <p:ph idx="1"/>
          </p:nvPr>
        </p:nvSpPr>
        <p:spPr/>
        <p:txBody>
          <a:bodyPr>
            <a:normAutofit/>
          </a:bodyPr>
          <a:lstStyle/>
          <a:p>
            <a:r>
              <a:rPr lang="en-US"/>
              <a:t>Similar rules apply to Delete as to “Update”</a:t>
            </a:r>
            <a:endParaRPr lang="en-US" b="1"/>
          </a:p>
          <a:p>
            <a:endParaRPr lang="en-US" b="1"/>
          </a:p>
          <a:p>
            <a:endParaRPr lang="en-US" b="1"/>
          </a:p>
          <a:p>
            <a:endParaRPr lang="en-US" b="1"/>
          </a:p>
          <a:p>
            <a:pPr marL="0" indent="0">
              <a:buNone/>
            </a:pPr>
            <a:endParaRPr lang="en-US" b="1"/>
          </a:p>
        </p:txBody>
      </p:sp>
      <p:sp>
        <p:nvSpPr>
          <p:cNvPr id="4" name="Slide Number Placeholder 3"/>
          <p:cNvSpPr>
            <a:spLocks noGrp="1"/>
          </p:cNvSpPr>
          <p:nvPr>
            <p:ph type="sldNum" sz="quarter" idx="11"/>
          </p:nvPr>
        </p:nvSpPr>
        <p:spPr/>
        <p:txBody>
          <a:bodyPr/>
          <a:lstStyle/>
          <a:p>
            <a:fld id="{5435ED1D-9C82-406C-A555-58E463570241}" type="slidenum">
              <a:rPr lang="en-GB" smtClean="0"/>
              <a:pPr/>
              <a:t>15</a:t>
            </a:fld>
            <a:endParaRPr lang="en-GB"/>
          </a:p>
        </p:txBody>
      </p:sp>
      <p:sp>
        <p:nvSpPr>
          <p:cNvPr id="8" name="Rectangle 7"/>
          <p:cNvSpPr/>
          <p:nvPr/>
        </p:nvSpPr>
        <p:spPr>
          <a:xfrm>
            <a:off x="457200" y="1949119"/>
            <a:ext cx="8964386" cy="2923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latin typeface="Courier (W1)" pitchFamily="49" charset="0"/>
              </a:rPr>
              <a:t>q)delete grocer from sales // remove the column from result</a:t>
            </a:r>
          </a:p>
          <a:p>
            <a:r>
              <a:rPr lang="en-US" sz="1200">
                <a:latin typeface="Courier (W1)" pitchFamily="49" charset="0"/>
              </a:rPr>
              <a:t>fruit  price quantity</a:t>
            </a:r>
          </a:p>
          <a:p>
            <a:r>
              <a:rPr lang="en-US" sz="1200">
                <a:latin typeface="Courier (W1)" pitchFamily="49" charset="0"/>
              </a:rPr>
              <a:t>---------------------</a:t>
            </a:r>
          </a:p>
          <a:p>
            <a:r>
              <a:rPr lang="en-US" sz="1200">
                <a:latin typeface="Courier (W1)" pitchFamily="49" charset="0"/>
              </a:rPr>
              <a:t>banana 11    53      </a:t>
            </a:r>
          </a:p>
          <a:p>
            <a:r>
              <a:rPr lang="en-US" sz="1200">
                <a:latin typeface="Courier (W1)" pitchFamily="49" charset="0"/>
              </a:rPr>
              <a:t>orange 8     66      </a:t>
            </a:r>
          </a:p>
          <a:p>
            <a:r>
              <a:rPr lang="en-US" sz="1200">
                <a:latin typeface="Courier (W1)" pitchFamily="49" charset="0"/>
              </a:rPr>
              <a:t>apple  4     59      </a:t>
            </a:r>
          </a:p>
          <a:p>
            <a:r>
              <a:rPr lang="en-US" sz="1200">
                <a:latin typeface="Courier (W1)" pitchFamily="49" charset="0"/>
              </a:rPr>
              <a:t>orange 4     30      </a:t>
            </a:r>
          </a:p>
          <a:p>
            <a:r>
              <a:rPr lang="en-US" sz="1200">
                <a:latin typeface="Courier (W1)" pitchFamily="49" charset="0"/>
              </a:rPr>
              <a:t>orange 6     85      </a:t>
            </a:r>
          </a:p>
          <a:p>
            <a:r>
              <a:rPr lang="en-US" sz="1200">
                <a:latin typeface="Courier (W1)" pitchFamily="49" charset="0"/>
              </a:rPr>
              <a:t>banana 11    89      </a:t>
            </a:r>
          </a:p>
          <a:p>
            <a:r>
              <a:rPr lang="en-US" sz="1200">
                <a:latin typeface="Courier (W1)" pitchFamily="49" charset="0"/>
              </a:rPr>
              <a:t>orange 9     23      </a:t>
            </a:r>
          </a:p>
          <a:p>
            <a:r>
              <a:rPr lang="en-US" sz="1200">
                <a:latin typeface="Courier (W1)" pitchFamily="49" charset="0"/>
              </a:rPr>
              <a:t>banana 11    60      </a:t>
            </a:r>
          </a:p>
          <a:p>
            <a:r>
              <a:rPr lang="en-US" sz="1200">
                <a:latin typeface="Courier (W1)" pitchFamily="49" charset="0"/>
              </a:rPr>
              <a:t>banana 11    6       </a:t>
            </a:r>
          </a:p>
          <a:p>
            <a:r>
              <a:rPr lang="en-US" sz="1200">
                <a:latin typeface="Courier (W1)" pitchFamily="49" charset="0"/>
              </a:rPr>
              <a:t>apple  4     52 </a:t>
            </a:r>
          </a:p>
        </p:txBody>
      </p:sp>
    </p:spTree>
    <p:extLst>
      <p:ext uri="{BB962C8B-B14F-4D97-AF65-F5344CB8AC3E}">
        <p14:creationId xmlns:p14="http://schemas.microsoft.com/office/powerpoint/2010/main" val="1032370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(2/4)</a:t>
            </a:r>
          </a:p>
        </p:txBody>
      </p:sp>
      <p:sp>
        <p:nvSpPr>
          <p:cNvPr id="3" name="Content Placeholder 2"/>
          <p:cNvSpPr>
            <a:spLocks noGrp="1"/>
          </p:cNvSpPr>
          <p:nvPr>
            <p:ph idx="1"/>
          </p:nvPr>
        </p:nvSpPr>
        <p:spPr/>
        <p:txBody>
          <a:bodyPr>
            <a:normAutofit/>
          </a:bodyPr>
          <a:lstStyle/>
          <a:p>
            <a:r>
              <a:rPr lang="en-US" dirty="0"/>
              <a:t>Delete where</a:t>
            </a:r>
            <a:endParaRPr lang="en-US" b="1" dirty="0"/>
          </a:p>
          <a:p>
            <a:endParaRPr lang="en-US" b="1" dirty="0"/>
          </a:p>
          <a:p>
            <a:endParaRPr lang="en-US" b="1" dirty="0"/>
          </a:p>
          <a:p>
            <a:endParaRPr lang="en-US" b="1" dirty="0"/>
          </a:p>
          <a:p>
            <a:pPr marL="0" indent="0">
              <a:buNone/>
            </a:pPr>
            <a:endParaRPr lang="en-US" b="1"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16</a:t>
            </a:fld>
            <a:endParaRPr lang="en-GB"/>
          </a:p>
        </p:txBody>
      </p:sp>
      <p:sp>
        <p:nvSpPr>
          <p:cNvPr id="8" name="Rectangle 7"/>
          <p:cNvSpPr/>
          <p:nvPr/>
        </p:nvSpPr>
        <p:spPr>
          <a:xfrm>
            <a:off x="457200" y="1949120"/>
            <a:ext cx="8964386" cy="1792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latin typeface="Courier (W1)" pitchFamily="49" charset="0"/>
              </a:rPr>
              <a:t>q)delete from sales where grocer=`</a:t>
            </a:r>
            <a:r>
              <a:rPr lang="en-US" sz="1200" err="1">
                <a:latin typeface="Courier (W1)" pitchFamily="49" charset="0"/>
              </a:rPr>
              <a:t>jane</a:t>
            </a:r>
            <a:r>
              <a:rPr lang="en-US" sz="1200">
                <a:latin typeface="Courier (W1)" pitchFamily="49" charset="0"/>
              </a:rPr>
              <a:t> // remove rows where grocer is </a:t>
            </a:r>
            <a:r>
              <a:rPr lang="en-US" sz="1200" err="1">
                <a:latin typeface="Courier (W1)" pitchFamily="49" charset="0"/>
              </a:rPr>
              <a:t>jane</a:t>
            </a:r>
            <a:endParaRPr lang="en-US" sz="1200">
              <a:latin typeface="Courier (W1)" pitchFamily="49" charset="0"/>
            </a:endParaRPr>
          </a:p>
          <a:p>
            <a:r>
              <a:rPr lang="en-US" sz="1200">
                <a:latin typeface="Courier (W1)" pitchFamily="49" charset="0"/>
              </a:rPr>
              <a:t>fruit  grocer price quantity</a:t>
            </a:r>
          </a:p>
          <a:p>
            <a:r>
              <a:rPr lang="en-US" sz="1200">
                <a:latin typeface="Courier (W1)" pitchFamily="49" charset="0"/>
              </a:rPr>
              <a:t>----------------------------</a:t>
            </a:r>
          </a:p>
          <a:p>
            <a:r>
              <a:rPr lang="en-US" sz="1200">
                <a:latin typeface="Courier (W1)" pitchFamily="49" charset="0"/>
              </a:rPr>
              <a:t>orange mark   8     66      </a:t>
            </a:r>
          </a:p>
          <a:p>
            <a:r>
              <a:rPr lang="en-US" sz="1200">
                <a:latin typeface="Courier (W1)" pitchFamily="49" charset="0"/>
              </a:rPr>
              <a:t>orange mark   4     30      </a:t>
            </a:r>
          </a:p>
          <a:p>
            <a:r>
              <a:rPr lang="en-US" sz="1200">
                <a:latin typeface="Courier (W1)" pitchFamily="49" charset="0"/>
              </a:rPr>
              <a:t>orange </a:t>
            </a:r>
            <a:r>
              <a:rPr lang="en-US" sz="1200" err="1">
                <a:latin typeface="Courier (W1)" pitchFamily="49" charset="0"/>
              </a:rPr>
              <a:t>dave</a:t>
            </a:r>
            <a:r>
              <a:rPr lang="en-US" sz="1200">
                <a:latin typeface="Courier (W1)" pitchFamily="49" charset="0"/>
              </a:rPr>
              <a:t>   6     85      </a:t>
            </a:r>
          </a:p>
          <a:p>
            <a:r>
              <a:rPr lang="en-US" sz="1200">
                <a:latin typeface="Courier (W1)" pitchFamily="49" charset="0"/>
              </a:rPr>
              <a:t>orange mark   9     23      </a:t>
            </a:r>
          </a:p>
          <a:p>
            <a:r>
              <a:rPr lang="en-US" sz="1200">
                <a:latin typeface="Courier (W1)" pitchFamily="49" charset="0"/>
              </a:rPr>
              <a:t>banana mark   11    6       </a:t>
            </a:r>
          </a:p>
          <a:p>
            <a:r>
              <a:rPr lang="en-US" sz="1200">
                <a:latin typeface="Courier (W1)" pitchFamily="49" charset="0"/>
              </a:rPr>
              <a:t>apple  mark   4     52 </a:t>
            </a:r>
          </a:p>
        </p:txBody>
      </p:sp>
    </p:spTree>
    <p:extLst>
      <p:ext uri="{BB962C8B-B14F-4D97-AF65-F5344CB8AC3E}">
        <p14:creationId xmlns:p14="http://schemas.microsoft.com/office/powerpoint/2010/main" val="653521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(3/4)</a:t>
            </a:r>
          </a:p>
        </p:txBody>
      </p:sp>
      <p:sp>
        <p:nvSpPr>
          <p:cNvPr id="3" name="Content Placeholder 2"/>
          <p:cNvSpPr>
            <a:spLocks noGrp="1"/>
          </p:cNvSpPr>
          <p:nvPr>
            <p:ph idx="1"/>
          </p:nvPr>
        </p:nvSpPr>
        <p:spPr/>
        <p:txBody>
          <a:bodyPr>
            <a:normAutofit/>
          </a:bodyPr>
          <a:lstStyle/>
          <a:p>
            <a:r>
              <a:rPr lang="en-US" dirty="0"/>
              <a:t>Apply Delete to table</a:t>
            </a:r>
            <a:endParaRPr lang="en-US" b="1" dirty="0"/>
          </a:p>
          <a:p>
            <a:endParaRPr lang="en-US" b="1" dirty="0"/>
          </a:p>
          <a:p>
            <a:endParaRPr lang="en-US" b="1" dirty="0"/>
          </a:p>
          <a:p>
            <a:endParaRPr lang="en-US" b="1" dirty="0"/>
          </a:p>
          <a:p>
            <a:pPr marL="0" indent="0">
              <a:buNone/>
            </a:pPr>
            <a:endParaRPr lang="en-US" b="1"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17</a:t>
            </a:fld>
            <a:endParaRPr lang="en-GB"/>
          </a:p>
        </p:txBody>
      </p:sp>
      <p:sp>
        <p:nvSpPr>
          <p:cNvPr id="8" name="Rectangle 7"/>
          <p:cNvSpPr/>
          <p:nvPr/>
        </p:nvSpPr>
        <p:spPr>
          <a:xfrm>
            <a:off x="457200" y="1949119"/>
            <a:ext cx="8964386" cy="2923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latin typeface="Courier (W1)" pitchFamily="49" charset="0"/>
              </a:rPr>
              <a:t>q)delete price from `sales //permanently affecting a table by declaring the table as a symbol</a:t>
            </a:r>
          </a:p>
          <a:p>
            <a:r>
              <a:rPr lang="en-US" sz="1200">
                <a:latin typeface="Courier (W1)" pitchFamily="49" charset="0"/>
              </a:rPr>
              <a:t>`sales</a:t>
            </a:r>
          </a:p>
          <a:p>
            <a:r>
              <a:rPr lang="en-US" sz="1200">
                <a:latin typeface="Courier (W1)" pitchFamily="49" charset="0"/>
              </a:rPr>
              <a:t>q)select from sales</a:t>
            </a:r>
          </a:p>
          <a:p>
            <a:r>
              <a:rPr lang="en-US" sz="1200">
                <a:latin typeface="Courier (W1)" pitchFamily="49" charset="0"/>
              </a:rPr>
              <a:t>fruit  grocer quantity</a:t>
            </a:r>
          </a:p>
          <a:p>
            <a:r>
              <a:rPr lang="en-US" sz="1200">
                <a:latin typeface="Courier (W1)" pitchFamily="49" charset="0"/>
              </a:rPr>
              <a:t>----------------------</a:t>
            </a:r>
          </a:p>
          <a:p>
            <a:r>
              <a:rPr lang="en-US" sz="1200">
                <a:latin typeface="Courier (W1)" pitchFamily="49" charset="0"/>
              </a:rPr>
              <a:t>banana </a:t>
            </a:r>
            <a:r>
              <a:rPr lang="en-US" sz="1200" err="1">
                <a:latin typeface="Courier (W1)" pitchFamily="49" charset="0"/>
              </a:rPr>
              <a:t>jane</a:t>
            </a:r>
            <a:r>
              <a:rPr lang="en-US" sz="1200">
                <a:latin typeface="Courier (W1)" pitchFamily="49" charset="0"/>
              </a:rPr>
              <a:t>   53      </a:t>
            </a:r>
          </a:p>
          <a:p>
            <a:r>
              <a:rPr lang="en-US" sz="1200">
                <a:latin typeface="Courier (W1)" pitchFamily="49" charset="0"/>
              </a:rPr>
              <a:t>orange mark   66      </a:t>
            </a:r>
          </a:p>
          <a:p>
            <a:r>
              <a:rPr lang="en-US" sz="1200">
                <a:latin typeface="Courier (W1)" pitchFamily="49" charset="0"/>
              </a:rPr>
              <a:t>apple  </a:t>
            </a:r>
            <a:r>
              <a:rPr lang="en-US" sz="1200" err="1">
                <a:latin typeface="Courier (W1)" pitchFamily="49" charset="0"/>
              </a:rPr>
              <a:t>jane</a:t>
            </a:r>
            <a:r>
              <a:rPr lang="en-US" sz="1200">
                <a:latin typeface="Courier (W1)" pitchFamily="49" charset="0"/>
              </a:rPr>
              <a:t>   59      </a:t>
            </a:r>
          </a:p>
          <a:p>
            <a:r>
              <a:rPr lang="en-US" sz="1200">
                <a:latin typeface="Courier (W1)" pitchFamily="49" charset="0"/>
              </a:rPr>
              <a:t>orange mark   30      </a:t>
            </a:r>
          </a:p>
          <a:p>
            <a:r>
              <a:rPr lang="en-US" sz="1200">
                <a:latin typeface="Courier (W1)" pitchFamily="49" charset="0"/>
              </a:rPr>
              <a:t>orange </a:t>
            </a:r>
            <a:r>
              <a:rPr lang="en-US" sz="1200" err="1">
                <a:latin typeface="Courier (W1)" pitchFamily="49" charset="0"/>
              </a:rPr>
              <a:t>dave</a:t>
            </a:r>
            <a:r>
              <a:rPr lang="en-US" sz="1200">
                <a:latin typeface="Courier (W1)" pitchFamily="49" charset="0"/>
              </a:rPr>
              <a:t>   85      </a:t>
            </a:r>
          </a:p>
          <a:p>
            <a:r>
              <a:rPr lang="en-US" sz="1200">
                <a:latin typeface="Courier (W1)" pitchFamily="49" charset="0"/>
              </a:rPr>
              <a:t>banana </a:t>
            </a:r>
            <a:r>
              <a:rPr lang="en-US" sz="1200" err="1">
                <a:latin typeface="Courier (W1)" pitchFamily="49" charset="0"/>
              </a:rPr>
              <a:t>jane</a:t>
            </a:r>
            <a:r>
              <a:rPr lang="en-US" sz="1200">
                <a:latin typeface="Courier (W1)" pitchFamily="49" charset="0"/>
              </a:rPr>
              <a:t>   89      </a:t>
            </a:r>
          </a:p>
          <a:p>
            <a:r>
              <a:rPr lang="en-US" sz="1200">
                <a:latin typeface="Courier (W1)" pitchFamily="49" charset="0"/>
              </a:rPr>
              <a:t>orange mark   23      </a:t>
            </a:r>
          </a:p>
          <a:p>
            <a:r>
              <a:rPr lang="en-US" sz="1200">
                <a:latin typeface="Courier (W1)" pitchFamily="49" charset="0"/>
              </a:rPr>
              <a:t>banana </a:t>
            </a:r>
            <a:r>
              <a:rPr lang="en-US" sz="1200" err="1">
                <a:latin typeface="Courier (W1)" pitchFamily="49" charset="0"/>
              </a:rPr>
              <a:t>jane</a:t>
            </a:r>
            <a:r>
              <a:rPr lang="en-US" sz="1200">
                <a:latin typeface="Courier (W1)" pitchFamily="49" charset="0"/>
              </a:rPr>
              <a:t>   60      </a:t>
            </a:r>
          </a:p>
          <a:p>
            <a:r>
              <a:rPr lang="en-US" sz="1200">
                <a:latin typeface="Courier (W1)" pitchFamily="49" charset="0"/>
              </a:rPr>
              <a:t>banana mark   6       </a:t>
            </a:r>
          </a:p>
          <a:p>
            <a:r>
              <a:rPr lang="en-US" sz="1200">
                <a:latin typeface="Courier (W1)" pitchFamily="49" charset="0"/>
              </a:rPr>
              <a:t>apple  mark   52 </a:t>
            </a:r>
          </a:p>
        </p:txBody>
      </p:sp>
    </p:spTree>
    <p:extLst>
      <p:ext uri="{BB962C8B-B14F-4D97-AF65-F5344CB8AC3E}">
        <p14:creationId xmlns:p14="http://schemas.microsoft.com/office/powerpoint/2010/main" val="117981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(4/4)</a:t>
            </a:r>
          </a:p>
        </p:txBody>
      </p:sp>
      <p:sp>
        <p:nvSpPr>
          <p:cNvPr id="3" name="Content Placeholder 2"/>
          <p:cNvSpPr>
            <a:spLocks noGrp="1"/>
          </p:cNvSpPr>
          <p:nvPr>
            <p:ph idx="1"/>
          </p:nvPr>
        </p:nvSpPr>
        <p:spPr/>
        <p:txBody>
          <a:bodyPr>
            <a:normAutofit/>
          </a:bodyPr>
          <a:lstStyle/>
          <a:p>
            <a:r>
              <a:rPr lang="en-US"/>
              <a:t>To remove a table from the workspace</a:t>
            </a:r>
          </a:p>
          <a:p>
            <a:endParaRPr lang="en-US"/>
          </a:p>
          <a:p>
            <a:endParaRPr lang="en-US"/>
          </a:p>
          <a:p>
            <a:endParaRPr lang="en-US"/>
          </a:p>
          <a:p>
            <a:r>
              <a:rPr lang="en-US"/>
              <a:t>Checking if table still exist</a:t>
            </a:r>
          </a:p>
          <a:p>
            <a:endParaRPr lang="en-US"/>
          </a:p>
          <a:p>
            <a:endParaRPr lang="en-US"/>
          </a:p>
          <a:p>
            <a:endParaRPr lang="en-US" b="1"/>
          </a:p>
          <a:p>
            <a:pPr marL="0" indent="0">
              <a:buNone/>
            </a:pPr>
            <a:endParaRPr lang="en-US" b="1"/>
          </a:p>
        </p:txBody>
      </p:sp>
      <p:sp>
        <p:nvSpPr>
          <p:cNvPr id="4" name="Slide Number Placeholder 3"/>
          <p:cNvSpPr>
            <a:spLocks noGrp="1"/>
          </p:cNvSpPr>
          <p:nvPr>
            <p:ph type="sldNum" sz="quarter" idx="11"/>
          </p:nvPr>
        </p:nvSpPr>
        <p:spPr/>
        <p:txBody>
          <a:bodyPr/>
          <a:lstStyle/>
          <a:p>
            <a:fld id="{5435ED1D-9C82-406C-A555-58E463570241}" type="slidenum">
              <a:rPr lang="en-GB" smtClean="0"/>
              <a:pPr/>
              <a:t>18</a:t>
            </a:fld>
            <a:endParaRPr lang="en-GB"/>
          </a:p>
        </p:txBody>
      </p:sp>
      <p:sp>
        <p:nvSpPr>
          <p:cNvPr id="8" name="Rectangle 7"/>
          <p:cNvSpPr/>
          <p:nvPr/>
        </p:nvSpPr>
        <p:spPr>
          <a:xfrm>
            <a:off x="457200" y="1949119"/>
            <a:ext cx="8964386" cy="565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Courier (W1)" pitchFamily="49" charset="0"/>
              </a:rPr>
              <a:t>q)delete sales from `.</a:t>
            </a:r>
          </a:p>
          <a:p>
            <a:r>
              <a:rPr lang="en-US" sz="1200" dirty="0">
                <a:latin typeface="Courier (W1)" pitchFamily="49" charset="0"/>
              </a:rPr>
              <a:t>`.</a:t>
            </a:r>
          </a:p>
        </p:txBody>
      </p:sp>
      <p:sp>
        <p:nvSpPr>
          <p:cNvPr id="6" name="Rectangle 5"/>
          <p:cNvSpPr/>
          <p:nvPr/>
        </p:nvSpPr>
        <p:spPr>
          <a:xfrm>
            <a:off x="457200" y="3112172"/>
            <a:ext cx="8964386" cy="565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latin typeface="Courier (W1)" pitchFamily="49" charset="0"/>
              </a:rPr>
              <a:t>q)tables[]</a:t>
            </a:r>
          </a:p>
          <a:p>
            <a:r>
              <a:rPr lang="en-US" sz="1200">
                <a:latin typeface="Courier (W1)" pitchFamily="49" charset="0"/>
              </a:rPr>
              <a:t>`symbol$()</a:t>
            </a:r>
          </a:p>
        </p:txBody>
      </p:sp>
    </p:spTree>
    <p:extLst>
      <p:ext uri="{BB962C8B-B14F-4D97-AF65-F5344CB8AC3E}">
        <p14:creationId xmlns:p14="http://schemas.microsoft.com/office/powerpoint/2010/main" val="467169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a:t>
            </a:r>
          </a:p>
        </p:txBody>
      </p:sp>
      <p:sp>
        <p:nvSpPr>
          <p:cNvPr id="3" name="Content Placeholder 2"/>
          <p:cNvSpPr>
            <a:spLocks noGrp="1"/>
          </p:cNvSpPr>
          <p:nvPr>
            <p:ph idx="1"/>
          </p:nvPr>
        </p:nvSpPr>
        <p:spPr/>
        <p:txBody>
          <a:bodyPr/>
          <a:lstStyle/>
          <a:p>
            <a:r>
              <a:rPr lang="en-US" dirty="0"/>
              <a:t>Consider the following table: BD6_20170517.q</a:t>
            </a:r>
          </a:p>
          <a:p>
            <a:r>
              <a:rPr lang="en-US" dirty="0"/>
              <a:t>Load the table into KDB. </a:t>
            </a:r>
          </a:p>
          <a:p>
            <a:r>
              <a:rPr lang="en-US" dirty="0"/>
              <a:t>Delete data before 9.05am </a:t>
            </a:r>
          </a:p>
          <a:p>
            <a:r>
              <a:rPr lang="en-US" dirty="0"/>
              <a:t>Change the trading account “S009” to “S010” (column: TA)</a:t>
            </a:r>
          </a:p>
        </p:txBody>
      </p:sp>
      <p:sp>
        <p:nvSpPr>
          <p:cNvPr id="4" name="Slide Number Placeholder 3"/>
          <p:cNvSpPr>
            <a:spLocks noGrp="1"/>
          </p:cNvSpPr>
          <p:nvPr>
            <p:ph type="sldNum" sz="quarter" idx="11"/>
          </p:nvPr>
        </p:nvSpPr>
        <p:spPr/>
        <p:txBody>
          <a:bodyPr/>
          <a:lstStyle/>
          <a:p>
            <a:fld id="{5435ED1D-9C82-406C-A555-58E463570241}" type="slidenum">
              <a:rPr lang="en-GB" smtClean="0"/>
              <a:pPr/>
              <a:t>19</a:t>
            </a:fld>
            <a:endParaRPr lang="en-GB"/>
          </a:p>
        </p:txBody>
      </p:sp>
      <p:sp>
        <p:nvSpPr>
          <p:cNvPr id="5" name="Rectangle 4"/>
          <p:cNvSpPr/>
          <p:nvPr/>
        </p:nvSpPr>
        <p:spPr>
          <a:xfrm>
            <a:off x="571499" y="3477725"/>
            <a:ext cx="8885767" cy="138499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b="1" dirty="0">
                <a:latin typeface="Courier (W1)" pitchFamily="49" charset="0"/>
              </a:rPr>
              <a:t>SOLUTION:</a:t>
            </a:r>
          </a:p>
          <a:p>
            <a:r>
              <a:rPr lang="en-US" sz="1400" dirty="0">
                <a:latin typeface="Courier (W1)" pitchFamily="49" charset="0"/>
              </a:rPr>
              <a:t>q) filename: </a:t>
            </a:r>
            <a:r>
              <a:rPr lang="en-US" sz="1400" dirty="0" err="1">
                <a:latin typeface="Courier (W1)" pitchFamily="49" charset="0"/>
              </a:rPr>
              <a:t>hsym</a:t>
            </a:r>
            <a:r>
              <a:rPr lang="en-US" sz="1400" dirty="0">
                <a:latin typeface="Courier (W1)" pitchFamily="49" charset="0"/>
              </a:rPr>
              <a:t> `$("c:/q/training/BD6_20170517.q") </a:t>
            </a:r>
          </a:p>
          <a:p>
            <a:r>
              <a:rPr lang="en-US" sz="1400" dirty="0">
                <a:latin typeface="Courier (W1)" pitchFamily="49" charset="0"/>
              </a:rPr>
              <a:t>q) data: get filename</a:t>
            </a:r>
          </a:p>
          <a:p>
            <a:r>
              <a:rPr lang="en-US" sz="1400" dirty="0">
                <a:latin typeface="Courier (W1)" pitchFamily="49" charset="0"/>
              </a:rPr>
              <a:t>q) delete from data where timestamp&lt;2017.05.17T09:05:00</a:t>
            </a:r>
          </a:p>
          <a:p>
            <a:r>
              <a:rPr lang="en-US" sz="1400" dirty="0">
                <a:latin typeface="Courier (W1)" pitchFamily="49" charset="0"/>
              </a:rPr>
              <a:t>q) delete from `data where timestamp&lt;2017.05.17T09:05:00</a:t>
            </a:r>
          </a:p>
          <a:p>
            <a:r>
              <a:rPr lang="en-US" sz="1400" dirty="0">
                <a:latin typeface="Courier (W1)" pitchFamily="49" charset="0"/>
              </a:rPr>
              <a:t>q) update TA:`S010 from data where TA like "S009"</a:t>
            </a:r>
          </a:p>
        </p:txBody>
      </p:sp>
    </p:spTree>
    <p:extLst>
      <p:ext uri="{BB962C8B-B14F-4D97-AF65-F5344CB8AC3E}">
        <p14:creationId xmlns:p14="http://schemas.microsoft.com/office/powerpoint/2010/main" val="124613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on Day 1</a:t>
            </a:r>
          </a:p>
        </p:txBody>
      </p:sp>
      <p:sp>
        <p:nvSpPr>
          <p:cNvPr id="3" name="Content Placeholder 2"/>
          <p:cNvSpPr>
            <a:spLocks noGrp="1"/>
          </p:cNvSpPr>
          <p:nvPr>
            <p:ph idx="1"/>
          </p:nvPr>
        </p:nvSpPr>
        <p:spPr>
          <a:xfrm>
            <a:off x="452438" y="1461631"/>
            <a:ext cx="9001125" cy="4681537"/>
          </a:xfrm>
        </p:spPr>
        <p:txBody>
          <a:bodyPr/>
          <a:lstStyle/>
          <a:p>
            <a:r>
              <a:rPr lang="en-US" dirty="0"/>
              <a:t>File I/O</a:t>
            </a:r>
          </a:p>
          <a:p>
            <a:r>
              <a:rPr lang="en-US" dirty="0"/>
              <a:t>Arithmetic</a:t>
            </a:r>
          </a:p>
          <a:p>
            <a:pPr lvl="1"/>
            <a:r>
              <a:rPr lang="en-US" dirty="0"/>
              <a:t>divide is ‘%’ and comment is ‘/’</a:t>
            </a:r>
          </a:p>
          <a:p>
            <a:pPr lvl="1"/>
            <a:r>
              <a:rPr lang="en-US" dirty="0"/>
              <a:t>left of right execution</a:t>
            </a:r>
          </a:p>
          <a:p>
            <a:r>
              <a:rPr lang="en-US" dirty="0"/>
              <a:t>Atoms</a:t>
            </a:r>
          </a:p>
          <a:p>
            <a:pPr lvl="1"/>
            <a:r>
              <a:rPr lang="en-US" dirty="0"/>
              <a:t>type defined by a letter or a number</a:t>
            </a:r>
          </a:p>
          <a:p>
            <a:r>
              <a:rPr lang="en-US" dirty="0"/>
              <a:t>Lists</a:t>
            </a:r>
          </a:p>
          <a:p>
            <a:pPr lvl="1"/>
            <a:r>
              <a:rPr lang="en-US" dirty="0"/>
              <a:t>1 type or mixed type, nested lists, operations =&gt; summary table</a:t>
            </a:r>
          </a:p>
          <a:p>
            <a:r>
              <a:rPr lang="en-US" dirty="0"/>
              <a:t>Dictionaries</a:t>
            </a:r>
          </a:p>
          <a:p>
            <a:pPr lvl="1"/>
            <a:r>
              <a:rPr lang="en-US" dirty="0"/>
              <a:t>defined using ()!()</a:t>
            </a:r>
          </a:p>
          <a:p>
            <a:pPr lvl="1"/>
            <a:r>
              <a:rPr lang="en-US" dirty="0"/>
              <a:t>dictionary to table: keys must be symbols, values must be lists of same length</a:t>
            </a:r>
          </a:p>
          <a:p>
            <a:r>
              <a:rPr lang="en-US" dirty="0"/>
              <a:t>Tables </a:t>
            </a:r>
          </a:p>
          <a:p>
            <a:pPr lvl="1"/>
            <a:r>
              <a:rPr lang="en-US" dirty="0"/>
              <a:t>defined from a dictionary using flip, or with ([key:()] a:();b:())</a:t>
            </a:r>
          </a:p>
          <a:p>
            <a:pPr lvl="1"/>
            <a:r>
              <a:rPr lang="en-US" dirty="0" err="1"/>
              <a:t>upsert</a:t>
            </a:r>
            <a:r>
              <a:rPr lang="en-US" dirty="0"/>
              <a:t>/insert</a:t>
            </a:r>
          </a:p>
        </p:txBody>
      </p:sp>
      <p:sp>
        <p:nvSpPr>
          <p:cNvPr id="4" name="Slide Number Placeholder 3"/>
          <p:cNvSpPr>
            <a:spLocks noGrp="1"/>
          </p:cNvSpPr>
          <p:nvPr>
            <p:ph type="sldNum" sz="quarter" idx="11"/>
          </p:nvPr>
        </p:nvSpPr>
        <p:spPr/>
        <p:txBody>
          <a:bodyPr/>
          <a:lstStyle/>
          <a:p>
            <a:fld id="{5435ED1D-9C82-406C-A555-58E463570241}" type="slidenum">
              <a:rPr lang="en-GB" smtClean="0"/>
              <a:pPr/>
              <a:t>2</a:t>
            </a:fld>
            <a:endParaRPr lang="en-GB"/>
          </a:p>
        </p:txBody>
      </p:sp>
    </p:spTree>
    <p:extLst>
      <p:ext uri="{BB962C8B-B14F-4D97-AF65-F5344CB8AC3E}">
        <p14:creationId xmlns:p14="http://schemas.microsoft.com/office/powerpoint/2010/main" val="1980546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EXERCISE</a:t>
            </a:r>
          </a:p>
        </p:txBody>
      </p:sp>
      <p:sp>
        <p:nvSpPr>
          <p:cNvPr id="3" name="Content Placeholder 2"/>
          <p:cNvSpPr>
            <a:spLocks noGrp="1"/>
          </p:cNvSpPr>
          <p:nvPr>
            <p:ph idx="1"/>
          </p:nvPr>
        </p:nvSpPr>
        <p:spPr/>
        <p:txBody>
          <a:bodyPr/>
          <a:lstStyle/>
          <a:p>
            <a:r>
              <a:rPr lang="en-US" dirty="0"/>
              <a:t>The trades table: upload file BD6_20170517.csv</a:t>
            </a:r>
          </a:p>
          <a:p>
            <a:r>
              <a:rPr lang="en-US" dirty="0"/>
              <a:t>Count the total number of trades</a:t>
            </a:r>
          </a:p>
          <a:p>
            <a:r>
              <a:rPr lang="en-US" dirty="0"/>
              <a:t>Count the number of trades by </a:t>
            </a:r>
            <a:r>
              <a:rPr lang="en-US" dirty="0" err="1"/>
              <a:t>sym</a:t>
            </a:r>
            <a:endParaRPr lang="en-US" dirty="0"/>
          </a:p>
          <a:p>
            <a:r>
              <a:rPr lang="en-US" dirty="0"/>
              <a:t>Select trades where the instrument group is 60</a:t>
            </a:r>
          </a:p>
          <a:p>
            <a:r>
              <a:rPr lang="en-US" dirty="0"/>
              <a:t>Select trades between 9 and 9.15am </a:t>
            </a:r>
          </a:p>
          <a:p>
            <a:r>
              <a:rPr lang="en-US" dirty="0"/>
              <a:t>Select the total and average trade volume for </a:t>
            </a:r>
            <a:r>
              <a:rPr lang="en-US" dirty="0" err="1"/>
              <a:t>sym</a:t>
            </a:r>
            <a:r>
              <a:rPr lang="en-US" dirty="0"/>
              <a:t>=83_160_50_0_229_14522_0. </a:t>
            </a:r>
          </a:p>
          <a:p>
            <a:r>
              <a:rPr lang="en-US" dirty="0"/>
              <a:t>Find the open, low, high and close over five minute intervals for the same sym.</a:t>
            </a:r>
          </a:p>
        </p:txBody>
      </p:sp>
      <p:sp>
        <p:nvSpPr>
          <p:cNvPr id="4" name="Slide Number Placeholder 3"/>
          <p:cNvSpPr>
            <a:spLocks noGrp="1"/>
          </p:cNvSpPr>
          <p:nvPr>
            <p:ph type="sldNum" sz="quarter" idx="11"/>
          </p:nvPr>
        </p:nvSpPr>
        <p:spPr/>
        <p:txBody>
          <a:bodyPr/>
          <a:lstStyle/>
          <a:p>
            <a:fld id="{5435ED1D-9C82-406C-A555-58E463570241}" type="slidenum">
              <a:rPr lang="en-GB" smtClean="0"/>
              <a:pPr/>
              <a:t>20</a:t>
            </a:fld>
            <a:endParaRPr lang="en-GB"/>
          </a:p>
        </p:txBody>
      </p:sp>
      <p:sp>
        <p:nvSpPr>
          <p:cNvPr id="5" name="TextBox 4"/>
          <p:cNvSpPr txBox="1"/>
          <p:nvPr/>
        </p:nvSpPr>
        <p:spPr>
          <a:xfrm>
            <a:off x="518913" y="3883015"/>
            <a:ext cx="9046031" cy="224676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a:solidFill>
                  <a:schemeClr val="tx1"/>
                </a:solidFill>
                <a:latin typeface="Courier (W1)" pitchFamily="49" charset="0"/>
              </a:rPr>
              <a:t>SOLUTION:</a:t>
            </a:r>
          </a:p>
          <a:p>
            <a:r>
              <a:rPr lang="de-DE" sz="1400" dirty="0">
                <a:latin typeface="Courier (W1)" pitchFamily="49" charset="0"/>
              </a:rPr>
              <a:t>q) </a:t>
            </a:r>
            <a:r>
              <a:rPr lang="en-US" sz="1400" dirty="0">
                <a:latin typeface="Courier (W1)" pitchFamily="49" charset="0"/>
              </a:rPr>
              <a:t>count data</a:t>
            </a:r>
          </a:p>
          <a:p>
            <a:r>
              <a:rPr lang="en-US" sz="1400" dirty="0">
                <a:solidFill>
                  <a:schemeClr val="tx1"/>
                </a:solidFill>
                <a:latin typeface="Courier (W1)" pitchFamily="49" charset="0"/>
              </a:rPr>
              <a:t>q) select count i by </a:t>
            </a:r>
            <a:r>
              <a:rPr lang="en-US" sz="1400" dirty="0" err="1">
                <a:solidFill>
                  <a:schemeClr val="tx1"/>
                </a:solidFill>
                <a:latin typeface="Courier (W1)" pitchFamily="49" charset="0"/>
              </a:rPr>
              <a:t>sym</a:t>
            </a:r>
            <a:r>
              <a:rPr lang="en-US" sz="1400" dirty="0">
                <a:solidFill>
                  <a:schemeClr val="tx1"/>
                </a:solidFill>
                <a:latin typeface="Courier (W1)" pitchFamily="49" charset="0"/>
              </a:rPr>
              <a:t> from data</a:t>
            </a:r>
          </a:p>
          <a:p>
            <a:r>
              <a:rPr lang="en-US" sz="1400" dirty="0">
                <a:solidFill>
                  <a:schemeClr val="tx1"/>
                </a:solidFill>
                <a:latin typeface="Courier (W1)" pitchFamily="49" charset="0"/>
              </a:rPr>
              <a:t>q) select from data where </a:t>
            </a:r>
            <a:r>
              <a:rPr lang="en-US" sz="1400" dirty="0" err="1">
                <a:solidFill>
                  <a:schemeClr val="tx1"/>
                </a:solidFill>
                <a:latin typeface="Courier (W1)" pitchFamily="49" charset="0"/>
              </a:rPr>
              <a:t>instgroup</a:t>
            </a:r>
            <a:r>
              <a:rPr lang="en-US" sz="1400" dirty="0">
                <a:solidFill>
                  <a:schemeClr val="tx1"/>
                </a:solidFill>
                <a:latin typeface="Courier (W1)" pitchFamily="49" charset="0"/>
              </a:rPr>
              <a:t>=60</a:t>
            </a:r>
          </a:p>
          <a:p>
            <a:r>
              <a:rPr lang="en-US" sz="1400" dirty="0">
                <a:solidFill>
                  <a:schemeClr val="tx1"/>
                </a:solidFill>
                <a:latin typeface="Courier (W1)" pitchFamily="49" charset="0"/>
              </a:rPr>
              <a:t>q) select from data where timestamp within (2017.05.17T09:00:00 2017.05.17T09:30:00)</a:t>
            </a:r>
          </a:p>
          <a:p>
            <a:r>
              <a:rPr lang="en-US" sz="1400" dirty="0">
                <a:solidFill>
                  <a:schemeClr val="tx1"/>
                </a:solidFill>
                <a:latin typeface="Courier (W1)" pitchFamily="49" charset="0"/>
              </a:rPr>
              <a:t>q) select </a:t>
            </a:r>
            <a:r>
              <a:rPr lang="en-US" sz="1400" dirty="0" err="1">
                <a:solidFill>
                  <a:schemeClr val="tx1"/>
                </a:solidFill>
                <a:latin typeface="Courier (W1)" pitchFamily="49" charset="0"/>
              </a:rPr>
              <a:t>total:sum</a:t>
            </a:r>
            <a:r>
              <a:rPr lang="en-US" sz="1400" dirty="0">
                <a:solidFill>
                  <a:schemeClr val="tx1"/>
                </a:solidFill>
                <a:latin typeface="Courier (W1)" pitchFamily="49" charset="0"/>
              </a:rPr>
              <a:t> quantity, </a:t>
            </a:r>
            <a:r>
              <a:rPr lang="en-US" sz="1400" dirty="0" err="1">
                <a:solidFill>
                  <a:schemeClr val="tx1"/>
                </a:solidFill>
                <a:latin typeface="Courier (W1)" pitchFamily="49" charset="0"/>
              </a:rPr>
              <a:t>average:avg</a:t>
            </a:r>
            <a:r>
              <a:rPr lang="en-US" sz="1400" dirty="0">
                <a:solidFill>
                  <a:schemeClr val="tx1"/>
                </a:solidFill>
                <a:latin typeface="Courier (W1)" pitchFamily="49" charset="0"/>
              </a:rPr>
              <a:t> quantity from data where </a:t>
            </a:r>
            <a:r>
              <a:rPr lang="en-US" sz="1400" dirty="0" err="1">
                <a:solidFill>
                  <a:schemeClr val="tx1"/>
                </a:solidFill>
                <a:latin typeface="Courier (W1)" pitchFamily="49" charset="0"/>
              </a:rPr>
              <a:t>sym</a:t>
            </a:r>
            <a:r>
              <a:rPr lang="en-US" sz="1400" dirty="0">
                <a:solidFill>
                  <a:schemeClr val="tx1"/>
                </a:solidFill>
                <a:latin typeface="Courier (W1)" pitchFamily="49" charset="0"/>
              </a:rPr>
              <a:t>=`83_160_50_0_229_14522_0</a:t>
            </a:r>
          </a:p>
          <a:p>
            <a:r>
              <a:rPr lang="en-US" sz="1400" dirty="0">
                <a:solidFill>
                  <a:schemeClr val="tx1"/>
                </a:solidFill>
                <a:latin typeface="Courier (W1)" pitchFamily="49" charset="0"/>
              </a:rPr>
              <a:t>q) </a:t>
            </a:r>
            <a:r>
              <a:rPr lang="en-US" sz="1400" dirty="0">
                <a:latin typeface="Courier (W1)" pitchFamily="49" charset="0"/>
              </a:rPr>
              <a:t>select </a:t>
            </a:r>
            <a:r>
              <a:rPr lang="en-US" sz="1400" dirty="0" err="1">
                <a:latin typeface="Courier (W1)" pitchFamily="49" charset="0"/>
              </a:rPr>
              <a:t>high:max</a:t>
            </a:r>
            <a:r>
              <a:rPr lang="en-US" sz="1400" dirty="0">
                <a:latin typeface="Courier (W1)" pitchFamily="49" charset="0"/>
              </a:rPr>
              <a:t> </a:t>
            </a:r>
            <a:r>
              <a:rPr lang="en-US" sz="1400" dirty="0" err="1">
                <a:latin typeface="Courier (W1)" pitchFamily="49" charset="0"/>
              </a:rPr>
              <a:t>price,low:min</a:t>
            </a:r>
            <a:r>
              <a:rPr lang="en-US" sz="1400" dirty="0">
                <a:latin typeface="Courier (W1)" pitchFamily="49" charset="0"/>
              </a:rPr>
              <a:t> </a:t>
            </a:r>
            <a:r>
              <a:rPr lang="en-US" sz="1400" dirty="0" err="1">
                <a:latin typeface="Courier (W1)" pitchFamily="49" charset="0"/>
              </a:rPr>
              <a:t>price,open:first</a:t>
            </a:r>
            <a:r>
              <a:rPr lang="en-US" sz="1400" dirty="0">
                <a:latin typeface="Courier (W1)" pitchFamily="49" charset="0"/>
              </a:rPr>
              <a:t> </a:t>
            </a:r>
            <a:r>
              <a:rPr lang="en-US" sz="1400" dirty="0" err="1">
                <a:latin typeface="Courier (W1)" pitchFamily="49" charset="0"/>
              </a:rPr>
              <a:t>price,close:last</a:t>
            </a:r>
            <a:r>
              <a:rPr lang="en-US" sz="1400" dirty="0">
                <a:latin typeface="Courier (W1)" pitchFamily="49" charset="0"/>
              </a:rPr>
              <a:t> price by 5 </a:t>
            </a:r>
            <a:r>
              <a:rPr lang="en-US" sz="1400" dirty="0" err="1">
                <a:latin typeface="Courier (W1)" pitchFamily="49" charset="0"/>
              </a:rPr>
              <a:t>xbar</a:t>
            </a:r>
            <a:r>
              <a:rPr lang="en-US" sz="1400" dirty="0">
                <a:latin typeface="Courier (W1)" pitchFamily="49" charset="0"/>
              </a:rPr>
              <a:t> </a:t>
            </a:r>
            <a:r>
              <a:rPr lang="en-US" sz="1400" dirty="0" err="1">
                <a:latin typeface="Courier (W1)" pitchFamily="49" charset="0"/>
              </a:rPr>
              <a:t>timestamp.minute</a:t>
            </a:r>
            <a:r>
              <a:rPr lang="en-US" sz="1400" dirty="0">
                <a:latin typeface="Courier (W1)" pitchFamily="49" charset="0"/>
              </a:rPr>
              <a:t> from data where </a:t>
            </a:r>
            <a:r>
              <a:rPr lang="en-US" sz="1400" dirty="0" err="1">
                <a:solidFill>
                  <a:schemeClr val="tx1"/>
                </a:solidFill>
                <a:latin typeface="Courier (W1)" pitchFamily="49" charset="0"/>
              </a:rPr>
              <a:t>sym</a:t>
            </a:r>
            <a:r>
              <a:rPr lang="en-US" sz="1400" dirty="0">
                <a:solidFill>
                  <a:schemeClr val="tx1"/>
                </a:solidFill>
                <a:latin typeface="Courier (W1)" pitchFamily="49" charset="0"/>
              </a:rPr>
              <a:t>=`83_160_50_0_229_14522_0</a:t>
            </a:r>
          </a:p>
        </p:txBody>
      </p:sp>
    </p:spTree>
    <p:extLst>
      <p:ext uri="{BB962C8B-B14F-4D97-AF65-F5344CB8AC3E}">
        <p14:creationId xmlns:p14="http://schemas.microsoft.com/office/powerpoint/2010/main" val="12995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SELECT</a:t>
            </a:r>
          </a:p>
        </p:txBody>
      </p:sp>
      <p:sp>
        <p:nvSpPr>
          <p:cNvPr id="3" name="Content Placeholder 2"/>
          <p:cNvSpPr>
            <a:spLocks noGrp="1"/>
          </p:cNvSpPr>
          <p:nvPr>
            <p:ph idx="1"/>
          </p:nvPr>
        </p:nvSpPr>
        <p:spPr/>
        <p:txBody>
          <a:bodyPr/>
          <a:lstStyle/>
          <a:p>
            <a:r>
              <a:rPr lang="en-US" dirty="0"/>
              <a:t>What is the order of the select elements?</a:t>
            </a:r>
          </a:p>
          <a:p>
            <a:endParaRPr lang="en-US" dirty="0"/>
          </a:p>
          <a:p>
            <a:endParaRPr lang="en-US" dirty="0"/>
          </a:p>
          <a:p>
            <a:endParaRPr lang="en-US" dirty="0"/>
          </a:p>
          <a:p>
            <a:r>
              <a:rPr lang="en-US" dirty="0"/>
              <a:t>How do you change a row?</a:t>
            </a:r>
          </a:p>
          <a:p>
            <a:endParaRPr lang="en-US" dirty="0"/>
          </a:p>
          <a:p>
            <a:endParaRPr lang="en-US" dirty="0"/>
          </a:p>
          <a:p>
            <a:r>
              <a:rPr lang="en-US" dirty="0"/>
              <a:t>How do you remove a row? </a:t>
            </a:r>
          </a:p>
          <a:p>
            <a:endParaRPr lang="en-US" dirty="0"/>
          </a:p>
          <a:p>
            <a:endParaRPr lang="en-US" dirty="0"/>
          </a:p>
          <a:p>
            <a:endParaRPr lang="en-US" dirty="0"/>
          </a:p>
          <a:p>
            <a:r>
              <a:rPr lang="en-US" dirty="0"/>
              <a:t>How do you do in place update/delete?</a:t>
            </a:r>
          </a:p>
          <a:p>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21</a:t>
            </a:fld>
            <a:endParaRPr lang="en-GB"/>
          </a:p>
        </p:txBody>
      </p:sp>
      <p:sp>
        <p:nvSpPr>
          <p:cNvPr id="5" name="TextBox 4"/>
          <p:cNvSpPr txBox="1"/>
          <p:nvPr/>
        </p:nvSpPr>
        <p:spPr>
          <a:xfrm>
            <a:off x="1404648" y="2264229"/>
            <a:ext cx="7086600" cy="444465"/>
          </a:xfrm>
          <a:prstGeom prst="rect">
            <a:avLst/>
          </a:prstGeom>
          <a:ln w="28575"/>
        </p:spPr>
        <p:style>
          <a:lnRef idx="2">
            <a:schemeClr val="dk1"/>
          </a:lnRef>
          <a:fillRef idx="1">
            <a:schemeClr val="lt1"/>
          </a:fillRef>
          <a:effectRef idx="0">
            <a:schemeClr val="dk1"/>
          </a:effectRef>
          <a:fontRef idx="minor">
            <a:schemeClr val="dk1"/>
          </a:fontRef>
        </p:style>
        <p:txBody>
          <a:bodyPr wrap="none" rtlCol="0">
            <a:noAutofit/>
          </a:bodyPr>
          <a:lstStyle/>
          <a:p>
            <a:r>
              <a:rPr lang="en-US" sz="2000" dirty="0">
                <a:solidFill>
                  <a:srgbClr val="FF0000"/>
                </a:solidFill>
              </a:rPr>
              <a:t>select  </a:t>
            </a:r>
            <a:r>
              <a:rPr lang="en-US" sz="2000" b="1" dirty="0">
                <a:solidFill>
                  <a:srgbClr val="FF0000"/>
                </a:solidFill>
              </a:rPr>
              <a:t>[columns]</a:t>
            </a:r>
            <a:r>
              <a:rPr lang="en-US" sz="2000" dirty="0">
                <a:solidFill>
                  <a:srgbClr val="FF0000"/>
                </a:solidFill>
              </a:rPr>
              <a:t>  </a:t>
            </a:r>
            <a:r>
              <a:rPr lang="en-US" sz="2000" b="1" dirty="0">
                <a:solidFill>
                  <a:srgbClr val="FF0000"/>
                </a:solidFill>
              </a:rPr>
              <a:t>[by columns]</a:t>
            </a:r>
            <a:r>
              <a:rPr lang="en-US" sz="2000" dirty="0">
                <a:solidFill>
                  <a:srgbClr val="FF0000"/>
                </a:solidFill>
              </a:rPr>
              <a:t>  from table </a:t>
            </a:r>
            <a:r>
              <a:rPr lang="en-US" sz="2000" b="1" dirty="0">
                <a:solidFill>
                  <a:srgbClr val="FF0000"/>
                </a:solidFill>
              </a:rPr>
              <a:t>[where conditions]</a:t>
            </a:r>
          </a:p>
        </p:txBody>
      </p:sp>
      <p:sp>
        <p:nvSpPr>
          <p:cNvPr id="6" name="TextBox 5"/>
          <p:cNvSpPr txBox="1"/>
          <p:nvPr/>
        </p:nvSpPr>
        <p:spPr>
          <a:xfrm>
            <a:off x="1404648" y="3196558"/>
            <a:ext cx="7086600" cy="444465"/>
          </a:xfrm>
          <a:prstGeom prst="rect">
            <a:avLst/>
          </a:prstGeom>
          <a:ln w="28575"/>
        </p:spPr>
        <p:style>
          <a:lnRef idx="2">
            <a:schemeClr val="dk1"/>
          </a:lnRef>
          <a:fillRef idx="1">
            <a:schemeClr val="lt1"/>
          </a:fillRef>
          <a:effectRef idx="0">
            <a:schemeClr val="dk1"/>
          </a:effectRef>
          <a:fontRef idx="minor">
            <a:schemeClr val="dk1"/>
          </a:fontRef>
        </p:style>
        <p:txBody>
          <a:bodyPr wrap="none" rtlCol="0">
            <a:noAutofit/>
          </a:bodyPr>
          <a:lstStyle/>
          <a:p>
            <a:r>
              <a:rPr lang="en-US" sz="2000" dirty="0">
                <a:solidFill>
                  <a:srgbClr val="FF0000"/>
                </a:solidFill>
              </a:rPr>
              <a:t>update </a:t>
            </a:r>
            <a:r>
              <a:rPr lang="en-US" sz="2000" b="1" dirty="0">
                <a:solidFill>
                  <a:srgbClr val="FF0000"/>
                </a:solidFill>
              </a:rPr>
              <a:t>[columns]</a:t>
            </a:r>
            <a:r>
              <a:rPr lang="en-US" sz="2000" dirty="0">
                <a:solidFill>
                  <a:srgbClr val="FF0000"/>
                </a:solidFill>
              </a:rPr>
              <a:t>  from table </a:t>
            </a:r>
            <a:r>
              <a:rPr lang="en-US" sz="2000" b="1" dirty="0">
                <a:solidFill>
                  <a:srgbClr val="FF0000"/>
                </a:solidFill>
              </a:rPr>
              <a:t>[where conditions]</a:t>
            </a:r>
          </a:p>
        </p:txBody>
      </p:sp>
      <p:sp>
        <p:nvSpPr>
          <p:cNvPr id="7" name="TextBox 6"/>
          <p:cNvSpPr txBox="1"/>
          <p:nvPr/>
        </p:nvSpPr>
        <p:spPr>
          <a:xfrm>
            <a:off x="1404648" y="4236464"/>
            <a:ext cx="7086600" cy="444465"/>
          </a:xfrm>
          <a:prstGeom prst="rect">
            <a:avLst/>
          </a:prstGeom>
          <a:ln w="28575"/>
        </p:spPr>
        <p:style>
          <a:lnRef idx="2">
            <a:schemeClr val="dk1"/>
          </a:lnRef>
          <a:fillRef idx="1">
            <a:schemeClr val="lt1"/>
          </a:fillRef>
          <a:effectRef idx="0">
            <a:schemeClr val="dk1"/>
          </a:effectRef>
          <a:fontRef idx="minor">
            <a:schemeClr val="dk1"/>
          </a:fontRef>
        </p:style>
        <p:txBody>
          <a:bodyPr wrap="none" rtlCol="0">
            <a:noAutofit/>
          </a:bodyPr>
          <a:lstStyle/>
          <a:p>
            <a:r>
              <a:rPr lang="en-US" sz="2000" dirty="0">
                <a:solidFill>
                  <a:srgbClr val="FF0000"/>
                </a:solidFill>
              </a:rPr>
              <a:t>delete </a:t>
            </a:r>
            <a:r>
              <a:rPr lang="en-US" sz="2000" b="1" dirty="0">
                <a:solidFill>
                  <a:srgbClr val="FF0000"/>
                </a:solidFill>
              </a:rPr>
              <a:t>[columns]</a:t>
            </a:r>
            <a:r>
              <a:rPr lang="en-US" sz="2000" dirty="0">
                <a:solidFill>
                  <a:srgbClr val="FF0000"/>
                </a:solidFill>
              </a:rPr>
              <a:t>  from table </a:t>
            </a:r>
            <a:r>
              <a:rPr lang="en-US" sz="2000" b="1" dirty="0">
                <a:solidFill>
                  <a:srgbClr val="FF0000"/>
                </a:solidFill>
              </a:rPr>
              <a:t>[where conditions]</a:t>
            </a:r>
          </a:p>
        </p:txBody>
      </p:sp>
      <p:sp>
        <p:nvSpPr>
          <p:cNvPr id="8" name="TextBox 7"/>
          <p:cNvSpPr txBox="1"/>
          <p:nvPr/>
        </p:nvSpPr>
        <p:spPr>
          <a:xfrm>
            <a:off x="1404648" y="5397393"/>
            <a:ext cx="7086600" cy="774807"/>
          </a:xfrm>
          <a:prstGeom prst="rect">
            <a:avLst/>
          </a:prstGeom>
          <a:ln w="28575"/>
        </p:spPr>
        <p:style>
          <a:lnRef idx="2">
            <a:schemeClr val="dk1"/>
          </a:lnRef>
          <a:fillRef idx="1">
            <a:schemeClr val="lt1"/>
          </a:fillRef>
          <a:effectRef idx="0">
            <a:schemeClr val="dk1"/>
          </a:effectRef>
          <a:fontRef idx="minor">
            <a:schemeClr val="dk1"/>
          </a:fontRef>
        </p:style>
        <p:txBody>
          <a:bodyPr wrap="none" rtlCol="0">
            <a:noAutofit/>
          </a:bodyPr>
          <a:lstStyle/>
          <a:p>
            <a:r>
              <a:rPr lang="en-US" sz="2000" dirty="0">
                <a:solidFill>
                  <a:srgbClr val="FF0000"/>
                </a:solidFill>
              </a:rPr>
              <a:t>update </a:t>
            </a:r>
            <a:r>
              <a:rPr lang="en-US" sz="2000" b="1" dirty="0">
                <a:solidFill>
                  <a:srgbClr val="FF0000"/>
                </a:solidFill>
              </a:rPr>
              <a:t>[columns]</a:t>
            </a:r>
            <a:r>
              <a:rPr lang="en-US" sz="2000" dirty="0">
                <a:solidFill>
                  <a:srgbClr val="FF0000"/>
                </a:solidFill>
              </a:rPr>
              <a:t>  from `table </a:t>
            </a:r>
            <a:r>
              <a:rPr lang="en-US" sz="2000" b="1" dirty="0">
                <a:solidFill>
                  <a:srgbClr val="FF0000"/>
                </a:solidFill>
              </a:rPr>
              <a:t>[where conditions]</a:t>
            </a:r>
          </a:p>
          <a:p>
            <a:r>
              <a:rPr lang="en-US" sz="2000" dirty="0">
                <a:solidFill>
                  <a:srgbClr val="FF0000"/>
                </a:solidFill>
              </a:rPr>
              <a:t>delete </a:t>
            </a:r>
            <a:r>
              <a:rPr lang="en-US" sz="2000" b="1" dirty="0">
                <a:solidFill>
                  <a:srgbClr val="FF0000"/>
                </a:solidFill>
              </a:rPr>
              <a:t>[columns]</a:t>
            </a:r>
            <a:r>
              <a:rPr lang="en-US" sz="2000" dirty="0">
                <a:solidFill>
                  <a:srgbClr val="FF0000"/>
                </a:solidFill>
              </a:rPr>
              <a:t>  from `table </a:t>
            </a:r>
            <a:r>
              <a:rPr lang="en-US" sz="2000" b="1" dirty="0">
                <a:solidFill>
                  <a:srgbClr val="FF0000"/>
                </a:solidFill>
              </a:rPr>
              <a:t>[where conditions]</a:t>
            </a:r>
          </a:p>
        </p:txBody>
      </p:sp>
    </p:spTree>
    <p:extLst>
      <p:ext uri="{BB962C8B-B14F-4D97-AF65-F5344CB8AC3E}">
        <p14:creationId xmlns:p14="http://schemas.microsoft.com/office/powerpoint/2010/main" val="89834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04851" y="953779"/>
            <a:ext cx="7993062" cy="638484"/>
          </a:xfrm>
        </p:spPr>
        <p:txBody>
          <a:bodyPr/>
          <a:lstStyle/>
          <a:p>
            <a:r>
              <a:rPr lang="en-US" dirty="0"/>
              <a:t>6. Keywords, Joins, Adverbs and Attributes</a:t>
            </a:r>
          </a:p>
        </p:txBody>
      </p:sp>
      <p:sp>
        <p:nvSpPr>
          <p:cNvPr id="6" name="Text Placeholder 5"/>
          <p:cNvSpPr>
            <a:spLocks noGrp="1"/>
          </p:cNvSpPr>
          <p:nvPr>
            <p:ph type="body" sz="quarter" idx="4294967295"/>
          </p:nvPr>
        </p:nvSpPr>
        <p:spPr>
          <a:xfrm>
            <a:off x="704850" y="1716662"/>
            <a:ext cx="7993063" cy="3937804"/>
          </a:xfrm>
        </p:spPr>
        <p:txBody>
          <a:bodyPr/>
          <a:lstStyle/>
          <a:p>
            <a:r>
              <a:rPr lang="en-US" dirty="0">
                <a:solidFill>
                  <a:srgbClr val="FFFFFF"/>
                </a:solidFill>
              </a:rPr>
              <a:t>6.1	Keywords</a:t>
            </a:r>
          </a:p>
          <a:p>
            <a:r>
              <a:rPr lang="en-US" dirty="0">
                <a:solidFill>
                  <a:srgbClr val="FFFFFF"/>
                </a:solidFill>
              </a:rPr>
              <a:t>6.2	Joins</a:t>
            </a:r>
          </a:p>
          <a:p>
            <a:r>
              <a:rPr lang="en-US" dirty="0">
                <a:solidFill>
                  <a:srgbClr val="FFFFFF"/>
                </a:solidFill>
              </a:rPr>
              <a:t>6.3	Adverbs</a:t>
            </a:r>
          </a:p>
          <a:p>
            <a:r>
              <a:rPr lang="en-US" dirty="0">
                <a:solidFill>
                  <a:srgbClr val="FFFFFF"/>
                </a:solidFill>
              </a:rPr>
              <a:t>6.4	Attributes</a:t>
            </a:r>
          </a:p>
        </p:txBody>
      </p:sp>
      <p:sp>
        <p:nvSpPr>
          <p:cNvPr id="4" name="Slide Number Placeholder 3"/>
          <p:cNvSpPr>
            <a:spLocks noGrp="1"/>
          </p:cNvSpPr>
          <p:nvPr>
            <p:ph type="sldNum" sz="quarter" idx="15"/>
          </p:nvPr>
        </p:nvSpPr>
        <p:spPr>
          <a:xfrm>
            <a:off x="9048750" y="6589201"/>
            <a:ext cx="414338" cy="108000"/>
          </a:xfrm>
        </p:spPr>
        <p:txBody>
          <a:bodyPr/>
          <a:lstStyle/>
          <a:p>
            <a:fld id="{5435ED1D-9C82-406C-A555-58E463570241}" type="slidenum">
              <a:rPr lang="en-GB" smtClean="0"/>
              <a:pPr/>
              <a:t>22</a:t>
            </a:fld>
            <a:endParaRPr lang="en-GB"/>
          </a:p>
        </p:txBody>
      </p:sp>
    </p:spTree>
    <p:extLst>
      <p:ext uri="{BB962C8B-B14F-4D97-AF65-F5344CB8AC3E}">
        <p14:creationId xmlns:p14="http://schemas.microsoft.com/office/powerpoint/2010/main" val="2052989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 </a:t>
            </a:r>
          </a:p>
        </p:txBody>
      </p:sp>
      <p:sp>
        <p:nvSpPr>
          <p:cNvPr id="3" name="Content Placeholder 2"/>
          <p:cNvSpPr>
            <a:spLocks noGrp="1"/>
          </p:cNvSpPr>
          <p:nvPr>
            <p:ph idx="1"/>
          </p:nvPr>
        </p:nvSpPr>
        <p:spPr>
          <a:xfrm>
            <a:off x="452438" y="1380588"/>
            <a:ext cx="9001125" cy="4681537"/>
          </a:xfrm>
        </p:spPr>
        <p:txBody>
          <a:bodyPr>
            <a:normAutofit/>
          </a:bodyPr>
          <a:lstStyle/>
          <a:p>
            <a:r>
              <a:rPr lang="en-US" dirty="0"/>
              <a:t>Table Modification</a:t>
            </a:r>
            <a:endParaRPr lang="en-US" b="1" dirty="0"/>
          </a:p>
          <a:p>
            <a:pPr lvl="1"/>
            <a:r>
              <a:rPr lang="en-US" b="1" dirty="0"/>
              <a:t>cols</a:t>
            </a:r>
            <a:r>
              <a:rPr lang="en-US" dirty="0"/>
              <a:t> 		- lists the columns of a table.</a:t>
            </a:r>
          </a:p>
          <a:p>
            <a:pPr lvl="1"/>
            <a:r>
              <a:rPr lang="en-US" b="1" dirty="0" err="1"/>
              <a:t>xcol</a:t>
            </a:r>
            <a:r>
              <a:rPr lang="en-US" dirty="0"/>
              <a:t> 		- rename columns.</a:t>
            </a:r>
          </a:p>
          <a:p>
            <a:pPr lvl="1"/>
            <a:r>
              <a:rPr lang="en-US" b="1" dirty="0" err="1"/>
              <a:t>xcols</a:t>
            </a:r>
            <a:r>
              <a:rPr lang="en-US" dirty="0"/>
              <a:t> 		- reorder columns.</a:t>
            </a:r>
          </a:p>
          <a:p>
            <a:pPr lvl="1"/>
            <a:r>
              <a:rPr lang="en-US" b="1" dirty="0" err="1"/>
              <a:t>xasc</a:t>
            </a:r>
            <a:r>
              <a:rPr lang="en-US" dirty="0"/>
              <a:t> 		- sort ascending by column.</a:t>
            </a:r>
          </a:p>
          <a:p>
            <a:pPr lvl="1"/>
            <a:r>
              <a:rPr lang="en-US" b="1" dirty="0" err="1"/>
              <a:t>xdesc</a:t>
            </a:r>
            <a:r>
              <a:rPr lang="en-US" dirty="0"/>
              <a:t> 		- sort descending by column.</a:t>
            </a:r>
          </a:p>
          <a:p>
            <a:pPr lvl="1"/>
            <a:r>
              <a:rPr lang="en-US" b="1" dirty="0" err="1"/>
              <a:t>xkey</a:t>
            </a:r>
            <a:r>
              <a:rPr lang="en-US" dirty="0"/>
              <a:t> 		- key a table by a column.</a:t>
            </a:r>
          </a:p>
          <a:p>
            <a:pPr lvl="1"/>
            <a:r>
              <a:rPr lang="en-US" b="1" dirty="0"/>
              <a:t>key/keys</a:t>
            </a:r>
            <a:r>
              <a:rPr lang="en-US" dirty="0"/>
              <a:t> 		- get the key columns of a table.</a:t>
            </a:r>
          </a:p>
          <a:p>
            <a:endParaRPr lang="en-US" dirty="0"/>
          </a:p>
          <a:p>
            <a:r>
              <a:rPr lang="en-US" dirty="0"/>
              <a:t>Statistical keywords can be used to </a:t>
            </a:r>
            <a:r>
              <a:rPr lang="en-US" dirty="0" err="1"/>
              <a:t>analyse</a:t>
            </a:r>
            <a:r>
              <a:rPr lang="en-US" dirty="0"/>
              <a:t> list of numerical values.</a:t>
            </a:r>
          </a:p>
          <a:p>
            <a:pPr lvl="1"/>
            <a:r>
              <a:rPr lang="en-US" b="1" dirty="0"/>
              <a:t>Basics</a:t>
            </a:r>
            <a:r>
              <a:rPr lang="en-US" dirty="0"/>
              <a:t> 		- first, last, min, max, sum, </a:t>
            </a:r>
            <a:r>
              <a:rPr lang="en-US" dirty="0" err="1"/>
              <a:t>avg</a:t>
            </a:r>
            <a:endParaRPr lang="en-US" dirty="0"/>
          </a:p>
          <a:p>
            <a:pPr lvl="1"/>
            <a:r>
              <a:rPr lang="en-US" b="1" dirty="0"/>
              <a:t>Cumulative</a:t>
            </a:r>
            <a:r>
              <a:rPr lang="en-US" dirty="0"/>
              <a:t> 		- </a:t>
            </a:r>
            <a:r>
              <a:rPr lang="en-US" dirty="0" err="1"/>
              <a:t>mins</a:t>
            </a:r>
            <a:r>
              <a:rPr lang="en-US" dirty="0"/>
              <a:t>, </a:t>
            </a:r>
            <a:r>
              <a:rPr lang="en-US" dirty="0" err="1"/>
              <a:t>maxs</a:t>
            </a:r>
            <a:r>
              <a:rPr lang="en-US" dirty="0"/>
              <a:t>, sums, </a:t>
            </a:r>
            <a:r>
              <a:rPr lang="en-US" dirty="0" err="1"/>
              <a:t>avgs</a:t>
            </a:r>
            <a:endParaRPr lang="en-US" dirty="0"/>
          </a:p>
          <a:p>
            <a:pPr lvl="1"/>
            <a:r>
              <a:rPr lang="en-US" b="1" dirty="0"/>
              <a:t>Moving</a:t>
            </a:r>
            <a:r>
              <a:rPr lang="en-US" dirty="0"/>
              <a:t> 		- </a:t>
            </a:r>
            <a:r>
              <a:rPr lang="en-US" dirty="0" err="1"/>
              <a:t>mmin</a:t>
            </a:r>
            <a:r>
              <a:rPr lang="en-US" dirty="0"/>
              <a:t>, </a:t>
            </a:r>
            <a:r>
              <a:rPr lang="en-US" dirty="0" err="1"/>
              <a:t>mmax</a:t>
            </a:r>
            <a:r>
              <a:rPr lang="en-US" dirty="0"/>
              <a:t>, </a:t>
            </a:r>
            <a:r>
              <a:rPr lang="en-US" dirty="0" err="1"/>
              <a:t>msum</a:t>
            </a:r>
            <a:r>
              <a:rPr lang="en-US" dirty="0"/>
              <a:t>, </a:t>
            </a:r>
            <a:r>
              <a:rPr lang="en-US" dirty="0" err="1"/>
              <a:t>mavg</a:t>
            </a:r>
            <a:endParaRPr lang="en-US" dirty="0"/>
          </a:p>
          <a:p>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23</a:t>
            </a:fld>
            <a:endParaRPr lang="en-GB"/>
          </a:p>
        </p:txBody>
      </p:sp>
    </p:spTree>
    <p:extLst>
      <p:ext uri="{BB962C8B-B14F-4D97-AF65-F5344CB8AC3E}">
        <p14:creationId xmlns:p14="http://schemas.microsoft.com/office/powerpoint/2010/main" val="184085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 </a:t>
            </a:r>
          </a:p>
        </p:txBody>
      </p:sp>
      <p:sp>
        <p:nvSpPr>
          <p:cNvPr id="3" name="Content Placeholder 2"/>
          <p:cNvSpPr>
            <a:spLocks noGrp="1"/>
          </p:cNvSpPr>
          <p:nvPr>
            <p:ph idx="1"/>
          </p:nvPr>
        </p:nvSpPr>
        <p:spPr/>
        <p:txBody>
          <a:bodyPr>
            <a:normAutofit/>
          </a:bodyPr>
          <a:lstStyle/>
          <a:p>
            <a:r>
              <a:rPr lang="en-US" dirty="0"/>
              <a:t>cols - lists the columns of a table</a:t>
            </a:r>
          </a:p>
          <a:p>
            <a:endParaRPr lang="en-US" dirty="0"/>
          </a:p>
          <a:p>
            <a:endParaRPr lang="en-US" dirty="0"/>
          </a:p>
          <a:p>
            <a:pPr marL="0" indent="0">
              <a:buNone/>
            </a:pPr>
            <a:endParaRPr lang="en-US" dirty="0"/>
          </a:p>
          <a:p>
            <a:r>
              <a:rPr lang="en-US" dirty="0" err="1"/>
              <a:t>xcol</a:t>
            </a:r>
            <a:r>
              <a:rPr lang="en-US" dirty="0"/>
              <a:t> - rename columns</a:t>
            </a:r>
          </a:p>
          <a:p>
            <a:endParaRPr lang="en-US" dirty="0"/>
          </a:p>
          <a:p>
            <a:endParaRPr lang="en-US" dirty="0"/>
          </a:p>
          <a:p>
            <a:endParaRPr lang="en-US" dirty="0"/>
          </a:p>
          <a:p>
            <a:endParaRPr lang="en-US" dirty="0"/>
          </a:p>
          <a:p>
            <a:endParaRPr lang="en-US" dirty="0"/>
          </a:p>
          <a:p>
            <a:r>
              <a:rPr lang="en-US" dirty="0" err="1"/>
              <a:t>xcols</a:t>
            </a:r>
            <a:r>
              <a:rPr lang="en-US" dirty="0"/>
              <a:t> - reorder columns</a:t>
            </a:r>
          </a:p>
          <a:p>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24</a:t>
            </a:fld>
            <a:endParaRPr lang="en-GB"/>
          </a:p>
        </p:txBody>
      </p:sp>
      <p:sp>
        <p:nvSpPr>
          <p:cNvPr id="6" name="Rectangle 5"/>
          <p:cNvSpPr/>
          <p:nvPr/>
        </p:nvSpPr>
        <p:spPr>
          <a:xfrm>
            <a:off x="457200" y="1997523"/>
            <a:ext cx="8964386" cy="703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latin typeface="Courier (W1)" pitchFamily="49" charset="0"/>
              </a:rPr>
              <a:t>q)t:([] v1:10 20 30; v2:1.1 2.2 3.3) </a:t>
            </a:r>
          </a:p>
          <a:p>
            <a:r>
              <a:rPr lang="fr-FR" sz="1200" dirty="0">
                <a:latin typeface="Courier (W1)" pitchFamily="49" charset="0"/>
              </a:rPr>
              <a:t>q)cols t </a:t>
            </a:r>
          </a:p>
          <a:p>
            <a:r>
              <a:rPr lang="fr-FR" sz="1200" dirty="0">
                <a:latin typeface="Courier (W1)" pitchFamily="49" charset="0"/>
              </a:rPr>
              <a:t>`v1`v2</a:t>
            </a:r>
          </a:p>
        </p:txBody>
      </p:sp>
      <p:sp>
        <p:nvSpPr>
          <p:cNvPr id="7" name="Rectangle 6"/>
          <p:cNvSpPr/>
          <p:nvPr/>
        </p:nvSpPr>
        <p:spPr>
          <a:xfrm>
            <a:off x="457200" y="3225189"/>
            <a:ext cx="8964386" cy="124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latin typeface="Courier (W1)" pitchFamily="49" charset="0"/>
              </a:rPr>
              <a:t>q)`</a:t>
            </a:r>
            <a:r>
              <a:rPr lang="fr-FR" sz="1200" dirty="0" err="1">
                <a:latin typeface="Courier (W1)" pitchFamily="49" charset="0"/>
              </a:rPr>
              <a:t>volume`price</a:t>
            </a:r>
            <a:r>
              <a:rPr lang="fr-FR" sz="1200" dirty="0">
                <a:latin typeface="Courier (W1)" pitchFamily="49" charset="0"/>
              </a:rPr>
              <a:t> </a:t>
            </a:r>
            <a:r>
              <a:rPr lang="fr-FR" sz="1200" dirty="0" err="1">
                <a:latin typeface="Courier (W1)" pitchFamily="49" charset="0"/>
              </a:rPr>
              <a:t>xcol</a:t>
            </a:r>
            <a:r>
              <a:rPr lang="fr-FR" sz="1200" dirty="0">
                <a:latin typeface="Courier (W1)" pitchFamily="49" charset="0"/>
              </a:rPr>
              <a:t> t </a:t>
            </a:r>
          </a:p>
          <a:p>
            <a:r>
              <a:rPr lang="en-US" sz="1200" dirty="0">
                <a:latin typeface="Courier (W1)" pitchFamily="49" charset="0"/>
              </a:rPr>
              <a:t>volume price</a:t>
            </a:r>
          </a:p>
          <a:p>
            <a:r>
              <a:rPr lang="en-US" sz="1200" dirty="0">
                <a:latin typeface="Courier (W1)" pitchFamily="49" charset="0"/>
              </a:rPr>
              <a:t>------------</a:t>
            </a:r>
          </a:p>
          <a:p>
            <a:r>
              <a:rPr lang="en-US" sz="1200" dirty="0">
                <a:latin typeface="Courier (W1)" pitchFamily="49" charset="0"/>
              </a:rPr>
              <a:t>10     1.1  </a:t>
            </a:r>
          </a:p>
          <a:p>
            <a:r>
              <a:rPr lang="en-US" sz="1200" dirty="0">
                <a:latin typeface="Courier (W1)" pitchFamily="49" charset="0"/>
              </a:rPr>
              <a:t>20     2.2  </a:t>
            </a:r>
          </a:p>
          <a:p>
            <a:r>
              <a:rPr lang="en-US" sz="1200" dirty="0">
                <a:latin typeface="Courier (W1)" pitchFamily="49" charset="0"/>
              </a:rPr>
              <a:t>30     3.3 </a:t>
            </a:r>
            <a:endParaRPr lang="fr-FR" sz="1200" dirty="0">
              <a:latin typeface="Courier (W1)" pitchFamily="49" charset="0"/>
            </a:endParaRPr>
          </a:p>
        </p:txBody>
      </p:sp>
      <p:sp>
        <p:nvSpPr>
          <p:cNvPr id="8" name="Rectangle 7"/>
          <p:cNvSpPr/>
          <p:nvPr/>
        </p:nvSpPr>
        <p:spPr>
          <a:xfrm>
            <a:off x="465667" y="4986276"/>
            <a:ext cx="8964386" cy="1262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latin typeface="Courier (W1)" pitchFamily="49" charset="0"/>
              </a:rPr>
              <a:t>q)`v2`v1 </a:t>
            </a:r>
            <a:r>
              <a:rPr lang="fr-FR" sz="1200" dirty="0" err="1">
                <a:latin typeface="Courier (W1)" pitchFamily="49" charset="0"/>
              </a:rPr>
              <a:t>xcols</a:t>
            </a:r>
            <a:r>
              <a:rPr lang="fr-FR" sz="1200" dirty="0">
                <a:latin typeface="Courier (W1)" pitchFamily="49" charset="0"/>
              </a:rPr>
              <a:t> t </a:t>
            </a:r>
          </a:p>
          <a:p>
            <a:r>
              <a:rPr lang="fr-FR" sz="1200" dirty="0">
                <a:latin typeface="Courier (W1)" pitchFamily="49" charset="0"/>
              </a:rPr>
              <a:t>v2  v1</a:t>
            </a:r>
          </a:p>
          <a:p>
            <a:r>
              <a:rPr lang="fr-FR" sz="1200" dirty="0">
                <a:latin typeface="Courier (W1)" pitchFamily="49" charset="0"/>
              </a:rPr>
              <a:t>------</a:t>
            </a:r>
          </a:p>
          <a:p>
            <a:r>
              <a:rPr lang="fr-FR" sz="1200" dirty="0">
                <a:latin typeface="Courier (W1)" pitchFamily="49" charset="0"/>
              </a:rPr>
              <a:t>1.1 10</a:t>
            </a:r>
          </a:p>
          <a:p>
            <a:r>
              <a:rPr lang="fr-FR" sz="1200" dirty="0">
                <a:latin typeface="Courier (W1)" pitchFamily="49" charset="0"/>
              </a:rPr>
              <a:t>2.2 20</a:t>
            </a:r>
          </a:p>
          <a:p>
            <a:r>
              <a:rPr lang="fr-FR" sz="1200" dirty="0">
                <a:latin typeface="Courier (W1)" pitchFamily="49" charset="0"/>
              </a:rPr>
              <a:t>3.3 30</a:t>
            </a:r>
          </a:p>
        </p:txBody>
      </p:sp>
    </p:spTree>
    <p:extLst>
      <p:ext uri="{BB962C8B-B14F-4D97-AF65-F5344CB8AC3E}">
        <p14:creationId xmlns:p14="http://schemas.microsoft.com/office/powerpoint/2010/main" val="2709881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 </a:t>
            </a:r>
          </a:p>
        </p:txBody>
      </p:sp>
      <p:sp>
        <p:nvSpPr>
          <p:cNvPr id="3" name="Content Placeholder 2"/>
          <p:cNvSpPr>
            <a:spLocks noGrp="1"/>
          </p:cNvSpPr>
          <p:nvPr>
            <p:ph idx="1"/>
          </p:nvPr>
        </p:nvSpPr>
        <p:spPr>
          <a:xfrm>
            <a:off x="452438" y="1380588"/>
            <a:ext cx="9001125" cy="4681537"/>
          </a:xfrm>
        </p:spPr>
        <p:txBody>
          <a:bodyPr>
            <a:normAutofit/>
          </a:bodyPr>
          <a:lstStyle/>
          <a:p>
            <a:r>
              <a:rPr lang="en-US" dirty="0" err="1"/>
              <a:t>xasc</a:t>
            </a:r>
            <a:r>
              <a:rPr lang="en-US" dirty="0"/>
              <a:t> - sort ascending by column</a:t>
            </a:r>
          </a:p>
          <a:p>
            <a:endParaRPr lang="en-US" dirty="0"/>
          </a:p>
          <a:p>
            <a:endParaRPr lang="en-US" dirty="0"/>
          </a:p>
          <a:p>
            <a:endParaRPr lang="en-US" dirty="0"/>
          </a:p>
          <a:p>
            <a:endParaRPr lang="en-US" dirty="0"/>
          </a:p>
          <a:p>
            <a:endParaRPr lang="en-US" dirty="0"/>
          </a:p>
          <a:p>
            <a:endParaRPr lang="en-US" dirty="0"/>
          </a:p>
          <a:p>
            <a:endParaRPr lang="en-US" dirty="0"/>
          </a:p>
          <a:p>
            <a:pPr marL="266700" lvl="1" indent="-266700">
              <a:lnSpc>
                <a:spcPct val="100000"/>
              </a:lnSpc>
              <a:spcBef>
                <a:spcPts val="0"/>
              </a:spcBef>
              <a:buFont typeface="Wingdings" panose="05000000000000000000" pitchFamily="2" charset="2"/>
              <a:buChar char="§"/>
            </a:pPr>
            <a:r>
              <a:rPr lang="en-US" sz="2000" dirty="0" err="1"/>
              <a:t>xdesc</a:t>
            </a:r>
            <a:r>
              <a:rPr lang="en-US" sz="2000" dirty="0"/>
              <a:t> - sort descending by column</a:t>
            </a:r>
          </a:p>
          <a:p>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25</a:t>
            </a:fld>
            <a:endParaRPr lang="en-GB"/>
          </a:p>
        </p:txBody>
      </p:sp>
      <p:sp>
        <p:nvSpPr>
          <p:cNvPr id="5" name="Rectangle 4"/>
          <p:cNvSpPr/>
          <p:nvPr/>
        </p:nvSpPr>
        <p:spPr>
          <a:xfrm>
            <a:off x="457200" y="1790693"/>
            <a:ext cx="8964386" cy="1877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latin typeface="Courier (W1)" pitchFamily="49" charset="0"/>
              </a:rPr>
              <a:t>q)t:([] v1:10 20 30; v2:1.1 2.2 3.3) </a:t>
            </a:r>
          </a:p>
          <a:p>
            <a:r>
              <a:rPr lang="fr-FR" sz="1200" dirty="0">
                <a:latin typeface="Courier (W1)" pitchFamily="49" charset="0"/>
              </a:rPr>
              <a:t>q)`v1 </a:t>
            </a:r>
            <a:r>
              <a:rPr lang="fr-FR" sz="1200" dirty="0" err="1">
                <a:latin typeface="Courier (W1)" pitchFamily="49" charset="0"/>
              </a:rPr>
              <a:t>xasc</a:t>
            </a:r>
            <a:r>
              <a:rPr lang="fr-FR" sz="1200" dirty="0">
                <a:latin typeface="Courier (W1)" pitchFamily="49" charset="0"/>
              </a:rPr>
              <a:t> t</a:t>
            </a:r>
          </a:p>
          <a:p>
            <a:r>
              <a:rPr lang="fr-FR" sz="1200" dirty="0">
                <a:latin typeface="Courier (W1)" pitchFamily="49" charset="0"/>
              </a:rPr>
              <a:t>v1 v2 </a:t>
            </a:r>
          </a:p>
          <a:p>
            <a:r>
              <a:rPr lang="fr-FR" sz="1200" dirty="0">
                <a:latin typeface="Courier (W1)" pitchFamily="49" charset="0"/>
              </a:rPr>
              <a:t>------</a:t>
            </a:r>
          </a:p>
          <a:p>
            <a:r>
              <a:rPr lang="fr-FR" sz="1200" dirty="0">
                <a:latin typeface="Courier (W1)" pitchFamily="49" charset="0"/>
              </a:rPr>
              <a:t>10 1.1</a:t>
            </a:r>
          </a:p>
          <a:p>
            <a:r>
              <a:rPr lang="fr-FR" sz="1200" dirty="0">
                <a:latin typeface="Courier (W1)" pitchFamily="49" charset="0"/>
              </a:rPr>
              <a:t>20 2.2</a:t>
            </a:r>
          </a:p>
          <a:p>
            <a:r>
              <a:rPr lang="fr-FR" sz="1200" dirty="0">
                <a:latin typeface="Courier (W1)" pitchFamily="49" charset="0"/>
              </a:rPr>
              <a:t>30 3.3</a:t>
            </a:r>
          </a:p>
          <a:p>
            <a:r>
              <a:rPr lang="fr-FR" sz="1200" dirty="0">
                <a:latin typeface="Courier (W1)" pitchFamily="49" charset="0"/>
              </a:rPr>
              <a:t>q)`v1 </a:t>
            </a:r>
            <a:r>
              <a:rPr lang="fr-FR" sz="1200" dirty="0" err="1">
                <a:latin typeface="Courier (W1)" pitchFamily="49" charset="0"/>
              </a:rPr>
              <a:t>xasc</a:t>
            </a:r>
            <a:r>
              <a:rPr lang="fr-FR" sz="1200" dirty="0">
                <a:latin typeface="Courier (W1)" pitchFamily="49" charset="0"/>
              </a:rPr>
              <a:t> `t</a:t>
            </a:r>
          </a:p>
        </p:txBody>
      </p:sp>
      <p:sp>
        <p:nvSpPr>
          <p:cNvPr id="6" name="Rectangle 5"/>
          <p:cNvSpPr/>
          <p:nvPr/>
        </p:nvSpPr>
        <p:spPr>
          <a:xfrm>
            <a:off x="457200" y="4163778"/>
            <a:ext cx="8964386" cy="1877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latin typeface="Courier (W1)" pitchFamily="49" charset="0"/>
              </a:rPr>
              <a:t>q)t:([] v1:10 20 30; v2:1.1 2.2 3.3) </a:t>
            </a:r>
          </a:p>
          <a:p>
            <a:r>
              <a:rPr lang="fr-FR" sz="1200" dirty="0">
                <a:latin typeface="Courier (W1)" pitchFamily="49" charset="0"/>
              </a:rPr>
              <a:t>q)`v1 </a:t>
            </a:r>
            <a:r>
              <a:rPr lang="fr-FR" sz="1200" dirty="0" err="1">
                <a:latin typeface="Courier (W1)" pitchFamily="49" charset="0"/>
              </a:rPr>
              <a:t>xdesc</a:t>
            </a:r>
            <a:r>
              <a:rPr lang="fr-FR" sz="1200" dirty="0">
                <a:latin typeface="Courier (W1)" pitchFamily="49" charset="0"/>
              </a:rPr>
              <a:t> t</a:t>
            </a:r>
          </a:p>
          <a:p>
            <a:r>
              <a:rPr lang="fr-FR" sz="1200" dirty="0">
                <a:latin typeface="Courier (W1)" pitchFamily="49" charset="0"/>
              </a:rPr>
              <a:t>v1 v2 </a:t>
            </a:r>
          </a:p>
          <a:p>
            <a:r>
              <a:rPr lang="fr-FR" sz="1200" dirty="0">
                <a:latin typeface="Courier (W1)" pitchFamily="49" charset="0"/>
              </a:rPr>
              <a:t>------</a:t>
            </a:r>
          </a:p>
          <a:p>
            <a:r>
              <a:rPr lang="fr-FR" sz="1200" dirty="0">
                <a:latin typeface="Courier (W1)" pitchFamily="49" charset="0"/>
              </a:rPr>
              <a:t>30 3.3</a:t>
            </a:r>
          </a:p>
          <a:p>
            <a:r>
              <a:rPr lang="fr-FR" sz="1200" dirty="0">
                <a:latin typeface="Courier (W1)" pitchFamily="49" charset="0"/>
              </a:rPr>
              <a:t>20 2.2</a:t>
            </a:r>
          </a:p>
          <a:p>
            <a:r>
              <a:rPr lang="fr-FR" sz="1200" dirty="0">
                <a:latin typeface="Courier (W1)" pitchFamily="49" charset="0"/>
              </a:rPr>
              <a:t>10 1.1</a:t>
            </a:r>
          </a:p>
          <a:p>
            <a:r>
              <a:rPr lang="fr-FR" sz="1200" dirty="0">
                <a:latin typeface="Courier (W1)" pitchFamily="49" charset="0"/>
              </a:rPr>
              <a:t>q)`v1 </a:t>
            </a:r>
            <a:r>
              <a:rPr lang="fr-FR" sz="1200" dirty="0" err="1">
                <a:latin typeface="Courier (W1)" pitchFamily="49" charset="0"/>
              </a:rPr>
              <a:t>xdesc</a:t>
            </a:r>
            <a:r>
              <a:rPr lang="fr-FR" sz="1200" dirty="0">
                <a:latin typeface="Courier (W1)" pitchFamily="49" charset="0"/>
              </a:rPr>
              <a:t> `t</a:t>
            </a:r>
          </a:p>
        </p:txBody>
      </p:sp>
    </p:spTree>
    <p:extLst>
      <p:ext uri="{BB962C8B-B14F-4D97-AF65-F5344CB8AC3E}">
        <p14:creationId xmlns:p14="http://schemas.microsoft.com/office/powerpoint/2010/main" val="3239891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 </a:t>
            </a:r>
          </a:p>
        </p:txBody>
      </p:sp>
      <p:sp>
        <p:nvSpPr>
          <p:cNvPr id="3" name="Content Placeholder 2"/>
          <p:cNvSpPr>
            <a:spLocks noGrp="1"/>
          </p:cNvSpPr>
          <p:nvPr>
            <p:ph idx="1"/>
          </p:nvPr>
        </p:nvSpPr>
        <p:spPr>
          <a:xfrm>
            <a:off x="452438" y="1380588"/>
            <a:ext cx="9001125" cy="4681537"/>
          </a:xfrm>
        </p:spPr>
        <p:txBody>
          <a:bodyPr>
            <a:normAutofit/>
          </a:bodyPr>
          <a:lstStyle/>
          <a:p>
            <a:r>
              <a:rPr lang="en-US" dirty="0" err="1"/>
              <a:t>xkey</a:t>
            </a:r>
            <a:r>
              <a:rPr lang="en-US" dirty="0"/>
              <a:t> - key a table by a column</a:t>
            </a:r>
          </a:p>
          <a:p>
            <a:endParaRPr lang="en-US" dirty="0"/>
          </a:p>
          <a:p>
            <a:endParaRPr lang="en-US" dirty="0"/>
          </a:p>
          <a:p>
            <a:endParaRPr lang="en-US" dirty="0"/>
          </a:p>
          <a:p>
            <a:endParaRPr lang="en-US" dirty="0"/>
          </a:p>
          <a:p>
            <a:endParaRPr lang="en-US" dirty="0"/>
          </a:p>
          <a:p>
            <a:endParaRPr lang="en-US" dirty="0"/>
          </a:p>
          <a:p>
            <a:r>
              <a:rPr lang="en-US" dirty="0"/>
              <a:t>key/keys - get the key columns of a table</a:t>
            </a:r>
          </a:p>
          <a:p>
            <a:endParaRPr lang="en-US" b="1"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26</a:t>
            </a:fld>
            <a:endParaRPr lang="en-GB"/>
          </a:p>
        </p:txBody>
      </p:sp>
      <p:sp>
        <p:nvSpPr>
          <p:cNvPr id="5" name="Rectangle 4"/>
          <p:cNvSpPr/>
          <p:nvPr/>
        </p:nvSpPr>
        <p:spPr>
          <a:xfrm>
            <a:off x="457200" y="1790689"/>
            <a:ext cx="8964386" cy="1583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latin typeface="Courier (W1)" pitchFamily="49" charset="0"/>
              </a:rPr>
              <a:t>q)t:([] v1:10 20 30; v2:1.1 2.2 3.3) </a:t>
            </a:r>
          </a:p>
          <a:p>
            <a:r>
              <a:rPr lang="fr-FR" sz="1200" dirty="0">
                <a:latin typeface="Courier (W1)" pitchFamily="49" charset="0"/>
              </a:rPr>
              <a:t>q) `v1 </a:t>
            </a:r>
            <a:r>
              <a:rPr lang="fr-FR" sz="1200" dirty="0" err="1">
                <a:latin typeface="Courier (W1)" pitchFamily="49" charset="0"/>
              </a:rPr>
              <a:t>xkey</a:t>
            </a:r>
            <a:r>
              <a:rPr lang="fr-FR" sz="1200" dirty="0">
                <a:latin typeface="Courier (W1)" pitchFamily="49" charset="0"/>
              </a:rPr>
              <a:t> t</a:t>
            </a:r>
          </a:p>
          <a:p>
            <a:r>
              <a:rPr lang="fr-FR" sz="1200" dirty="0">
                <a:latin typeface="Courier (W1)" pitchFamily="49" charset="0"/>
              </a:rPr>
              <a:t>v1| v2 </a:t>
            </a:r>
          </a:p>
          <a:p>
            <a:r>
              <a:rPr lang="fr-FR" sz="1200" dirty="0">
                <a:latin typeface="Courier (W1)" pitchFamily="49" charset="0"/>
              </a:rPr>
              <a:t>--| ---</a:t>
            </a:r>
          </a:p>
          <a:p>
            <a:r>
              <a:rPr lang="fr-FR" sz="1200" dirty="0">
                <a:latin typeface="Courier (W1)" pitchFamily="49" charset="0"/>
              </a:rPr>
              <a:t>10| 1.1</a:t>
            </a:r>
          </a:p>
          <a:p>
            <a:r>
              <a:rPr lang="fr-FR" sz="1200" dirty="0">
                <a:latin typeface="Courier (W1)" pitchFamily="49" charset="0"/>
              </a:rPr>
              <a:t>20| 2.2</a:t>
            </a:r>
          </a:p>
          <a:p>
            <a:r>
              <a:rPr lang="fr-FR" sz="1200" dirty="0">
                <a:latin typeface="Courier (W1)" pitchFamily="49" charset="0"/>
              </a:rPr>
              <a:t>30| 3.3</a:t>
            </a:r>
          </a:p>
          <a:p>
            <a:r>
              <a:rPr lang="fr-FR" sz="1200" dirty="0">
                <a:latin typeface="Courier (W1)" pitchFamily="49" charset="0"/>
              </a:rPr>
              <a:t>q) `v1 </a:t>
            </a:r>
            <a:r>
              <a:rPr lang="fr-FR" sz="1200" dirty="0" err="1">
                <a:latin typeface="Courier (W1)" pitchFamily="49" charset="0"/>
              </a:rPr>
              <a:t>xkey</a:t>
            </a:r>
            <a:r>
              <a:rPr lang="fr-FR" sz="1200" dirty="0">
                <a:latin typeface="Courier (W1)" pitchFamily="49" charset="0"/>
              </a:rPr>
              <a:t> `t</a:t>
            </a:r>
          </a:p>
        </p:txBody>
      </p:sp>
      <p:sp>
        <p:nvSpPr>
          <p:cNvPr id="6" name="Rectangle 5"/>
          <p:cNvSpPr/>
          <p:nvPr/>
        </p:nvSpPr>
        <p:spPr>
          <a:xfrm>
            <a:off x="457200" y="3913403"/>
            <a:ext cx="8964386" cy="1551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latin typeface="Courier (W1)" pitchFamily="49" charset="0"/>
              </a:rPr>
              <a:t>q) key `v1 </a:t>
            </a:r>
            <a:r>
              <a:rPr lang="fr-FR" sz="1200" dirty="0" err="1">
                <a:latin typeface="Courier (W1)" pitchFamily="49" charset="0"/>
              </a:rPr>
              <a:t>xkey</a:t>
            </a:r>
            <a:r>
              <a:rPr lang="fr-FR" sz="1200" dirty="0">
                <a:latin typeface="Courier (W1)" pitchFamily="49" charset="0"/>
              </a:rPr>
              <a:t> t</a:t>
            </a:r>
          </a:p>
          <a:p>
            <a:r>
              <a:rPr lang="fr-FR" sz="1200" dirty="0">
                <a:latin typeface="Courier (W1)" pitchFamily="49" charset="0"/>
              </a:rPr>
              <a:t>v1</a:t>
            </a:r>
          </a:p>
          <a:p>
            <a:r>
              <a:rPr lang="fr-FR" sz="1200" dirty="0">
                <a:latin typeface="Courier (W1)" pitchFamily="49" charset="0"/>
              </a:rPr>
              <a:t>--</a:t>
            </a:r>
          </a:p>
          <a:p>
            <a:r>
              <a:rPr lang="fr-FR" sz="1200" dirty="0">
                <a:latin typeface="Courier (W1)" pitchFamily="49" charset="0"/>
              </a:rPr>
              <a:t>10</a:t>
            </a:r>
          </a:p>
          <a:p>
            <a:r>
              <a:rPr lang="fr-FR" sz="1200" dirty="0">
                <a:latin typeface="Courier (W1)" pitchFamily="49" charset="0"/>
              </a:rPr>
              <a:t>20</a:t>
            </a:r>
          </a:p>
          <a:p>
            <a:r>
              <a:rPr lang="fr-FR" sz="1200" dirty="0">
                <a:latin typeface="Courier (W1)" pitchFamily="49" charset="0"/>
              </a:rPr>
              <a:t>30</a:t>
            </a:r>
          </a:p>
          <a:p>
            <a:r>
              <a:rPr lang="fr-FR" sz="1200" dirty="0">
                <a:latin typeface="Courier (W1)" pitchFamily="49" charset="0"/>
              </a:rPr>
              <a:t>q) keys `v1 </a:t>
            </a:r>
            <a:r>
              <a:rPr lang="fr-FR" sz="1200" dirty="0" err="1">
                <a:latin typeface="Courier (W1)" pitchFamily="49" charset="0"/>
              </a:rPr>
              <a:t>xkey</a:t>
            </a:r>
            <a:r>
              <a:rPr lang="fr-FR" sz="1200" dirty="0">
                <a:latin typeface="Courier (W1)" pitchFamily="49" charset="0"/>
              </a:rPr>
              <a:t> t</a:t>
            </a:r>
          </a:p>
          <a:p>
            <a:r>
              <a:rPr lang="fr-FR" sz="1200" dirty="0">
                <a:latin typeface="Courier (W1)" pitchFamily="49" charset="0"/>
              </a:rPr>
              <a:t>,`v1</a:t>
            </a:r>
          </a:p>
        </p:txBody>
      </p:sp>
    </p:spTree>
    <p:extLst>
      <p:ext uri="{BB962C8B-B14F-4D97-AF65-F5344CB8AC3E}">
        <p14:creationId xmlns:p14="http://schemas.microsoft.com/office/powerpoint/2010/main" val="4024188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 </a:t>
            </a:r>
          </a:p>
        </p:txBody>
      </p:sp>
      <p:sp>
        <p:nvSpPr>
          <p:cNvPr id="3" name="Content Placeholder 2"/>
          <p:cNvSpPr>
            <a:spLocks noGrp="1"/>
          </p:cNvSpPr>
          <p:nvPr>
            <p:ph idx="1"/>
          </p:nvPr>
        </p:nvSpPr>
        <p:spPr>
          <a:xfrm>
            <a:off x="452438" y="1380588"/>
            <a:ext cx="9001125" cy="4681537"/>
          </a:xfrm>
        </p:spPr>
        <p:txBody>
          <a:bodyPr>
            <a:normAutofit/>
          </a:bodyPr>
          <a:lstStyle/>
          <a:p>
            <a:r>
              <a:rPr lang="en-US" dirty="0"/>
              <a:t>Basics - first, last, min, max, sum, </a:t>
            </a:r>
            <a:r>
              <a:rPr lang="en-US" dirty="0" err="1"/>
              <a:t>avg</a:t>
            </a:r>
            <a:endParaRPr lang="en-US" dirty="0"/>
          </a:p>
          <a:p>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27</a:t>
            </a:fld>
            <a:endParaRPr lang="en-GB"/>
          </a:p>
        </p:txBody>
      </p:sp>
      <p:sp>
        <p:nvSpPr>
          <p:cNvPr id="5" name="Rectangle 4"/>
          <p:cNvSpPr/>
          <p:nvPr/>
        </p:nvSpPr>
        <p:spPr>
          <a:xfrm>
            <a:off x="457200" y="1932207"/>
            <a:ext cx="8964386" cy="1061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latin typeface="Courier (W1)" pitchFamily="49" charset="0"/>
              </a:rPr>
              <a:t>q)select </a:t>
            </a:r>
            <a:r>
              <a:rPr lang="fr-FR" sz="1200" dirty="0" err="1">
                <a:latin typeface="Courier (W1)" pitchFamily="49" charset="0"/>
              </a:rPr>
              <a:t>fst:first</a:t>
            </a:r>
            <a:r>
              <a:rPr lang="fr-FR" sz="1200" dirty="0">
                <a:latin typeface="Courier (W1)" pitchFamily="49" charset="0"/>
              </a:rPr>
              <a:t> v1,lst:last v1,mn:min v1,mx:max v1,sm:sum v1,av:avg v1 </a:t>
            </a:r>
            <a:r>
              <a:rPr lang="fr-FR" sz="1200" dirty="0" err="1">
                <a:latin typeface="Courier (W1)" pitchFamily="49" charset="0"/>
              </a:rPr>
              <a:t>from</a:t>
            </a:r>
            <a:r>
              <a:rPr lang="fr-FR" sz="1200" dirty="0">
                <a:latin typeface="Courier (W1)" pitchFamily="49" charset="0"/>
              </a:rPr>
              <a:t> t</a:t>
            </a:r>
          </a:p>
          <a:p>
            <a:r>
              <a:rPr lang="fr-FR" sz="1200" dirty="0" err="1">
                <a:latin typeface="Courier (W1)" pitchFamily="49" charset="0"/>
              </a:rPr>
              <a:t>fst</a:t>
            </a:r>
            <a:r>
              <a:rPr lang="fr-FR" sz="1200" dirty="0">
                <a:latin typeface="Courier (W1)" pitchFamily="49" charset="0"/>
              </a:rPr>
              <a:t> </a:t>
            </a:r>
            <a:r>
              <a:rPr lang="fr-FR" sz="1200" dirty="0" err="1">
                <a:latin typeface="Courier (W1)" pitchFamily="49" charset="0"/>
              </a:rPr>
              <a:t>lst</a:t>
            </a:r>
            <a:r>
              <a:rPr lang="fr-FR" sz="1200" dirty="0">
                <a:latin typeface="Courier (W1)" pitchFamily="49" charset="0"/>
              </a:rPr>
              <a:t> mn mx </a:t>
            </a:r>
            <a:r>
              <a:rPr lang="fr-FR" sz="1200" dirty="0" err="1">
                <a:latin typeface="Courier (W1)" pitchFamily="49" charset="0"/>
              </a:rPr>
              <a:t>sm</a:t>
            </a:r>
            <a:r>
              <a:rPr lang="fr-FR" sz="1200" dirty="0">
                <a:latin typeface="Courier (W1)" pitchFamily="49" charset="0"/>
              </a:rPr>
              <a:t>  av      </a:t>
            </a:r>
          </a:p>
          <a:p>
            <a:r>
              <a:rPr lang="fr-FR" sz="1200" dirty="0">
                <a:latin typeface="Courier (W1)" pitchFamily="49" charset="0"/>
              </a:rPr>
              <a:t>--------------------------</a:t>
            </a:r>
          </a:p>
          <a:p>
            <a:r>
              <a:rPr lang="fr-FR" sz="1200" dirty="0">
                <a:latin typeface="Courier (W1)" pitchFamily="49" charset="0"/>
              </a:rPr>
              <a:t>10  20  10 30 100 16.66667</a:t>
            </a:r>
          </a:p>
        </p:txBody>
      </p:sp>
    </p:spTree>
    <p:extLst>
      <p:ext uri="{BB962C8B-B14F-4D97-AF65-F5344CB8AC3E}">
        <p14:creationId xmlns:p14="http://schemas.microsoft.com/office/powerpoint/2010/main" val="1492600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 </a:t>
            </a:r>
          </a:p>
        </p:txBody>
      </p:sp>
      <p:sp>
        <p:nvSpPr>
          <p:cNvPr id="3" name="Content Placeholder 2"/>
          <p:cNvSpPr>
            <a:spLocks noGrp="1"/>
          </p:cNvSpPr>
          <p:nvPr>
            <p:ph idx="1"/>
          </p:nvPr>
        </p:nvSpPr>
        <p:spPr>
          <a:xfrm>
            <a:off x="452438" y="1380588"/>
            <a:ext cx="9001125" cy="4681537"/>
          </a:xfrm>
        </p:spPr>
        <p:txBody>
          <a:bodyPr>
            <a:normAutofit/>
          </a:bodyPr>
          <a:lstStyle/>
          <a:p>
            <a:r>
              <a:rPr lang="en-US" dirty="0"/>
              <a:t>Cumulative - </a:t>
            </a:r>
            <a:r>
              <a:rPr lang="en-US" dirty="0" err="1"/>
              <a:t>mins</a:t>
            </a:r>
            <a:r>
              <a:rPr lang="en-US" dirty="0"/>
              <a:t>, </a:t>
            </a:r>
            <a:r>
              <a:rPr lang="en-US" dirty="0" err="1"/>
              <a:t>maxs</a:t>
            </a:r>
            <a:r>
              <a:rPr lang="en-US" dirty="0"/>
              <a:t>, sums, </a:t>
            </a:r>
            <a:r>
              <a:rPr lang="en-US" dirty="0" err="1"/>
              <a:t>avgs</a:t>
            </a:r>
            <a:endParaRPr lang="en-US" dirty="0"/>
          </a:p>
          <a:p>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28</a:t>
            </a:fld>
            <a:endParaRPr lang="en-GB"/>
          </a:p>
        </p:txBody>
      </p:sp>
      <p:sp>
        <p:nvSpPr>
          <p:cNvPr id="5" name="Rectangle 4"/>
          <p:cNvSpPr/>
          <p:nvPr/>
        </p:nvSpPr>
        <p:spPr>
          <a:xfrm>
            <a:off x="457200" y="1823347"/>
            <a:ext cx="8964386" cy="3750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latin typeface="Courier (W1)" pitchFamily="49" charset="0"/>
              </a:rPr>
              <a:t>q)t</a:t>
            </a:r>
          </a:p>
          <a:p>
            <a:r>
              <a:rPr lang="fr-FR" sz="1200" dirty="0">
                <a:latin typeface="Courier (W1)" pitchFamily="49" charset="0"/>
              </a:rPr>
              <a:t>v1 v2 </a:t>
            </a:r>
          </a:p>
          <a:p>
            <a:r>
              <a:rPr lang="fr-FR" sz="1200" dirty="0">
                <a:latin typeface="Courier (W1)" pitchFamily="49" charset="0"/>
              </a:rPr>
              <a:t>------</a:t>
            </a:r>
          </a:p>
          <a:p>
            <a:r>
              <a:rPr lang="fr-FR" sz="1200" dirty="0">
                <a:latin typeface="Courier (W1)" pitchFamily="49" charset="0"/>
              </a:rPr>
              <a:t>10 1.1</a:t>
            </a:r>
          </a:p>
          <a:p>
            <a:r>
              <a:rPr lang="fr-FR" sz="1200" dirty="0">
                <a:latin typeface="Courier (W1)" pitchFamily="49" charset="0"/>
              </a:rPr>
              <a:t>20 2.2</a:t>
            </a:r>
          </a:p>
          <a:p>
            <a:r>
              <a:rPr lang="fr-FR" sz="1200" dirty="0">
                <a:latin typeface="Courier (W1)" pitchFamily="49" charset="0"/>
              </a:rPr>
              <a:t>30 3.3</a:t>
            </a:r>
          </a:p>
          <a:p>
            <a:r>
              <a:rPr lang="fr-FR" sz="1200" dirty="0">
                <a:latin typeface="Courier (W1)" pitchFamily="49" charset="0"/>
              </a:rPr>
              <a:t>10 4.4</a:t>
            </a:r>
          </a:p>
          <a:p>
            <a:r>
              <a:rPr lang="fr-FR" sz="1200" dirty="0">
                <a:latin typeface="Courier (W1)" pitchFamily="49" charset="0"/>
              </a:rPr>
              <a:t>10 5.5</a:t>
            </a:r>
          </a:p>
          <a:p>
            <a:r>
              <a:rPr lang="fr-FR" sz="1200" dirty="0">
                <a:latin typeface="Courier (W1)" pitchFamily="49" charset="0"/>
              </a:rPr>
              <a:t>20 6.6</a:t>
            </a:r>
          </a:p>
          <a:p>
            <a:endParaRPr lang="fr-FR" sz="1200" dirty="0">
              <a:latin typeface="Courier (W1)" pitchFamily="49" charset="0"/>
            </a:endParaRPr>
          </a:p>
          <a:p>
            <a:r>
              <a:rPr lang="fr-FR" sz="1200" dirty="0">
                <a:latin typeface="Courier (W1)" pitchFamily="49" charset="0"/>
              </a:rPr>
              <a:t>q)select </a:t>
            </a:r>
            <a:r>
              <a:rPr lang="fr-FR" sz="1200" dirty="0" err="1">
                <a:latin typeface="Courier (W1)" pitchFamily="49" charset="0"/>
              </a:rPr>
              <a:t>mn:mins</a:t>
            </a:r>
            <a:r>
              <a:rPr lang="fr-FR" sz="1200" dirty="0">
                <a:latin typeface="Courier (W1)" pitchFamily="49" charset="0"/>
              </a:rPr>
              <a:t> v1,mx:maxs v1,sm:sums v1,av:avgs v1 </a:t>
            </a:r>
            <a:r>
              <a:rPr lang="fr-FR" sz="1200" dirty="0" err="1">
                <a:latin typeface="Courier (W1)" pitchFamily="49" charset="0"/>
              </a:rPr>
              <a:t>from</a:t>
            </a:r>
            <a:r>
              <a:rPr lang="fr-FR" sz="1200" dirty="0">
                <a:latin typeface="Courier (W1)" pitchFamily="49" charset="0"/>
              </a:rPr>
              <a:t> t</a:t>
            </a:r>
          </a:p>
          <a:p>
            <a:r>
              <a:rPr lang="fr-FR" sz="1200" dirty="0">
                <a:latin typeface="Courier (W1)" pitchFamily="49" charset="0"/>
              </a:rPr>
              <a:t>mn mx </a:t>
            </a:r>
            <a:r>
              <a:rPr lang="fr-FR" sz="1200" dirty="0" err="1">
                <a:latin typeface="Courier (W1)" pitchFamily="49" charset="0"/>
              </a:rPr>
              <a:t>sm</a:t>
            </a:r>
            <a:r>
              <a:rPr lang="fr-FR" sz="1200" dirty="0">
                <a:latin typeface="Courier (W1)" pitchFamily="49" charset="0"/>
              </a:rPr>
              <a:t>  av      </a:t>
            </a:r>
          </a:p>
          <a:p>
            <a:r>
              <a:rPr lang="fr-FR" sz="1200" dirty="0">
                <a:latin typeface="Courier (W1)" pitchFamily="49" charset="0"/>
              </a:rPr>
              <a:t>------------------</a:t>
            </a:r>
          </a:p>
          <a:p>
            <a:r>
              <a:rPr lang="fr-FR" sz="1200" dirty="0">
                <a:latin typeface="Courier (W1)" pitchFamily="49" charset="0"/>
              </a:rPr>
              <a:t>10 10 10  10      </a:t>
            </a:r>
          </a:p>
          <a:p>
            <a:r>
              <a:rPr lang="fr-FR" sz="1200" dirty="0">
                <a:latin typeface="Courier (W1)" pitchFamily="49" charset="0"/>
              </a:rPr>
              <a:t>10 20 30  15      </a:t>
            </a:r>
          </a:p>
          <a:p>
            <a:r>
              <a:rPr lang="fr-FR" sz="1200" dirty="0">
                <a:latin typeface="Courier (W1)" pitchFamily="49" charset="0"/>
              </a:rPr>
              <a:t>10 30 60  20      </a:t>
            </a:r>
          </a:p>
          <a:p>
            <a:r>
              <a:rPr lang="fr-FR" sz="1200" dirty="0">
                <a:latin typeface="Courier (W1)" pitchFamily="49" charset="0"/>
              </a:rPr>
              <a:t>10 30 70  17.5    </a:t>
            </a:r>
          </a:p>
          <a:p>
            <a:r>
              <a:rPr lang="fr-FR" sz="1200" dirty="0">
                <a:latin typeface="Courier (W1)" pitchFamily="49" charset="0"/>
              </a:rPr>
              <a:t>10 30 80  16      </a:t>
            </a:r>
          </a:p>
          <a:p>
            <a:r>
              <a:rPr lang="fr-FR" sz="1200" dirty="0">
                <a:latin typeface="Courier (W1)" pitchFamily="49" charset="0"/>
              </a:rPr>
              <a:t>10 30 100 16.66667</a:t>
            </a:r>
          </a:p>
        </p:txBody>
      </p:sp>
    </p:spTree>
    <p:extLst>
      <p:ext uri="{BB962C8B-B14F-4D97-AF65-F5344CB8AC3E}">
        <p14:creationId xmlns:p14="http://schemas.microsoft.com/office/powerpoint/2010/main" val="2973873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 </a:t>
            </a:r>
          </a:p>
        </p:txBody>
      </p:sp>
      <p:sp>
        <p:nvSpPr>
          <p:cNvPr id="3" name="Content Placeholder 2"/>
          <p:cNvSpPr>
            <a:spLocks noGrp="1"/>
          </p:cNvSpPr>
          <p:nvPr>
            <p:ph idx="1"/>
          </p:nvPr>
        </p:nvSpPr>
        <p:spPr>
          <a:xfrm>
            <a:off x="452438" y="1380588"/>
            <a:ext cx="9001125" cy="4681537"/>
          </a:xfrm>
        </p:spPr>
        <p:txBody>
          <a:bodyPr>
            <a:normAutofit/>
          </a:bodyPr>
          <a:lstStyle/>
          <a:p>
            <a:r>
              <a:rPr lang="en-US" dirty="0"/>
              <a:t>Moving - </a:t>
            </a:r>
            <a:r>
              <a:rPr lang="en-US" dirty="0" err="1"/>
              <a:t>mmin</a:t>
            </a:r>
            <a:r>
              <a:rPr lang="en-US" dirty="0"/>
              <a:t>, </a:t>
            </a:r>
            <a:r>
              <a:rPr lang="en-US" dirty="0" err="1"/>
              <a:t>mmax</a:t>
            </a:r>
            <a:r>
              <a:rPr lang="en-US" dirty="0"/>
              <a:t>, </a:t>
            </a:r>
            <a:r>
              <a:rPr lang="en-US" dirty="0" err="1"/>
              <a:t>msum</a:t>
            </a:r>
            <a:r>
              <a:rPr lang="en-US" dirty="0"/>
              <a:t>, </a:t>
            </a:r>
            <a:r>
              <a:rPr lang="en-US" dirty="0" err="1"/>
              <a:t>mavg</a:t>
            </a:r>
            <a:endParaRPr lang="en-US" dirty="0"/>
          </a:p>
          <a:p>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29</a:t>
            </a:fld>
            <a:endParaRPr lang="en-GB"/>
          </a:p>
        </p:txBody>
      </p:sp>
      <p:sp>
        <p:nvSpPr>
          <p:cNvPr id="5" name="Rectangle 4"/>
          <p:cNvSpPr/>
          <p:nvPr/>
        </p:nvSpPr>
        <p:spPr>
          <a:xfrm>
            <a:off x="457200" y="1861457"/>
            <a:ext cx="8964386" cy="3799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latin typeface="Courier (W1)" pitchFamily="49" charset="0"/>
              </a:rPr>
              <a:t>q)t</a:t>
            </a:r>
          </a:p>
          <a:p>
            <a:r>
              <a:rPr lang="fr-FR" sz="1200" dirty="0">
                <a:latin typeface="Courier (W1)" pitchFamily="49" charset="0"/>
              </a:rPr>
              <a:t>v1 v2 </a:t>
            </a:r>
          </a:p>
          <a:p>
            <a:r>
              <a:rPr lang="fr-FR" sz="1200" dirty="0">
                <a:latin typeface="Courier (W1)" pitchFamily="49" charset="0"/>
              </a:rPr>
              <a:t>------</a:t>
            </a:r>
          </a:p>
          <a:p>
            <a:r>
              <a:rPr lang="fr-FR" sz="1200" dirty="0">
                <a:latin typeface="Courier (W1)" pitchFamily="49" charset="0"/>
              </a:rPr>
              <a:t>10 1.1</a:t>
            </a:r>
          </a:p>
          <a:p>
            <a:r>
              <a:rPr lang="fr-FR" sz="1200" dirty="0">
                <a:latin typeface="Courier (W1)" pitchFamily="49" charset="0"/>
              </a:rPr>
              <a:t>20 2.2</a:t>
            </a:r>
          </a:p>
          <a:p>
            <a:r>
              <a:rPr lang="fr-FR" sz="1200" dirty="0">
                <a:latin typeface="Courier (W1)" pitchFamily="49" charset="0"/>
              </a:rPr>
              <a:t>30 3.3</a:t>
            </a:r>
          </a:p>
          <a:p>
            <a:r>
              <a:rPr lang="fr-FR" sz="1200" dirty="0">
                <a:latin typeface="Courier (W1)" pitchFamily="49" charset="0"/>
              </a:rPr>
              <a:t>10 4.4</a:t>
            </a:r>
          </a:p>
          <a:p>
            <a:r>
              <a:rPr lang="fr-FR" sz="1200" dirty="0">
                <a:latin typeface="Courier (W1)" pitchFamily="49" charset="0"/>
              </a:rPr>
              <a:t>10 5.5</a:t>
            </a:r>
          </a:p>
          <a:p>
            <a:r>
              <a:rPr lang="fr-FR" sz="1200" dirty="0">
                <a:latin typeface="Courier (W1)" pitchFamily="49" charset="0"/>
              </a:rPr>
              <a:t>20 6.6</a:t>
            </a:r>
          </a:p>
          <a:p>
            <a:endParaRPr lang="fr-FR" sz="1200" dirty="0">
              <a:latin typeface="Courier (W1)" pitchFamily="49" charset="0"/>
            </a:endParaRPr>
          </a:p>
          <a:p>
            <a:r>
              <a:rPr lang="fr-FR" sz="1200" dirty="0">
                <a:latin typeface="Courier (W1)" pitchFamily="49" charset="0"/>
              </a:rPr>
              <a:t>q)select mn:3 </a:t>
            </a:r>
            <a:r>
              <a:rPr lang="fr-FR" sz="1200" dirty="0" err="1">
                <a:latin typeface="Courier (W1)" pitchFamily="49" charset="0"/>
              </a:rPr>
              <a:t>mmin</a:t>
            </a:r>
            <a:r>
              <a:rPr lang="fr-FR" sz="1200" dirty="0">
                <a:latin typeface="Courier (W1)" pitchFamily="49" charset="0"/>
              </a:rPr>
              <a:t> v1,mx:3 </a:t>
            </a:r>
            <a:r>
              <a:rPr lang="fr-FR" sz="1200" dirty="0" err="1">
                <a:latin typeface="Courier (W1)" pitchFamily="49" charset="0"/>
              </a:rPr>
              <a:t>mmax</a:t>
            </a:r>
            <a:r>
              <a:rPr lang="fr-FR" sz="1200" dirty="0">
                <a:latin typeface="Courier (W1)" pitchFamily="49" charset="0"/>
              </a:rPr>
              <a:t> v1,sm:3 </a:t>
            </a:r>
            <a:r>
              <a:rPr lang="fr-FR" sz="1200" dirty="0" err="1">
                <a:latin typeface="Courier (W1)" pitchFamily="49" charset="0"/>
              </a:rPr>
              <a:t>msum</a:t>
            </a:r>
            <a:r>
              <a:rPr lang="fr-FR" sz="1200" dirty="0">
                <a:latin typeface="Courier (W1)" pitchFamily="49" charset="0"/>
              </a:rPr>
              <a:t> v1,av:3 </a:t>
            </a:r>
            <a:r>
              <a:rPr lang="fr-FR" sz="1200" dirty="0" err="1">
                <a:latin typeface="Courier (W1)" pitchFamily="49" charset="0"/>
              </a:rPr>
              <a:t>mavg</a:t>
            </a:r>
            <a:r>
              <a:rPr lang="fr-FR" sz="1200" dirty="0">
                <a:latin typeface="Courier (W1)" pitchFamily="49" charset="0"/>
              </a:rPr>
              <a:t> v1 </a:t>
            </a:r>
            <a:r>
              <a:rPr lang="fr-FR" sz="1200" dirty="0" err="1">
                <a:latin typeface="Courier (W1)" pitchFamily="49" charset="0"/>
              </a:rPr>
              <a:t>from</a:t>
            </a:r>
            <a:r>
              <a:rPr lang="fr-FR" sz="1200" dirty="0">
                <a:latin typeface="Courier (W1)" pitchFamily="49" charset="0"/>
              </a:rPr>
              <a:t> t</a:t>
            </a:r>
          </a:p>
          <a:p>
            <a:r>
              <a:rPr lang="fr-FR" sz="1200" dirty="0">
                <a:latin typeface="Courier (W1)" pitchFamily="49" charset="0"/>
              </a:rPr>
              <a:t>mn mx </a:t>
            </a:r>
            <a:r>
              <a:rPr lang="fr-FR" sz="1200" dirty="0" err="1">
                <a:latin typeface="Courier (W1)" pitchFamily="49" charset="0"/>
              </a:rPr>
              <a:t>sm</a:t>
            </a:r>
            <a:r>
              <a:rPr lang="fr-FR" sz="1200" dirty="0">
                <a:latin typeface="Courier (W1)" pitchFamily="49" charset="0"/>
              </a:rPr>
              <a:t> av      </a:t>
            </a:r>
          </a:p>
          <a:p>
            <a:r>
              <a:rPr lang="fr-FR" sz="1200" dirty="0">
                <a:latin typeface="Courier (W1)" pitchFamily="49" charset="0"/>
              </a:rPr>
              <a:t>-----------------</a:t>
            </a:r>
          </a:p>
          <a:p>
            <a:r>
              <a:rPr lang="fr-FR" sz="1200" dirty="0">
                <a:latin typeface="Courier (W1)" pitchFamily="49" charset="0"/>
              </a:rPr>
              <a:t>10 10 10 10      </a:t>
            </a:r>
          </a:p>
          <a:p>
            <a:r>
              <a:rPr lang="fr-FR" sz="1200" dirty="0">
                <a:latin typeface="Courier (W1)" pitchFamily="49" charset="0"/>
              </a:rPr>
              <a:t>10 20 30 15      </a:t>
            </a:r>
          </a:p>
          <a:p>
            <a:r>
              <a:rPr lang="fr-FR" sz="1200" dirty="0">
                <a:latin typeface="Courier (W1)" pitchFamily="49" charset="0"/>
              </a:rPr>
              <a:t>10 30 60 20      </a:t>
            </a:r>
          </a:p>
          <a:p>
            <a:r>
              <a:rPr lang="fr-FR" sz="1200" dirty="0">
                <a:latin typeface="Courier (W1)" pitchFamily="49" charset="0"/>
              </a:rPr>
              <a:t>10 30 60 20      </a:t>
            </a:r>
          </a:p>
          <a:p>
            <a:r>
              <a:rPr lang="fr-FR" sz="1200" dirty="0">
                <a:latin typeface="Courier (W1)" pitchFamily="49" charset="0"/>
              </a:rPr>
              <a:t>10 30 50 16.66667</a:t>
            </a:r>
          </a:p>
          <a:p>
            <a:r>
              <a:rPr lang="fr-FR" sz="1200" dirty="0">
                <a:latin typeface="Courier (W1)" pitchFamily="49" charset="0"/>
              </a:rPr>
              <a:t>10 20 40 13.33333</a:t>
            </a:r>
          </a:p>
          <a:p>
            <a:endParaRPr lang="fr-FR" sz="1200" dirty="0">
              <a:latin typeface="Courier (W1)" pitchFamily="49" charset="0"/>
            </a:endParaRPr>
          </a:p>
        </p:txBody>
      </p:sp>
    </p:spTree>
    <p:extLst>
      <p:ext uri="{BB962C8B-B14F-4D97-AF65-F5344CB8AC3E}">
        <p14:creationId xmlns:p14="http://schemas.microsoft.com/office/powerpoint/2010/main" val="1043635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t>Agenda</a:t>
            </a:r>
          </a:p>
        </p:txBody>
      </p:sp>
      <p:sp>
        <p:nvSpPr>
          <p:cNvPr id="7" name="Content Placeholder 6"/>
          <p:cNvSpPr>
            <a:spLocks noGrp="1"/>
          </p:cNvSpPr>
          <p:nvPr>
            <p:ph idx="1"/>
          </p:nvPr>
        </p:nvSpPr>
        <p:spPr/>
        <p:txBody>
          <a:bodyPr/>
          <a:lstStyle/>
          <a:p>
            <a:pPr marL="0" indent="0">
              <a:spcBef>
                <a:spcPts val="0"/>
              </a:spcBef>
              <a:buNone/>
            </a:pPr>
            <a:r>
              <a:rPr lang="en-GB" b="1" dirty="0"/>
              <a:t>DAY 1</a:t>
            </a:r>
          </a:p>
          <a:p>
            <a:pPr marL="0" indent="0">
              <a:spcBef>
                <a:spcPts val="0"/>
              </a:spcBef>
              <a:buNone/>
            </a:pPr>
            <a:endParaRPr lang="en-GB" dirty="0"/>
          </a:p>
          <a:p>
            <a:pPr>
              <a:spcBef>
                <a:spcPts val="0"/>
              </a:spcBef>
            </a:pPr>
            <a:r>
              <a:rPr lang="en-GB" dirty="0"/>
              <a:t>Getting Started</a:t>
            </a:r>
          </a:p>
          <a:p>
            <a:pPr>
              <a:spcBef>
                <a:spcPts val="0"/>
              </a:spcBef>
            </a:pPr>
            <a:r>
              <a:rPr lang="en-GB" dirty="0"/>
              <a:t>File I/O</a:t>
            </a:r>
          </a:p>
          <a:p>
            <a:pPr>
              <a:spcBef>
                <a:spcPts val="0"/>
              </a:spcBef>
            </a:pPr>
            <a:r>
              <a:rPr lang="en-GB" dirty="0"/>
              <a:t>Atoms and Lists</a:t>
            </a:r>
          </a:p>
          <a:p>
            <a:pPr>
              <a:spcBef>
                <a:spcPts val="0"/>
              </a:spcBef>
            </a:pPr>
            <a:r>
              <a:rPr lang="en-GB" dirty="0"/>
              <a:t>Dictionaries, Tables and Functions</a:t>
            </a:r>
          </a:p>
          <a:p>
            <a:pPr marL="0" indent="0">
              <a:spcBef>
                <a:spcPts val="0"/>
              </a:spcBef>
              <a:buNone/>
            </a:pPr>
            <a:endParaRPr lang="en-GB" dirty="0"/>
          </a:p>
          <a:p>
            <a:pPr marL="0" indent="0">
              <a:spcBef>
                <a:spcPts val="0"/>
              </a:spcBef>
              <a:buNone/>
            </a:pPr>
            <a:r>
              <a:rPr lang="en-GB" b="1" dirty="0"/>
              <a:t>DAY 2</a:t>
            </a:r>
          </a:p>
          <a:p>
            <a:pPr marL="0" indent="0">
              <a:spcBef>
                <a:spcPts val="0"/>
              </a:spcBef>
              <a:buNone/>
            </a:pPr>
            <a:endParaRPr lang="en-GB" dirty="0"/>
          </a:p>
          <a:p>
            <a:pPr marL="0" indent="0">
              <a:spcBef>
                <a:spcPts val="0"/>
              </a:spcBef>
              <a:buNone/>
            </a:pPr>
            <a:r>
              <a:rPr lang="en-GB" dirty="0"/>
              <a:t>5.     Q-</a:t>
            </a:r>
            <a:r>
              <a:rPr lang="en-GB" dirty="0" err="1"/>
              <a:t>sql</a:t>
            </a:r>
            <a:r>
              <a:rPr lang="en-GB" dirty="0"/>
              <a:t>, </a:t>
            </a:r>
            <a:r>
              <a:rPr lang="en-US" dirty="0"/>
              <a:t>Joins</a:t>
            </a:r>
            <a:endParaRPr lang="en-GB" dirty="0"/>
          </a:p>
          <a:p>
            <a:pPr>
              <a:spcBef>
                <a:spcPts val="0"/>
              </a:spcBef>
              <a:buAutoNum type="arabicPeriod" startAt="6"/>
            </a:pPr>
            <a:r>
              <a:rPr lang="en-US" dirty="0"/>
              <a:t>Adverbs</a:t>
            </a:r>
          </a:p>
          <a:p>
            <a:pPr>
              <a:spcBef>
                <a:spcPts val="0"/>
              </a:spcBef>
              <a:buAutoNum type="arabicPeriod" startAt="6"/>
            </a:pPr>
            <a:r>
              <a:rPr lang="en-US" dirty="0"/>
              <a:t>Debugging</a:t>
            </a:r>
          </a:p>
          <a:p>
            <a:pPr>
              <a:spcBef>
                <a:spcPts val="0"/>
              </a:spcBef>
              <a:buAutoNum type="arabicPeriod" startAt="6"/>
            </a:pPr>
            <a:r>
              <a:rPr lang="en-US" dirty="0"/>
              <a:t>Intro to </a:t>
            </a:r>
            <a:r>
              <a:rPr lang="en-US" dirty="0" err="1"/>
              <a:t>kdb</a:t>
            </a:r>
            <a:r>
              <a:rPr lang="en-US" dirty="0"/>
              <a:t> tick architecture</a:t>
            </a:r>
          </a:p>
          <a:p>
            <a:pPr>
              <a:spcBef>
                <a:spcPts val="0"/>
              </a:spcBef>
              <a:buAutoNum type="arabicPeriod" startAt="6"/>
            </a:pPr>
            <a:r>
              <a:rPr lang="en-US" dirty="0"/>
              <a:t>Application sharing</a:t>
            </a:r>
            <a:endParaRPr lang="en-GB" dirty="0"/>
          </a:p>
        </p:txBody>
      </p:sp>
      <p:sp>
        <p:nvSpPr>
          <p:cNvPr id="2" name="Slide Number Placeholder 1"/>
          <p:cNvSpPr>
            <a:spLocks noGrp="1"/>
          </p:cNvSpPr>
          <p:nvPr>
            <p:ph type="sldNum" sz="quarter" idx="12"/>
          </p:nvPr>
        </p:nvSpPr>
        <p:spPr/>
        <p:txBody>
          <a:bodyPr/>
          <a:lstStyle/>
          <a:p>
            <a:fld id="{5435ED1D-9C82-406C-A555-58E463570241}" type="slidenum">
              <a:rPr lang="en-GB" smtClean="0"/>
              <a:pPr/>
              <a:t>3</a:t>
            </a:fld>
            <a:endParaRPr lang="en-GB"/>
          </a:p>
        </p:txBody>
      </p:sp>
    </p:spTree>
    <p:extLst>
      <p:ext uri="{BB962C8B-B14F-4D97-AF65-F5344CB8AC3E}">
        <p14:creationId xmlns:p14="http://schemas.microsoft.com/office/powerpoint/2010/main" val="1797357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a:xfrm>
            <a:off x="452438" y="1346720"/>
            <a:ext cx="9001125" cy="4681537"/>
          </a:xfrm>
        </p:spPr>
        <p:txBody>
          <a:bodyPr/>
          <a:lstStyle/>
          <a:p>
            <a:r>
              <a:rPr lang="en-US" dirty="0"/>
              <a:t>Load BD6_20170517.q</a:t>
            </a:r>
          </a:p>
          <a:p>
            <a:r>
              <a:rPr lang="en-US" dirty="0"/>
              <a:t>List the columns within the trades table</a:t>
            </a:r>
          </a:p>
          <a:p>
            <a:r>
              <a:rPr lang="en-US" dirty="0"/>
              <a:t>Rename the column quantity with volume</a:t>
            </a:r>
          </a:p>
          <a:p>
            <a:r>
              <a:rPr lang="en-US" dirty="0"/>
              <a:t>Sort the prices within the trades table in ascending/descending order</a:t>
            </a:r>
          </a:p>
          <a:p>
            <a:r>
              <a:rPr lang="en-US" dirty="0"/>
              <a:t>Meta on the sorted table -&gt; what do you notice</a:t>
            </a:r>
          </a:p>
          <a:p>
            <a:r>
              <a:rPr lang="en-US" dirty="0"/>
              <a:t>Make the </a:t>
            </a:r>
            <a:r>
              <a:rPr lang="en-US" dirty="0" err="1"/>
              <a:t>sym</a:t>
            </a:r>
            <a:r>
              <a:rPr lang="en-US" dirty="0"/>
              <a:t> column the primary key for the trades table</a:t>
            </a:r>
          </a:p>
          <a:p>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30</a:t>
            </a:fld>
            <a:endParaRPr lang="en-GB"/>
          </a:p>
        </p:txBody>
      </p:sp>
      <p:sp>
        <p:nvSpPr>
          <p:cNvPr id="6" name="Rectangle 5"/>
          <p:cNvSpPr/>
          <p:nvPr/>
        </p:nvSpPr>
        <p:spPr>
          <a:xfrm>
            <a:off x="529163" y="3528520"/>
            <a:ext cx="8885767"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b="1" dirty="0">
                <a:latin typeface="Courier (W1)" pitchFamily="49" charset="0"/>
              </a:rPr>
              <a:t>SOLUTION:</a:t>
            </a:r>
          </a:p>
          <a:p>
            <a:r>
              <a:rPr lang="en-US" sz="1400" dirty="0">
                <a:latin typeface="Courier (W1)" pitchFamily="49" charset="0"/>
              </a:rPr>
              <a:t>q) filename: </a:t>
            </a:r>
            <a:r>
              <a:rPr lang="en-US" sz="1400" dirty="0" err="1">
                <a:latin typeface="Courier (W1)" pitchFamily="49" charset="0"/>
              </a:rPr>
              <a:t>hsym</a:t>
            </a:r>
            <a:r>
              <a:rPr lang="en-US" sz="1400" dirty="0">
                <a:latin typeface="Courier (W1)" pitchFamily="49" charset="0"/>
              </a:rPr>
              <a:t> `$("c:/q/training/BD6_20170517.q") </a:t>
            </a:r>
          </a:p>
          <a:p>
            <a:r>
              <a:rPr lang="en-US" sz="1400" dirty="0">
                <a:latin typeface="Courier (W1)" pitchFamily="49" charset="0"/>
              </a:rPr>
              <a:t>q) data: get filename</a:t>
            </a:r>
          </a:p>
          <a:p>
            <a:r>
              <a:rPr lang="en-US" sz="1400" dirty="0">
                <a:latin typeface="Courier (W1)" pitchFamily="49" charset="0"/>
              </a:rPr>
              <a:t>q) cols data</a:t>
            </a:r>
          </a:p>
          <a:p>
            <a:r>
              <a:rPr lang="en-US" sz="1400" dirty="0">
                <a:latin typeface="Courier (W1)" pitchFamily="49" charset="0"/>
              </a:rPr>
              <a:t>q) update </a:t>
            </a:r>
            <a:r>
              <a:rPr lang="en-US" sz="1400" dirty="0" err="1">
                <a:latin typeface="Courier (W1)" pitchFamily="49" charset="0"/>
              </a:rPr>
              <a:t>price,volume:quantity</a:t>
            </a:r>
            <a:r>
              <a:rPr lang="en-US" sz="1400" dirty="0">
                <a:latin typeface="Courier (W1)" pitchFamily="49" charset="0"/>
              </a:rPr>
              <a:t> from data</a:t>
            </a:r>
          </a:p>
          <a:p>
            <a:r>
              <a:rPr lang="en-US" sz="1400" dirty="0">
                <a:latin typeface="Courier (W1)" pitchFamily="49" charset="0"/>
              </a:rPr>
              <a:t>q) `price </a:t>
            </a:r>
            <a:r>
              <a:rPr lang="en-US" sz="1400" dirty="0" err="1">
                <a:latin typeface="Courier (W1)" pitchFamily="49" charset="0"/>
              </a:rPr>
              <a:t>xasc</a:t>
            </a:r>
            <a:r>
              <a:rPr lang="en-US" sz="1400" dirty="0">
                <a:latin typeface="Courier (W1)" pitchFamily="49" charset="0"/>
              </a:rPr>
              <a:t> data</a:t>
            </a:r>
          </a:p>
          <a:p>
            <a:r>
              <a:rPr lang="en-US" sz="1400" dirty="0">
                <a:latin typeface="Courier (W1)" pitchFamily="49" charset="0"/>
              </a:rPr>
              <a:t>q) `price </a:t>
            </a:r>
            <a:r>
              <a:rPr lang="en-US" sz="1400" dirty="0" err="1">
                <a:latin typeface="Courier (W1)" pitchFamily="49" charset="0"/>
              </a:rPr>
              <a:t>xdesc</a:t>
            </a:r>
            <a:r>
              <a:rPr lang="en-US" sz="1400" dirty="0">
                <a:latin typeface="Courier (W1)" pitchFamily="49" charset="0"/>
              </a:rPr>
              <a:t> data</a:t>
            </a:r>
          </a:p>
          <a:p>
            <a:r>
              <a:rPr lang="en-US" sz="1400" dirty="0">
                <a:latin typeface="Courier (W1)" pitchFamily="49" charset="0"/>
              </a:rPr>
              <a:t>q) meta `price </a:t>
            </a:r>
            <a:r>
              <a:rPr lang="en-US" sz="1400" dirty="0" err="1">
                <a:latin typeface="Courier (W1)" pitchFamily="49" charset="0"/>
              </a:rPr>
              <a:t>xdesc</a:t>
            </a:r>
            <a:r>
              <a:rPr lang="en-US" sz="1400" dirty="0">
                <a:latin typeface="Courier (W1)" pitchFamily="49" charset="0"/>
              </a:rPr>
              <a:t> data</a:t>
            </a:r>
          </a:p>
          <a:p>
            <a:r>
              <a:rPr lang="en-US" sz="1400" dirty="0">
                <a:latin typeface="Courier (W1)" pitchFamily="49" charset="0"/>
              </a:rPr>
              <a:t>q) `</a:t>
            </a:r>
            <a:r>
              <a:rPr lang="en-US" sz="1400" dirty="0" err="1">
                <a:latin typeface="Courier (W1)" pitchFamily="49" charset="0"/>
              </a:rPr>
              <a:t>sym</a:t>
            </a:r>
            <a:r>
              <a:rPr lang="en-US" sz="1400" dirty="0">
                <a:latin typeface="Courier (W1)" pitchFamily="49" charset="0"/>
              </a:rPr>
              <a:t> </a:t>
            </a:r>
            <a:r>
              <a:rPr lang="en-US" sz="1400" dirty="0" err="1">
                <a:latin typeface="Courier (W1)" pitchFamily="49" charset="0"/>
              </a:rPr>
              <a:t>xkey</a:t>
            </a:r>
            <a:r>
              <a:rPr lang="en-US" sz="1400" dirty="0">
                <a:latin typeface="Courier (W1)" pitchFamily="49" charset="0"/>
              </a:rPr>
              <a:t> data</a:t>
            </a:r>
          </a:p>
        </p:txBody>
      </p:sp>
    </p:spTree>
    <p:extLst>
      <p:ext uri="{BB962C8B-B14F-4D97-AF65-F5344CB8AC3E}">
        <p14:creationId xmlns:p14="http://schemas.microsoft.com/office/powerpoint/2010/main" val="418860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Joins</a:t>
            </a:r>
          </a:p>
        </p:txBody>
      </p:sp>
      <p:sp>
        <p:nvSpPr>
          <p:cNvPr id="3" name="Content Placeholder 2"/>
          <p:cNvSpPr>
            <a:spLocks noGrp="1"/>
          </p:cNvSpPr>
          <p:nvPr>
            <p:ph idx="1"/>
          </p:nvPr>
        </p:nvSpPr>
        <p:spPr/>
        <p:txBody>
          <a:bodyPr>
            <a:normAutofit/>
          </a:bodyPr>
          <a:lstStyle/>
          <a:p>
            <a:r>
              <a:rPr lang="en-US" dirty="0"/>
              <a:t>Joins combine data together from different tables.</a:t>
            </a:r>
          </a:p>
          <a:p>
            <a:r>
              <a:rPr lang="en-US" dirty="0"/>
              <a:t>Some joins are </a:t>
            </a:r>
            <a:r>
              <a:rPr lang="en-US" b="1" dirty="0"/>
              <a:t>keyed</a:t>
            </a:r>
            <a:r>
              <a:rPr lang="en-US" dirty="0"/>
              <a:t>, i.e. the join is matched on columns in a keyed table.</a:t>
            </a:r>
          </a:p>
          <a:p>
            <a:r>
              <a:rPr lang="en-US" dirty="0"/>
              <a:t>Some joins are </a:t>
            </a:r>
            <a:r>
              <a:rPr lang="en-US" b="1" dirty="0" err="1"/>
              <a:t>asof</a:t>
            </a:r>
            <a:r>
              <a:rPr lang="en-US" dirty="0"/>
              <a:t>, i.e. the time column in the first table dictates intervals for the time column in the second table.</a:t>
            </a:r>
          </a:p>
          <a:p>
            <a:r>
              <a:rPr lang="en-US" dirty="0"/>
              <a:t>Columns will be filled with nulls if necessary.</a:t>
            </a:r>
          </a:p>
        </p:txBody>
      </p:sp>
      <p:sp>
        <p:nvSpPr>
          <p:cNvPr id="4" name="Slide Number Placeholder 3"/>
          <p:cNvSpPr>
            <a:spLocks noGrp="1"/>
          </p:cNvSpPr>
          <p:nvPr>
            <p:ph type="sldNum" sz="quarter" idx="11"/>
          </p:nvPr>
        </p:nvSpPr>
        <p:spPr/>
        <p:txBody>
          <a:bodyPr/>
          <a:lstStyle/>
          <a:p>
            <a:fld id="{5435ED1D-9C82-406C-A555-58E463570241}" type="slidenum">
              <a:rPr lang="en-GB" smtClean="0"/>
              <a:pPr/>
              <a:t>31</a:t>
            </a:fld>
            <a:endParaRPr lang="en-GB"/>
          </a:p>
        </p:txBody>
      </p:sp>
    </p:spTree>
    <p:extLst>
      <p:ext uri="{BB962C8B-B14F-4D97-AF65-F5344CB8AC3E}">
        <p14:creationId xmlns:p14="http://schemas.microsoft.com/office/powerpoint/2010/main" val="2507347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Vertical Joins</a:t>
            </a:r>
          </a:p>
        </p:txBody>
      </p:sp>
      <p:sp>
        <p:nvSpPr>
          <p:cNvPr id="3" name="Content Placeholder 2"/>
          <p:cNvSpPr>
            <a:spLocks noGrp="1"/>
          </p:cNvSpPr>
          <p:nvPr>
            <p:ph idx="1"/>
          </p:nvPr>
        </p:nvSpPr>
        <p:spPr/>
        <p:txBody>
          <a:bodyPr>
            <a:normAutofit/>
          </a:bodyPr>
          <a:lstStyle/>
          <a:p>
            <a:r>
              <a:rPr lang="en-US"/>
              <a:t>table1 , table2</a:t>
            </a:r>
          </a:p>
          <a:p>
            <a:r>
              <a:rPr lang="en-US"/>
              <a:t>The vertical join ‘,’ is used as for joining simple lists, and </a:t>
            </a:r>
            <a:r>
              <a:rPr lang="en-US" b="1"/>
              <a:t>table2</a:t>
            </a:r>
            <a:r>
              <a:rPr lang="en-US"/>
              <a:t> is concatenated to </a:t>
            </a:r>
            <a:r>
              <a:rPr lang="en-US" b="1"/>
              <a:t>table1</a:t>
            </a:r>
            <a:r>
              <a:rPr lang="en-US"/>
              <a:t>.</a:t>
            </a:r>
          </a:p>
          <a:p>
            <a:r>
              <a:rPr lang="en-US"/>
              <a:t>Both tables must have exactly the same schema (column names and column types) or the join will fail.</a:t>
            </a:r>
          </a:p>
        </p:txBody>
      </p:sp>
      <p:sp>
        <p:nvSpPr>
          <p:cNvPr id="4" name="Slide Number Placeholder 3"/>
          <p:cNvSpPr>
            <a:spLocks noGrp="1"/>
          </p:cNvSpPr>
          <p:nvPr>
            <p:ph type="sldNum" sz="quarter" idx="11"/>
          </p:nvPr>
        </p:nvSpPr>
        <p:spPr/>
        <p:txBody>
          <a:bodyPr/>
          <a:lstStyle/>
          <a:p>
            <a:fld id="{5435ED1D-9C82-406C-A555-58E463570241}" type="slidenum">
              <a:rPr lang="en-GB" smtClean="0"/>
              <a:pPr/>
              <a:t>32</a:t>
            </a:fld>
            <a:endParaRPr lang="en-GB"/>
          </a:p>
        </p:txBody>
      </p:sp>
      <p:grpSp>
        <p:nvGrpSpPr>
          <p:cNvPr id="5" name="Group 4"/>
          <p:cNvGrpSpPr/>
          <p:nvPr/>
        </p:nvGrpSpPr>
        <p:grpSpPr>
          <a:xfrm>
            <a:off x="985838" y="3450154"/>
            <a:ext cx="7584818" cy="2154503"/>
            <a:chOff x="928688" y="3209097"/>
            <a:chExt cx="7584818" cy="2154503"/>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8" y="3209097"/>
              <a:ext cx="2845933" cy="896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88" y="4477504"/>
              <a:ext cx="2908481" cy="886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5874" y="3409747"/>
              <a:ext cx="2887632" cy="1449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a:stCxn id="6" idx="3"/>
              <a:endCxn id="8" idx="1"/>
            </p:cNvCxnSpPr>
            <p:nvPr/>
          </p:nvCxnSpPr>
          <p:spPr>
            <a:xfrm>
              <a:off x="3831771" y="3657358"/>
              <a:ext cx="1794103" cy="4769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3"/>
              <a:endCxn id="8" idx="1"/>
            </p:cNvCxnSpPr>
            <p:nvPr/>
          </p:nvCxnSpPr>
          <p:spPr>
            <a:xfrm flipV="1">
              <a:off x="3837169" y="4134261"/>
              <a:ext cx="1788705" cy="7862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04908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Vertical Joins</a:t>
            </a:r>
          </a:p>
        </p:txBody>
      </p:sp>
      <p:sp>
        <p:nvSpPr>
          <p:cNvPr id="3" name="Content Placeholder 2"/>
          <p:cNvSpPr>
            <a:spLocks noGrp="1"/>
          </p:cNvSpPr>
          <p:nvPr>
            <p:ph idx="1"/>
          </p:nvPr>
        </p:nvSpPr>
        <p:spPr/>
        <p:txBody>
          <a:bodyPr>
            <a:normAutofit/>
          </a:bodyPr>
          <a:lstStyle/>
          <a:p>
            <a:r>
              <a:rPr lang="en-US" dirty="0"/>
              <a:t>Load table BD6_20170517.q</a:t>
            </a:r>
          </a:p>
          <a:p>
            <a:r>
              <a:rPr lang="en-US" dirty="0"/>
              <a:t>Build 2 tables T1 and T2 with the top 3 and bottom 3 rows from table</a:t>
            </a:r>
          </a:p>
          <a:p>
            <a:r>
              <a:rPr lang="en-US" dirty="0"/>
              <a:t>Join T1 and T2 (vertically)</a:t>
            </a:r>
          </a:p>
        </p:txBody>
      </p:sp>
      <p:sp>
        <p:nvSpPr>
          <p:cNvPr id="4" name="Slide Number Placeholder 3"/>
          <p:cNvSpPr>
            <a:spLocks noGrp="1"/>
          </p:cNvSpPr>
          <p:nvPr>
            <p:ph type="sldNum" sz="quarter" idx="11"/>
          </p:nvPr>
        </p:nvSpPr>
        <p:spPr/>
        <p:txBody>
          <a:bodyPr/>
          <a:lstStyle/>
          <a:p>
            <a:fld id="{5435ED1D-9C82-406C-A555-58E463570241}" type="slidenum">
              <a:rPr lang="en-GB" smtClean="0"/>
              <a:pPr/>
              <a:t>33</a:t>
            </a:fld>
            <a:endParaRPr lang="en-GB"/>
          </a:p>
        </p:txBody>
      </p:sp>
      <p:sp>
        <p:nvSpPr>
          <p:cNvPr id="5" name="Rectangle 4"/>
          <p:cNvSpPr/>
          <p:nvPr/>
        </p:nvSpPr>
        <p:spPr>
          <a:xfrm>
            <a:off x="478971" y="3273018"/>
            <a:ext cx="8964386" cy="97241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200" b="1" dirty="0">
                <a:latin typeface="Courier (W1)" pitchFamily="49" charset="0"/>
              </a:rPr>
              <a:t>SOLUTION: </a:t>
            </a:r>
          </a:p>
          <a:p>
            <a:r>
              <a:rPr lang="en-US" sz="1200" dirty="0">
                <a:latin typeface="Courier (W1)" pitchFamily="49" charset="0"/>
              </a:rPr>
              <a:t>q)T1:3#trades</a:t>
            </a:r>
          </a:p>
          <a:p>
            <a:r>
              <a:rPr lang="en-US" sz="1200" dirty="0">
                <a:latin typeface="Courier (W1)" pitchFamily="49" charset="0"/>
              </a:rPr>
              <a:t>q)T2:-3#trades</a:t>
            </a:r>
          </a:p>
          <a:p>
            <a:r>
              <a:rPr lang="en-US" sz="1200" dirty="0">
                <a:latin typeface="Courier (W1)" pitchFamily="49" charset="0"/>
              </a:rPr>
              <a:t>q)T1,T2</a:t>
            </a:r>
          </a:p>
        </p:txBody>
      </p:sp>
    </p:spTree>
    <p:extLst>
      <p:ext uri="{BB962C8B-B14F-4D97-AF65-F5344CB8AC3E}">
        <p14:creationId xmlns:p14="http://schemas.microsoft.com/office/powerpoint/2010/main" val="7641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Horizontal Joins</a:t>
            </a:r>
          </a:p>
        </p:txBody>
      </p:sp>
      <p:sp>
        <p:nvSpPr>
          <p:cNvPr id="3" name="Content Placeholder 2"/>
          <p:cNvSpPr>
            <a:spLocks noGrp="1"/>
          </p:cNvSpPr>
          <p:nvPr>
            <p:ph idx="1"/>
          </p:nvPr>
        </p:nvSpPr>
        <p:spPr/>
        <p:txBody>
          <a:bodyPr>
            <a:normAutofit/>
          </a:bodyPr>
          <a:lstStyle/>
          <a:p>
            <a:r>
              <a:rPr lang="en-US"/>
              <a:t>table1 , ' table2</a:t>
            </a:r>
          </a:p>
          <a:p>
            <a:r>
              <a:rPr lang="en-US"/>
              <a:t>The horizontal join joins tables with the same number of rows; i.e. adds an extra set of columns.</a:t>
            </a:r>
          </a:p>
        </p:txBody>
      </p:sp>
      <p:sp>
        <p:nvSpPr>
          <p:cNvPr id="4" name="Slide Number Placeholder 3"/>
          <p:cNvSpPr>
            <a:spLocks noGrp="1"/>
          </p:cNvSpPr>
          <p:nvPr>
            <p:ph type="sldNum" sz="quarter" idx="11"/>
          </p:nvPr>
        </p:nvSpPr>
        <p:spPr/>
        <p:txBody>
          <a:bodyPr/>
          <a:lstStyle/>
          <a:p>
            <a:fld id="{5435ED1D-9C82-406C-A555-58E463570241}" type="slidenum">
              <a:rPr lang="en-GB" smtClean="0"/>
              <a:pPr/>
              <a:t>34</a:t>
            </a:fld>
            <a:endParaRPr lang="en-GB"/>
          </a:p>
        </p:txBody>
      </p:sp>
      <p:grpSp>
        <p:nvGrpSpPr>
          <p:cNvPr id="14" name="Group 13"/>
          <p:cNvGrpSpPr/>
          <p:nvPr/>
        </p:nvGrpSpPr>
        <p:grpSpPr>
          <a:xfrm>
            <a:off x="1959428" y="3014658"/>
            <a:ext cx="4669972" cy="2939827"/>
            <a:chOff x="1959428" y="3014659"/>
            <a:chExt cx="3892324" cy="2483308"/>
          </a:xfrm>
        </p:grpSpPr>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28" y="3014659"/>
              <a:ext cx="18288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4002" y="3014660"/>
              <a:ext cx="104775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5112" y="4669292"/>
              <a:ext cx="26193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Arrow Connector 10"/>
            <p:cNvCxnSpPr>
              <a:stCxn id="6149" idx="2"/>
              <a:endCxn id="6151" idx="0"/>
            </p:cNvCxnSpPr>
            <p:nvPr/>
          </p:nvCxnSpPr>
          <p:spPr>
            <a:xfrm>
              <a:off x="2873828" y="3843334"/>
              <a:ext cx="1240972" cy="8259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150" idx="2"/>
              <a:endCxn id="6151" idx="0"/>
            </p:cNvCxnSpPr>
            <p:nvPr/>
          </p:nvCxnSpPr>
          <p:spPr>
            <a:xfrm flipH="1">
              <a:off x="4114800" y="3843335"/>
              <a:ext cx="1213077" cy="825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2635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Horizontal Joins</a:t>
            </a:r>
          </a:p>
        </p:txBody>
      </p:sp>
      <p:sp>
        <p:nvSpPr>
          <p:cNvPr id="3" name="Content Placeholder 2"/>
          <p:cNvSpPr>
            <a:spLocks noGrp="1"/>
          </p:cNvSpPr>
          <p:nvPr>
            <p:ph idx="1"/>
          </p:nvPr>
        </p:nvSpPr>
        <p:spPr/>
        <p:txBody>
          <a:bodyPr>
            <a:normAutofit/>
          </a:bodyPr>
          <a:lstStyle/>
          <a:p>
            <a:r>
              <a:rPr lang="en-US" dirty="0"/>
              <a:t>Load table BD6_20170517.q</a:t>
            </a:r>
          </a:p>
          <a:p>
            <a:r>
              <a:rPr lang="en-US" dirty="0"/>
              <a:t>Build 2 tables T1 and T2. T1 contains timestamp and </a:t>
            </a:r>
            <a:r>
              <a:rPr lang="en-US" dirty="0" err="1"/>
              <a:t>sym</a:t>
            </a:r>
            <a:r>
              <a:rPr lang="en-US" dirty="0"/>
              <a:t> from the trades tables. T2 contains the price and volume (quantity) from the trades table</a:t>
            </a:r>
          </a:p>
          <a:p>
            <a:r>
              <a:rPr lang="en-US" dirty="0"/>
              <a:t>Join T1 and T2 (horizontally)</a:t>
            </a:r>
          </a:p>
          <a:p>
            <a:pPr marL="0" indent="0">
              <a:buNone/>
            </a:pPr>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35</a:t>
            </a:fld>
            <a:endParaRPr lang="en-GB"/>
          </a:p>
        </p:txBody>
      </p:sp>
      <p:sp>
        <p:nvSpPr>
          <p:cNvPr id="6" name="Rectangle 5"/>
          <p:cNvSpPr/>
          <p:nvPr/>
        </p:nvSpPr>
        <p:spPr>
          <a:xfrm>
            <a:off x="457200" y="3432722"/>
            <a:ext cx="8964386" cy="133163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200" b="1" dirty="0">
                <a:latin typeface="Courier (W1)" pitchFamily="49" charset="0"/>
              </a:rPr>
              <a:t>SOLUTION: </a:t>
            </a:r>
          </a:p>
          <a:p>
            <a:r>
              <a:rPr lang="en-US" sz="1200" dirty="0">
                <a:latin typeface="Courier (W1)" pitchFamily="49" charset="0"/>
              </a:rPr>
              <a:t>q) table1: select </a:t>
            </a:r>
            <a:r>
              <a:rPr lang="en-US" sz="1200" dirty="0" err="1">
                <a:latin typeface="Courier (W1)" pitchFamily="49" charset="0"/>
              </a:rPr>
              <a:t>timestamp,sym</a:t>
            </a:r>
            <a:r>
              <a:rPr lang="en-US" sz="1200" dirty="0">
                <a:latin typeface="Courier (W1)" pitchFamily="49" charset="0"/>
              </a:rPr>
              <a:t> from data</a:t>
            </a:r>
          </a:p>
          <a:p>
            <a:r>
              <a:rPr lang="en-US" sz="1200" dirty="0">
                <a:latin typeface="Courier (W1)" pitchFamily="49" charset="0"/>
              </a:rPr>
              <a:t>q) table2: select </a:t>
            </a:r>
            <a:r>
              <a:rPr lang="en-US" sz="1200" dirty="0" err="1">
                <a:latin typeface="Courier (W1)" pitchFamily="49" charset="0"/>
              </a:rPr>
              <a:t>price,volume:quantity</a:t>
            </a:r>
            <a:r>
              <a:rPr lang="en-US" sz="1200" dirty="0">
                <a:latin typeface="Courier (W1)" pitchFamily="49" charset="0"/>
              </a:rPr>
              <a:t> from data</a:t>
            </a:r>
          </a:p>
          <a:p>
            <a:r>
              <a:rPr lang="en-US" sz="1200" dirty="0">
                <a:latin typeface="Courier (W1)" pitchFamily="49" charset="0"/>
              </a:rPr>
              <a:t>q) table1,'table2</a:t>
            </a:r>
          </a:p>
        </p:txBody>
      </p:sp>
    </p:spTree>
    <p:extLst>
      <p:ext uri="{BB962C8B-B14F-4D97-AF65-F5344CB8AC3E}">
        <p14:creationId xmlns:p14="http://schemas.microsoft.com/office/powerpoint/2010/main" val="212731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 Joins</a:t>
            </a:r>
          </a:p>
        </p:txBody>
      </p:sp>
      <p:sp>
        <p:nvSpPr>
          <p:cNvPr id="3" name="Content Placeholder 2"/>
          <p:cNvSpPr>
            <a:spLocks noGrp="1"/>
          </p:cNvSpPr>
          <p:nvPr>
            <p:ph idx="1"/>
          </p:nvPr>
        </p:nvSpPr>
        <p:spPr>
          <a:xfrm>
            <a:off x="452438" y="1393371"/>
            <a:ext cx="9001125" cy="4880429"/>
          </a:xfrm>
        </p:spPr>
        <p:txBody>
          <a:bodyPr>
            <a:normAutofit/>
          </a:bodyPr>
          <a:lstStyle/>
          <a:p>
            <a:r>
              <a:rPr lang="en-US" dirty="0"/>
              <a:t>table </a:t>
            </a:r>
            <a:r>
              <a:rPr lang="en-US" dirty="0" err="1"/>
              <a:t>lj</a:t>
            </a:r>
            <a:r>
              <a:rPr lang="en-US" dirty="0"/>
              <a:t> </a:t>
            </a:r>
            <a:r>
              <a:rPr lang="en-US" dirty="0" err="1"/>
              <a:t>keyedtable</a:t>
            </a:r>
            <a:endParaRPr lang="en-US" dirty="0"/>
          </a:p>
          <a:p>
            <a:r>
              <a:rPr lang="en-US" dirty="0"/>
              <a:t>A left join is a horizontal join, based on the value of a subset of columns.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right argument must be keyed, and where the keys are matched to the columns in the left argument the join is completed. The left argument can be keyed or </a:t>
            </a:r>
            <a:r>
              <a:rPr lang="en-US" dirty="0" err="1"/>
              <a:t>unkeyed</a:t>
            </a:r>
            <a:r>
              <a:rPr lang="en-US" dirty="0"/>
              <a:t>.</a:t>
            </a:r>
          </a:p>
          <a:p>
            <a:r>
              <a:rPr lang="en-US" dirty="0"/>
              <a:t>If a key from </a:t>
            </a:r>
            <a:r>
              <a:rPr lang="en-US" b="1" dirty="0" err="1"/>
              <a:t>keyedtable</a:t>
            </a:r>
            <a:r>
              <a:rPr lang="en-US" dirty="0"/>
              <a:t> isn't present in </a:t>
            </a:r>
            <a:r>
              <a:rPr lang="en-US" b="1" dirty="0"/>
              <a:t>table</a:t>
            </a:r>
            <a:r>
              <a:rPr lang="en-US" dirty="0"/>
              <a:t>, that data will not be joined.</a:t>
            </a:r>
          </a:p>
          <a:p>
            <a:r>
              <a:rPr lang="en-US" dirty="0"/>
              <a:t>If there is no key present in </a:t>
            </a:r>
            <a:r>
              <a:rPr lang="en-US" b="1" dirty="0" err="1"/>
              <a:t>keyedtable</a:t>
            </a:r>
            <a:r>
              <a:rPr lang="en-US" dirty="0"/>
              <a:t> which is in </a:t>
            </a:r>
            <a:r>
              <a:rPr lang="en-US" b="1" dirty="0"/>
              <a:t>table</a:t>
            </a:r>
            <a:r>
              <a:rPr lang="en-US" dirty="0"/>
              <a:t>, then the join results in null values.</a:t>
            </a:r>
          </a:p>
        </p:txBody>
      </p:sp>
      <p:sp>
        <p:nvSpPr>
          <p:cNvPr id="4" name="Slide Number Placeholder 3"/>
          <p:cNvSpPr>
            <a:spLocks noGrp="1"/>
          </p:cNvSpPr>
          <p:nvPr>
            <p:ph type="sldNum" sz="quarter" idx="11"/>
          </p:nvPr>
        </p:nvSpPr>
        <p:spPr/>
        <p:txBody>
          <a:bodyPr/>
          <a:lstStyle/>
          <a:p>
            <a:fld id="{5435ED1D-9C82-406C-A555-58E463570241}" type="slidenum">
              <a:rPr lang="en-GB" smtClean="0"/>
              <a:pPr/>
              <a:t>36</a:t>
            </a:fld>
            <a:endParaRPr lang="en-GB"/>
          </a:p>
        </p:txBody>
      </p:sp>
      <p:pic>
        <p:nvPicPr>
          <p:cNvPr id="2050" name="Picture 2" descr="Example of an ij inner join in q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031" y="2152197"/>
            <a:ext cx="8086725"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115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 Joins</a:t>
            </a:r>
          </a:p>
        </p:txBody>
      </p:sp>
      <p:sp>
        <p:nvSpPr>
          <p:cNvPr id="3" name="Content Placeholder 2"/>
          <p:cNvSpPr>
            <a:spLocks noGrp="1"/>
          </p:cNvSpPr>
          <p:nvPr>
            <p:ph idx="1"/>
          </p:nvPr>
        </p:nvSpPr>
        <p:spPr/>
        <p:txBody>
          <a:bodyPr/>
          <a:lstStyle/>
          <a:p>
            <a:r>
              <a:rPr lang="en-US" dirty="0"/>
              <a:t>Load table BD6_20170517.q</a:t>
            </a:r>
          </a:p>
          <a:p>
            <a:r>
              <a:rPr lang="en-US" dirty="0"/>
              <a:t>Build a first table T1 with timestamp, sym, price, quantity for sym 83_153_50_0_202_14540_0 and 83_153_50_0_202_14577_0</a:t>
            </a:r>
          </a:p>
          <a:p>
            <a:r>
              <a:rPr lang="en-US" dirty="0"/>
              <a:t>Build a second table with 2 columns: </a:t>
            </a:r>
            <a:r>
              <a:rPr lang="en-US" dirty="0" err="1"/>
              <a:t>sym</a:t>
            </a:r>
            <a:r>
              <a:rPr lang="en-US" dirty="0"/>
              <a:t> and series. For 83_153_50_0_202_14540_0, the series should be NKM17. For 83_153_50_0_202_14577_0, the series should be NKN17. </a:t>
            </a:r>
          </a:p>
          <a:p>
            <a:r>
              <a:rPr lang="en-US" dirty="0"/>
              <a:t>Left Join the 2 tables </a:t>
            </a:r>
          </a:p>
          <a:p>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37</a:t>
            </a:fld>
            <a:endParaRPr lang="en-GB"/>
          </a:p>
        </p:txBody>
      </p:sp>
      <p:sp>
        <p:nvSpPr>
          <p:cNvPr id="5" name="Rectangle 4"/>
          <p:cNvSpPr/>
          <p:nvPr/>
        </p:nvSpPr>
        <p:spPr>
          <a:xfrm>
            <a:off x="457200" y="4098541"/>
            <a:ext cx="8964386" cy="133163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200" b="1" dirty="0">
                <a:latin typeface="Courier (W1)" pitchFamily="49" charset="0"/>
              </a:rPr>
              <a:t>SOLUTION: </a:t>
            </a:r>
          </a:p>
          <a:p>
            <a:r>
              <a:rPr lang="en-US" sz="1200" dirty="0">
                <a:latin typeface="Courier (W1)" pitchFamily="49" charset="0"/>
              </a:rPr>
              <a:t>q) trade1: select timestamp, </a:t>
            </a:r>
            <a:r>
              <a:rPr lang="en-US" sz="1200" dirty="0" err="1">
                <a:latin typeface="Courier (W1)" pitchFamily="49" charset="0"/>
              </a:rPr>
              <a:t>sym</a:t>
            </a:r>
            <a:r>
              <a:rPr lang="en-US" sz="1200" dirty="0">
                <a:latin typeface="Courier (W1)" pitchFamily="49" charset="0"/>
              </a:rPr>
              <a:t> ,</a:t>
            </a:r>
            <a:r>
              <a:rPr lang="en-US" sz="1200" dirty="0" err="1">
                <a:latin typeface="Courier (W1)" pitchFamily="49" charset="0"/>
              </a:rPr>
              <a:t>price,volume:quantity</a:t>
            </a:r>
            <a:r>
              <a:rPr lang="en-US" sz="1200" dirty="0">
                <a:latin typeface="Courier (W1)" pitchFamily="49" charset="0"/>
              </a:rPr>
              <a:t> from data where </a:t>
            </a:r>
            <a:r>
              <a:rPr lang="en-US" sz="1200" dirty="0" err="1">
                <a:latin typeface="Courier (W1)" pitchFamily="49" charset="0"/>
              </a:rPr>
              <a:t>sym</a:t>
            </a:r>
            <a:r>
              <a:rPr lang="en-US" sz="1200" dirty="0">
                <a:latin typeface="Courier (W1)" pitchFamily="49" charset="0"/>
              </a:rPr>
              <a:t> in (`83_153_50_0_202_14540_0,`83_153_50_0_202_14577_0)</a:t>
            </a:r>
          </a:p>
          <a:p>
            <a:r>
              <a:rPr lang="en-US" sz="1200" dirty="0">
                <a:latin typeface="Courier (W1)" pitchFamily="49" charset="0"/>
              </a:rPr>
              <a:t>q) </a:t>
            </a:r>
            <a:r>
              <a:rPr lang="en-US" sz="1200" dirty="0" err="1">
                <a:latin typeface="Courier (W1)" pitchFamily="49" charset="0"/>
              </a:rPr>
              <a:t>seriesinfo</a:t>
            </a:r>
            <a:r>
              <a:rPr lang="en-US" sz="1200" dirty="0">
                <a:latin typeface="Courier (W1)" pitchFamily="49" charset="0"/>
              </a:rPr>
              <a:t>: ([] sym:`83_153_50_0_202_14540_0`83_153_50_0_202_14577_0; series:`NKM17`NKN17)</a:t>
            </a:r>
          </a:p>
          <a:p>
            <a:r>
              <a:rPr lang="en-US" sz="1200" dirty="0">
                <a:latin typeface="Courier (W1)" pitchFamily="49" charset="0"/>
              </a:rPr>
              <a:t>q) trade1 </a:t>
            </a:r>
            <a:r>
              <a:rPr lang="en-US" sz="1200" dirty="0" err="1">
                <a:latin typeface="Courier (W1)" pitchFamily="49" charset="0"/>
              </a:rPr>
              <a:t>lj</a:t>
            </a:r>
            <a:r>
              <a:rPr lang="en-US" sz="1200" dirty="0">
                <a:latin typeface="Courier (W1)" pitchFamily="49" charset="0"/>
              </a:rPr>
              <a:t> `</a:t>
            </a:r>
            <a:r>
              <a:rPr lang="en-US" sz="1200" dirty="0" err="1">
                <a:latin typeface="Courier (W1)" pitchFamily="49" charset="0"/>
              </a:rPr>
              <a:t>sym</a:t>
            </a:r>
            <a:r>
              <a:rPr lang="en-US" sz="1200" dirty="0">
                <a:latin typeface="Courier (W1)" pitchFamily="49" charset="0"/>
              </a:rPr>
              <a:t> </a:t>
            </a:r>
            <a:r>
              <a:rPr lang="en-US" sz="1200" dirty="0" err="1">
                <a:latin typeface="Courier (W1)" pitchFamily="49" charset="0"/>
              </a:rPr>
              <a:t>xkey</a:t>
            </a:r>
            <a:r>
              <a:rPr lang="en-US" sz="1200" dirty="0">
                <a:latin typeface="Courier (W1)" pitchFamily="49" charset="0"/>
              </a:rPr>
              <a:t> </a:t>
            </a:r>
            <a:r>
              <a:rPr lang="en-US" sz="1200" dirty="0" err="1">
                <a:latin typeface="Courier (W1)" pitchFamily="49" charset="0"/>
              </a:rPr>
              <a:t>seriesinfo</a:t>
            </a:r>
            <a:endParaRPr lang="en-US" sz="1200" dirty="0">
              <a:latin typeface="Courier (W1)" pitchFamily="49" charset="0"/>
            </a:endParaRPr>
          </a:p>
        </p:txBody>
      </p:sp>
    </p:spTree>
    <p:extLst>
      <p:ext uri="{BB962C8B-B14F-4D97-AF65-F5344CB8AC3E}">
        <p14:creationId xmlns:p14="http://schemas.microsoft.com/office/powerpoint/2010/main" val="275483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Plus Joins</a:t>
            </a:r>
          </a:p>
        </p:txBody>
      </p:sp>
      <p:sp>
        <p:nvSpPr>
          <p:cNvPr id="3" name="Content Placeholder 2"/>
          <p:cNvSpPr>
            <a:spLocks noGrp="1"/>
          </p:cNvSpPr>
          <p:nvPr>
            <p:ph idx="1"/>
          </p:nvPr>
        </p:nvSpPr>
        <p:spPr/>
        <p:txBody>
          <a:bodyPr>
            <a:normAutofit/>
          </a:bodyPr>
          <a:lstStyle/>
          <a:p>
            <a:r>
              <a:rPr lang="en-US"/>
              <a:t>table pj keyedtable</a:t>
            </a:r>
          </a:p>
          <a:p>
            <a:r>
              <a:rPr lang="en-US"/>
              <a:t>A plus join (pj) is a variation on the left join;</a:t>
            </a:r>
          </a:p>
          <a:p>
            <a:r>
              <a:rPr lang="en-US"/>
              <a:t>Where the key column names match, numeric values are added.</a:t>
            </a:r>
          </a:p>
          <a:p>
            <a:r>
              <a:rPr lang="en-US"/>
              <a:t>Other columns of the left argument remain unchanged.</a:t>
            </a:r>
          </a:p>
        </p:txBody>
      </p:sp>
      <p:sp>
        <p:nvSpPr>
          <p:cNvPr id="4" name="Slide Number Placeholder 3"/>
          <p:cNvSpPr>
            <a:spLocks noGrp="1"/>
          </p:cNvSpPr>
          <p:nvPr>
            <p:ph type="sldNum" sz="quarter" idx="11"/>
          </p:nvPr>
        </p:nvSpPr>
        <p:spPr/>
        <p:txBody>
          <a:bodyPr/>
          <a:lstStyle/>
          <a:p>
            <a:fld id="{5435ED1D-9C82-406C-A555-58E463570241}" type="slidenum">
              <a:rPr lang="en-GB" smtClean="0"/>
              <a:pPr/>
              <a:t>38</a:t>
            </a:fld>
            <a:endParaRPr lang="en-GB"/>
          </a:p>
        </p:txBody>
      </p:sp>
      <p:pic>
        <p:nvPicPr>
          <p:cNvPr id="3074" name="Picture 2" descr="C:\Users\rouams\Desktop\pj-plus-join-qsql-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580" y="3657676"/>
            <a:ext cx="7466667" cy="12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858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Plus Joins</a:t>
            </a:r>
          </a:p>
        </p:txBody>
      </p:sp>
      <p:sp>
        <p:nvSpPr>
          <p:cNvPr id="3" name="Content Placeholder 2"/>
          <p:cNvSpPr>
            <a:spLocks noGrp="1"/>
          </p:cNvSpPr>
          <p:nvPr>
            <p:ph idx="1"/>
          </p:nvPr>
        </p:nvSpPr>
        <p:spPr/>
        <p:txBody>
          <a:bodyPr/>
          <a:lstStyle/>
          <a:p>
            <a:r>
              <a:rPr lang="en-US" dirty="0"/>
              <a:t>Load table BD6_20170517.q</a:t>
            </a:r>
          </a:p>
          <a:p>
            <a:r>
              <a:rPr lang="en-US" dirty="0"/>
              <a:t>Create table trade1 with the volume by </a:t>
            </a:r>
            <a:r>
              <a:rPr lang="en-US" dirty="0" err="1"/>
              <a:t>sym</a:t>
            </a:r>
            <a:r>
              <a:rPr lang="en-US" dirty="0"/>
              <a:t> where timestamp between 9 and 9.30am</a:t>
            </a:r>
          </a:p>
          <a:p>
            <a:r>
              <a:rPr lang="en-US" dirty="0"/>
              <a:t>Create table trade2 with the volume by </a:t>
            </a:r>
            <a:r>
              <a:rPr lang="en-US" dirty="0" err="1"/>
              <a:t>sym</a:t>
            </a:r>
            <a:r>
              <a:rPr lang="en-US" dirty="0"/>
              <a:t> where timestamp between 9.30 and 10am</a:t>
            </a:r>
          </a:p>
          <a:p>
            <a:r>
              <a:rPr lang="en-US" dirty="0"/>
              <a:t>Plus join trade1 and 2</a:t>
            </a:r>
          </a:p>
          <a:p>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39</a:t>
            </a:fld>
            <a:endParaRPr lang="en-GB"/>
          </a:p>
        </p:txBody>
      </p:sp>
      <p:sp>
        <p:nvSpPr>
          <p:cNvPr id="5" name="Rectangle 4"/>
          <p:cNvSpPr/>
          <p:nvPr/>
        </p:nvSpPr>
        <p:spPr>
          <a:xfrm>
            <a:off x="451754" y="3703881"/>
            <a:ext cx="8997045"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200" b="1" dirty="0">
                <a:latin typeface="Courier (W1)" pitchFamily="49" charset="0"/>
              </a:rPr>
              <a:t>SOLUTION: </a:t>
            </a:r>
          </a:p>
          <a:p>
            <a:r>
              <a:rPr lang="en-US" sz="1200" dirty="0">
                <a:latin typeface="Courier (W1)" pitchFamily="49" charset="0"/>
              </a:rPr>
              <a:t>q)trade1: select </a:t>
            </a:r>
            <a:r>
              <a:rPr lang="en-US" sz="1200" dirty="0" err="1">
                <a:latin typeface="Courier (W1)" pitchFamily="49" charset="0"/>
              </a:rPr>
              <a:t>volume:sum</a:t>
            </a:r>
            <a:r>
              <a:rPr lang="en-US" sz="1200" dirty="0">
                <a:latin typeface="Courier (W1)" pitchFamily="49" charset="0"/>
              </a:rPr>
              <a:t> quantity by </a:t>
            </a:r>
            <a:r>
              <a:rPr lang="en-US" sz="1200" dirty="0" err="1">
                <a:latin typeface="Courier (W1)" pitchFamily="49" charset="0"/>
              </a:rPr>
              <a:t>sym</a:t>
            </a:r>
            <a:r>
              <a:rPr lang="en-US" sz="1200" dirty="0">
                <a:latin typeface="Courier (W1)" pitchFamily="49" charset="0"/>
              </a:rPr>
              <a:t> from data where timestamp within (2017.05.17T09:00:00 2017.05.17T09:30:00)</a:t>
            </a:r>
          </a:p>
          <a:p>
            <a:r>
              <a:rPr lang="en-US" sz="1200" dirty="0">
                <a:latin typeface="Courier (W1)" pitchFamily="49" charset="0"/>
              </a:rPr>
              <a:t>q)trade2: select </a:t>
            </a:r>
            <a:r>
              <a:rPr lang="en-US" sz="1200" dirty="0" err="1">
                <a:latin typeface="Courier (W1)" pitchFamily="49" charset="0"/>
              </a:rPr>
              <a:t>volume:sum</a:t>
            </a:r>
            <a:r>
              <a:rPr lang="en-US" sz="1200" dirty="0">
                <a:latin typeface="Courier (W1)" pitchFamily="49" charset="0"/>
              </a:rPr>
              <a:t> quantity by </a:t>
            </a:r>
            <a:r>
              <a:rPr lang="en-US" sz="1200" dirty="0" err="1">
                <a:latin typeface="Courier (W1)" pitchFamily="49" charset="0"/>
              </a:rPr>
              <a:t>sym</a:t>
            </a:r>
            <a:r>
              <a:rPr lang="en-US" sz="1200" dirty="0">
                <a:latin typeface="Courier (W1)" pitchFamily="49" charset="0"/>
              </a:rPr>
              <a:t> from data where timestamp within (2017.05.17T09:30:00 2017.05.17T10:00:00)</a:t>
            </a:r>
          </a:p>
          <a:p>
            <a:r>
              <a:rPr lang="en-US" sz="1200" dirty="0">
                <a:latin typeface="Courier (W1)" pitchFamily="49" charset="0"/>
              </a:rPr>
              <a:t>q)trade1 </a:t>
            </a:r>
            <a:r>
              <a:rPr lang="en-US" sz="1200" dirty="0" err="1">
                <a:latin typeface="Courier (W1)" pitchFamily="49" charset="0"/>
              </a:rPr>
              <a:t>pj</a:t>
            </a:r>
            <a:r>
              <a:rPr lang="en-US" sz="1200" dirty="0">
                <a:latin typeface="Courier (W1)" pitchFamily="49" charset="0"/>
              </a:rPr>
              <a:t> trade2</a:t>
            </a:r>
          </a:p>
        </p:txBody>
      </p:sp>
    </p:spTree>
    <p:extLst>
      <p:ext uri="{BB962C8B-B14F-4D97-AF65-F5344CB8AC3E}">
        <p14:creationId xmlns:p14="http://schemas.microsoft.com/office/powerpoint/2010/main" val="104024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04851" y="953779"/>
            <a:ext cx="7993062" cy="638484"/>
          </a:xfrm>
        </p:spPr>
        <p:txBody>
          <a:bodyPr/>
          <a:lstStyle/>
          <a:p>
            <a:r>
              <a:rPr lang="en-US"/>
              <a:t>5. Selects and QSQL</a:t>
            </a:r>
          </a:p>
        </p:txBody>
      </p:sp>
      <p:sp>
        <p:nvSpPr>
          <p:cNvPr id="6" name="Text Placeholder 5"/>
          <p:cNvSpPr>
            <a:spLocks noGrp="1"/>
          </p:cNvSpPr>
          <p:nvPr>
            <p:ph type="body" sz="quarter" idx="4294967295"/>
          </p:nvPr>
        </p:nvSpPr>
        <p:spPr>
          <a:xfrm>
            <a:off x="704850" y="1716662"/>
            <a:ext cx="7993063" cy="3937804"/>
          </a:xfrm>
        </p:spPr>
        <p:txBody>
          <a:bodyPr/>
          <a:lstStyle/>
          <a:p>
            <a:r>
              <a:rPr lang="en-US" dirty="0">
                <a:solidFill>
                  <a:srgbClr val="FFFFFF"/>
                </a:solidFill>
              </a:rPr>
              <a:t>5.1	Select</a:t>
            </a:r>
          </a:p>
          <a:p>
            <a:r>
              <a:rPr lang="en-US" dirty="0">
                <a:solidFill>
                  <a:srgbClr val="FFFFFF"/>
                </a:solidFill>
              </a:rPr>
              <a:t>5.2	Exec</a:t>
            </a:r>
          </a:p>
          <a:p>
            <a:r>
              <a:rPr lang="en-US" dirty="0">
                <a:solidFill>
                  <a:srgbClr val="FFFFFF"/>
                </a:solidFill>
              </a:rPr>
              <a:t>5.3 	Where</a:t>
            </a:r>
          </a:p>
          <a:p>
            <a:r>
              <a:rPr lang="en-US" dirty="0">
                <a:solidFill>
                  <a:srgbClr val="FFFFFF"/>
                </a:solidFill>
              </a:rPr>
              <a:t>5.4 	By</a:t>
            </a:r>
          </a:p>
          <a:p>
            <a:r>
              <a:rPr lang="en-US" dirty="0">
                <a:solidFill>
                  <a:srgbClr val="FFFFFF"/>
                </a:solidFill>
              </a:rPr>
              <a:t>5.5	Update</a:t>
            </a:r>
          </a:p>
          <a:p>
            <a:r>
              <a:rPr lang="en-US" dirty="0">
                <a:solidFill>
                  <a:srgbClr val="FFFFFF"/>
                </a:solidFill>
              </a:rPr>
              <a:t>5.6	Delete</a:t>
            </a:r>
          </a:p>
        </p:txBody>
      </p:sp>
      <p:sp>
        <p:nvSpPr>
          <p:cNvPr id="4" name="Slide Number Placeholder 3"/>
          <p:cNvSpPr>
            <a:spLocks noGrp="1"/>
          </p:cNvSpPr>
          <p:nvPr>
            <p:ph type="sldNum" sz="quarter" idx="15"/>
          </p:nvPr>
        </p:nvSpPr>
        <p:spPr>
          <a:xfrm>
            <a:off x="9048750" y="6589201"/>
            <a:ext cx="414338" cy="108000"/>
          </a:xfrm>
        </p:spPr>
        <p:txBody>
          <a:bodyPr/>
          <a:lstStyle/>
          <a:p>
            <a:fld id="{5435ED1D-9C82-406C-A555-58E463570241}" type="slidenum">
              <a:rPr lang="en-GB" smtClean="0"/>
              <a:pPr/>
              <a:t>4</a:t>
            </a:fld>
            <a:endParaRPr lang="en-GB"/>
          </a:p>
        </p:txBody>
      </p:sp>
    </p:spTree>
    <p:extLst>
      <p:ext uri="{BB962C8B-B14F-4D97-AF65-F5344CB8AC3E}">
        <p14:creationId xmlns:p14="http://schemas.microsoft.com/office/powerpoint/2010/main" val="3555510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 Joins</a:t>
            </a:r>
          </a:p>
        </p:txBody>
      </p:sp>
      <p:sp>
        <p:nvSpPr>
          <p:cNvPr id="3" name="Content Placeholder 2"/>
          <p:cNvSpPr>
            <a:spLocks noGrp="1"/>
          </p:cNvSpPr>
          <p:nvPr>
            <p:ph idx="1"/>
          </p:nvPr>
        </p:nvSpPr>
        <p:spPr>
          <a:xfrm>
            <a:off x="452438" y="1317171"/>
            <a:ext cx="9001125" cy="4956629"/>
          </a:xfrm>
        </p:spPr>
        <p:txBody>
          <a:bodyPr>
            <a:normAutofit/>
          </a:bodyPr>
          <a:lstStyle/>
          <a:p>
            <a:r>
              <a:rPr lang="en-US" dirty="0"/>
              <a:t>table </a:t>
            </a:r>
            <a:r>
              <a:rPr lang="en-US" dirty="0" err="1"/>
              <a:t>ij</a:t>
            </a:r>
            <a:r>
              <a:rPr lang="en-US" dirty="0"/>
              <a:t> </a:t>
            </a:r>
            <a:r>
              <a:rPr lang="en-US" dirty="0" err="1"/>
              <a:t>keyedtable</a:t>
            </a:r>
            <a:endParaRPr lang="en-US" dirty="0"/>
          </a:p>
          <a:p>
            <a:r>
              <a:rPr lang="en-US" dirty="0"/>
              <a:t>An inner join joins two tables on the keys of </a:t>
            </a:r>
            <a:r>
              <a:rPr lang="en-US" dirty="0" err="1"/>
              <a:t>keyedtable</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Where a match occurs, the column is either added on, or updated if it already exists - the result will be a table with one row for each row of the first table which matches the keys of the second.</a:t>
            </a:r>
          </a:p>
          <a:p>
            <a:r>
              <a:rPr lang="en-US" dirty="0"/>
              <a:t>Non-matches are not returned in the result - i.e. there will be no nulls in the resulting table.</a:t>
            </a:r>
          </a:p>
          <a:p>
            <a:r>
              <a:rPr lang="en-US" dirty="0" err="1"/>
              <a:t>Equi</a:t>
            </a:r>
            <a:r>
              <a:rPr lang="en-US" dirty="0"/>
              <a:t> join (</a:t>
            </a:r>
            <a:r>
              <a:rPr lang="en-US" dirty="0" err="1"/>
              <a:t>ej</a:t>
            </a:r>
            <a:r>
              <a:rPr lang="en-US" dirty="0"/>
              <a:t>) is a variation on </a:t>
            </a:r>
            <a:r>
              <a:rPr lang="en-US" dirty="0" err="1"/>
              <a:t>ij</a:t>
            </a:r>
            <a:r>
              <a:rPr lang="en-US" dirty="0"/>
              <a:t>, where the column names can be specified.</a:t>
            </a:r>
          </a:p>
        </p:txBody>
      </p:sp>
      <p:sp>
        <p:nvSpPr>
          <p:cNvPr id="4" name="Slide Number Placeholder 3"/>
          <p:cNvSpPr>
            <a:spLocks noGrp="1"/>
          </p:cNvSpPr>
          <p:nvPr>
            <p:ph type="sldNum" sz="quarter" idx="11"/>
          </p:nvPr>
        </p:nvSpPr>
        <p:spPr/>
        <p:txBody>
          <a:bodyPr/>
          <a:lstStyle/>
          <a:p>
            <a:fld id="{5435ED1D-9C82-406C-A555-58E463570241}" type="slidenum">
              <a:rPr lang="en-GB" smtClean="0"/>
              <a:pPr/>
              <a:t>40</a:t>
            </a:fld>
            <a:endParaRPr lang="en-GB"/>
          </a:p>
        </p:txBody>
      </p:sp>
      <p:pic>
        <p:nvPicPr>
          <p:cNvPr id="4098" name="Picture 2" descr="C:\Users\rouams\Desktop\ij-inner-join-qsql-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903" y="2104473"/>
            <a:ext cx="8276191" cy="2104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1708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 Joins</a:t>
            </a:r>
          </a:p>
        </p:txBody>
      </p:sp>
      <p:sp>
        <p:nvSpPr>
          <p:cNvPr id="4" name="Slide Number Placeholder 3"/>
          <p:cNvSpPr>
            <a:spLocks noGrp="1"/>
          </p:cNvSpPr>
          <p:nvPr>
            <p:ph type="sldNum" sz="quarter" idx="11"/>
          </p:nvPr>
        </p:nvSpPr>
        <p:spPr/>
        <p:txBody>
          <a:bodyPr/>
          <a:lstStyle/>
          <a:p>
            <a:fld id="{5435ED1D-9C82-406C-A555-58E463570241}" type="slidenum">
              <a:rPr lang="en-GB" smtClean="0"/>
              <a:pPr/>
              <a:t>41</a:t>
            </a:fld>
            <a:endParaRPr lang="en-GB"/>
          </a:p>
        </p:txBody>
      </p:sp>
      <p:sp>
        <p:nvSpPr>
          <p:cNvPr id="5" name="Content Placeholder 2"/>
          <p:cNvSpPr txBox="1">
            <a:spLocks/>
          </p:cNvSpPr>
          <p:nvPr/>
        </p:nvSpPr>
        <p:spPr>
          <a:xfrm>
            <a:off x="452438" y="1592263"/>
            <a:ext cx="9001125" cy="4681537"/>
          </a:xfrm>
          <a:prstGeom prst="rect">
            <a:avLst/>
          </a:prstGeom>
        </p:spPr>
        <p:txBody>
          <a:bodyPr vert="horz" lIns="0" tIns="0" rIns="0" bIns="0" rtlCol="0">
            <a:normAutofit/>
          </a:bodyPr>
          <a:lstStyle>
            <a:lvl1pPr marL="266700" indent="-266700" algn="l" defTabSz="914400" rtl="0" eaLnBrk="1" latinLnBrk="0" hangingPunct="1">
              <a:lnSpc>
                <a:spcPct val="100000"/>
              </a:lnSpc>
              <a:spcBef>
                <a:spcPts val="0"/>
              </a:spcBef>
              <a:buFont typeface="Wingdings" panose="05000000000000000000" pitchFamily="2" charset="2"/>
              <a:buChar char="§"/>
              <a:defRPr sz="20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4pPr>
            <a:lvl5pPr marL="1257300" indent="-180975"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Load table BD6_20170517.q</a:t>
            </a:r>
          </a:p>
          <a:p>
            <a:r>
              <a:rPr lang="en-US" dirty="0"/>
              <a:t>Build a table with 2 columns: </a:t>
            </a:r>
            <a:r>
              <a:rPr lang="en-US" dirty="0" err="1"/>
              <a:t>sym</a:t>
            </a:r>
            <a:r>
              <a:rPr lang="en-US" dirty="0"/>
              <a:t> and series. For 83_153_50_0_202_14540_0, the series should be NKM17. For 83_153_50_0_202_14577_0, the series should be NKN17. </a:t>
            </a:r>
          </a:p>
          <a:p>
            <a:r>
              <a:rPr lang="en-US" dirty="0"/>
              <a:t>Inner Join the trade and series tables </a:t>
            </a:r>
          </a:p>
          <a:p>
            <a:r>
              <a:rPr lang="en-US" dirty="0"/>
              <a:t>Compare to Left join earlier</a:t>
            </a:r>
          </a:p>
          <a:p>
            <a:endParaRPr lang="en-US" dirty="0"/>
          </a:p>
        </p:txBody>
      </p:sp>
      <p:sp>
        <p:nvSpPr>
          <p:cNvPr id="6" name="Rectangle 5"/>
          <p:cNvSpPr/>
          <p:nvPr/>
        </p:nvSpPr>
        <p:spPr>
          <a:xfrm>
            <a:off x="457200" y="4098541"/>
            <a:ext cx="8964386" cy="207365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200" b="1" dirty="0">
                <a:latin typeface="Courier (W1)" pitchFamily="49" charset="0"/>
              </a:rPr>
              <a:t>SOLUTION: </a:t>
            </a:r>
          </a:p>
          <a:p>
            <a:r>
              <a:rPr lang="en-US" sz="1200" dirty="0">
                <a:latin typeface="Courier (W1)" pitchFamily="49" charset="0"/>
              </a:rPr>
              <a:t>q) </a:t>
            </a:r>
            <a:r>
              <a:rPr lang="en-US" sz="1200" dirty="0" err="1">
                <a:latin typeface="Courier (W1)" pitchFamily="49" charset="0"/>
              </a:rPr>
              <a:t>seriesinfo</a:t>
            </a:r>
            <a:r>
              <a:rPr lang="en-US" sz="1200" dirty="0">
                <a:latin typeface="Courier (W1)" pitchFamily="49" charset="0"/>
              </a:rPr>
              <a:t>: ([] sym:`83_153_50_0_202_14540_0`83_153_50_0_202_14577_0; series:`NKM17`NKN17)</a:t>
            </a:r>
          </a:p>
          <a:p>
            <a:r>
              <a:rPr lang="en-US" sz="1200" dirty="0">
                <a:latin typeface="Courier (W1)" pitchFamily="49" charset="0"/>
              </a:rPr>
              <a:t>q) data </a:t>
            </a:r>
            <a:r>
              <a:rPr lang="en-US" sz="1200" dirty="0" err="1">
                <a:latin typeface="Courier (W1)" pitchFamily="49" charset="0"/>
              </a:rPr>
              <a:t>ij</a:t>
            </a:r>
            <a:r>
              <a:rPr lang="en-US" sz="1200" dirty="0">
                <a:latin typeface="Courier (W1)" pitchFamily="49" charset="0"/>
              </a:rPr>
              <a:t> `</a:t>
            </a:r>
            <a:r>
              <a:rPr lang="en-US" sz="1200" dirty="0" err="1">
                <a:latin typeface="Courier (W1)" pitchFamily="49" charset="0"/>
              </a:rPr>
              <a:t>sym</a:t>
            </a:r>
            <a:r>
              <a:rPr lang="en-US" sz="1200" dirty="0">
                <a:latin typeface="Courier (W1)" pitchFamily="49" charset="0"/>
              </a:rPr>
              <a:t> </a:t>
            </a:r>
            <a:r>
              <a:rPr lang="en-US" sz="1200" dirty="0" err="1">
                <a:latin typeface="Courier (W1)" pitchFamily="49" charset="0"/>
              </a:rPr>
              <a:t>xkey</a:t>
            </a:r>
            <a:r>
              <a:rPr lang="en-US" sz="1200" dirty="0">
                <a:latin typeface="Courier (W1)" pitchFamily="49" charset="0"/>
              </a:rPr>
              <a:t> </a:t>
            </a:r>
            <a:r>
              <a:rPr lang="en-US" sz="1200" dirty="0" err="1">
                <a:latin typeface="Courier (W1)" pitchFamily="49" charset="0"/>
              </a:rPr>
              <a:t>seriesinfo</a:t>
            </a:r>
            <a:endParaRPr lang="en-US" sz="1200" dirty="0">
              <a:latin typeface="Courier (W1)" pitchFamily="49" charset="0"/>
            </a:endParaRPr>
          </a:p>
          <a:p>
            <a:r>
              <a:rPr lang="en-US" sz="1200" dirty="0">
                <a:latin typeface="Courier (W1)" pitchFamily="49" charset="0"/>
              </a:rPr>
              <a:t>q) t1:select timestamp, </a:t>
            </a:r>
            <a:r>
              <a:rPr lang="en-US" sz="1200" dirty="0" err="1">
                <a:latin typeface="Courier (W1)" pitchFamily="49" charset="0"/>
              </a:rPr>
              <a:t>sym</a:t>
            </a:r>
            <a:r>
              <a:rPr lang="en-US" sz="1200" dirty="0">
                <a:latin typeface="Courier (W1)" pitchFamily="49" charset="0"/>
              </a:rPr>
              <a:t> ,</a:t>
            </a:r>
            <a:r>
              <a:rPr lang="en-US" sz="1200" dirty="0" err="1">
                <a:latin typeface="Courier (W1)" pitchFamily="49" charset="0"/>
              </a:rPr>
              <a:t>price:price,volume:quantity</a:t>
            </a:r>
            <a:r>
              <a:rPr lang="en-US" sz="1200" dirty="0">
                <a:latin typeface="Courier (W1)" pitchFamily="49" charset="0"/>
              </a:rPr>
              <a:t> from data where </a:t>
            </a:r>
            <a:r>
              <a:rPr lang="en-US" sz="1200" dirty="0" err="1">
                <a:latin typeface="Courier (W1)" pitchFamily="49" charset="0"/>
              </a:rPr>
              <a:t>sym</a:t>
            </a:r>
            <a:r>
              <a:rPr lang="en-US" sz="1200" dirty="0">
                <a:latin typeface="Courier (W1)" pitchFamily="49" charset="0"/>
              </a:rPr>
              <a:t> in (`83_153_50_0_202_14540_0,`83_153_50_0_202_14577_0)</a:t>
            </a:r>
          </a:p>
          <a:p>
            <a:r>
              <a:rPr lang="en-US" sz="1200" dirty="0">
                <a:latin typeface="Courier (W1)" pitchFamily="49" charset="0"/>
              </a:rPr>
              <a:t>q) count data </a:t>
            </a:r>
            <a:r>
              <a:rPr lang="en-US" sz="1200" dirty="0" err="1">
                <a:latin typeface="Courier (W1)" pitchFamily="49" charset="0"/>
              </a:rPr>
              <a:t>ij</a:t>
            </a:r>
            <a:r>
              <a:rPr lang="en-US" sz="1200" dirty="0">
                <a:latin typeface="Courier (W1)" pitchFamily="49" charset="0"/>
              </a:rPr>
              <a:t> `</a:t>
            </a:r>
            <a:r>
              <a:rPr lang="en-US" sz="1200" dirty="0" err="1">
                <a:latin typeface="Courier (W1)" pitchFamily="49" charset="0"/>
              </a:rPr>
              <a:t>sym</a:t>
            </a:r>
            <a:r>
              <a:rPr lang="en-US" sz="1200" dirty="0">
                <a:latin typeface="Courier (W1)" pitchFamily="49" charset="0"/>
              </a:rPr>
              <a:t> </a:t>
            </a:r>
            <a:r>
              <a:rPr lang="en-US" sz="1200" dirty="0" err="1">
                <a:latin typeface="Courier (W1)" pitchFamily="49" charset="0"/>
              </a:rPr>
              <a:t>xkey</a:t>
            </a:r>
            <a:r>
              <a:rPr lang="en-US" sz="1200" dirty="0">
                <a:latin typeface="Courier (W1)" pitchFamily="49" charset="0"/>
              </a:rPr>
              <a:t> </a:t>
            </a:r>
            <a:r>
              <a:rPr lang="en-US" sz="1200" dirty="0" err="1">
                <a:latin typeface="Courier (W1)" pitchFamily="49" charset="0"/>
              </a:rPr>
              <a:t>seriesinfo</a:t>
            </a:r>
            <a:endParaRPr lang="en-US" sz="1200" dirty="0">
              <a:latin typeface="Courier (W1)" pitchFamily="49" charset="0"/>
            </a:endParaRPr>
          </a:p>
          <a:p>
            <a:r>
              <a:rPr lang="en-US" sz="1200" dirty="0">
                <a:latin typeface="Courier (W1)" pitchFamily="49" charset="0"/>
              </a:rPr>
              <a:t>17396</a:t>
            </a:r>
          </a:p>
          <a:p>
            <a:r>
              <a:rPr lang="en-US" sz="1200" dirty="0">
                <a:latin typeface="Courier (W1)" pitchFamily="49" charset="0"/>
              </a:rPr>
              <a:t>q) count t1 </a:t>
            </a:r>
            <a:r>
              <a:rPr lang="en-US" sz="1200" dirty="0" err="1">
                <a:latin typeface="Courier (W1)" pitchFamily="49" charset="0"/>
              </a:rPr>
              <a:t>ij</a:t>
            </a:r>
            <a:r>
              <a:rPr lang="en-US" sz="1200" dirty="0">
                <a:latin typeface="Courier (W1)" pitchFamily="49" charset="0"/>
              </a:rPr>
              <a:t> `</a:t>
            </a:r>
            <a:r>
              <a:rPr lang="en-US" sz="1200" dirty="0" err="1">
                <a:latin typeface="Courier (W1)" pitchFamily="49" charset="0"/>
              </a:rPr>
              <a:t>sym</a:t>
            </a:r>
            <a:r>
              <a:rPr lang="en-US" sz="1200" dirty="0">
                <a:latin typeface="Courier (W1)" pitchFamily="49" charset="0"/>
              </a:rPr>
              <a:t> </a:t>
            </a:r>
            <a:r>
              <a:rPr lang="en-US" sz="1200" dirty="0" err="1">
                <a:latin typeface="Courier (W1)" pitchFamily="49" charset="0"/>
              </a:rPr>
              <a:t>xkey</a:t>
            </a:r>
            <a:r>
              <a:rPr lang="en-US" sz="1200" dirty="0">
                <a:latin typeface="Courier (W1)" pitchFamily="49" charset="0"/>
              </a:rPr>
              <a:t> </a:t>
            </a:r>
            <a:r>
              <a:rPr lang="en-US" sz="1200" dirty="0" err="1">
                <a:latin typeface="Courier (W1)" pitchFamily="49" charset="0"/>
              </a:rPr>
              <a:t>seriesinfo</a:t>
            </a:r>
            <a:endParaRPr lang="en-US" sz="1200" dirty="0">
              <a:latin typeface="Courier (W1)" pitchFamily="49" charset="0"/>
            </a:endParaRPr>
          </a:p>
          <a:p>
            <a:r>
              <a:rPr lang="en-US" sz="1200" dirty="0">
                <a:latin typeface="Courier (W1)" pitchFamily="49" charset="0"/>
              </a:rPr>
              <a:t>17396</a:t>
            </a:r>
          </a:p>
        </p:txBody>
      </p:sp>
    </p:spTree>
    <p:extLst>
      <p:ext uri="{BB962C8B-B14F-4D97-AF65-F5344CB8AC3E}">
        <p14:creationId xmlns:p14="http://schemas.microsoft.com/office/powerpoint/2010/main" val="283362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Union Joins</a:t>
            </a:r>
          </a:p>
        </p:txBody>
      </p:sp>
      <p:sp>
        <p:nvSpPr>
          <p:cNvPr id="3" name="Content Placeholder 2"/>
          <p:cNvSpPr>
            <a:spLocks noGrp="1"/>
          </p:cNvSpPr>
          <p:nvPr>
            <p:ph idx="1"/>
          </p:nvPr>
        </p:nvSpPr>
        <p:spPr/>
        <p:txBody>
          <a:bodyPr>
            <a:normAutofit/>
          </a:bodyPr>
          <a:lstStyle/>
          <a:p>
            <a:r>
              <a:rPr lang="en-US" dirty="0"/>
              <a:t>table1 </a:t>
            </a:r>
            <a:r>
              <a:rPr lang="en-US" dirty="0" err="1"/>
              <a:t>uj</a:t>
            </a:r>
            <a:r>
              <a:rPr lang="en-US" dirty="0"/>
              <a:t> table2</a:t>
            </a:r>
          </a:p>
          <a:p>
            <a:r>
              <a:rPr lang="en-US" dirty="0"/>
              <a:t>Keyedtable1 </a:t>
            </a:r>
            <a:r>
              <a:rPr lang="en-US" dirty="0" err="1"/>
              <a:t>uj</a:t>
            </a:r>
            <a:r>
              <a:rPr lang="en-US" dirty="0"/>
              <a:t> keyedtable2</a:t>
            </a:r>
          </a:p>
          <a:p>
            <a:r>
              <a:rPr lang="en-US" dirty="0"/>
              <a:t>A union join allows tables with different columns to be joined, and is an extension of the simple vertical join (‘,’).</a:t>
            </a:r>
          </a:p>
          <a:p>
            <a:r>
              <a:rPr lang="en-US" dirty="0"/>
              <a:t>Both tables must be either keyed or </a:t>
            </a:r>
            <a:r>
              <a:rPr lang="en-US" dirty="0" err="1"/>
              <a:t>unkeyed</a:t>
            </a:r>
            <a:r>
              <a:rPr lang="en-US" dirty="0"/>
              <a:t>.</a:t>
            </a:r>
          </a:p>
          <a:p>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42</a:t>
            </a:fld>
            <a:endParaRPr lang="en-GB"/>
          </a:p>
        </p:txBody>
      </p:sp>
      <p:pic>
        <p:nvPicPr>
          <p:cNvPr id="6" name="Picture 2" descr="C:\Users\rouams\Desktop\uj-union-join-unkeyed-qsql-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70" y="3428999"/>
            <a:ext cx="7600001" cy="2676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518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 Joins</a:t>
            </a:r>
          </a:p>
        </p:txBody>
      </p:sp>
      <p:sp>
        <p:nvSpPr>
          <p:cNvPr id="3" name="Content Placeholder 2"/>
          <p:cNvSpPr>
            <a:spLocks noGrp="1"/>
          </p:cNvSpPr>
          <p:nvPr>
            <p:ph idx="1"/>
          </p:nvPr>
        </p:nvSpPr>
        <p:spPr/>
        <p:txBody>
          <a:bodyPr>
            <a:normAutofit/>
          </a:bodyPr>
          <a:lstStyle/>
          <a:p>
            <a:r>
              <a:rPr lang="en-US" dirty="0"/>
              <a:t>When both tables are </a:t>
            </a:r>
            <a:r>
              <a:rPr lang="en-US" b="1" dirty="0" err="1"/>
              <a:t>unkeyed</a:t>
            </a:r>
            <a:r>
              <a:rPr lang="en-US" dirty="0"/>
              <a:t>:</a:t>
            </a:r>
          </a:p>
          <a:p>
            <a:pPr lvl="1"/>
            <a:r>
              <a:rPr lang="en-US" dirty="0"/>
              <a:t>The resulting table is simply the superset of rows and columns of the two tables;</a:t>
            </a:r>
          </a:p>
          <a:p>
            <a:pPr lvl="1"/>
            <a:r>
              <a:rPr lang="en-US" dirty="0"/>
              <a:t>The length of the new table is equal to the length of table1 plus the length of table2;</a:t>
            </a:r>
          </a:p>
          <a:p>
            <a:pPr lvl="1"/>
            <a:r>
              <a:rPr lang="en-US" dirty="0"/>
              <a:t>If the columns are shared, they are concatenated;</a:t>
            </a:r>
          </a:p>
          <a:p>
            <a:pPr lvl="1"/>
            <a:r>
              <a:rPr lang="en-US" dirty="0"/>
              <a:t>If the columns are not shared, they will be filled with nulls.</a:t>
            </a:r>
          </a:p>
          <a:p>
            <a:r>
              <a:rPr lang="en-US" dirty="0"/>
              <a:t>When both tables are </a:t>
            </a:r>
            <a:r>
              <a:rPr lang="en-US" b="1" dirty="0"/>
              <a:t>keyed</a:t>
            </a:r>
            <a:r>
              <a:rPr lang="en-US" dirty="0"/>
              <a:t>:</a:t>
            </a:r>
          </a:p>
          <a:p>
            <a:pPr lvl="1"/>
            <a:r>
              <a:rPr lang="en-US" dirty="0"/>
              <a:t>Update existing records in </a:t>
            </a:r>
            <a:r>
              <a:rPr lang="en-US" b="1" dirty="0"/>
              <a:t>keyedtable1</a:t>
            </a:r>
            <a:r>
              <a:rPr lang="en-US" dirty="0"/>
              <a:t> with matches from </a:t>
            </a:r>
            <a:r>
              <a:rPr lang="en-US" b="1" dirty="0"/>
              <a:t>keyedtable2</a:t>
            </a:r>
            <a:r>
              <a:rPr lang="en-US" dirty="0"/>
              <a:t>;</a:t>
            </a:r>
          </a:p>
          <a:p>
            <a:pPr lvl="1"/>
            <a:r>
              <a:rPr lang="en-US" dirty="0"/>
              <a:t>Where no match is found, the row is appended.</a:t>
            </a:r>
          </a:p>
          <a:p>
            <a:pPr lvl="1"/>
            <a:r>
              <a:rPr lang="en-US" dirty="0"/>
              <a:t>For example, if we want to join two tables which are time bucketed, we can use a </a:t>
            </a:r>
            <a:r>
              <a:rPr lang="en-US" dirty="0" err="1"/>
              <a:t>uj</a:t>
            </a:r>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43</a:t>
            </a:fld>
            <a:endParaRPr lang="en-GB"/>
          </a:p>
        </p:txBody>
      </p:sp>
    </p:spTree>
    <p:extLst>
      <p:ext uri="{BB962C8B-B14F-4D97-AF65-F5344CB8AC3E}">
        <p14:creationId xmlns:p14="http://schemas.microsoft.com/office/powerpoint/2010/main" val="9348439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 Joins</a:t>
            </a:r>
          </a:p>
        </p:txBody>
      </p:sp>
      <p:sp>
        <p:nvSpPr>
          <p:cNvPr id="3" name="Content Placeholder 2"/>
          <p:cNvSpPr>
            <a:spLocks noGrp="1"/>
          </p:cNvSpPr>
          <p:nvPr>
            <p:ph idx="1"/>
          </p:nvPr>
        </p:nvSpPr>
        <p:spPr/>
        <p:txBody>
          <a:bodyPr/>
          <a:lstStyle/>
          <a:p>
            <a:r>
              <a:rPr lang="en-US" dirty="0"/>
              <a:t>Load table BD6_20170517.q</a:t>
            </a:r>
          </a:p>
          <a:p>
            <a:r>
              <a:rPr lang="en-US" dirty="0"/>
              <a:t>Create a1 using the top 10 rows of data with columns timestamp, price, </a:t>
            </a:r>
            <a:r>
              <a:rPr lang="en-US" dirty="0" err="1"/>
              <a:t>sym</a:t>
            </a:r>
            <a:endParaRPr lang="en-US" dirty="0"/>
          </a:p>
          <a:p>
            <a:r>
              <a:rPr lang="en-US" dirty="0"/>
              <a:t>Create a2 using the bottom 10 rows of data with columns timestamp, price, </a:t>
            </a:r>
            <a:r>
              <a:rPr lang="en-US" dirty="0" err="1"/>
              <a:t>sym</a:t>
            </a:r>
            <a:r>
              <a:rPr lang="en-US" dirty="0"/>
              <a:t>, volume (quantity)</a:t>
            </a:r>
          </a:p>
          <a:p>
            <a:r>
              <a:rPr lang="en-US" dirty="0"/>
              <a:t>Union join a1 and a2</a:t>
            </a:r>
          </a:p>
          <a:p>
            <a:r>
              <a:rPr lang="en-US" dirty="0"/>
              <a:t>Try with keyed tables</a:t>
            </a:r>
          </a:p>
        </p:txBody>
      </p:sp>
      <p:sp>
        <p:nvSpPr>
          <p:cNvPr id="4" name="Slide Number Placeholder 3"/>
          <p:cNvSpPr>
            <a:spLocks noGrp="1"/>
          </p:cNvSpPr>
          <p:nvPr>
            <p:ph type="sldNum" sz="quarter" idx="11"/>
          </p:nvPr>
        </p:nvSpPr>
        <p:spPr/>
        <p:txBody>
          <a:bodyPr/>
          <a:lstStyle/>
          <a:p>
            <a:fld id="{5435ED1D-9C82-406C-A555-58E463570241}" type="slidenum">
              <a:rPr lang="en-GB" smtClean="0"/>
              <a:pPr/>
              <a:t>44</a:t>
            </a:fld>
            <a:endParaRPr lang="en-GB"/>
          </a:p>
        </p:txBody>
      </p:sp>
      <p:sp>
        <p:nvSpPr>
          <p:cNvPr id="5" name="Rectangle 4"/>
          <p:cNvSpPr/>
          <p:nvPr/>
        </p:nvSpPr>
        <p:spPr>
          <a:xfrm>
            <a:off x="457200" y="4098542"/>
            <a:ext cx="8964386" cy="113748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200" b="1" dirty="0">
                <a:latin typeface="Courier (W1)" pitchFamily="49" charset="0"/>
              </a:rPr>
              <a:t>SOLUTION: </a:t>
            </a:r>
          </a:p>
          <a:p>
            <a:r>
              <a:rPr lang="en-US" sz="1200" dirty="0">
                <a:latin typeface="Courier (W1)" pitchFamily="49" charset="0"/>
              </a:rPr>
              <a:t>q) a1: 10#select timestamp, </a:t>
            </a:r>
            <a:r>
              <a:rPr lang="en-US" sz="1200" dirty="0" err="1">
                <a:latin typeface="Courier (W1)" pitchFamily="49" charset="0"/>
              </a:rPr>
              <a:t>sym</a:t>
            </a:r>
            <a:r>
              <a:rPr lang="en-US" sz="1200" dirty="0">
                <a:latin typeface="Courier (W1)" pitchFamily="49" charset="0"/>
              </a:rPr>
              <a:t> ,price from data</a:t>
            </a:r>
          </a:p>
          <a:p>
            <a:r>
              <a:rPr lang="en-US" sz="1200" dirty="0">
                <a:latin typeface="Courier (W1)" pitchFamily="49" charset="0"/>
              </a:rPr>
              <a:t>q) a2: -10#select timestamp, </a:t>
            </a:r>
            <a:r>
              <a:rPr lang="en-US" sz="1200" dirty="0" err="1">
                <a:latin typeface="Courier (W1)" pitchFamily="49" charset="0"/>
              </a:rPr>
              <a:t>sym</a:t>
            </a:r>
            <a:r>
              <a:rPr lang="en-US" sz="1200" dirty="0">
                <a:latin typeface="Courier (W1)" pitchFamily="49" charset="0"/>
              </a:rPr>
              <a:t> ,price, </a:t>
            </a:r>
            <a:r>
              <a:rPr lang="en-US" sz="1200" dirty="0" err="1">
                <a:latin typeface="Courier (W1)" pitchFamily="49" charset="0"/>
              </a:rPr>
              <a:t>volume:quantity</a:t>
            </a:r>
            <a:r>
              <a:rPr lang="en-US" sz="1200" dirty="0">
                <a:latin typeface="Courier (W1)" pitchFamily="49" charset="0"/>
              </a:rPr>
              <a:t> from data</a:t>
            </a:r>
          </a:p>
          <a:p>
            <a:r>
              <a:rPr lang="en-US" sz="1200" dirty="0">
                <a:latin typeface="Courier (W1)" pitchFamily="49" charset="0"/>
              </a:rPr>
              <a:t>q) a1 </a:t>
            </a:r>
            <a:r>
              <a:rPr lang="en-US" sz="1200" dirty="0" err="1">
                <a:latin typeface="Courier (W1)" pitchFamily="49" charset="0"/>
              </a:rPr>
              <a:t>uj</a:t>
            </a:r>
            <a:r>
              <a:rPr lang="en-US" sz="1200" dirty="0">
                <a:latin typeface="Courier (W1)" pitchFamily="49" charset="0"/>
              </a:rPr>
              <a:t> a2</a:t>
            </a:r>
          </a:p>
          <a:p>
            <a:r>
              <a:rPr lang="en-US" sz="1200" dirty="0">
                <a:latin typeface="Courier (W1)" pitchFamily="49" charset="0"/>
              </a:rPr>
              <a:t>q) (`</a:t>
            </a:r>
            <a:r>
              <a:rPr lang="en-US" sz="1200" dirty="0" err="1">
                <a:latin typeface="Courier (W1)" pitchFamily="49" charset="0"/>
              </a:rPr>
              <a:t>sym</a:t>
            </a:r>
            <a:r>
              <a:rPr lang="en-US" sz="1200" dirty="0">
                <a:latin typeface="Courier (W1)" pitchFamily="49" charset="0"/>
              </a:rPr>
              <a:t> </a:t>
            </a:r>
            <a:r>
              <a:rPr lang="en-US" sz="1200" dirty="0" err="1">
                <a:latin typeface="Courier (W1)" pitchFamily="49" charset="0"/>
              </a:rPr>
              <a:t>xkey</a:t>
            </a:r>
            <a:r>
              <a:rPr lang="en-US" sz="1200" dirty="0">
                <a:latin typeface="Courier (W1)" pitchFamily="49" charset="0"/>
              </a:rPr>
              <a:t> a1) </a:t>
            </a:r>
            <a:r>
              <a:rPr lang="en-US" sz="1200" dirty="0" err="1">
                <a:latin typeface="Courier (W1)" pitchFamily="49" charset="0"/>
              </a:rPr>
              <a:t>uj</a:t>
            </a:r>
            <a:r>
              <a:rPr lang="en-US" sz="1200" dirty="0">
                <a:latin typeface="Courier (W1)" pitchFamily="49" charset="0"/>
              </a:rPr>
              <a:t> (`</a:t>
            </a:r>
            <a:r>
              <a:rPr lang="en-US" sz="1200" dirty="0" err="1">
                <a:latin typeface="Courier (W1)" pitchFamily="49" charset="0"/>
              </a:rPr>
              <a:t>sym</a:t>
            </a:r>
            <a:r>
              <a:rPr lang="en-US" sz="1200" dirty="0">
                <a:latin typeface="Courier (W1)" pitchFamily="49" charset="0"/>
              </a:rPr>
              <a:t> </a:t>
            </a:r>
            <a:r>
              <a:rPr lang="en-US" sz="1200" dirty="0" err="1">
                <a:latin typeface="Courier (W1)" pitchFamily="49" charset="0"/>
              </a:rPr>
              <a:t>xkey</a:t>
            </a:r>
            <a:r>
              <a:rPr lang="en-US" sz="1200" dirty="0">
                <a:latin typeface="Courier (W1)" pitchFamily="49" charset="0"/>
              </a:rPr>
              <a:t> a2)</a:t>
            </a:r>
          </a:p>
        </p:txBody>
      </p:sp>
    </p:spTree>
    <p:extLst>
      <p:ext uri="{BB962C8B-B14F-4D97-AF65-F5344CB8AC3E}">
        <p14:creationId xmlns:p14="http://schemas.microsoft.com/office/powerpoint/2010/main" val="1617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Asof</a:t>
            </a:r>
            <a:r>
              <a:rPr lang="en-US" dirty="0"/>
              <a:t> Joins</a:t>
            </a:r>
          </a:p>
        </p:txBody>
      </p:sp>
      <p:sp>
        <p:nvSpPr>
          <p:cNvPr id="3" name="Content Placeholder 2"/>
          <p:cNvSpPr>
            <a:spLocks noGrp="1"/>
          </p:cNvSpPr>
          <p:nvPr>
            <p:ph idx="1"/>
          </p:nvPr>
        </p:nvSpPr>
        <p:spPr>
          <a:xfrm>
            <a:off x="452438" y="1185847"/>
            <a:ext cx="9001125" cy="4681537"/>
          </a:xfrm>
        </p:spPr>
        <p:txBody>
          <a:bodyPr>
            <a:normAutofit/>
          </a:bodyPr>
          <a:lstStyle/>
          <a:p>
            <a:r>
              <a:rPr lang="en-US" dirty="0" err="1"/>
              <a:t>aj</a:t>
            </a:r>
            <a:r>
              <a:rPr lang="en-US" dirty="0"/>
              <a:t>[`col1`col2; </a:t>
            </a:r>
            <a:r>
              <a:rPr lang="en-US" b="1" dirty="0"/>
              <a:t>table1</a:t>
            </a:r>
            <a:r>
              <a:rPr lang="en-US" dirty="0"/>
              <a:t>; </a:t>
            </a:r>
            <a:r>
              <a:rPr lang="en-US" b="1" dirty="0"/>
              <a:t>table2</a:t>
            </a:r>
            <a:r>
              <a:rPr lang="en-US" dirty="0"/>
              <a:t>]</a:t>
            </a:r>
          </a:p>
          <a:p>
            <a:r>
              <a:rPr lang="en-US" dirty="0"/>
              <a:t>An </a:t>
            </a:r>
            <a:r>
              <a:rPr lang="en-US" dirty="0" err="1"/>
              <a:t>asof</a:t>
            </a:r>
            <a:r>
              <a:rPr lang="en-US" dirty="0"/>
              <a:t> join is not a straight match on a column value. Instead, the values in the chosen column in </a:t>
            </a:r>
            <a:r>
              <a:rPr lang="en-US" b="1" dirty="0"/>
              <a:t>table1 </a:t>
            </a:r>
            <a:r>
              <a:rPr lang="en-US" dirty="0"/>
              <a:t>give an interval within which to match from </a:t>
            </a:r>
            <a:r>
              <a:rPr lang="en-US" b="1" dirty="0"/>
              <a:t>table2</a:t>
            </a:r>
            <a:r>
              <a:rPr lang="en-US" dirty="0"/>
              <a:t>.</a:t>
            </a:r>
          </a:p>
          <a:p>
            <a:r>
              <a:rPr lang="en-US" dirty="0"/>
              <a:t>The last value within the interval is taken from </a:t>
            </a:r>
            <a:r>
              <a:rPr lang="en-US" b="1" dirty="0"/>
              <a:t>table2</a:t>
            </a:r>
            <a:r>
              <a:rPr lang="en-US" dirty="0"/>
              <a:t>.</a:t>
            </a:r>
          </a:p>
          <a:p>
            <a:r>
              <a:rPr lang="en-US" dirty="0"/>
              <a:t>A common usage is for time series data, when the time values will not match up exactly - instead, an </a:t>
            </a:r>
            <a:r>
              <a:rPr lang="en-US" dirty="0" err="1"/>
              <a:t>asof</a:t>
            </a:r>
            <a:r>
              <a:rPr lang="en-US" dirty="0"/>
              <a:t> join will select the row from </a:t>
            </a:r>
            <a:r>
              <a:rPr lang="en-US" b="1" dirty="0"/>
              <a:t>table2</a:t>
            </a:r>
            <a:r>
              <a:rPr lang="en-US" dirty="0"/>
              <a:t> with the time not more than the corresponding time in </a:t>
            </a:r>
            <a:r>
              <a:rPr lang="en-US" b="1" dirty="0"/>
              <a:t>table1</a:t>
            </a:r>
            <a:r>
              <a:rPr lang="en-US" dirty="0"/>
              <a:t>. It joins the last value from </a:t>
            </a:r>
            <a:r>
              <a:rPr lang="en-US" b="1" dirty="0"/>
              <a:t>table2</a:t>
            </a:r>
            <a:r>
              <a:rPr lang="en-US" dirty="0"/>
              <a:t> to </a:t>
            </a:r>
            <a:r>
              <a:rPr lang="en-US" b="1" dirty="0"/>
              <a:t>table1</a:t>
            </a:r>
            <a:r>
              <a:rPr lang="en-US" dirty="0"/>
              <a:t>.</a:t>
            </a:r>
          </a:p>
        </p:txBody>
      </p:sp>
      <p:sp>
        <p:nvSpPr>
          <p:cNvPr id="4" name="Slide Number Placeholder 3"/>
          <p:cNvSpPr>
            <a:spLocks noGrp="1"/>
          </p:cNvSpPr>
          <p:nvPr>
            <p:ph type="sldNum" sz="quarter" idx="11"/>
          </p:nvPr>
        </p:nvSpPr>
        <p:spPr/>
        <p:txBody>
          <a:bodyPr/>
          <a:lstStyle/>
          <a:p>
            <a:fld id="{5435ED1D-9C82-406C-A555-58E463570241}" type="slidenum">
              <a:rPr lang="en-GB" smtClean="0"/>
              <a:pPr/>
              <a:t>45</a:t>
            </a:fld>
            <a:endParaRPr lang="en-GB"/>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239" y="4428442"/>
            <a:ext cx="150495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8339" y="5327147"/>
            <a:ext cx="146685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5208" y="4517522"/>
            <a:ext cx="183832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29411" y="4698202"/>
            <a:ext cx="750661" cy="270103"/>
          </a:xfrm>
          <a:prstGeom prst="rect">
            <a:avLst/>
          </a:prstGeom>
          <a:noFill/>
        </p:spPr>
        <p:txBody>
          <a:bodyPr wrap="none" rtlCol="0">
            <a:noAutofit/>
          </a:bodyPr>
          <a:lstStyle/>
          <a:p>
            <a:r>
              <a:rPr lang="en-US" sz="1600" dirty="0">
                <a:solidFill>
                  <a:schemeClr val="tx1"/>
                </a:solidFill>
                <a:latin typeface="+mn-lt"/>
              </a:rPr>
              <a:t>table1</a:t>
            </a:r>
          </a:p>
        </p:txBody>
      </p:sp>
      <p:sp>
        <p:nvSpPr>
          <p:cNvPr id="11" name="TextBox 10"/>
          <p:cNvSpPr txBox="1"/>
          <p:nvPr/>
        </p:nvSpPr>
        <p:spPr>
          <a:xfrm>
            <a:off x="629411" y="5659505"/>
            <a:ext cx="740828" cy="270103"/>
          </a:xfrm>
          <a:prstGeom prst="rect">
            <a:avLst/>
          </a:prstGeom>
          <a:noFill/>
        </p:spPr>
        <p:txBody>
          <a:bodyPr wrap="none" rtlCol="0">
            <a:noAutofit/>
          </a:bodyPr>
          <a:lstStyle/>
          <a:p>
            <a:r>
              <a:rPr lang="en-US" sz="1600" dirty="0">
                <a:solidFill>
                  <a:schemeClr val="tx1"/>
                </a:solidFill>
                <a:latin typeface="+mn-lt"/>
              </a:rPr>
              <a:t>table2</a:t>
            </a:r>
          </a:p>
        </p:txBody>
      </p:sp>
    </p:spTree>
    <p:extLst>
      <p:ext uri="{BB962C8B-B14F-4D97-AF65-F5344CB8AC3E}">
        <p14:creationId xmlns:p14="http://schemas.microsoft.com/office/powerpoint/2010/main" val="10349250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Asof</a:t>
            </a:r>
            <a:r>
              <a:rPr lang="en-US" dirty="0"/>
              <a:t> Joins</a:t>
            </a:r>
          </a:p>
        </p:txBody>
      </p:sp>
      <p:sp>
        <p:nvSpPr>
          <p:cNvPr id="3" name="Content Placeholder 2"/>
          <p:cNvSpPr>
            <a:spLocks noGrp="1"/>
          </p:cNvSpPr>
          <p:nvPr>
            <p:ph idx="1"/>
          </p:nvPr>
        </p:nvSpPr>
        <p:spPr/>
        <p:txBody>
          <a:bodyPr>
            <a:normAutofit/>
          </a:bodyPr>
          <a:lstStyle/>
          <a:p>
            <a:r>
              <a:rPr lang="en-US"/>
              <a:t>The first argument `col1`col2 is a list of columns to join on, commonly `sym`time.</a:t>
            </a:r>
          </a:p>
          <a:p>
            <a:r>
              <a:rPr lang="en-US"/>
              <a:t>The last column in the list is the </a:t>
            </a:r>
            <a:r>
              <a:rPr lang="en-US" b="1"/>
              <a:t>asof</a:t>
            </a:r>
            <a:r>
              <a:rPr lang="en-US"/>
              <a:t> match. The remaining column(s) are the exact match columns.</a:t>
            </a:r>
          </a:p>
          <a:p>
            <a:r>
              <a:rPr lang="en-US"/>
              <a:t>For correct and optimum performance, it is recommended that:</a:t>
            </a:r>
          </a:p>
          <a:p>
            <a:pPr lvl="1"/>
            <a:r>
              <a:rPr lang="en-US"/>
              <a:t>there should be at most one exact match column</a:t>
            </a:r>
          </a:p>
          <a:p>
            <a:pPr lvl="1"/>
            <a:r>
              <a:rPr lang="en-US"/>
              <a:t>the exact match column should have a `p or `g attribute set</a:t>
            </a:r>
          </a:p>
          <a:p>
            <a:pPr lvl="1"/>
            <a:r>
              <a:rPr lang="en-US"/>
              <a:t>the data </a:t>
            </a:r>
            <a:r>
              <a:rPr lang="en-US" b="1"/>
              <a:t>must</a:t>
            </a:r>
            <a:r>
              <a:rPr lang="en-US"/>
              <a:t> be sorted by the asof column within the match column (so in the `sym`time example, the data doesn't have to be globally sorted by time, but does have to be sorted within each sym)</a:t>
            </a:r>
          </a:p>
        </p:txBody>
      </p:sp>
      <p:sp>
        <p:nvSpPr>
          <p:cNvPr id="4" name="Slide Number Placeholder 3"/>
          <p:cNvSpPr>
            <a:spLocks noGrp="1"/>
          </p:cNvSpPr>
          <p:nvPr>
            <p:ph type="sldNum" sz="quarter" idx="11"/>
          </p:nvPr>
        </p:nvSpPr>
        <p:spPr/>
        <p:txBody>
          <a:bodyPr/>
          <a:lstStyle/>
          <a:p>
            <a:fld id="{5435ED1D-9C82-406C-A555-58E463570241}" type="slidenum">
              <a:rPr lang="en-GB" smtClean="0"/>
              <a:pPr/>
              <a:t>46</a:t>
            </a:fld>
            <a:endParaRPr lang="en-GB"/>
          </a:p>
        </p:txBody>
      </p:sp>
      <p:sp>
        <p:nvSpPr>
          <p:cNvPr id="5" name="Rectangle 4"/>
          <p:cNvSpPr/>
          <p:nvPr/>
        </p:nvSpPr>
        <p:spPr>
          <a:xfrm>
            <a:off x="457200" y="4304581"/>
            <a:ext cx="8964386" cy="1673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latin typeface="Courier (W1)" pitchFamily="49" charset="0"/>
              </a:rPr>
              <a:t>q)aj[`sym`time;trades;quotes]</a:t>
            </a:r>
          </a:p>
          <a:p>
            <a:r>
              <a:rPr lang="en-US" sz="1100">
                <a:latin typeface="Courier (W1)" pitchFamily="49" charset="0"/>
              </a:rPr>
              <a:t>time 	   sym 	side 	price   size   bid     ask    bsize    asize</a:t>
            </a:r>
          </a:p>
          <a:p>
            <a:r>
              <a:rPr lang="en-US" sz="1100">
                <a:latin typeface="Courier (W1)" pitchFamily="49" charset="0"/>
              </a:rPr>
              <a:t>-------------------------------------------------------------------------------</a:t>
            </a:r>
          </a:p>
          <a:p>
            <a:r>
              <a:rPr lang="en-US" sz="1100">
                <a:latin typeface="Courier (W1)" pitchFamily="49" charset="0"/>
              </a:rPr>
              <a:t>00:00:09.377  IBM 	buy 	43.51   5000   43.49   43.51  8000     9000</a:t>
            </a:r>
          </a:p>
          <a:p>
            <a:r>
              <a:rPr lang="en-US" sz="1100">
                <a:latin typeface="Courier (W1)" pitchFamily="49" charset="0"/>
              </a:rPr>
              <a:t>00:00:10.395  NOK 	buy 	31.78   5000   31.77   31.78  6000     9000</a:t>
            </a:r>
          </a:p>
          <a:p>
            <a:r>
              <a:rPr lang="en-US" sz="1100">
                <a:latin typeface="Courier (W1)" pitchFamily="49" charset="0"/>
              </a:rPr>
              <a:t>00:00:10.465  CSCO 	sell 	35.43   1500   35.43   35.47  3000     7000</a:t>
            </a:r>
          </a:p>
          <a:p>
            <a:r>
              <a:rPr lang="en-US" sz="1100">
                <a:latin typeface="Courier (W1)" pitchFamily="49" charset="0"/>
              </a:rPr>
              <a:t>00:00:11.424  CSCO 	sell 	35.43   1000   35.43   35.47  3000     7000</a:t>
            </a:r>
          </a:p>
          <a:p>
            <a:r>
              <a:rPr lang="en-US" sz="1100">
                <a:latin typeface="Courier (W1)" pitchFamily="49" charset="0"/>
              </a:rPr>
              <a:t>...</a:t>
            </a:r>
          </a:p>
        </p:txBody>
      </p:sp>
    </p:spTree>
    <p:extLst>
      <p:ext uri="{BB962C8B-B14F-4D97-AF65-F5344CB8AC3E}">
        <p14:creationId xmlns:p14="http://schemas.microsoft.com/office/powerpoint/2010/main" val="20361720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5435ED1D-9C82-406C-A555-58E463570241}" type="slidenum">
              <a:rPr lang="en-GB" smtClean="0"/>
              <a:pPr/>
              <a:t>47</a:t>
            </a:fld>
            <a:endParaRPr lang="en-GB"/>
          </a:p>
        </p:txBody>
      </p:sp>
      <p:sp>
        <p:nvSpPr>
          <p:cNvPr id="6" name="Title 1"/>
          <p:cNvSpPr>
            <a:spLocks noGrp="1"/>
          </p:cNvSpPr>
          <p:nvPr>
            <p:ph type="title"/>
          </p:nvPr>
        </p:nvSpPr>
        <p:spPr>
          <a:xfrm>
            <a:off x="452438" y="633102"/>
            <a:ext cx="9001125" cy="816286"/>
          </a:xfrm>
        </p:spPr>
        <p:txBody>
          <a:bodyPr/>
          <a:lstStyle/>
          <a:p>
            <a:r>
              <a:rPr lang="en-US" dirty="0" err="1"/>
              <a:t>Asof</a:t>
            </a:r>
            <a:r>
              <a:rPr lang="en-US" dirty="0"/>
              <a:t> Joins</a:t>
            </a:r>
          </a:p>
        </p:txBody>
      </p:sp>
      <p:sp>
        <p:nvSpPr>
          <p:cNvPr id="7" name="Slide Number Placeholder 3"/>
          <p:cNvSpPr txBox="1">
            <a:spLocks/>
          </p:cNvSpPr>
          <p:nvPr/>
        </p:nvSpPr>
        <p:spPr>
          <a:xfrm>
            <a:off x="9048750" y="6589201"/>
            <a:ext cx="414338" cy="108000"/>
          </a:xfrm>
          <a:prstGeom prst="rect">
            <a:avLst/>
          </a:prstGeom>
        </p:spPr>
        <p:txBody>
          <a:bodyPr vert="horz" lIns="0" tIns="0" rIns="0" bIns="0" rtlCol="0" anchor="ctr"/>
          <a:lstStyle>
            <a:defPPr>
              <a:defRPr lang="en-US"/>
            </a:defPPr>
            <a:lvl1pPr marL="0" algn="r"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35ED1D-9C82-406C-A555-58E463570241}" type="slidenum">
              <a:rPr lang="en-GB" smtClean="0"/>
              <a:pPr/>
              <a:t>47</a:t>
            </a:fld>
            <a:endParaRPr lang="en-GB"/>
          </a:p>
        </p:txBody>
      </p:sp>
      <p:sp>
        <p:nvSpPr>
          <p:cNvPr id="8" name="Content Placeholder 2"/>
          <p:cNvSpPr>
            <a:spLocks noGrp="1"/>
          </p:cNvSpPr>
          <p:nvPr>
            <p:ph idx="1"/>
          </p:nvPr>
        </p:nvSpPr>
        <p:spPr>
          <a:xfrm>
            <a:off x="452438" y="1592263"/>
            <a:ext cx="9001125" cy="4681537"/>
          </a:xfrm>
        </p:spPr>
        <p:txBody>
          <a:bodyPr/>
          <a:lstStyle/>
          <a:p>
            <a:r>
              <a:rPr lang="en-US" dirty="0"/>
              <a:t>Create a “trade” table with 3 columns – timestamp, sym, </a:t>
            </a:r>
            <a:r>
              <a:rPr lang="en-US" dirty="0" err="1"/>
              <a:t>qty</a:t>
            </a:r>
            <a:endParaRPr lang="en-US" dirty="0"/>
          </a:p>
          <a:p>
            <a:r>
              <a:rPr lang="en-US" dirty="0"/>
              <a:t>Create a “quote” table with 3 columns – timestamp, sym, </a:t>
            </a:r>
            <a:r>
              <a:rPr lang="en-US" dirty="0" err="1"/>
              <a:t>px</a:t>
            </a:r>
            <a:endParaRPr lang="en-US" dirty="0"/>
          </a:p>
          <a:p>
            <a:r>
              <a:rPr lang="en-US" dirty="0"/>
              <a:t>Both tables should have 100,000 rows</a:t>
            </a:r>
          </a:p>
          <a:p>
            <a:r>
              <a:rPr lang="en-US" dirty="0"/>
              <a:t>For each row in the trade table, find the prevailing price at the point in time</a:t>
            </a:r>
          </a:p>
          <a:p>
            <a:r>
              <a:rPr lang="en-US" dirty="0"/>
              <a:t>You’ll find that the </a:t>
            </a:r>
            <a:r>
              <a:rPr lang="en-US" dirty="0" err="1"/>
              <a:t>aj</a:t>
            </a:r>
            <a:r>
              <a:rPr lang="en-US" dirty="0"/>
              <a:t> will take some time to run. Apply a grouped attribute on the sym column of the quote table.</a:t>
            </a:r>
          </a:p>
          <a:p>
            <a:r>
              <a:rPr lang="en-US" dirty="0"/>
              <a:t>Re-run the </a:t>
            </a:r>
            <a:r>
              <a:rPr lang="en-US" dirty="0" err="1"/>
              <a:t>aj</a:t>
            </a:r>
            <a:r>
              <a:rPr lang="en-US" dirty="0"/>
              <a:t> and note the performance.</a:t>
            </a:r>
          </a:p>
          <a:p>
            <a:endParaRPr lang="en-US" dirty="0"/>
          </a:p>
        </p:txBody>
      </p:sp>
      <p:sp>
        <p:nvSpPr>
          <p:cNvPr id="9" name="Rectangle 8"/>
          <p:cNvSpPr/>
          <p:nvPr/>
        </p:nvSpPr>
        <p:spPr>
          <a:xfrm>
            <a:off x="457200" y="4098541"/>
            <a:ext cx="8964386" cy="148859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200" b="1" dirty="0">
                <a:latin typeface="Courier (W1)" pitchFamily="49" charset="0"/>
              </a:rPr>
              <a:t>SOLUTION: </a:t>
            </a:r>
          </a:p>
          <a:p>
            <a:r>
              <a:rPr lang="en-US" sz="1200" dirty="0">
                <a:latin typeface="Courier (W1)" pitchFamily="49" charset="0"/>
              </a:rPr>
              <a:t>q) n:10000</a:t>
            </a:r>
          </a:p>
          <a:p>
            <a:r>
              <a:rPr lang="en-US" sz="1200" dirty="0">
                <a:latin typeface="Courier (W1)" pitchFamily="49" charset="0"/>
              </a:rPr>
              <a:t>q) trade:([]</a:t>
            </a:r>
            <a:r>
              <a:rPr lang="en-US" sz="1200" dirty="0" err="1">
                <a:latin typeface="Courier (W1)" pitchFamily="49" charset="0"/>
              </a:rPr>
              <a:t>timestamp:asc</a:t>
            </a:r>
            <a:r>
              <a:rPr lang="en-US" sz="1200" dirty="0">
                <a:latin typeface="Courier (W1)" pitchFamily="49" charset="0"/>
              </a:rPr>
              <a:t> n?00:00:00.000;sym:n?`msft`ibm`ge`c`goog`aapl`nflx`bac;qty:n?500)</a:t>
            </a:r>
          </a:p>
          <a:p>
            <a:r>
              <a:rPr lang="en-US" sz="1200" dirty="0">
                <a:latin typeface="Courier (W1)" pitchFamily="49" charset="0"/>
              </a:rPr>
              <a:t>q) quote:([]</a:t>
            </a:r>
            <a:r>
              <a:rPr lang="en-US" sz="1200" dirty="0" err="1">
                <a:latin typeface="Courier (W1)" pitchFamily="49" charset="0"/>
              </a:rPr>
              <a:t>timestamp:asc</a:t>
            </a:r>
            <a:r>
              <a:rPr lang="en-US" sz="1200" dirty="0">
                <a:latin typeface="Courier (W1)" pitchFamily="49" charset="0"/>
              </a:rPr>
              <a:t> n?00:00:00.000;sym:n?`msft`ibm`ge`c`goog`aapl`nflx`bac;px:n?1000f)</a:t>
            </a:r>
          </a:p>
          <a:p>
            <a:r>
              <a:rPr lang="en-US" sz="1200" dirty="0">
                <a:latin typeface="Courier (W1)" pitchFamily="49" charset="0"/>
              </a:rPr>
              <a:t>q) \</a:t>
            </a:r>
            <a:r>
              <a:rPr lang="en-US" sz="1200" dirty="0" err="1">
                <a:latin typeface="Courier (W1)" pitchFamily="49" charset="0"/>
              </a:rPr>
              <a:t>ts</a:t>
            </a:r>
            <a:r>
              <a:rPr lang="en-US" sz="1200" dirty="0">
                <a:latin typeface="Courier (W1)" pitchFamily="49" charset="0"/>
              </a:rPr>
              <a:t> </a:t>
            </a:r>
            <a:r>
              <a:rPr lang="en-US" sz="1200" dirty="0" err="1">
                <a:latin typeface="Courier (W1)" pitchFamily="49" charset="0"/>
              </a:rPr>
              <a:t>aj</a:t>
            </a:r>
            <a:r>
              <a:rPr lang="en-US" sz="1200" dirty="0">
                <a:latin typeface="Courier (W1)" pitchFamily="49" charset="0"/>
              </a:rPr>
              <a:t>[`</a:t>
            </a:r>
            <a:r>
              <a:rPr lang="en-US" sz="1200" dirty="0" err="1">
                <a:latin typeface="Courier (W1)" pitchFamily="49" charset="0"/>
              </a:rPr>
              <a:t>sym`timestamp;trade;quote</a:t>
            </a:r>
            <a:r>
              <a:rPr lang="en-US" sz="1200" dirty="0">
                <a:latin typeface="Courier (W1)" pitchFamily="49" charset="0"/>
              </a:rPr>
              <a:t>]</a:t>
            </a:r>
          </a:p>
          <a:p>
            <a:r>
              <a:rPr lang="en-US" sz="1200" dirty="0">
                <a:latin typeface="Courier (W1)" pitchFamily="49" charset="0"/>
              </a:rPr>
              <a:t>q) update `</a:t>
            </a:r>
            <a:r>
              <a:rPr lang="en-US" sz="1200" dirty="0" err="1">
                <a:latin typeface="Courier (W1)" pitchFamily="49" charset="0"/>
              </a:rPr>
              <a:t>g#sym</a:t>
            </a:r>
            <a:r>
              <a:rPr lang="en-US" sz="1200" dirty="0">
                <a:latin typeface="Courier (W1)" pitchFamily="49" charset="0"/>
              </a:rPr>
              <a:t> from `quote</a:t>
            </a:r>
          </a:p>
          <a:p>
            <a:r>
              <a:rPr lang="en-US" sz="1200" dirty="0">
                <a:latin typeface="Courier (W1)" pitchFamily="49" charset="0"/>
              </a:rPr>
              <a:t>q) \</a:t>
            </a:r>
            <a:r>
              <a:rPr lang="en-US" sz="1200" dirty="0" err="1">
                <a:latin typeface="Courier (W1)" pitchFamily="49" charset="0"/>
              </a:rPr>
              <a:t>ts</a:t>
            </a:r>
            <a:r>
              <a:rPr lang="en-US" sz="1200" dirty="0">
                <a:latin typeface="Courier (W1)" pitchFamily="49" charset="0"/>
              </a:rPr>
              <a:t> </a:t>
            </a:r>
            <a:r>
              <a:rPr lang="en-US" sz="1200" dirty="0" err="1">
                <a:latin typeface="Courier (W1)" pitchFamily="49" charset="0"/>
              </a:rPr>
              <a:t>aj</a:t>
            </a:r>
            <a:r>
              <a:rPr lang="en-US" sz="1200" dirty="0">
                <a:latin typeface="Courier (W1)" pitchFamily="49" charset="0"/>
              </a:rPr>
              <a:t>[`</a:t>
            </a:r>
            <a:r>
              <a:rPr lang="en-US" sz="1200" dirty="0" err="1">
                <a:latin typeface="Courier (W1)" pitchFamily="49" charset="0"/>
              </a:rPr>
              <a:t>sym`timestamp;trade;quote</a:t>
            </a:r>
            <a:r>
              <a:rPr lang="en-US" sz="1200" dirty="0">
                <a:latin typeface="Courier (W1)" pitchFamily="49" charset="0"/>
              </a:rPr>
              <a:t>]</a:t>
            </a:r>
          </a:p>
        </p:txBody>
      </p:sp>
    </p:spTree>
    <p:extLst>
      <p:ext uri="{BB962C8B-B14F-4D97-AF65-F5344CB8AC3E}">
        <p14:creationId xmlns:p14="http://schemas.microsoft.com/office/powerpoint/2010/main" val="253814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Adverbs</a:t>
            </a:r>
          </a:p>
        </p:txBody>
      </p:sp>
      <p:sp>
        <p:nvSpPr>
          <p:cNvPr id="3" name="Content Placeholder 2"/>
          <p:cNvSpPr>
            <a:spLocks noGrp="1"/>
          </p:cNvSpPr>
          <p:nvPr>
            <p:ph idx="1"/>
          </p:nvPr>
        </p:nvSpPr>
        <p:spPr/>
        <p:txBody>
          <a:bodyPr>
            <a:normAutofit/>
          </a:bodyPr>
          <a:lstStyle/>
          <a:p>
            <a:r>
              <a:rPr lang="en-US" dirty="0"/>
              <a:t>Combine 2 verbs and use it as a new function</a:t>
            </a:r>
          </a:p>
          <a:p>
            <a:r>
              <a:rPr lang="en-US" dirty="0"/>
              <a:t>Each</a:t>
            </a:r>
          </a:p>
          <a:p>
            <a:endParaRPr lang="en-US" dirty="0"/>
          </a:p>
          <a:p>
            <a:endParaRPr lang="en-US" dirty="0"/>
          </a:p>
          <a:p>
            <a:endParaRPr lang="en-US" dirty="0"/>
          </a:p>
          <a:p>
            <a:r>
              <a:rPr lang="en-US" dirty="0" err="1"/>
              <a:t>Eachboth</a:t>
            </a:r>
            <a:r>
              <a:rPr lang="en-US" dirty="0"/>
              <a:t> (')</a:t>
            </a:r>
          </a:p>
          <a:p>
            <a:endParaRPr lang="en-US" dirty="0"/>
          </a:p>
          <a:p>
            <a:endParaRPr lang="en-US" dirty="0"/>
          </a:p>
          <a:p>
            <a:endParaRPr lang="en-US" dirty="0"/>
          </a:p>
          <a:p>
            <a:r>
              <a:rPr lang="en-US" dirty="0"/>
              <a:t>If a function can accept lists, its better to not use each:</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48</a:t>
            </a:fld>
            <a:endParaRPr lang="en-GB"/>
          </a:p>
        </p:txBody>
      </p:sp>
      <p:sp>
        <p:nvSpPr>
          <p:cNvPr id="5" name="Rectangle 4"/>
          <p:cNvSpPr/>
          <p:nvPr/>
        </p:nvSpPr>
        <p:spPr>
          <a:xfrm>
            <a:off x="457200" y="2199736"/>
            <a:ext cx="8964386" cy="888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latin typeface="Courier (W1)" pitchFamily="49" charset="0"/>
              </a:rPr>
              <a:t>q)til each 4 5 6</a:t>
            </a:r>
          </a:p>
          <a:p>
            <a:r>
              <a:rPr lang="en-US" sz="1100">
                <a:latin typeface="Courier (W1)" pitchFamily="49" charset="0"/>
              </a:rPr>
              <a:t>0 1 2 3</a:t>
            </a:r>
          </a:p>
          <a:p>
            <a:r>
              <a:rPr lang="en-US" sz="1100">
                <a:latin typeface="Courier (W1)" pitchFamily="49" charset="0"/>
              </a:rPr>
              <a:t>0 1 2 3 4</a:t>
            </a:r>
          </a:p>
          <a:p>
            <a:r>
              <a:rPr lang="en-US" sz="1100">
                <a:latin typeface="Courier (W1)" pitchFamily="49" charset="0"/>
              </a:rPr>
              <a:t>0 1 2 3 4 5</a:t>
            </a:r>
          </a:p>
        </p:txBody>
      </p:sp>
      <p:sp>
        <p:nvSpPr>
          <p:cNvPr id="6" name="Rectangle 5"/>
          <p:cNvSpPr/>
          <p:nvPr/>
        </p:nvSpPr>
        <p:spPr>
          <a:xfrm>
            <a:off x="457200" y="3430438"/>
            <a:ext cx="8964386" cy="888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latin typeface="Courier (W1)" pitchFamily="49" charset="0"/>
              </a:rPr>
              <a:t>q)(1 2 3), ’(1 2 3) 	/join each right and left</a:t>
            </a:r>
          </a:p>
          <a:p>
            <a:r>
              <a:rPr lang="en-US" sz="1100">
                <a:latin typeface="Courier (W1)" pitchFamily="49" charset="0"/>
              </a:rPr>
              <a:t>1 1</a:t>
            </a:r>
          </a:p>
          <a:p>
            <a:r>
              <a:rPr lang="en-US" sz="1100">
                <a:latin typeface="Courier (W1)" pitchFamily="49" charset="0"/>
              </a:rPr>
              <a:t>2 2</a:t>
            </a:r>
          </a:p>
          <a:p>
            <a:r>
              <a:rPr lang="en-US" sz="1100">
                <a:latin typeface="Courier (W1)" pitchFamily="49" charset="0"/>
              </a:rPr>
              <a:t>3 3</a:t>
            </a:r>
          </a:p>
        </p:txBody>
      </p:sp>
      <p:sp>
        <p:nvSpPr>
          <p:cNvPr id="7" name="Rectangle 6"/>
          <p:cNvSpPr/>
          <p:nvPr/>
        </p:nvSpPr>
        <p:spPr>
          <a:xfrm>
            <a:off x="457200" y="4661140"/>
            <a:ext cx="8964386" cy="1092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latin typeface="Courier (W1)" pitchFamily="49" charset="0"/>
              </a:rPr>
              <a:t>q)f:{</a:t>
            </a:r>
            <a:r>
              <a:rPr lang="en-US" sz="1100" dirty="0" err="1">
                <a:latin typeface="Courier (W1)" pitchFamily="49" charset="0"/>
              </a:rPr>
              <a:t>x+y</a:t>
            </a:r>
            <a:r>
              <a:rPr lang="en-US" sz="1100" dirty="0">
                <a:latin typeface="Courier (W1)" pitchFamily="49" charset="0"/>
              </a:rPr>
              <a:t>}</a:t>
            </a:r>
          </a:p>
          <a:p>
            <a:r>
              <a:rPr lang="en-US" sz="1100" dirty="0">
                <a:latin typeface="Courier (W1)" pitchFamily="49" charset="0"/>
              </a:rPr>
              <a:t>q)f’[1 2;3 4]</a:t>
            </a:r>
          </a:p>
          <a:p>
            <a:r>
              <a:rPr lang="en-US" sz="1100" dirty="0">
                <a:latin typeface="Courier (W1)" pitchFamily="49" charset="0"/>
              </a:rPr>
              <a:t>4 6</a:t>
            </a:r>
          </a:p>
          <a:p>
            <a:endParaRPr lang="en-US" sz="1100" dirty="0">
              <a:latin typeface="Courier (W1)" pitchFamily="49" charset="0"/>
            </a:endParaRPr>
          </a:p>
          <a:p>
            <a:r>
              <a:rPr lang="en-US" sz="1100" dirty="0">
                <a:latin typeface="Courier (W1)" pitchFamily="49" charset="0"/>
              </a:rPr>
              <a:t>q)f[1 2;3 4]</a:t>
            </a:r>
          </a:p>
          <a:p>
            <a:r>
              <a:rPr lang="en-US" sz="1100" dirty="0">
                <a:latin typeface="Courier (W1)" pitchFamily="49" charset="0"/>
              </a:rPr>
              <a:t>4 6</a:t>
            </a:r>
          </a:p>
        </p:txBody>
      </p:sp>
    </p:spTree>
    <p:extLst>
      <p:ext uri="{BB962C8B-B14F-4D97-AF65-F5344CB8AC3E}">
        <p14:creationId xmlns:p14="http://schemas.microsoft.com/office/powerpoint/2010/main" val="3065354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Adverbs</a:t>
            </a:r>
          </a:p>
        </p:txBody>
      </p:sp>
      <p:sp>
        <p:nvSpPr>
          <p:cNvPr id="3" name="Content Placeholder 2"/>
          <p:cNvSpPr>
            <a:spLocks noGrp="1"/>
          </p:cNvSpPr>
          <p:nvPr>
            <p:ph idx="1"/>
          </p:nvPr>
        </p:nvSpPr>
        <p:spPr/>
        <p:txBody>
          <a:bodyPr>
            <a:normAutofit/>
          </a:bodyPr>
          <a:lstStyle/>
          <a:p>
            <a:r>
              <a:rPr lang="en-US" dirty="0" err="1"/>
              <a:t>Eachleft</a:t>
            </a:r>
            <a:r>
              <a:rPr lang="en-US" dirty="0"/>
              <a:t> (\:)</a:t>
            </a:r>
          </a:p>
          <a:p>
            <a:endParaRPr lang="en-US" dirty="0"/>
          </a:p>
          <a:p>
            <a:endParaRPr lang="en-US" dirty="0"/>
          </a:p>
          <a:p>
            <a:endParaRPr lang="en-US" dirty="0"/>
          </a:p>
          <a:p>
            <a:r>
              <a:rPr lang="en-US" dirty="0" err="1"/>
              <a:t>Eachright</a:t>
            </a: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49</a:t>
            </a:fld>
            <a:endParaRPr lang="en-GB"/>
          </a:p>
        </p:txBody>
      </p:sp>
      <p:sp>
        <p:nvSpPr>
          <p:cNvPr id="5" name="Rectangle 4"/>
          <p:cNvSpPr/>
          <p:nvPr/>
        </p:nvSpPr>
        <p:spPr>
          <a:xfrm>
            <a:off x="457200" y="1940956"/>
            <a:ext cx="8964386" cy="888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latin typeface="Courier (W1)" pitchFamily="49" charset="0"/>
              </a:rPr>
              <a:t>q)(1 2 3)+\:(4 5 6 7) 	/add right to each left</a:t>
            </a:r>
          </a:p>
          <a:p>
            <a:r>
              <a:rPr lang="en-US" sz="1100" dirty="0">
                <a:latin typeface="Courier (W1)" pitchFamily="49" charset="0"/>
              </a:rPr>
              <a:t>5 6 7 8 </a:t>
            </a:r>
          </a:p>
          <a:p>
            <a:r>
              <a:rPr lang="en-US" sz="1100" dirty="0">
                <a:latin typeface="Courier (W1)" pitchFamily="49" charset="0"/>
              </a:rPr>
              <a:t>6 7 8 9 </a:t>
            </a:r>
          </a:p>
          <a:p>
            <a:r>
              <a:rPr lang="en-US" sz="1100" dirty="0">
                <a:latin typeface="Courier (W1)" pitchFamily="49" charset="0"/>
              </a:rPr>
              <a:t>7 8 9 10</a:t>
            </a:r>
          </a:p>
        </p:txBody>
      </p:sp>
      <p:sp>
        <p:nvSpPr>
          <p:cNvPr id="6" name="Rectangle 5"/>
          <p:cNvSpPr/>
          <p:nvPr/>
        </p:nvSpPr>
        <p:spPr>
          <a:xfrm>
            <a:off x="457200" y="3165290"/>
            <a:ext cx="8964386" cy="1040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latin typeface="Courier (W1)" pitchFamily="49" charset="0"/>
              </a:rPr>
              <a:t>q)(1 2 3)-/:(4 5 6 7) 	/minus left to each right</a:t>
            </a:r>
          </a:p>
          <a:p>
            <a:r>
              <a:rPr lang="en-US" sz="1100" dirty="0">
                <a:latin typeface="Courier (W1)" pitchFamily="49" charset="0"/>
              </a:rPr>
              <a:t>-3 -2 -1</a:t>
            </a:r>
          </a:p>
          <a:p>
            <a:r>
              <a:rPr lang="en-US" sz="1100" dirty="0">
                <a:latin typeface="Courier (W1)" pitchFamily="49" charset="0"/>
              </a:rPr>
              <a:t>-4 -3 -2</a:t>
            </a:r>
          </a:p>
          <a:p>
            <a:r>
              <a:rPr lang="en-US" sz="1100" dirty="0">
                <a:latin typeface="Courier (W1)" pitchFamily="49" charset="0"/>
              </a:rPr>
              <a:t>-5 -4 -3</a:t>
            </a:r>
          </a:p>
          <a:p>
            <a:r>
              <a:rPr lang="en-US" sz="1100" dirty="0">
                <a:latin typeface="Courier (W1)" pitchFamily="49" charset="0"/>
              </a:rPr>
              <a:t>-6 -5 -4</a:t>
            </a:r>
          </a:p>
        </p:txBody>
      </p:sp>
    </p:spTree>
    <p:extLst>
      <p:ext uri="{BB962C8B-B14F-4D97-AF65-F5344CB8AC3E}">
        <p14:creationId xmlns:p14="http://schemas.microsoft.com/office/powerpoint/2010/main" val="5556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(1/3)</a:t>
            </a:r>
          </a:p>
        </p:txBody>
      </p:sp>
      <p:sp>
        <p:nvSpPr>
          <p:cNvPr id="3" name="Content Placeholder 2"/>
          <p:cNvSpPr>
            <a:spLocks noGrp="1"/>
          </p:cNvSpPr>
          <p:nvPr>
            <p:ph idx="1"/>
          </p:nvPr>
        </p:nvSpPr>
        <p:spPr/>
        <p:txBody>
          <a:bodyPr>
            <a:normAutofit/>
          </a:bodyPr>
          <a:lstStyle/>
          <a:p>
            <a:r>
              <a:rPr lang="en-US" dirty="0"/>
              <a:t>Select Query assist us in data extraction</a:t>
            </a:r>
          </a:p>
          <a:p>
            <a:r>
              <a:rPr lang="en-US" dirty="0"/>
              <a:t>General Template:</a:t>
            </a:r>
            <a:endParaRPr lang="en-US" b="1"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5</a:t>
            </a:fld>
            <a:endParaRPr lang="en-GB"/>
          </a:p>
        </p:txBody>
      </p:sp>
      <p:sp>
        <p:nvSpPr>
          <p:cNvPr id="8" name="Rectangle 7"/>
          <p:cNvSpPr/>
          <p:nvPr/>
        </p:nvSpPr>
        <p:spPr>
          <a:xfrm>
            <a:off x="457200" y="3063515"/>
            <a:ext cx="8964386" cy="2948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Courier (W1)" pitchFamily="49" charset="0"/>
              </a:rPr>
              <a:t>q)sales:([] fruit:10?`apple`banana`orange; grocer:10?`dave`mark`jane;price:10?10; quantity:10?100)</a:t>
            </a:r>
          </a:p>
          <a:p>
            <a:r>
              <a:rPr lang="en-US" sz="1200" dirty="0">
                <a:latin typeface="Courier (W1)" pitchFamily="49" charset="0"/>
              </a:rPr>
              <a:t>q)select from sales</a:t>
            </a:r>
          </a:p>
          <a:p>
            <a:r>
              <a:rPr lang="en-US" sz="1200" dirty="0">
                <a:latin typeface="Courier (W1)" pitchFamily="49" charset="0"/>
              </a:rPr>
              <a:t>fruit   grocer price quantity</a:t>
            </a:r>
          </a:p>
          <a:p>
            <a:r>
              <a:rPr lang="en-US" sz="1200" dirty="0">
                <a:latin typeface="Courier (W1)" pitchFamily="49" charset="0"/>
              </a:rPr>
              <a:t>-----------------------------</a:t>
            </a:r>
          </a:p>
          <a:p>
            <a:r>
              <a:rPr lang="en-US" sz="1200" dirty="0">
                <a:latin typeface="Courier (W1)" pitchFamily="49" charset="0"/>
              </a:rPr>
              <a:t>orange  mark   6     12</a:t>
            </a:r>
          </a:p>
          <a:p>
            <a:r>
              <a:rPr lang="en-US" sz="1200" dirty="0">
                <a:latin typeface="Courier (W1)" pitchFamily="49" charset="0"/>
              </a:rPr>
              <a:t>apple   </a:t>
            </a:r>
            <a:r>
              <a:rPr lang="en-US" sz="1200" dirty="0" err="1">
                <a:latin typeface="Courier (W1)" pitchFamily="49" charset="0"/>
              </a:rPr>
              <a:t>jane</a:t>
            </a:r>
            <a:r>
              <a:rPr lang="en-US" sz="1200" dirty="0">
                <a:latin typeface="Courier (W1)" pitchFamily="49" charset="0"/>
              </a:rPr>
              <a:t>   6     10</a:t>
            </a:r>
          </a:p>
          <a:p>
            <a:r>
              <a:rPr lang="en-US" sz="1200" dirty="0">
                <a:latin typeface="Courier (W1)" pitchFamily="49" charset="0"/>
              </a:rPr>
              <a:t>apple   mark   1     1</a:t>
            </a:r>
          </a:p>
          <a:p>
            <a:r>
              <a:rPr lang="en-US" sz="1200" dirty="0">
                <a:latin typeface="Courier (W1)" pitchFamily="49" charset="0"/>
              </a:rPr>
              <a:t>orange  </a:t>
            </a:r>
            <a:r>
              <a:rPr lang="en-US" sz="1200" dirty="0" err="1">
                <a:latin typeface="Courier (W1)" pitchFamily="49" charset="0"/>
              </a:rPr>
              <a:t>jane</a:t>
            </a:r>
            <a:r>
              <a:rPr lang="en-US" sz="1200" dirty="0">
                <a:latin typeface="Courier (W1)" pitchFamily="49" charset="0"/>
              </a:rPr>
              <a:t>   8     90</a:t>
            </a:r>
          </a:p>
          <a:p>
            <a:r>
              <a:rPr lang="en-US" sz="1200" dirty="0">
                <a:latin typeface="Courier (W1)" pitchFamily="49" charset="0"/>
              </a:rPr>
              <a:t>apple   mark   5     73</a:t>
            </a:r>
          </a:p>
          <a:p>
            <a:r>
              <a:rPr lang="en-US" sz="1200" dirty="0">
                <a:latin typeface="Courier (W1)" pitchFamily="49" charset="0"/>
              </a:rPr>
              <a:t>banana  </a:t>
            </a:r>
            <a:r>
              <a:rPr lang="en-US" sz="1200" dirty="0" err="1">
                <a:latin typeface="Courier (W1)" pitchFamily="49" charset="0"/>
              </a:rPr>
              <a:t>dave</a:t>
            </a:r>
            <a:r>
              <a:rPr lang="en-US" sz="1200" dirty="0">
                <a:latin typeface="Courier (W1)" pitchFamily="49" charset="0"/>
              </a:rPr>
              <a:t>   4     90</a:t>
            </a:r>
          </a:p>
          <a:p>
            <a:r>
              <a:rPr lang="en-US" sz="1200" dirty="0">
                <a:latin typeface="Courier (W1)" pitchFamily="49" charset="0"/>
              </a:rPr>
              <a:t>apple   </a:t>
            </a:r>
            <a:r>
              <a:rPr lang="en-US" sz="1200" dirty="0" err="1">
                <a:latin typeface="Courier (W1)" pitchFamily="49" charset="0"/>
              </a:rPr>
              <a:t>dave</a:t>
            </a:r>
            <a:r>
              <a:rPr lang="en-US" sz="1200" dirty="0">
                <a:latin typeface="Courier (W1)" pitchFamily="49" charset="0"/>
              </a:rPr>
              <a:t>   9     43</a:t>
            </a:r>
          </a:p>
          <a:p>
            <a:r>
              <a:rPr lang="en-US" sz="1200" dirty="0">
                <a:latin typeface="Courier (W1)" pitchFamily="49" charset="0"/>
              </a:rPr>
              <a:t>apple   mark   2     90</a:t>
            </a:r>
          </a:p>
          <a:p>
            <a:r>
              <a:rPr lang="en-US" sz="1200" dirty="0">
                <a:latin typeface="Courier (W1)" pitchFamily="49" charset="0"/>
              </a:rPr>
              <a:t>apple   </a:t>
            </a:r>
            <a:r>
              <a:rPr lang="en-US" sz="1200" dirty="0" err="1">
                <a:latin typeface="Courier (W1)" pitchFamily="49" charset="0"/>
              </a:rPr>
              <a:t>jane</a:t>
            </a:r>
            <a:r>
              <a:rPr lang="en-US" sz="1200" dirty="0">
                <a:latin typeface="Courier (W1)" pitchFamily="49" charset="0"/>
              </a:rPr>
              <a:t>   7     84</a:t>
            </a:r>
          </a:p>
          <a:p>
            <a:r>
              <a:rPr lang="en-US" sz="1200" dirty="0">
                <a:latin typeface="Courier (W1)" pitchFamily="49" charset="0"/>
              </a:rPr>
              <a:t>orange  mark   0     63</a:t>
            </a:r>
          </a:p>
        </p:txBody>
      </p:sp>
      <p:sp>
        <p:nvSpPr>
          <p:cNvPr id="5" name="TextBox 4"/>
          <p:cNvSpPr txBox="1"/>
          <p:nvPr/>
        </p:nvSpPr>
        <p:spPr>
          <a:xfrm>
            <a:off x="1404648" y="2264229"/>
            <a:ext cx="7086600" cy="444465"/>
          </a:xfrm>
          <a:prstGeom prst="rect">
            <a:avLst/>
          </a:prstGeom>
          <a:ln w="28575"/>
        </p:spPr>
        <p:style>
          <a:lnRef idx="2">
            <a:schemeClr val="dk1"/>
          </a:lnRef>
          <a:fillRef idx="1">
            <a:schemeClr val="lt1"/>
          </a:fillRef>
          <a:effectRef idx="0">
            <a:schemeClr val="dk1"/>
          </a:effectRef>
          <a:fontRef idx="minor">
            <a:schemeClr val="dk1"/>
          </a:fontRef>
        </p:style>
        <p:txBody>
          <a:bodyPr wrap="none" rtlCol="0">
            <a:noAutofit/>
          </a:bodyPr>
          <a:lstStyle/>
          <a:p>
            <a:r>
              <a:rPr lang="en-US" sz="2000" dirty="0"/>
              <a:t>select  </a:t>
            </a:r>
            <a:r>
              <a:rPr lang="en-US" sz="2000" b="1" dirty="0"/>
              <a:t>[columns]</a:t>
            </a:r>
            <a:r>
              <a:rPr lang="en-US" sz="2000" dirty="0"/>
              <a:t>  </a:t>
            </a:r>
            <a:r>
              <a:rPr lang="en-US" sz="2000" b="1" dirty="0"/>
              <a:t>[by columns]</a:t>
            </a:r>
            <a:r>
              <a:rPr lang="en-US" sz="2000" dirty="0"/>
              <a:t>  from table </a:t>
            </a:r>
            <a:r>
              <a:rPr lang="en-US" sz="2000" b="1" dirty="0"/>
              <a:t>[where conditions]</a:t>
            </a:r>
          </a:p>
        </p:txBody>
      </p:sp>
    </p:spTree>
    <p:extLst>
      <p:ext uri="{BB962C8B-B14F-4D97-AF65-F5344CB8AC3E}">
        <p14:creationId xmlns:p14="http://schemas.microsoft.com/office/powerpoint/2010/main" val="34399875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Create a list of 5 random numbers ranging from 0 to 10 (Call it a)</a:t>
            </a:r>
          </a:p>
          <a:p>
            <a:r>
              <a:rPr lang="en-US" dirty="0"/>
              <a:t>Perform the </a:t>
            </a:r>
            <a:r>
              <a:rPr lang="en-US" dirty="0" err="1"/>
              <a:t>til</a:t>
            </a:r>
            <a:r>
              <a:rPr lang="en-US" dirty="0"/>
              <a:t> function on each of the numbers in the list</a:t>
            </a:r>
          </a:p>
          <a:p>
            <a:r>
              <a:rPr lang="en-US" dirty="0"/>
              <a:t>Subtract 1, 2, and 3 from a using the </a:t>
            </a:r>
            <a:r>
              <a:rPr lang="en-US" dirty="0" err="1"/>
              <a:t>eachright</a:t>
            </a:r>
            <a:r>
              <a:rPr lang="en-US" dirty="0"/>
              <a:t> function</a:t>
            </a:r>
          </a:p>
          <a:p>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50</a:t>
            </a:fld>
            <a:endParaRPr lang="en-GB"/>
          </a:p>
        </p:txBody>
      </p:sp>
      <p:sp>
        <p:nvSpPr>
          <p:cNvPr id="5" name="Rectangle 4"/>
          <p:cNvSpPr/>
          <p:nvPr/>
        </p:nvSpPr>
        <p:spPr>
          <a:xfrm>
            <a:off x="457200" y="4098542"/>
            <a:ext cx="8964386" cy="113748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200" b="1" dirty="0">
                <a:latin typeface="Courier (W1)" pitchFamily="49" charset="0"/>
              </a:rPr>
              <a:t>SOLUTION: </a:t>
            </a:r>
          </a:p>
          <a:p>
            <a:r>
              <a:rPr lang="en-US" sz="1200" dirty="0">
                <a:latin typeface="Courier (W1)" pitchFamily="49" charset="0"/>
              </a:rPr>
              <a:t>q) a:5?10</a:t>
            </a:r>
          </a:p>
          <a:p>
            <a:r>
              <a:rPr lang="en-US" sz="1200" dirty="0">
                <a:latin typeface="Courier (W1)" pitchFamily="49" charset="0"/>
              </a:rPr>
              <a:t>q) </a:t>
            </a:r>
            <a:r>
              <a:rPr lang="en-US" sz="1200" dirty="0" err="1">
                <a:latin typeface="Courier (W1)" pitchFamily="49" charset="0"/>
              </a:rPr>
              <a:t>til</a:t>
            </a:r>
            <a:r>
              <a:rPr lang="en-US" sz="1200" dirty="0">
                <a:latin typeface="Courier (W1)" pitchFamily="49" charset="0"/>
              </a:rPr>
              <a:t> each a</a:t>
            </a:r>
          </a:p>
          <a:p>
            <a:r>
              <a:rPr lang="en-US" sz="1200" dirty="0">
                <a:latin typeface="Courier (W1)" pitchFamily="49" charset="0"/>
              </a:rPr>
              <a:t>q) a-/:(1 2 3)</a:t>
            </a:r>
          </a:p>
        </p:txBody>
      </p:sp>
    </p:spTree>
    <p:extLst>
      <p:ext uri="{BB962C8B-B14F-4D97-AF65-F5344CB8AC3E}">
        <p14:creationId xmlns:p14="http://schemas.microsoft.com/office/powerpoint/2010/main" val="53830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JOINS SUMMARY</a:t>
            </a:r>
          </a:p>
        </p:txBody>
      </p:sp>
      <p:graphicFrame>
        <p:nvGraphicFramePr>
          <p:cNvPr id="5" name="Content Placeholder 4"/>
          <p:cNvGraphicFramePr>
            <a:graphicFrameLocks noGrp="1"/>
          </p:cNvGraphicFramePr>
          <p:nvPr>
            <p:ph idx="1"/>
            <p:extLst/>
          </p:nvPr>
        </p:nvGraphicFramePr>
        <p:xfrm>
          <a:off x="376238" y="1135063"/>
          <a:ext cx="9001126" cy="5156200"/>
        </p:xfrm>
        <a:graphic>
          <a:graphicData uri="http://schemas.openxmlformats.org/drawingml/2006/table">
            <a:tbl>
              <a:tblPr firstRow="1" bandRow="1">
                <a:tableStyleId>{5C22544A-7EE6-4342-B048-85BDC9FD1C3A}</a:tableStyleId>
              </a:tblPr>
              <a:tblGrid>
                <a:gridCol w="1876694">
                  <a:extLst>
                    <a:ext uri="{9D8B030D-6E8A-4147-A177-3AD203B41FA5}">
                      <a16:colId xmlns:a16="http://schemas.microsoft.com/office/drawing/2014/main" val="20000"/>
                    </a:ext>
                  </a:extLst>
                </a:gridCol>
                <a:gridCol w="7124432">
                  <a:extLst>
                    <a:ext uri="{9D8B030D-6E8A-4147-A177-3AD203B41FA5}">
                      <a16:colId xmlns:a16="http://schemas.microsoft.com/office/drawing/2014/main" val="20001"/>
                    </a:ext>
                  </a:extLst>
                </a:gridCol>
              </a:tblGrid>
              <a:tr h="370840">
                <a:tc>
                  <a:txBody>
                    <a:bodyPr/>
                    <a:lstStyle/>
                    <a:p>
                      <a:r>
                        <a:rPr lang="en-US" sz="1600" dirty="0"/>
                        <a:t>Join</a:t>
                      </a:r>
                    </a:p>
                  </a:txBody>
                  <a:tcPr/>
                </a:tc>
                <a:tc>
                  <a:txBody>
                    <a:bodyPr/>
                    <a:lstStyle/>
                    <a:p>
                      <a:r>
                        <a:rPr lang="en-US" sz="1600"/>
                        <a:t>Description</a:t>
                      </a:r>
                    </a:p>
                  </a:txBody>
                  <a:tcPr/>
                </a:tc>
                <a:extLst>
                  <a:ext uri="{0D108BD9-81ED-4DB2-BD59-A6C34878D82A}">
                    <a16:rowId xmlns:a16="http://schemas.microsoft.com/office/drawing/2014/main" val="10000"/>
                  </a:ext>
                </a:extLst>
              </a:tr>
              <a:tr h="370840">
                <a:tc>
                  <a:txBody>
                    <a:bodyPr/>
                    <a:lstStyle/>
                    <a:p>
                      <a:r>
                        <a:rPr lang="en-US" sz="1600"/>
                        <a:t>Vertical</a:t>
                      </a:r>
                      <a:r>
                        <a:rPr lang="en-US" sz="1600" baseline="0"/>
                        <a:t> Join</a:t>
                      </a:r>
                      <a:endParaRPr lang="en-US" sz="1600"/>
                    </a:p>
                  </a:txBody>
                  <a:tcPr/>
                </a:tc>
                <a:tc>
                  <a:txBody>
                    <a:bodyPr/>
                    <a:lstStyle/>
                    <a:p>
                      <a:pPr marL="285750" indent="-285750">
                        <a:buFont typeface="Arial" panose="020B0604020202020204" pitchFamily="34" charset="0"/>
                        <a:buChar char="•"/>
                      </a:pPr>
                      <a:r>
                        <a:rPr lang="en-US" sz="1600"/>
                        <a:t>Joins</a:t>
                      </a:r>
                      <a:r>
                        <a:rPr lang="en-US" sz="1600" baseline="0"/>
                        <a:t> tables with the same columns together</a:t>
                      </a:r>
                    </a:p>
                    <a:p>
                      <a:pPr marL="285750" indent="-285750">
                        <a:buFont typeface="Arial" panose="020B0604020202020204" pitchFamily="34" charset="0"/>
                        <a:buChar char="•"/>
                      </a:pPr>
                      <a:r>
                        <a:rPr lang="en-US" sz="1600" baseline="0"/>
                        <a:t>Assumes columns sequence and type between tables are the same</a:t>
                      </a:r>
                      <a:endParaRPr lang="en-US" sz="1600"/>
                    </a:p>
                  </a:txBody>
                  <a:tcPr/>
                </a:tc>
                <a:extLst>
                  <a:ext uri="{0D108BD9-81ED-4DB2-BD59-A6C34878D82A}">
                    <a16:rowId xmlns:a16="http://schemas.microsoft.com/office/drawing/2014/main" val="10001"/>
                  </a:ext>
                </a:extLst>
              </a:tr>
              <a:tr h="370840">
                <a:tc>
                  <a:txBody>
                    <a:bodyPr/>
                    <a:lstStyle/>
                    <a:p>
                      <a:r>
                        <a:rPr lang="en-US" sz="1600"/>
                        <a:t>Horizontal Join</a:t>
                      </a:r>
                    </a:p>
                  </a:txBody>
                  <a:tcPr/>
                </a:tc>
                <a:tc>
                  <a:txBody>
                    <a:bodyPr/>
                    <a:lstStyle/>
                    <a:p>
                      <a:pPr marL="285750" indent="-285750">
                        <a:buFont typeface="Arial" panose="020B0604020202020204" pitchFamily="34" charset="0"/>
                        <a:buChar char="•"/>
                      </a:pPr>
                      <a:r>
                        <a:rPr lang="en-US" sz="1600"/>
                        <a:t>Joins tables with</a:t>
                      </a:r>
                      <a:r>
                        <a:rPr lang="en-US" sz="1600" baseline="0"/>
                        <a:t> the same number of rows together.</a:t>
                      </a:r>
                    </a:p>
                    <a:p>
                      <a:pPr marL="285750" indent="-285750">
                        <a:buFont typeface="Arial" panose="020B0604020202020204" pitchFamily="34" charset="0"/>
                        <a:buChar char="•"/>
                      </a:pPr>
                      <a:r>
                        <a:rPr lang="en-US" sz="1600" baseline="0"/>
                        <a:t>Join assumes that the rows correspond to each other</a:t>
                      </a:r>
                      <a:endParaRPr lang="en-US" sz="1600"/>
                    </a:p>
                  </a:txBody>
                  <a:tcPr/>
                </a:tc>
                <a:extLst>
                  <a:ext uri="{0D108BD9-81ED-4DB2-BD59-A6C34878D82A}">
                    <a16:rowId xmlns:a16="http://schemas.microsoft.com/office/drawing/2014/main" val="10002"/>
                  </a:ext>
                </a:extLst>
              </a:tr>
              <a:tr h="370840">
                <a:tc>
                  <a:txBody>
                    <a:bodyPr/>
                    <a:lstStyle/>
                    <a:p>
                      <a:r>
                        <a:rPr lang="en-US" sz="1600" dirty="0"/>
                        <a:t>Left Join</a:t>
                      </a:r>
                    </a:p>
                  </a:txBody>
                  <a:tcPr/>
                </a:tc>
                <a:tc>
                  <a:txBody>
                    <a:bodyPr/>
                    <a:lstStyle/>
                    <a:p>
                      <a:pPr marL="285750" indent="-285750">
                        <a:buFont typeface="Arial" panose="020B0604020202020204" pitchFamily="34" charset="0"/>
                        <a:buChar char="•"/>
                      </a:pPr>
                      <a:r>
                        <a:rPr lang="en-US" sz="1600"/>
                        <a:t>Joins tables together</a:t>
                      </a:r>
                      <a:r>
                        <a:rPr lang="en-US" sz="1600" baseline="0"/>
                        <a:t> with the use of a primary key</a:t>
                      </a:r>
                    </a:p>
                    <a:p>
                      <a:pPr marL="285750" indent="-285750">
                        <a:buFont typeface="Arial" panose="020B0604020202020204" pitchFamily="34" charset="0"/>
                        <a:buChar char="•"/>
                      </a:pPr>
                      <a:r>
                        <a:rPr lang="en-US" sz="1600" baseline="0"/>
                        <a:t>Rows without joining keys will be left blank</a:t>
                      </a:r>
                    </a:p>
                    <a:p>
                      <a:pPr marL="285750" indent="-285750">
                        <a:buFont typeface="Arial" panose="020B0604020202020204" pitchFamily="34" charset="0"/>
                        <a:buChar char="•"/>
                      </a:pPr>
                      <a:r>
                        <a:rPr lang="en-US" sz="1600"/>
                        <a:t>Rows with</a:t>
                      </a:r>
                      <a:r>
                        <a:rPr lang="en-US" sz="1600" baseline="0"/>
                        <a:t> multiple joining keys will return an error</a:t>
                      </a:r>
                      <a:endParaRPr lang="en-US" sz="1600"/>
                    </a:p>
                  </a:txBody>
                  <a:tcPr/>
                </a:tc>
                <a:extLst>
                  <a:ext uri="{0D108BD9-81ED-4DB2-BD59-A6C34878D82A}">
                    <a16:rowId xmlns:a16="http://schemas.microsoft.com/office/drawing/2014/main" val="10003"/>
                  </a:ext>
                </a:extLst>
              </a:tr>
              <a:tr h="370840">
                <a:tc>
                  <a:txBody>
                    <a:bodyPr/>
                    <a:lstStyle/>
                    <a:p>
                      <a:r>
                        <a:rPr lang="en-US" sz="1600"/>
                        <a:t>Plus Join</a:t>
                      </a:r>
                    </a:p>
                  </a:txBody>
                  <a:tcPr/>
                </a:tc>
                <a:tc>
                  <a:txBody>
                    <a:bodyPr/>
                    <a:lstStyle/>
                    <a:p>
                      <a:pPr marL="285750" indent="-285750">
                        <a:buFont typeface="Arial" panose="020B0604020202020204" pitchFamily="34" charset="0"/>
                        <a:buChar char="•"/>
                      </a:pPr>
                      <a:r>
                        <a:rPr lang="en-US" sz="1600"/>
                        <a:t>Similar</a:t>
                      </a:r>
                      <a:r>
                        <a:rPr lang="en-US" sz="1600" baseline="0"/>
                        <a:t> to the Left Join, plus join includes an additon feature to sum the same columns</a:t>
                      </a:r>
                    </a:p>
                    <a:p>
                      <a:pPr marL="285750" indent="-285750">
                        <a:buFont typeface="Arial" panose="020B0604020202020204" pitchFamily="34" charset="0"/>
                        <a:buChar char="•"/>
                      </a:pPr>
                      <a:r>
                        <a:rPr lang="en-US" sz="1600" baseline="0"/>
                        <a:t>Only applicable to numeric fields</a:t>
                      </a:r>
                      <a:endParaRPr lang="en-US" sz="1600"/>
                    </a:p>
                  </a:txBody>
                  <a:tcPr/>
                </a:tc>
                <a:extLst>
                  <a:ext uri="{0D108BD9-81ED-4DB2-BD59-A6C34878D82A}">
                    <a16:rowId xmlns:a16="http://schemas.microsoft.com/office/drawing/2014/main" val="10004"/>
                  </a:ext>
                </a:extLst>
              </a:tr>
              <a:tr h="370840">
                <a:tc>
                  <a:txBody>
                    <a:bodyPr/>
                    <a:lstStyle/>
                    <a:p>
                      <a:r>
                        <a:rPr lang="en-US" sz="1600"/>
                        <a:t>Inner Join</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aseline="0"/>
                        <a:t>Joins tables together with the use of primary key</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aseline="0"/>
                        <a:t>Rows that do not have matching primary keys would be excluded from resulting table</a:t>
                      </a:r>
                    </a:p>
                  </a:txBody>
                  <a:tcPr/>
                </a:tc>
                <a:extLst>
                  <a:ext uri="{0D108BD9-81ED-4DB2-BD59-A6C34878D82A}">
                    <a16:rowId xmlns:a16="http://schemas.microsoft.com/office/drawing/2014/main" val="10005"/>
                  </a:ext>
                </a:extLst>
              </a:tr>
              <a:tr h="370840">
                <a:tc>
                  <a:txBody>
                    <a:bodyPr/>
                    <a:lstStyle/>
                    <a:p>
                      <a:r>
                        <a:rPr lang="en-US" sz="1600"/>
                        <a:t>Union Join</a:t>
                      </a:r>
                    </a:p>
                  </a:txBody>
                  <a:tcPr/>
                </a:tc>
                <a:tc>
                  <a:txBody>
                    <a:bodyPr/>
                    <a:lstStyle/>
                    <a:p>
                      <a:pPr marL="265113" indent="-265113">
                        <a:buFont typeface="Arial" panose="020B0604020202020204" pitchFamily="34" charset="0"/>
                        <a:buChar char="•"/>
                      </a:pPr>
                      <a:r>
                        <a:rPr lang="en-US" sz="1600"/>
                        <a:t>Joins </a:t>
                      </a:r>
                      <a:r>
                        <a:rPr lang="en-US" sz="1600" baseline="0"/>
                        <a:t>tables with the same columns together</a:t>
                      </a:r>
                    </a:p>
                    <a:p>
                      <a:pPr marL="265113" indent="-265113">
                        <a:buFont typeface="Arial" panose="020B0604020202020204" pitchFamily="34" charset="0"/>
                        <a:buChar char="•"/>
                      </a:pPr>
                      <a:r>
                        <a:rPr lang="en-US" sz="1600" baseline="0"/>
                        <a:t>Similar columns will be mapped against each other</a:t>
                      </a:r>
                      <a:endParaRPr lang="en-US" sz="1600"/>
                    </a:p>
                  </a:txBody>
                  <a:tcPr/>
                </a:tc>
                <a:extLst>
                  <a:ext uri="{0D108BD9-81ED-4DB2-BD59-A6C34878D82A}">
                    <a16:rowId xmlns:a16="http://schemas.microsoft.com/office/drawing/2014/main" val="10006"/>
                  </a:ext>
                </a:extLst>
              </a:tr>
              <a:tr h="370840">
                <a:tc>
                  <a:txBody>
                    <a:bodyPr/>
                    <a:lstStyle/>
                    <a:p>
                      <a:r>
                        <a:rPr lang="en-US" sz="1600"/>
                        <a:t>Asof Join</a:t>
                      </a:r>
                    </a:p>
                  </a:txBody>
                  <a:tcPr/>
                </a:tc>
                <a:tc>
                  <a:txBody>
                    <a:bodyPr/>
                    <a:lstStyle/>
                    <a:p>
                      <a:pPr marL="266700" indent="-266700">
                        <a:buFont typeface="Arial" panose="020B0604020202020204" pitchFamily="34" charset="0"/>
                        <a:buChar char="•"/>
                      </a:pPr>
                      <a:r>
                        <a:rPr lang="en-US" sz="1600" kern="1200" baseline="0" dirty="0">
                          <a:solidFill>
                            <a:schemeClr val="dk1"/>
                          </a:solidFill>
                          <a:latin typeface="+mn-lt"/>
                          <a:ea typeface="+mn-ea"/>
                          <a:cs typeface="+mn-cs"/>
                        </a:rPr>
                        <a:t>Joins tables along columns that are usually time columns.</a:t>
                      </a:r>
                    </a:p>
                    <a:p>
                      <a:pPr marL="266700" indent="-266700">
                        <a:buFont typeface="Arial" panose="020B0604020202020204" pitchFamily="34" charset="0"/>
                        <a:buChar char="•"/>
                      </a:pPr>
                      <a:r>
                        <a:rPr lang="en-US" sz="1600" kern="1200" baseline="0" dirty="0">
                          <a:solidFill>
                            <a:schemeClr val="dk1"/>
                          </a:solidFill>
                          <a:latin typeface="+mn-lt"/>
                          <a:ea typeface="+mn-ea"/>
                          <a:cs typeface="+mn-cs"/>
                        </a:rPr>
                        <a:t>In the join, the last value (most recent time) is taken.</a:t>
                      </a:r>
                    </a:p>
                  </a:txBody>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1"/>
          </p:nvPr>
        </p:nvSpPr>
        <p:spPr/>
        <p:txBody>
          <a:bodyPr/>
          <a:lstStyle/>
          <a:p>
            <a:fld id="{5435ED1D-9C82-406C-A555-58E463570241}" type="slidenum">
              <a:rPr lang="en-GB" smtClean="0"/>
              <a:pPr/>
              <a:t>51</a:t>
            </a:fld>
            <a:endParaRPr lang="en-GB"/>
          </a:p>
        </p:txBody>
      </p:sp>
    </p:spTree>
    <p:extLst>
      <p:ext uri="{BB962C8B-B14F-4D97-AF65-F5344CB8AC3E}">
        <p14:creationId xmlns:p14="http://schemas.microsoft.com/office/powerpoint/2010/main" val="24216572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851" y="953779"/>
            <a:ext cx="7993062" cy="638484"/>
          </a:xfrm>
        </p:spPr>
        <p:txBody>
          <a:bodyPr/>
          <a:lstStyle/>
          <a:p>
            <a:r>
              <a:rPr lang="en-US" dirty="0"/>
              <a:t>7. </a:t>
            </a:r>
            <a:r>
              <a:rPr lang="en-US" dirty="0" err="1"/>
              <a:t>kdb</a:t>
            </a:r>
            <a:r>
              <a:rPr lang="en-US" dirty="0"/>
              <a:t>+ Tick Architecture</a:t>
            </a:r>
          </a:p>
        </p:txBody>
      </p:sp>
      <p:sp>
        <p:nvSpPr>
          <p:cNvPr id="3" name="Text Placeholder 2"/>
          <p:cNvSpPr>
            <a:spLocks noGrp="1"/>
          </p:cNvSpPr>
          <p:nvPr>
            <p:ph type="body" sz="quarter" idx="4294967295"/>
          </p:nvPr>
        </p:nvSpPr>
        <p:spPr>
          <a:xfrm>
            <a:off x="704850" y="1716662"/>
            <a:ext cx="7993063" cy="3937804"/>
          </a:xfrm>
        </p:spPr>
        <p:txBody>
          <a:bodyPr/>
          <a:lstStyle/>
          <a:p>
            <a:r>
              <a:rPr lang="en-US" dirty="0">
                <a:solidFill>
                  <a:srgbClr val="FFFFFF"/>
                </a:solidFill>
              </a:rPr>
              <a:t>7.1 	Introduction</a:t>
            </a:r>
          </a:p>
        </p:txBody>
      </p:sp>
      <p:sp>
        <p:nvSpPr>
          <p:cNvPr id="4" name="Slide Number Placeholder 3"/>
          <p:cNvSpPr>
            <a:spLocks noGrp="1"/>
          </p:cNvSpPr>
          <p:nvPr>
            <p:ph type="sldNum" sz="quarter" idx="15"/>
          </p:nvPr>
        </p:nvSpPr>
        <p:spPr>
          <a:xfrm>
            <a:off x="9048750" y="6589201"/>
            <a:ext cx="414338" cy="108000"/>
          </a:xfrm>
        </p:spPr>
        <p:txBody>
          <a:bodyPr/>
          <a:lstStyle/>
          <a:p>
            <a:fld id="{5435ED1D-9C82-406C-A555-58E463570241}" type="slidenum">
              <a:rPr lang="en-GB" smtClean="0"/>
              <a:pPr/>
              <a:t>52</a:t>
            </a:fld>
            <a:endParaRPr lang="en-GB"/>
          </a:p>
        </p:txBody>
      </p:sp>
    </p:spTree>
    <p:extLst>
      <p:ext uri="{BB962C8B-B14F-4D97-AF65-F5344CB8AC3E}">
        <p14:creationId xmlns:p14="http://schemas.microsoft.com/office/powerpoint/2010/main" val="22164966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40A174-3BD4-4019-A07A-2F11F41B8035}"/>
              </a:ext>
            </a:extLst>
          </p:cNvPr>
          <p:cNvSpPr>
            <a:spLocks noGrp="1"/>
          </p:cNvSpPr>
          <p:nvPr>
            <p:ph type="title"/>
          </p:nvPr>
        </p:nvSpPr>
        <p:spPr>
          <a:xfrm>
            <a:off x="452438" y="633102"/>
            <a:ext cx="9001125" cy="816286"/>
          </a:xfrm>
        </p:spPr>
        <p:txBody>
          <a:bodyPr>
            <a:normAutofit/>
          </a:bodyPr>
          <a:lstStyle/>
          <a:p>
            <a:r>
              <a:rPr lang="en-US" dirty="0" err="1"/>
              <a:t>kdb</a:t>
            </a:r>
            <a:r>
              <a:rPr lang="en-US" dirty="0"/>
              <a:t>+ tick Architecture</a:t>
            </a:r>
            <a:endParaRPr lang="en-SG" dirty="0"/>
          </a:p>
        </p:txBody>
      </p:sp>
      <p:pic>
        <p:nvPicPr>
          <p:cNvPr id="173" name="Content Placeholder 172">
            <a:extLst>
              <a:ext uri="{FF2B5EF4-FFF2-40B4-BE49-F238E27FC236}">
                <a16:creationId xmlns:a16="http://schemas.microsoft.com/office/drawing/2014/main" id="{ECAA283B-4A84-4F3D-B6A4-CDACE90C7A99}"/>
              </a:ext>
            </a:extLst>
          </p:cNvPr>
          <p:cNvPicPr>
            <a:picLocks noGrp="1" noChangeAspect="1"/>
          </p:cNvPicPr>
          <p:nvPr>
            <p:ph idx="1"/>
          </p:nvPr>
        </p:nvPicPr>
        <p:blipFill>
          <a:blip r:embed="rId2">
            <a:clrChange>
              <a:clrFrom>
                <a:srgbClr val="FFFFFF"/>
              </a:clrFrom>
              <a:clrTo>
                <a:srgbClr val="FFFFFF">
                  <a:alpha val="0"/>
                </a:srgbClr>
              </a:clrTo>
            </a:clrChange>
          </a:blip>
          <a:stretch>
            <a:fillRect/>
          </a:stretch>
        </p:blipFill>
        <p:spPr>
          <a:xfrm>
            <a:off x="272786" y="1176520"/>
            <a:ext cx="4405311" cy="5097282"/>
          </a:xfrm>
          <a:prstGeom prst="rect">
            <a:avLst/>
          </a:prstGeom>
        </p:spPr>
      </p:pic>
      <p:sp>
        <p:nvSpPr>
          <p:cNvPr id="174" name="Content Placeholder 173">
            <a:extLst>
              <a:ext uri="{FF2B5EF4-FFF2-40B4-BE49-F238E27FC236}">
                <a16:creationId xmlns:a16="http://schemas.microsoft.com/office/drawing/2014/main" id="{4AB92378-D331-400E-A092-ECCF60AC858D}"/>
              </a:ext>
            </a:extLst>
          </p:cNvPr>
          <p:cNvSpPr>
            <a:spLocks noGrp="1"/>
          </p:cNvSpPr>
          <p:nvPr>
            <p:ph idx="13"/>
          </p:nvPr>
        </p:nvSpPr>
        <p:spPr/>
        <p:txBody>
          <a:bodyPr>
            <a:normAutofit fontScale="92500" lnSpcReduction="20000"/>
          </a:bodyPr>
          <a:lstStyle/>
          <a:p>
            <a:pPr lvl="0"/>
            <a:r>
              <a:rPr lang="en-US" dirty="0"/>
              <a:t>The </a:t>
            </a:r>
            <a:r>
              <a:rPr lang="en-US" b="1" dirty="0"/>
              <a:t>Ticker-plant</a:t>
            </a:r>
            <a:r>
              <a:rPr lang="en-US" dirty="0"/>
              <a:t>, </a:t>
            </a:r>
            <a:r>
              <a:rPr lang="en-US" b="1" dirty="0"/>
              <a:t>Real-Time Database</a:t>
            </a:r>
            <a:r>
              <a:rPr lang="en-US" dirty="0"/>
              <a:t> and </a:t>
            </a:r>
            <a:r>
              <a:rPr lang="en-US" b="1" dirty="0"/>
              <a:t>Historical Database</a:t>
            </a:r>
            <a:r>
              <a:rPr lang="en-US" dirty="0"/>
              <a:t> are operational on a 24/7 basis.</a:t>
            </a:r>
            <a:endParaRPr lang="en-SG" dirty="0"/>
          </a:p>
          <a:p>
            <a:pPr lvl="0"/>
            <a:r>
              <a:rPr lang="en-US" dirty="0"/>
              <a:t>The data from the data feed is parsed by the feed handler.</a:t>
            </a:r>
            <a:endParaRPr lang="en-SG" dirty="0"/>
          </a:p>
          <a:p>
            <a:pPr lvl="0"/>
            <a:r>
              <a:rPr lang="en-US" dirty="0"/>
              <a:t>The feed handler publishes the parsed data to the </a:t>
            </a:r>
            <a:r>
              <a:rPr lang="en-US" b="1" dirty="0"/>
              <a:t>ticker-plant</a:t>
            </a:r>
            <a:r>
              <a:rPr lang="en-US" dirty="0"/>
              <a:t>.</a:t>
            </a:r>
            <a:endParaRPr lang="en-SG" dirty="0"/>
          </a:p>
          <a:p>
            <a:pPr lvl="0"/>
            <a:r>
              <a:rPr lang="en-US" dirty="0"/>
              <a:t>Immediately upon receiving the parsed data, the </a:t>
            </a:r>
            <a:r>
              <a:rPr lang="en-US" b="1" dirty="0"/>
              <a:t>ticker-plant</a:t>
            </a:r>
            <a:r>
              <a:rPr lang="en-US" dirty="0"/>
              <a:t> publishes the new data to the log file and updates its own internal tables.</a:t>
            </a:r>
            <a:endParaRPr lang="en-SG" dirty="0"/>
          </a:p>
          <a:p>
            <a:pPr lvl="0"/>
            <a:r>
              <a:rPr lang="en-US" dirty="0"/>
              <a:t>On a timer loop, the </a:t>
            </a:r>
            <a:r>
              <a:rPr lang="en-US" b="1" dirty="0"/>
              <a:t>ticker-plant</a:t>
            </a:r>
            <a:r>
              <a:rPr lang="en-US" dirty="0"/>
              <a:t> publishes all the data held in its tables to the </a:t>
            </a:r>
            <a:r>
              <a:rPr lang="en-US" b="1" dirty="0"/>
              <a:t>real-time database </a:t>
            </a:r>
            <a:r>
              <a:rPr lang="en-US" dirty="0"/>
              <a:t>and publishes to each subscriber the data they have requested.  The ticker-plant then purges its tables.  </a:t>
            </a:r>
            <a:r>
              <a:rPr lang="en-US" i="1" dirty="0"/>
              <a:t>So the ticker-plant captures intra-day data but does not store it</a:t>
            </a:r>
            <a:r>
              <a:rPr lang="en-US" dirty="0"/>
              <a:t>.</a:t>
            </a:r>
          </a:p>
        </p:txBody>
      </p:sp>
      <p:sp>
        <p:nvSpPr>
          <p:cNvPr id="4" name="Slide Number Placeholder 3">
            <a:extLst>
              <a:ext uri="{FF2B5EF4-FFF2-40B4-BE49-F238E27FC236}">
                <a16:creationId xmlns:a16="http://schemas.microsoft.com/office/drawing/2014/main" id="{8C6859C3-D000-485F-8F85-A6EE99BA48DF}"/>
              </a:ext>
            </a:extLst>
          </p:cNvPr>
          <p:cNvSpPr>
            <a:spLocks noGrp="1"/>
          </p:cNvSpPr>
          <p:nvPr>
            <p:ph type="sldNum" sz="quarter" idx="15"/>
          </p:nvPr>
        </p:nvSpPr>
        <p:spPr/>
        <p:txBody>
          <a:bodyPr/>
          <a:lstStyle/>
          <a:p>
            <a:fld id="{5435ED1D-9C82-406C-A555-58E463570241}" type="slidenum">
              <a:rPr lang="en-GB" smtClean="0"/>
              <a:pPr/>
              <a:t>53</a:t>
            </a:fld>
            <a:endParaRPr lang="en-GB"/>
          </a:p>
        </p:txBody>
      </p:sp>
    </p:spTree>
    <p:extLst>
      <p:ext uri="{BB962C8B-B14F-4D97-AF65-F5344CB8AC3E}">
        <p14:creationId xmlns:p14="http://schemas.microsoft.com/office/powerpoint/2010/main" val="16631972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40A174-3BD4-4019-A07A-2F11F41B8035}"/>
              </a:ext>
            </a:extLst>
          </p:cNvPr>
          <p:cNvSpPr>
            <a:spLocks noGrp="1"/>
          </p:cNvSpPr>
          <p:nvPr>
            <p:ph type="title"/>
          </p:nvPr>
        </p:nvSpPr>
        <p:spPr/>
        <p:txBody>
          <a:bodyPr>
            <a:normAutofit/>
          </a:bodyPr>
          <a:lstStyle/>
          <a:p>
            <a:r>
              <a:rPr lang="en-US" dirty="0" err="1"/>
              <a:t>kdb</a:t>
            </a:r>
            <a:r>
              <a:rPr lang="en-US" dirty="0"/>
              <a:t>+ tick Architecture</a:t>
            </a:r>
            <a:endParaRPr lang="en-SG" dirty="0"/>
          </a:p>
        </p:txBody>
      </p:sp>
      <p:sp>
        <p:nvSpPr>
          <p:cNvPr id="174" name="Content Placeholder 173">
            <a:extLst>
              <a:ext uri="{FF2B5EF4-FFF2-40B4-BE49-F238E27FC236}">
                <a16:creationId xmlns:a16="http://schemas.microsoft.com/office/drawing/2014/main" id="{4AB92378-D331-400E-A092-ECCF60AC858D}"/>
              </a:ext>
            </a:extLst>
          </p:cNvPr>
          <p:cNvSpPr>
            <a:spLocks noGrp="1"/>
          </p:cNvSpPr>
          <p:nvPr>
            <p:ph idx="13"/>
          </p:nvPr>
        </p:nvSpPr>
        <p:spPr/>
        <p:txBody>
          <a:bodyPr>
            <a:normAutofit fontScale="85000" lnSpcReduction="10000"/>
          </a:bodyPr>
          <a:lstStyle/>
          <a:p>
            <a:pPr lvl="0"/>
            <a:r>
              <a:rPr lang="en-US" dirty="0"/>
              <a:t>The </a:t>
            </a:r>
            <a:r>
              <a:rPr lang="en-US" b="1" dirty="0"/>
              <a:t>real-time database</a:t>
            </a:r>
            <a:r>
              <a:rPr lang="en-US" dirty="0"/>
              <a:t> holds the intra-day data and accepts queries.</a:t>
            </a:r>
            <a:endParaRPr lang="en-SG" dirty="0"/>
          </a:p>
          <a:p>
            <a:pPr lvl="0"/>
            <a:r>
              <a:rPr lang="en-US" dirty="0"/>
              <a:t>In general, clients which need immediate updates of data (for example custom analytics) will subscribe directly to the ticker-plant (becoming a </a:t>
            </a:r>
            <a:r>
              <a:rPr lang="en-US" b="1" dirty="0"/>
              <a:t>real-time subscriber</a:t>
            </a:r>
            <a:r>
              <a:rPr lang="en-US" dirty="0"/>
              <a:t>).  Clients which don’t require immediate updates, but need a view the intra-day data will query the real-time database.</a:t>
            </a:r>
            <a:endParaRPr lang="en-SG" dirty="0"/>
          </a:p>
          <a:p>
            <a:pPr lvl="0"/>
            <a:r>
              <a:rPr lang="en-US" dirty="0"/>
              <a:t>A real-time subscriber can also be a </a:t>
            </a:r>
            <a:r>
              <a:rPr lang="en-US" b="1" dirty="0"/>
              <a:t>chained ticker-plant</a:t>
            </a:r>
            <a:r>
              <a:rPr lang="en-US" dirty="0"/>
              <a:t>.  In this case it receives updates from a </a:t>
            </a:r>
            <a:r>
              <a:rPr lang="en-US" b="1" dirty="0"/>
              <a:t>ticker-plant</a:t>
            </a:r>
            <a:r>
              <a:rPr lang="en-US" dirty="0"/>
              <a:t> (which could itself be a </a:t>
            </a:r>
            <a:r>
              <a:rPr lang="en-US" b="1" dirty="0"/>
              <a:t>chained ticker-plant</a:t>
            </a:r>
            <a:r>
              <a:rPr lang="en-US" dirty="0"/>
              <a:t>) and publishes to its subscribers.  This will reduce latency through the system.</a:t>
            </a:r>
            <a:endParaRPr lang="en-SG" dirty="0"/>
          </a:p>
          <a:p>
            <a:pPr lvl="0"/>
            <a:r>
              <a:rPr lang="en-US" dirty="0"/>
              <a:t>At the end of the day the log file is deleted and a new one created, and the </a:t>
            </a:r>
            <a:r>
              <a:rPr lang="en-US" b="1" dirty="0"/>
              <a:t>real-time database</a:t>
            </a:r>
            <a:r>
              <a:rPr lang="en-US" dirty="0"/>
              <a:t> saves all it’s data to the </a:t>
            </a:r>
            <a:r>
              <a:rPr lang="en-US" b="1" dirty="0"/>
              <a:t>historical database</a:t>
            </a:r>
            <a:r>
              <a:rPr lang="en-US" dirty="0"/>
              <a:t> and purges its tables.</a:t>
            </a:r>
            <a:endParaRPr lang="en-SG" dirty="0"/>
          </a:p>
        </p:txBody>
      </p:sp>
      <p:sp>
        <p:nvSpPr>
          <p:cNvPr id="4" name="Slide Number Placeholder 3">
            <a:extLst>
              <a:ext uri="{FF2B5EF4-FFF2-40B4-BE49-F238E27FC236}">
                <a16:creationId xmlns:a16="http://schemas.microsoft.com/office/drawing/2014/main" id="{8C6859C3-D000-485F-8F85-A6EE99BA48DF}"/>
              </a:ext>
            </a:extLst>
          </p:cNvPr>
          <p:cNvSpPr>
            <a:spLocks noGrp="1"/>
          </p:cNvSpPr>
          <p:nvPr>
            <p:ph type="sldNum" sz="quarter" idx="15"/>
          </p:nvPr>
        </p:nvSpPr>
        <p:spPr/>
        <p:txBody>
          <a:bodyPr/>
          <a:lstStyle/>
          <a:p>
            <a:fld id="{5435ED1D-9C82-406C-A555-58E463570241}" type="slidenum">
              <a:rPr lang="en-GB" smtClean="0"/>
              <a:pPr/>
              <a:t>54</a:t>
            </a:fld>
            <a:endParaRPr lang="en-GB"/>
          </a:p>
        </p:txBody>
      </p:sp>
      <p:pic>
        <p:nvPicPr>
          <p:cNvPr id="177" name="Content Placeholder 172">
            <a:extLst>
              <a:ext uri="{FF2B5EF4-FFF2-40B4-BE49-F238E27FC236}">
                <a16:creationId xmlns:a16="http://schemas.microsoft.com/office/drawing/2014/main" id="{2CF709BC-2803-4D78-97B3-C25B051CEF89}"/>
              </a:ext>
            </a:extLst>
          </p:cNvPr>
          <p:cNvPicPr>
            <a:picLocks noGrp="1" noChangeAspect="1"/>
          </p:cNvPicPr>
          <p:nvPr>
            <p:ph idx="1"/>
          </p:nvPr>
        </p:nvPicPr>
        <p:blipFill>
          <a:blip r:embed="rId2">
            <a:clrChange>
              <a:clrFrom>
                <a:srgbClr val="FFFFFF"/>
              </a:clrFrom>
              <a:clrTo>
                <a:srgbClr val="FFFFFF">
                  <a:alpha val="0"/>
                </a:srgbClr>
              </a:clrTo>
            </a:clrChange>
          </a:blip>
          <a:stretch>
            <a:fillRect/>
          </a:stretch>
        </p:blipFill>
        <p:spPr>
          <a:xfrm>
            <a:off x="272786" y="1176520"/>
            <a:ext cx="4405311" cy="5097282"/>
          </a:xfrm>
          <a:prstGeom prst="rect">
            <a:avLst/>
          </a:prstGeom>
        </p:spPr>
      </p:pic>
    </p:spTree>
    <p:extLst>
      <p:ext uri="{BB962C8B-B14F-4D97-AF65-F5344CB8AC3E}">
        <p14:creationId xmlns:p14="http://schemas.microsoft.com/office/powerpoint/2010/main" val="41082853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FCC9-ABF6-4665-A587-4116D302C4B5}"/>
              </a:ext>
            </a:extLst>
          </p:cNvPr>
          <p:cNvSpPr>
            <a:spLocks noGrp="1"/>
          </p:cNvSpPr>
          <p:nvPr>
            <p:ph type="title"/>
          </p:nvPr>
        </p:nvSpPr>
        <p:spPr/>
        <p:txBody>
          <a:bodyPr/>
          <a:lstStyle/>
          <a:p>
            <a:r>
              <a:rPr lang="en-US" dirty="0" err="1"/>
              <a:t>kdb</a:t>
            </a:r>
            <a:r>
              <a:rPr lang="en-US" dirty="0"/>
              <a:t>+ tick </a:t>
            </a:r>
            <a:r>
              <a:rPr lang="en-US" dirty="0" err="1"/>
              <a:t>rdb</a:t>
            </a:r>
            <a:r>
              <a:rPr lang="en-US" dirty="0"/>
              <a:t> recovery</a:t>
            </a:r>
            <a:endParaRPr lang="en-SG" dirty="0"/>
          </a:p>
        </p:txBody>
      </p:sp>
      <p:pic>
        <p:nvPicPr>
          <p:cNvPr id="6" name="Content Placeholder 5">
            <a:extLst>
              <a:ext uri="{FF2B5EF4-FFF2-40B4-BE49-F238E27FC236}">
                <a16:creationId xmlns:a16="http://schemas.microsoft.com/office/drawing/2014/main" id="{E3459A13-A5D4-40FF-9EB8-EC9456953522}"/>
              </a:ext>
            </a:extLst>
          </p:cNvPr>
          <p:cNvPicPr>
            <a:picLocks noGrp="1" noChangeAspect="1"/>
          </p:cNvPicPr>
          <p:nvPr>
            <p:ph idx="1"/>
          </p:nvPr>
        </p:nvPicPr>
        <p:blipFill>
          <a:blip r:embed="rId2"/>
          <a:stretch>
            <a:fillRect/>
          </a:stretch>
        </p:blipFill>
        <p:spPr>
          <a:xfrm>
            <a:off x="900469" y="1592263"/>
            <a:ext cx="3509249" cy="4681537"/>
          </a:xfrm>
          <a:prstGeom prst="rect">
            <a:avLst/>
          </a:prstGeom>
        </p:spPr>
      </p:pic>
      <p:sp>
        <p:nvSpPr>
          <p:cNvPr id="4" name="Content Placeholder 3">
            <a:extLst>
              <a:ext uri="{FF2B5EF4-FFF2-40B4-BE49-F238E27FC236}">
                <a16:creationId xmlns:a16="http://schemas.microsoft.com/office/drawing/2014/main" id="{C741EEFE-D304-4803-8FDB-E99A5E828C64}"/>
              </a:ext>
            </a:extLst>
          </p:cNvPr>
          <p:cNvSpPr>
            <a:spLocks noGrp="1"/>
          </p:cNvSpPr>
          <p:nvPr>
            <p:ph idx="13"/>
          </p:nvPr>
        </p:nvSpPr>
        <p:spPr/>
        <p:txBody>
          <a:bodyPr>
            <a:normAutofit fontScale="92500" lnSpcReduction="20000"/>
          </a:bodyPr>
          <a:lstStyle/>
          <a:p>
            <a:r>
              <a:rPr lang="en-US" dirty="0"/>
              <a:t>When the RDB goes down, it should be restarted (either manually, or using system tools).  However, it will have lost all the intra-day data so far.  </a:t>
            </a:r>
          </a:p>
          <a:p>
            <a:r>
              <a:rPr lang="en-US" dirty="0"/>
              <a:t>To regain this, it sends a subscription request to the ticker-plant which returns a message containing the location of the log file, and the number of lines to read.  The RDB replays the number of lines specified from the log file, storing the results.  In this way it regains an up-to-date set of data.</a:t>
            </a:r>
            <a:endParaRPr lang="en-SG" dirty="0"/>
          </a:p>
          <a:p>
            <a:r>
              <a:rPr lang="en-US" dirty="0"/>
              <a:t>The restarted RDB receives all subsequent updates from the ticker-plant.  If updates arrive whilst the RDB is reading from the log file they are buffered in the TCP/IP buffer.</a:t>
            </a:r>
            <a:endParaRPr lang="en-SG" dirty="0"/>
          </a:p>
          <a:p>
            <a:r>
              <a:rPr lang="en-US" dirty="0"/>
              <a:t>Replaying the log can potentially take several minutes towards the end of the day.</a:t>
            </a:r>
            <a:endParaRPr lang="en-SG" dirty="0"/>
          </a:p>
          <a:p>
            <a:endParaRPr lang="en-SG" dirty="0"/>
          </a:p>
        </p:txBody>
      </p:sp>
      <p:sp>
        <p:nvSpPr>
          <p:cNvPr id="5" name="Slide Number Placeholder 4">
            <a:extLst>
              <a:ext uri="{FF2B5EF4-FFF2-40B4-BE49-F238E27FC236}">
                <a16:creationId xmlns:a16="http://schemas.microsoft.com/office/drawing/2014/main" id="{BCB7DED3-8A02-4506-A72E-8D981BC751F7}"/>
              </a:ext>
            </a:extLst>
          </p:cNvPr>
          <p:cNvSpPr>
            <a:spLocks noGrp="1"/>
          </p:cNvSpPr>
          <p:nvPr>
            <p:ph type="sldNum" sz="quarter" idx="15"/>
          </p:nvPr>
        </p:nvSpPr>
        <p:spPr/>
        <p:txBody>
          <a:bodyPr/>
          <a:lstStyle/>
          <a:p>
            <a:fld id="{5435ED1D-9C82-406C-A555-58E463570241}" type="slidenum">
              <a:rPr lang="en-GB" smtClean="0"/>
              <a:pPr/>
              <a:t>55</a:t>
            </a:fld>
            <a:endParaRPr lang="en-GB"/>
          </a:p>
        </p:txBody>
      </p:sp>
    </p:spTree>
    <p:extLst>
      <p:ext uri="{BB962C8B-B14F-4D97-AF65-F5344CB8AC3E}">
        <p14:creationId xmlns:p14="http://schemas.microsoft.com/office/powerpoint/2010/main" val="1118472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(2/3)</a:t>
            </a:r>
          </a:p>
        </p:txBody>
      </p:sp>
      <p:sp>
        <p:nvSpPr>
          <p:cNvPr id="3" name="Content Placeholder 2"/>
          <p:cNvSpPr>
            <a:spLocks noGrp="1"/>
          </p:cNvSpPr>
          <p:nvPr>
            <p:ph idx="1"/>
          </p:nvPr>
        </p:nvSpPr>
        <p:spPr/>
        <p:txBody>
          <a:bodyPr>
            <a:normAutofit/>
          </a:bodyPr>
          <a:lstStyle/>
          <a:p>
            <a:r>
              <a:rPr lang="en-US" dirty="0"/>
              <a:t>Select specific columns</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a:t>
            </a:r>
          </a:p>
          <a:p>
            <a:pPr marL="0" indent="0">
              <a:buNone/>
            </a:pPr>
            <a:endParaRPr lang="en-US" dirty="0"/>
          </a:p>
          <a:p>
            <a:r>
              <a:rPr lang="en-US" dirty="0"/>
              <a:t>Applying Arithmetic</a:t>
            </a:r>
          </a:p>
          <a:p>
            <a:pPr marL="0" indent="0">
              <a:buNone/>
            </a:pPr>
            <a:endParaRPr lang="en-US" dirty="0"/>
          </a:p>
          <a:p>
            <a:pPr marL="0" indent="0">
              <a:buNone/>
            </a:pPr>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6</a:t>
            </a:fld>
            <a:endParaRPr lang="en-GB"/>
          </a:p>
        </p:txBody>
      </p:sp>
      <p:sp>
        <p:nvSpPr>
          <p:cNvPr id="8" name="Rectangle 7"/>
          <p:cNvSpPr/>
          <p:nvPr/>
        </p:nvSpPr>
        <p:spPr>
          <a:xfrm>
            <a:off x="457200" y="1936542"/>
            <a:ext cx="8964386" cy="2491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latin typeface="Courier (W1)" pitchFamily="49" charset="0"/>
              </a:rPr>
              <a:t>q)select quantity, fruit from sales</a:t>
            </a:r>
          </a:p>
          <a:p>
            <a:r>
              <a:rPr lang="en-US" sz="1200">
                <a:latin typeface="Courier (W1)" pitchFamily="49" charset="0"/>
              </a:rPr>
              <a:t>quantity fruit</a:t>
            </a:r>
          </a:p>
          <a:p>
            <a:r>
              <a:rPr lang="en-US" sz="1200">
                <a:latin typeface="Courier (W1)" pitchFamily="49" charset="0"/>
              </a:rPr>
              <a:t>----------------</a:t>
            </a:r>
          </a:p>
          <a:p>
            <a:r>
              <a:rPr lang="en-US" sz="1200">
                <a:latin typeface="Courier (W1)" pitchFamily="49" charset="0"/>
              </a:rPr>
              <a:t>34       apple</a:t>
            </a:r>
          </a:p>
          <a:p>
            <a:r>
              <a:rPr lang="en-US" sz="1200">
                <a:latin typeface="Courier (W1)" pitchFamily="49" charset="0"/>
              </a:rPr>
              <a:t>77       banana</a:t>
            </a:r>
          </a:p>
          <a:p>
            <a:r>
              <a:rPr lang="en-US" sz="1200">
                <a:latin typeface="Courier (W1)" pitchFamily="49" charset="0"/>
              </a:rPr>
              <a:t>61       apple</a:t>
            </a:r>
          </a:p>
          <a:p>
            <a:r>
              <a:rPr lang="en-US" sz="1200">
                <a:latin typeface="Courier (W1)" pitchFamily="49" charset="0"/>
              </a:rPr>
              <a:t>70       apple</a:t>
            </a:r>
          </a:p>
          <a:p>
            <a:r>
              <a:rPr lang="en-US" sz="1200">
                <a:latin typeface="Courier (W1)" pitchFamily="49" charset="0"/>
              </a:rPr>
              <a:t>36       orange</a:t>
            </a:r>
          </a:p>
          <a:p>
            <a:r>
              <a:rPr lang="en-US" sz="1200">
                <a:latin typeface="Courier (W1)" pitchFamily="49" charset="0"/>
              </a:rPr>
              <a:t>12       orange</a:t>
            </a:r>
          </a:p>
          <a:p>
            <a:r>
              <a:rPr lang="en-US" sz="1200">
                <a:latin typeface="Courier (W1)" pitchFamily="49" charset="0"/>
              </a:rPr>
              <a:t>97       banana</a:t>
            </a:r>
          </a:p>
          <a:p>
            <a:r>
              <a:rPr lang="en-US" sz="1200">
                <a:latin typeface="Courier (W1)" pitchFamily="49" charset="0"/>
              </a:rPr>
              <a:t>92       apple</a:t>
            </a:r>
          </a:p>
          <a:p>
            <a:r>
              <a:rPr lang="en-US" sz="1200">
                <a:latin typeface="Courier (W1)" pitchFamily="49" charset="0"/>
              </a:rPr>
              <a:t>99       orange</a:t>
            </a:r>
          </a:p>
          <a:p>
            <a:r>
              <a:rPr lang="en-US" sz="1200">
                <a:latin typeface="Courier (W1)" pitchFamily="49" charset="0"/>
              </a:rPr>
              <a:t>45       banana</a:t>
            </a:r>
          </a:p>
        </p:txBody>
      </p:sp>
      <p:sp>
        <p:nvSpPr>
          <p:cNvPr id="7" name="Rectangle 6"/>
          <p:cNvSpPr/>
          <p:nvPr/>
        </p:nvSpPr>
        <p:spPr>
          <a:xfrm>
            <a:off x="457200" y="5032679"/>
            <a:ext cx="8964386" cy="1275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Courier (W1)" pitchFamily="49" charset="0"/>
              </a:rPr>
              <a:t>q)select sum quantity*price , grocer by fruit from sales</a:t>
            </a:r>
          </a:p>
          <a:p>
            <a:r>
              <a:rPr lang="en-US" sz="1200" dirty="0">
                <a:latin typeface="Courier (W1)" pitchFamily="49" charset="0"/>
              </a:rPr>
              <a:t>fruit | quantity grocer              </a:t>
            </a:r>
          </a:p>
          <a:p>
            <a:r>
              <a:rPr lang="en-US" sz="1200" dirty="0">
                <a:latin typeface="Courier (W1)" pitchFamily="49" charset="0"/>
              </a:rPr>
              <a:t>------| -----------------------------</a:t>
            </a:r>
          </a:p>
          <a:p>
            <a:r>
              <a:rPr lang="en-US" sz="1200" dirty="0">
                <a:latin typeface="Courier (W1)" pitchFamily="49" charset="0"/>
              </a:rPr>
              <a:t>apple | 444      `</a:t>
            </a:r>
            <a:r>
              <a:rPr lang="en-US" sz="1200" dirty="0" err="1">
                <a:latin typeface="Courier (W1)" pitchFamily="49" charset="0"/>
              </a:rPr>
              <a:t>jane`mark</a:t>
            </a:r>
            <a:r>
              <a:rPr lang="en-US" sz="1200" dirty="0">
                <a:latin typeface="Courier (W1)" pitchFamily="49" charset="0"/>
              </a:rPr>
              <a:t>          </a:t>
            </a:r>
          </a:p>
          <a:p>
            <a:r>
              <a:rPr lang="en-US" sz="1200" dirty="0">
                <a:latin typeface="Courier (W1)" pitchFamily="49" charset="0"/>
              </a:rPr>
              <a:t>banana| 1322     `</a:t>
            </a:r>
            <a:r>
              <a:rPr lang="en-US" sz="1200" dirty="0" err="1">
                <a:latin typeface="Courier (W1)" pitchFamily="49" charset="0"/>
              </a:rPr>
              <a:t>jane`jane`jane`mark</a:t>
            </a:r>
            <a:endParaRPr lang="en-US" sz="1200" dirty="0">
              <a:latin typeface="Courier (W1)" pitchFamily="49" charset="0"/>
            </a:endParaRPr>
          </a:p>
          <a:p>
            <a:r>
              <a:rPr lang="en-US" sz="1200" dirty="0">
                <a:latin typeface="Courier (W1)" pitchFamily="49" charset="0"/>
              </a:rPr>
              <a:t>orange| 1365     `</a:t>
            </a:r>
            <a:r>
              <a:rPr lang="en-US" sz="1200" dirty="0" err="1">
                <a:latin typeface="Courier (W1)" pitchFamily="49" charset="0"/>
              </a:rPr>
              <a:t>mark`mark`dave`mark</a:t>
            </a:r>
            <a:endParaRPr lang="en-US" sz="1200" dirty="0">
              <a:latin typeface="Courier (W1)" pitchFamily="49" charset="0"/>
            </a:endParaRPr>
          </a:p>
        </p:txBody>
      </p:sp>
    </p:spTree>
    <p:extLst>
      <p:ext uri="{BB962C8B-B14F-4D97-AF65-F5344CB8AC3E}">
        <p14:creationId xmlns:p14="http://schemas.microsoft.com/office/powerpoint/2010/main" val="1587449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(3/3)</a:t>
            </a:r>
          </a:p>
        </p:txBody>
      </p:sp>
      <p:sp>
        <p:nvSpPr>
          <p:cNvPr id="3" name="Content Placeholder 2"/>
          <p:cNvSpPr>
            <a:spLocks noGrp="1"/>
          </p:cNvSpPr>
          <p:nvPr>
            <p:ph idx="1"/>
          </p:nvPr>
        </p:nvSpPr>
        <p:spPr/>
        <p:txBody>
          <a:bodyPr>
            <a:normAutofit/>
          </a:bodyPr>
          <a:lstStyle/>
          <a:p>
            <a:r>
              <a:rPr lang="en-US" dirty="0"/>
              <a:t>Column Rename</a:t>
            </a:r>
          </a:p>
          <a:p>
            <a:endParaRPr lang="en-US" b="1" dirty="0"/>
          </a:p>
          <a:p>
            <a:endParaRPr lang="en-US" b="1" dirty="0"/>
          </a:p>
          <a:p>
            <a:endParaRPr lang="en-US" b="1" dirty="0"/>
          </a:p>
          <a:p>
            <a:endParaRPr lang="en-US" b="1" dirty="0"/>
          </a:p>
          <a:p>
            <a:endParaRPr lang="en-US" b="1" dirty="0"/>
          </a:p>
          <a:p>
            <a:pPr marL="0" indent="0">
              <a:buNone/>
            </a:pPr>
            <a:endParaRPr lang="en-US" b="1" dirty="0"/>
          </a:p>
          <a:p>
            <a:endParaRPr lang="en-US" b="1"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7</a:t>
            </a:fld>
            <a:endParaRPr lang="en-GB"/>
          </a:p>
        </p:txBody>
      </p:sp>
      <p:sp>
        <p:nvSpPr>
          <p:cNvPr id="8" name="Rectangle 7"/>
          <p:cNvSpPr/>
          <p:nvPr/>
        </p:nvSpPr>
        <p:spPr>
          <a:xfrm>
            <a:off x="457200" y="1924521"/>
            <a:ext cx="8964386" cy="1769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Courier (W1)" pitchFamily="49" charset="0"/>
              </a:rPr>
              <a:t>q)select profit: sum quantity*price by fruit, grocer from sales</a:t>
            </a:r>
          </a:p>
          <a:p>
            <a:r>
              <a:rPr lang="en-US" sz="1200" dirty="0">
                <a:latin typeface="Courier (W1)" pitchFamily="49" charset="0"/>
              </a:rPr>
              <a:t>fruit  grocer| profit</a:t>
            </a:r>
          </a:p>
          <a:p>
            <a:r>
              <a:rPr lang="en-US" sz="1200" dirty="0">
                <a:latin typeface="Courier (W1)" pitchFamily="49" charset="0"/>
              </a:rPr>
              <a:t>-------------| ------</a:t>
            </a:r>
          </a:p>
          <a:p>
            <a:r>
              <a:rPr lang="en-US" sz="1200" dirty="0">
                <a:latin typeface="Courier (W1)" pitchFamily="49" charset="0"/>
              </a:rPr>
              <a:t>apple  </a:t>
            </a:r>
            <a:r>
              <a:rPr lang="en-US" sz="1200" dirty="0" err="1">
                <a:latin typeface="Courier (W1)" pitchFamily="49" charset="0"/>
              </a:rPr>
              <a:t>jane</a:t>
            </a:r>
            <a:r>
              <a:rPr lang="en-US" sz="1200" dirty="0">
                <a:latin typeface="Courier (W1)" pitchFamily="49" charset="0"/>
              </a:rPr>
              <a:t>  | 236   </a:t>
            </a:r>
          </a:p>
          <a:p>
            <a:r>
              <a:rPr lang="en-US" sz="1200" dirty="0">
                <a:latin typeface="Courier (W1)" pitchFamily="49" charset="0"/>
              </a:rPr>
              <a:t>apple  mark  | 208   </a:t>
            </a:r>
          </a:p>
          <a:p>
            <a:r>
              <a:rPr lang="en-US" sz="1200" dirty="0">
                <a:latin typeface="Courier (W1)" pitchFamily="49" charset="0"/>
              </a:rPr>
              <a:t>banana </a:t>
            </a:r>
            <a:r>
              <a:rPr lang="en-US" sz="1200" dirty="0" err="1">
                <a:latin typeface="Courier (W1)" pitchFamily="49" charset="0"/>
              </a:rPr>
              <a:t>jane</a:t>
            </a:r>
            <a:r>
              <a:rPr lang="en-US" sz="1200" dirty="0">
                <a:latin typeface="Courier (W1)" pitchFamily="49" charset="0"/>
              </a:rPr>
              <a:t>  | 1292  </a:t>
            </a:r>
          </a:p>
          <a:p>
            <a:r>
              <a:rPr lang="en-US" sz="1200" dirty="0">
                <a:latin typeface="Courier (W1)" pitchFamily="49" charset="0"/>
              </a:rPr>
              <a:t>banana mark  | 30    </a:t>
            </a:r>
          </a:p>
          <a:p>
            <a:r>
              <a:rPr lang="en-US" sz="1200" dirty="0">
                <a:latin typeface="Courier (W1)" pitchFamily="49" charset="0"/>
              </a:rPr>
              <a:t>orange </a:t>
            </a:r>
            <a:r>
              <a:rPr lang="en-US" sz="1200" dirty="0" err="1">
                <a:latin typeface="Courier (W1)" pitchFamily="49" charset="0"/>
              </a:rPr>
              <a:t>dave</a:t>
            </a:r>
            <a:r>
              <a:rPr lang="en-US" sz="1200" dirty="0">
                <a:latin typeface="Courier (W1)" pitchFamily="49" charset="0"/>
              </a:rPr>
              <a:t>  | 510   </a:t>
            </a:r>
          </a:p>
          <a:p>
            <a:r>
              <a:rPr lang="en-US" sz="1200" dirty="0">
                <a:latin typeface="Courier (W1)" pitchFamily="49" charset="0"/>
              </a:rPr>
              <a:t>orange mark  | 855 </a:t>
            </a:r>
          </a:p>
        </p:txBody>
      </p:sp>
    </p:spTree>
    <p:extLst>
      <p:ext uri="{BB962C8B-B14F-4D97-AF65-F5344CB8AC3E}">
        <p14:creationId xmlns:p14="http://schemas.microsoft.com/office/powerpoint/2010/main" val="17466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 (1/1)</a:t>
            </a:r>
          </a:p>
        </p:txBody>
      </p:sp>
      <p:sp>
        <p:nvSpPr>
          <p:cNvPr id="3" name="Content Placeholder 2"/>
          <p:cNvSpPr>
            <a:spLocks noGrp="1"/>
          </p:cNvSpPr>
          <p:nvPr>
            <p:ph idx="1"/>
          </p:nvPr>
        </p:nvSpPr>
        <p:spPr/>
        <p:txBody>
          <a:bodyPr>
            <a:normAutofit/>
          </a:bodyPr>
          <a:lstStyle/>
          <a:p>
            <a:r>
              <a:rPr lang="en-US"/>
              <a:t>Execute data extraction from table in a list or dictionary format</a:t>
            </a:r>
          </a:p>
          <a:p>
            <a:endParaRPr lang="en-US" b="1"/>
          </a:p>
          <a:p>
            <a:endParaRPr lang="en-US" b="1"/>
          </a:p>
          <a:p>
            <a:endParaRPr lang="en-US" b="1"/>
          </a:p>
          <a:p>
            <a:endParaRPr lang="en-US" b="1"/>
          </a:p>
          <a:p>
            <a:endParaRPr lang="en-US" b="1"/>
          </a:p>
          <a:p>
            <a:pPr marL="0" indent="0">
              <a:buNone/>
            </a:pPr>
            <a:endParaRPr lang="en-US" b="1"/>
          </a:p>
        </p:txBody>
      </p:sp>
      <p:sp>
        <p:nvSpPr>
          <p:cNvPr id="4" name="Slide Number Placeholder 3"/>
          <p:cNvSpPr>
            <a:spLocks noGrp="1"/>
          </p:cNvSpPr>
          <p:nvPr>
            <p:ph type="sldNum" sz="quarter" idx="11"/>
          </p:nvPr>
        </p:nvSpPr>
        <p:spPr/>
        <p:txBody>
          <a:bodyPr/>
          <a:lstStyle/>
          <a:p>
            <a:fld id="{5435ED1D-9C82-406C-A555-58E463570241}" type="slidenum">
              <a:rPr lang="en-GB" smtClean="0"/>
              <a:pPr/>
              <a:t>8</a:t>
            </a:fld>
            <a:endParaRPr lang="en-GB"/>
          </a:p>
        </p:txBody>
      </p:sp>
      <p:sp>
        <p:nvSpPr>
          <p:cNvPr id="8" name="Rectangle 7"/>
          <p:cNvSpPr/>
          <p:nvPr/>
        </p:nvSpPr>
        <p:spPr>
          <a:xfrm>
            <a:off x="457200" y="1925055"/>
            <a:ext cx="8964386" cy="3886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latin typeface="Courier (W1)" pitchFamily="49" charset="0"/>
              </a:rPr>
              <a:t>q)exec fruit from sales // Returns a list</a:t>
            </a:r>
          </a:p>
          <a:p>
            <a:r>
              <a:rPr lang="en-US" sz="1200">
                <a:latin typeface="Courier (W1)" pitchFamily="49" charset="0"/>
              </a:rPr>
              <a:t>`banana`orange`apple`orange`orange`banana`orange`banana`banana`apple</a:t>
            </a:r>
          </a:p>
          <a:p>
            <a:r>
              <a:rPr lang="en-US" sz="1200">
                <a:latin typeface="Courier (W1)" pitchFamily="49" charset="0"/>
              </a:rPr>
              <a:t>q)exec fruit, price from sales // Returns a dictionary</a:t>
            </a:r>
          </a:p>
          <a:p>
            <a:r>
              <a:rPr lang="en-US" sz="1200">
                <a:latin typeface="Courier (W1)" pitchFamily="49" charset="0"/>
              </a:rPr>
              <a:t>fruit| banana orange apple orange </a:t>
            </a:r>
            <a:r>
              <a:rPr lang="en-US" sz="1200" err="1">
                <a:latin typeface="Courier (W1)" pitchFamily="49" charset="0"/>
              </a:rPr>
              <a:t>orange</a:t>
            </a:r>
            <a:r>
              <a:rPr lang="en-US" sz="1200">
                <a:latin typeface="Courier (W1)" pitchFamily="49" charset="0"/>
              </a:rPr>
              <a:t> banana orange banana </a:t>
            </a:r>
            <a:r>
              <a:rPr lang="en-US" sz="1200" err="1">
                <a:latin typeface="Courier (W1)" pitchFamily="49" charset="0"/>
              </a:rPr>
              <a:t>banana</a:t>
            </a:r>
            <a:r>
              <a:rPr lang="en-US" sz="1200">
                <a:latin typeface="Courier (W1)" pitchFamily="49" charset="0"/>
              </a:rPr>
              <a:t> apple</a:t>
            </a:r>
          </a:p>
          <a:p>
            <a:r>
              <a:rPr lang="en-US" sz="1200">
                <a:latin typeface="Courier (W1)" pitchFamily="49" charset="0"/>
              </a:rPr>
              <a:t>price| 7      8      4     4      6      9      9      2      5      4 </a:t>
            </a:r>
          </a:p>
          <a:p>
            <a:r>
              <a:rPr lang="en-US" sz="1200">
                <a:latin typeface="Courier (W1)" pitchFamily="49" charset="0"/>
              </a:rPr>
              <a:t>q)exec </a:t>
            </a:r>
            <a:r>
              <a:rPr lang="en-US" sz="1200" err="1">
                <a:latin typeface="Courier (W1)" pitchFamily="49" charset="0"/>
              </a:rPr>
              <a:t>fruit!price</a:t>
            </a:r>
            <a:r>
              <a:rPr lang="en-US" sz="1200">
                <a:latin typeface="Courier (W1)" pitchFamily="49" charset="0"/>
              </a:rPr>
              <a:t> from sales // Creates Dictionary where key is fruit and value is price</a:t>
            </a:r>
          </a:p>
          <a:p>
            <a:r>
              <a:rPr lang="en-US" sz="1200">
                <a:latin typeface="Courier (W1)" pitchFamily="49" charset="0"/>
              </a:rPr>
              <a:t>banana| 7</a:t>
            </a:r>
          </a:p>
          <a:p>
            <a:r>
              <a:rPr lang="en-US" sz="1200">
                <a:latin typeface="Courier (W1)" pitchFamily="49" charset="0"/>
              </a:rPr>
              <a:t>orange| 8</a:t>
            </a:r>
          </a:p>
          <a:p>
            <a:r>
              <a:rPr lang="en-US" sz="1200">
                <a:latin typeface="Courier (W1)" pitchFamily="49" charset="0"/>
              </a:rPr>
              <a:t>apple | 4</a:t>
            </a:r>
          </a:p>
          <a:p>
            <a:r>
              <a:rPr lang="en-US" sz="1200">
                <a:latin typeface="Courier (W1)" pitchFamily="49" charset="0"/>
              </a:rPr>
              <a:t>orange| 4</a:t>
            </a:r>
          </a:p>
          <a:p>
            <a:r>
              <a:rPr lang="en-US" sz="1200">
                <a:latin typeface="Courier (W1)" pitchFamily="49" charset="0"/>
              </a:rPr>
              <a:t>orange| 6</a:t>
            </a:r>
          </a:p>
          <a:p>
            <a:r>
              <a:rPr lang="en-US" sz="1200">
                <a:latin typeface="Courier (W1)" pitchFamily="49" charset="0"/>
              </a:rPr>
              <a:t>banana| 9</a:t>
            </a:r>
          </a:p>
          <a:p>
            <a:r>
              <a:rPr lang="en-US" sz="1200">
                <a:latin typeface="Courier (W1)" pitchFamily="49" charset="0"/>
              </a:rPr>
              <a:t>orange| 9</a:t>
            </a:r>
          </a:p>
          <a:p>
            <a:r>
              <a:rPr lang="en-US" sz="1200">
                <a:latin typeface="Courier (W1)" pitchFamily="49" charset="0"/>
              </a:rPr>
              <a:t>banana| 2</a:t>
            </a:r>
          </a:p>
          <a:p>
            <a:r>
              <a:rPr lang="en-US" sz="1200">
                <a:latin typeface="Courier (W1)" pitchFamily="49" charset="0"/>
              </a:rPr>
              <a:t>banana| 5</a:t>
            </a:r>
          </a:p>
          <a:p>
            <a:r>
              <a:rPr lang="en-US" sz="1200">
                <a:latin typeface="Courier (W1)" pitchFamily="49" charset="0"/>
              </a:rPr>
              <a:t>apple | 4</a:t>
            </a:r>
          </a:p>
          <a:p>
            <a:r>
              <a:rPr lang="en-US" sz="1200">
                <a:latin typeface="Courier (W1)" pitchFamily="49" charset="0"/>
              </a:rPr>
              <a:t>q)exec </a:t>
            </a:r>
            <a:r>
              <a:rPr lang="en-US" sz="1200" err="1">
                <a:latin typeface="Courier (W1)" pitchFamily="49" charset="0"/>
              </a:rPr>
              <a:t>fruit!price</a:t>
            </a:r>
            <a:r>
              <a:rPr lang="en-US" sz="1200">
                <a:latin typeface="Courier (W1)" pitchFamily="49" charset="0"/>
              </a:rPr>
              <a:t> by grocer from sales</a:t>
            </a:r>
          </a:p>
          <a:p>
            <a:r>
              <a:rPr lang="en-US" sz="1200" err="1">
                <a:latin typeface="Courier (W1)" pitchFamily="49" charset="0"/>
              </a:rPr>
              <a:t>dave</a:t>
            </a:r>
            <a:r>
              <a:rPr lang="en-US" sz="1200">
                <a:latin typeface="Courier (W1)" pitchFamily="49" charset="0"/>
              </a:rPr>
              <a:t>| (,`orange)!,6</a:t>
            </a:r>
          </a:p>
          <a:p>
            <a:r>
              <a:rPr lang="en-US" sz="1200" err="1">
                <a:latin typeface="Courier (W1)" pitchFamily="49" charset="0"/>
              </a:rPr>
              <a:t>jane</a:t>
            </a:r>
            <a:r>
              <a:rPr lang="en-US" sz="1200">
                <a:latin typeface="Courier (W1)" pitchFamily="49" charset="0"/>
              </a:rPr>
              <a:t>| `banana`apple`banana`banana!7 4 9 2</a:t>
            </a:r>
          </a:p>
          <a:p>
            <a:r>
              <a:rPr lang="en-US" sz="1200">
                <a:latin typeface="Courier (W1)" pitchFamily="49" charset="0"/>
              </a:rPr>
              <a:t>mark| `orange`orange`orange`banana`apple!8 4 9 5 4</a:t>
            </a:r>
          </a:p>
        </p:txBody>
      </p:sp>
    </p:spTree>
    <p:extLst>
      <p:ext uri="{BB962C8B-B14F-4D97-AF65-F5344CB8AC3E}">
        <p14:creationId xmlns:p14="http://schemas.microsoft.com/office/powerpoint/2010/main" val="1425774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(1/1)</a:t>
            </a:r>
          </a:p>
        </p:txBody>
      </p:sp>
      <p:sp>
        <p:nvSpPr>
          <p:cNvPr id="3" name="Content Placeholder 2"/>
          <p:cNvSpPr>
            <a:spLocks noGrp="1"/>
          </p:cNvSpPr>
          <p:nvPr>
            <p:ph idx="1"/>
          </p:nvPr>
        </p:nvSpPr>
        <p:spPr/>
        <p:txBody>
          <a:bodyPr>
            <a:normAutofit/>
          </a:bodyPr>
          <a:lstStyle/>
          <a:p>
            <a:r>
              <a:rPr lang="en-US" dirty="0"/>
              <a:t>Importance of ordering filters (time to process)</a:t>
            </a:r>
          </a:p>
          <a:p>
            <a:r>
              <a:rPr lang="en-US" dirty="0"/>
              <a:t>Where condition is processed from left to right</a:t>
            </a:r>
          </a:p>
          <a:p>
            <a:endParaRPr lang="en-US" dirty="0"/>
          </a:p>
          <a:p>
            <a:endParaRPr lang="en-US" dirty="0"/>
          </a:p>
          <a:p>
            <a:endParaRPr lang="en-US" dirty="0"/>
          </a:p>
          <a:p>
            <a:endParaRPr lang="en-US" dirty="0"/>
          </a:p>
          <a:p>
            <a:endParaRPr lang="en-US" dirty="0"/>
          </a:p>
          <a:p>
            <a:endParaRPr lang="en-US" dirty="0"/>
          </a:p>
          <a:p>
            <a:pPr marL="0" indent="0">
              <a:buNone/>
            </a:pPr>
            <a:endParaRPr lang="en-US" b="1"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9</a:t>
            </a:fld>
            <a:endParaRPr lang="en-GB"/>
          </a:p>
        </p:txBody>
      </p:sp>
      <p:sp>
        <p:nvSpPr>
          <p:cNvPr id="8" name="Rectangle 7"/>
          <p:cNvSpPr/>
          <p:nvPr/>
        </p:nvSpPr>
        <p:spPr>
          <a:xfrm>
            <a:off x="457200" y="2201791"/>
            <a:ext cx="8964386" cy="1648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Courier (W1)" pitchFamily="49" charset="0"/>
              </a:rPr>
              <a:t>q)n: 10000000</a:t>
            </a:r>
          </a:p>
          <a:p>
            <a:r>
              <a:rPr lang="en-US" sz="1200" dirty="0">
                <a:latin typeface="Courier (W1)" pitchFamily="49" charset="0"/>
              </a:rPr>
              <a:t>::</a:t>
            </a:r>
          </a:p>
          <a:p>
            <a:r>
              <a:rPr lang="en-US" sz="1200" dirty="0">
                <a:latin typeface="Courier (W1)" pitchFamily="49" charset="0"/>
              </a:rPr>
              <a:t>q)tab:([]price:n?100f; size:n?1000)</a:t>
            </a:r>
          </a:p>
          <a:p>
            <a:r>
              <a:rPr lang="en-US" sz="1200" dirty="0">
                <a:latin typeface="Courier (W1)" pitchFamily="49" charset="0"/>
              </a:rPr>
              <a:t>::</a:t>
            </a:r>
          </a:p>
          <a:p>
            <a:r>
              <a:rPr lang="en-US" sz="1200" dirty="0">
                <a:latin typeface="Courier (W1)" pitchFamily="49" charset="0"/>
              </a:rPr>
              <a:t>q)\t select from tab where price&gt;50, size&gt;900 //   \t shows time taken to run</a:t>
            </a:r>
          </a:p>
          <a:p>
            <a:r>
              <a:rPr lang="en-US" sz="1200" dirty="0">
                <a:latin typeface="Courier (W1)" pitchFamily="49" charset="0"/>
              </a:rPr>
              <a:t>260</a:t>
            </a:r>
          </a:p>
          <a:p>
            <a:r>
              <a:rPr lang="en-US" sz="1200" dirty="0">
                <a:latin typeface="Courier (W1)" pitchFamily="49" charset="0"/>
              </a:rPr>
              <a:t>q)\t select from tab where size&gt;900, price&gt;50</a:t>
            </a:r>
          </a:p>
          <a:p>
            <a:r>
              <a:rPr lang="en-US" sz="1200" dirty="0">
                <a:latin typeface="Courier (W1)" pitchFamily="49" charset="0"/>
              </a:rPr>
              <a:t>136</a:t>
            </a:r>
          </a:p>
        </p:txBody>
      </p:sp>
    </p:spTree>
    <p:extLst>
      <p:ext uri="{BB962C8B-B14F-4D97-AF65-F5344CB8AC3E}">
        <p14:creationId xmlns:p14="http://schemas.microsoft.com/office/powerpoint/2010/main" val="29861688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G_COLTEXTBOX" val="Black"/>
</p:tagLst>
</file>

<file path=ppt/theme/theme1.xml><?xml version="1.0" encoding="utf-8"?>
<a:theme xmlns:a="http://schemas.openxmlformats.org/drawingml/2006/main" name="K">
  <a:themeElements>
    <a:clrScheme name="Custom 3">
      <a:dk1>
        <a:srgbClr val="000000"/>
      </a:dk1>
      <a:lt1>
        <a:sysClr val="window" lastClr="FFFFFF"/>
      </a:lt1>
      <a:dk2>
        <a:srgbClr val="5E5E5E"/>
      </a:dk2>
      <a:lt2>
        <a:srgbClr val="DDDDDD"/>
      </a:lt2>
      <a:accent1>
        <a:srgbClr val="838383"/>
      </a:accent1>
      <a:accent2>
        <a:srgbClr val="A6B727"/>
      </a:accent2>
      <a:accent3>
        <a:srgbClr val="F69200"/>
      </a:accent3>
      <a:accent4>
        <a:srgbClr val="00B0F0"/>
      </a:accent4>
      <a:accent5>
        <a:srgbClr val="FEC306"/>
      </a:accent5>
      <a:accent6>
        <a:srgbClr val="DF5327"/>
      </a:accent6>
      <a:hlink>
        <a:srgbClr val="00B0F0"/>
      </a:hlink>
      <a:folHlink>
        <a:srgbClr val="B2B2B2"/>
      </a:folHlink>
    </a:clrScheme>
    <a:fontScheme name="SGX">
      <a:majorFont>
        <a:latin typeface="Calibri"/>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noAutofit/>
      </a:bodyPr>
      <a:lstStyle>
        <a:defPPr>
          <a:defRPr dirty="0" err="1" smtClean="0">
            <a:solidFill>
              <a:schemeClr val="tx1"/>
            </a:solidFill>
            <a:latin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11668</TotalTime>
  <Words>4615</Words>
  <Application>Microsoft Office PowerPoint</Application>
  <PresentationFormat>A4 Paper (210x297 mm)</PresentationFormat>
  <Paragraphs>821</Paragraphs>
  <Slides>55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Courier (W1)</vt:lpstr>
      <vt:lpstr>Wingdings</vt:lpstr>
      <vt:lpstr>K</vt:lpstr>
      <vt:lpstr>KDB+ Training 2019  Day 2</vt:lpstr>
      <vt:lpstr>Recap on Day 1</vt:lpstr>
      <vt:lpstr>Agenda</vt:lpstr>
      <vt:lpstr>5. Selects and QSQL</vt:lpstr>
      <vt:lpstr>Select (1/3)</vt:lpstr>
      <vt:lpstr>Select (2/3)</vt:lpstr>
      <vt:lpstr>Select (3/3)</vt:lpstr>
      <vt:lpstr>Exec (1/1)</vt:lpstr>
      <vt:lpstr>Where (1/1)</vt:lpstr>
      <vt:lpstr>By (1/1)</vt:lpstr>
      <vt:lpstr>EXERCISE</vt:lpstr>
      <vt:lpstr>Update (1/3)</vt:lpstr>
      <vt:lpstr>Update (2/3)</vt:lpstr>
      <vt:lpstr>Update (3/3)</vt:lpstr>
      <vt:lpstr>Delete (1/4)</vt:lpstr>
      <vt:lpstr>Delete (2/4)</vt:lpstr>
      <vt:lpstr>Delete (3/4)</vt:lpstr>
      <vt:lpstr>Delete (4/4)</vt:lpstr>
      <vt:lpstr>EXERCISE</vt:lpstr>
      <vt:lpstr>EXERCISE</vt:lpstr>
      <vt:lpstr>SUMMARY SELECT</vt:lpstr>
      <vt:lpstr>6. Keywords, Joins, Adverbs and Attributes</vt:lpstr>
      <vt:lpstr>Keywords </vt:lpstr>
      <vt:lpstr>Keywords </vt:lpstr>
      <vt:lpstr>Keywords </vt:lpstr>
      <vt:lpstr>Keywords </vt:lpstr>
      <vt:lpstr>Keywords </vt:lpstr>
      <vt:lpstr>Keywords </vt:lpstr>
      <vt:lpstr>Keywords </vt:lpstr>
      <vt:lpstr>EXERCISE</vt:lpstr>
      <vt:lpstr>Joins</vt:lpstr>
      <vt:lpstr>Vertical Joins</vt:lpstr>
      <vt:lpstr>Vertical Joins</vt:lpstr>
      <vt:lpstr>Horizontal Joins</vt:lpstr>
      <vt:lpstr>Horizontal Joins</vt:lpstr>
      <vt:lpstr>Left Joins</vt:lpstr>
      <vt:lpstr>Left Joins</vt:lpstr>
      <vt:lpstr>Plus Joins</vt:lpstr>
      <vt:lpstr>Plus Joins</vt:lpstr>
      <vt:lpstr>Inner Joins</vt:lpstr>
      <vt:lpstr>Inner Joins</vt:lpstr>
      <vt:lpstr>Union Joins</vt:lpstr>
      <vt:lpstr>Union Joins</vt:lpstr>
      <vt:lpstr>Union Joins</vt:lpstr>
      <vt:lpstr>Asof Joins</vt:lpstr>
      <vt:lpstr>Asof Joins</vt:lpstr>
      <vt:lpstr>Asof Joins</vt:lpstr>
      <vt:lpstr>Adverbs</vt:lpstr>
      <vt:lpstr>Adverbs</vt:lpstr>
      <vt:lpstr>EXERCISE</vt:lpstr>
      <vt:lpstr>JOINS SUMMARY</vt:lpstr>
      <vt:lpstr>7. kdb+ Tick Architecture</vt:lpstr>
      <vt:lpstr>kdb+ tick Architecture</vt:lpstr>
      <vt:lpstr>kdb+ tick Architecture</vt:lpstr>
      <vt:lpstr>kdb+ tick rdb recovery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Sigrid Rouam</dc:creator>
  <cp:lastModifiedBy>Kenneth Wong</cp:lastModifiedBy>
  <cp:revision>290</cp:revision>
  <dcterms:created xsi:type="dcterms:W3CDTF">2015-04-15T16:48:33Z</dcterms:created>
  <dcterms:modified xsi:type="dcterms:W3CDTF">2019-02-15T19:22:40Z</dcterms:modified>
</cp:coreProperties>
</file>