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15"/>
  </p:notes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4" r:id="rId9"/>
    <p:sldId id="268" r:id="rId10"/>
    <p:sldId id="267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9" d="100"/>
          <a:sy n="99" d="100"/>
        </p:scale>
        <p:origin x="7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EA42D5-46ED-425E-8FB5-CA0A29C7E1CB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A7C00F-B65F-4CE3-B376-F9CA49CF37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2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0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321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5076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48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C947A3-E2F4-9B43-B61C-6E4B4875161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53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568F1BE0-2857-43BE-B44C-9821D9EE118C}" type="datetimeFigureOut">
              <a:rPr lang="en-US" smtClean="0"/>
              <a:t>1/2/2024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FD96B075-DE2F-437C-9833-C5EA8CFAA6D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projector.tensorflow.org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spaces/FinGPT/FinGPT-Forecaster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Daiwa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1916832"/>
            <a:ext cx="7173326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79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10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Retrieval Augmented Generation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https://gradientflow.com/wp-content/uploads/2023/10/newsletter87-RAG-simpl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50297"/>
            <a:ext cx="7844885" cy="45815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310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ttps://www.mongodb.com/developer/_next/image/?url=https%3A%2F%2Fimages.contentstack.io%2Fv3%2Fassets%2Fblt39790b633ee0d5a7%2Fbltc607f05db22dd052%2F64bef6c54cd57967c2a55f72%2Fimage12.png&amp;w=1920&amp;q=7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10" y="2564904"/>
            <a:ext cx="3600450" cy="2933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11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MongoDB Atlas Vector Search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7450" t="4694" r="14121" b="6462"/>
          <a:stretch/>
        </p:blipFill>
        <p:spPr>
          <a:xfrm>
            <a:off x="3995936" y="2276872"/>
            <a:ext cx="4536504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07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Vector </a:t>
            </a:r>
            <a:r>
              <a:rPr lang="en-US" dirty="0" err="1" smtClean="0"/>
              <a:t>Embeddings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partee.io/images/posts/vector-embeddings/embedding-cre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236" y="1844824"/>
            <a:ext cx="68580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0094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13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Some Other Applications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 descr="Meta introduces Code Llama: An AI-powered code-writing tool for developers  - meta launches ai powered coding tool for developers that supports all  programming language -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66" t="7375" r="13700" b="6577"/>
          <a:stretch/>
        </p:blipFill>
        <p:spPr bwMode="auto">
          <a:xfrm>
            <a:off x="2583290" y="1477572"/>
            <a:ext cx="3653892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Premium Vector | Handshake deal background in flat styl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971600" y="3969059"/>
            <a:ext cx="3602709" cy="2520281"/>
            <a:chOff x="807527" y="4101672"/>
            <a:chExt cx="3602709" cy="2520281"/>
          </a:xfrm>
        </p:grpSpPr>
        <p:pic>
          <p:nvPicPr>
            <p:cNvPr id="2054" name="Picture 6" descr="Premium Vector | Handshake deal background in flat style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1993" b="18052"/>
            <a:stretch/>
          </p:blipFill>
          <p:spPr bwMode="auto">
            <a:xfrm>
              <a:off x="807527" y="4101672"/>
              <a:ext cx="3602709" cy="25202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1833669" y="4750406"/>
              <a:ext cx="155042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 smtClean="0">
                  <a:solidFill>
                    <a:schemeClr val="bg1"/>
                  </a:solidFill>
                </a:rPr>
                <a:t>LLaMA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132124" y="3717031"/>
            <a:ext cx="3024336" cy="3024336"/>
            <a:chOff x="5132124" y="3717031"/>
            <a:chExt cx="3024336" cy="3024336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2124" y="3717031"/>
              <a:ext cx="3024336" cy="3024336"/>
            </a:xfrm>
            <a:prstGeom prst="rect">
              <a:avLst/>
            </a:prstGeom>
          </p:spPr>
        </p:pic>
        <p:sp>
          <p:nvSpPr>
            <p:cNvPr id="11" name="TextBox 10"/>
            <p:cNvSpPr txBox="1"/>
            <p:nvPr/>
          </p:nvSpPr>
          <p:spPr>
            <a:xfrm>
              <a:off x="5706606" y="4046504"/>
              <a:ext cx="236032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err="1" smtClean="0">
                  <a:solidFill>
                    <a:schemeClr val="bg1"/>
                  </a:solidFill>
                </a:rPr>
                <a:t>LLaMa</a:t>
              </a:r>
              <a:r>
                <a:rPr lang="en-US" sz="2400" b="1" dirty="0" smtClean="0">
                  <a:solidFill>
                    <a:schemeClr val="bg1"/>
                  </a:solidFill>
                </a:rPr>
                <a:t> Sing</a:t>
              </a:r>
              <a:endParaRPr lang="en-US" sz="2400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6097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2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on your Data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839752" y="2626340"/>
            <a:ext cx="42091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</a:t>
            </a:r>
            <a:r>
              <a:rPr lang="en-US" b="1" dirty="0"/>
              <a:t> </a:t>
            </a:r>
            <a:r>
              <a:rPr lang="en-US" b="1" dirty="0" smtClean="0"/>
              <a:t>2</a:t>
            </a:r>
            <a:r>
              <a:rPr lang="en-US" dirty="0" smtClean="0"/>
              <a:t>: Your own </a:t>
            </a:r>
            <a:r>
              <a:rPr lang="en-US" dirty="0" err="1" smtClean="0"/>
              <a:t>ChatGPT</a:t>
            </a:r>
            <a:r>
              <a:rPr lang="en-US" dirty="0" smtClean="0"/>
              <a:t>, an </a:t>
            </a:r>
            <a:r>
              <a:rPr lang="en-US" dirty="0"/>
              <a:t>o</a:t>
            </a:r>
            <a:r>
              <a:rPr lang="en-US" dirty="0" smtClean="0"/>
              <a:t>pen source LLM (Large Language Model)</a:t>
            </a:r>
          </a:p>
          <a:p>
            <a:endParaRPr lang="en-US" dirty="0" smtClean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9" y="2287905"/>
            <a:ext cx="2847975" cy="1600200"/>
          </a:xfrm>
          <a:prstGeom prst="rect">
            <a:avLst/>
          </a:prstGeom>
        </p:spPr>
      </p:pic>
      <p:pic>
        <p:nvPicPr>
          <p:cNvPr id="1030" name="Picture 6" descr="https://ai-infrastructure.org/wp-content/uploads/2023/08/LlamaIndex-Logo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06" t="17707" r="11311" b="18034"/>
          <a:stretch/>
        </p:blipFill>
        <p:spPr bwMode="auto">
          <a:xfrm>
            <a:off x="676703" y="4313832"/>
            <a:ext cx="4320480" cy="1224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39106" y="5385990"/>
            <a:ext cx="48965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LlamaIndex</a:t>
            </a:r>
            <a:r>
              <a:rPr lang="en-US" dirty="0"/>
              <a:t>: Talk to your data (txt, pdf, doc, csv, database, API </a:t>
            </a:r>
            <a:r>
              <a:rPr lang="en-US" dirty="0" err="1"/>
              <a:t>etc</a:t>
            </a:r>
            <a:r>
              <a:rPr lang="en-US" dirty="0"/>
              <a:t>) with LLM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40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3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smtClean="0"/>
              <a:t>What’s </a:t>
            </a:r>
            <a:r>
              <a:rPr lang="en-US" dirty="0" err="1" smtClean="0"/>
              <a:t>ChatGPT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23928" y="1772816"/>
            <a:ext cx="4752528" cy="4536504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lvl="1" indent="0">
              <a:buClrTx/>
              <a:buNone/>
            </a:pPr>
            <a:endParaRPr lang="en-US" sz="1600" b="1" dirty="0">
              <a:solidFill>
                <a:srgbClr val="0070C0"/>
              </a:solidFill>
            </a:endParaRPr>
          </a:p>
        </p:txBody>
      </p:sp>
      <p:pic>
        <p:nvPicPr>
          <p:cNvPr id="2050" name="Picture 2" descr="transformer的圖片搜尋結果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81" r="11276"/>
          <a:stretch/>
        </p:blipFill>
        <p:spPr bwMode="auto">
          <a:xfrm>
            <a:off x="683568" y="1916832"/>
            <a:ext cx="2977116" cy="4048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/>
          <p:cNvGrpSpPr/>
          <p:nvPr/>
        </p:nvGrpSpPr>
        <p:grpSpPr>
          <a:xfrm>
            <a:off x="4932040" y="1858725"/>
            <a:ext cx="1614345" cy="1966987"/>
            <a:chOff x="3910342" y="3478237"/>
            <a:chExt cx="1614345" cy="1966987"/>
          </a:xfrm>
        </p:grpSpPr>
        <p:pic>
          <p:nvPicPr>
            <p:cNvPr id="2" name="Picture 2" descr="ChatGPT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10342" y="3861048"/>
              <a:ext cx="1584176" cy="15841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4057619" y="3478237"/>
              <a:ext cx="14670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ChatGPT</a:t>
              </a:r>
              <a:endParaRPr lang="en-US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779912" y="5083484"/>
            <a:ext cx="43431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u="sng" dirty="0" smtClean="0"/>
              <a:t>G</a:t>
            </a:r>
            <a:r>
              <a:rPr lang="en-US" sz="2000" dirty="0" smtClean="0"/>
              <a:t>enerative </a:t>
            </a:r>
            <a:r>
              <a:rPr lang="en-US" sz="2000" b="1" u="sng" dirty="0" smtClean="0"/>
              <a:t>P</a:t>
            </a:r>
            <a:r>
              <a:rPr lang="en-US" sz="2000" dirty="0" smtClean="0"/>
              <a:t>re-trained </a:t>
            </a:r>
            <a:r>
              <a:rPr lang="en-US" sz="2000" b="1" u="sng" dirty="0" smtClean="0">
                <a:solidFill>
                  <a:srgbClr val="0070C0"/>
                </a:solidFill>
              </a:rPr>
              <a:t>T</a:t>
            </a:r>
            <a:r>
              <a:rPr lang="en-US" sz="2000" b="1" dirty="0" smtClean="0">
                <a:solidFill>
                  <a:srgbClr val="0070C0"/>
                </a:solidFill>
              </a:rPr>
              <a:t>ransformer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99991" y="4199266"/>
            <a:ext cx="2689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What’s GPT stands for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4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4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– Pre-</a:t>
            </a:r>
            <a:r>
              <a:rPr lang="en-US" dirty="0" err="1" smtClean="0"/>
              <a:t>traning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67573" y="2207269"/>
            <a:ext cx="48189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GPT</a:t>
            </a:r>
            <a:r>
              <a:rPr lang="en-US" b="1" dirty="0" smtClean="0">
                <a:solidFill>
                  <a:srgbClr val="0070C0"/>
                </a:solidFill>
              </a:rPr>
              <a:t> Pre-trained</a:t>
            </a:r>
            <a:r>
              <a:rPr lang="en-US" dirty="0" smtClean="0"/>
              <a:t> by the numbers </a:t>
            </a:r>
            <a:endParaRPr lang="en-US" b="1" dirty="0">
              <a:solidFill>
                <a:srgbClr val="0070C0"/>
              </a:solidFill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/>
          </p:nvPr>
        </p:nvGraphicFramePr>
        <p:xfrm>
          <a:off x="467573" y="2996952"/>
          <a:ext cx="816141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006">
                  <a:extLst>
                    <a:ext uri="{9D8B030D-6E8A-4147-A177-3AD203B41FA5}">
                      <a16:colId xmlns:a16="http://schemas.microsoft.com/office/drawing/2014/main" val="1131257169"/>
                    </a:ext>
                  </a:extLst>
                </a:gridCol>
                <a:gridCol w="1331122">
                  <a:extLst>
                    <a:ext uri="{9D8B030D-6E8A-4147-A177-3AD203B41FA5}">
                      <a16:colId xmlns:a16="http://schemas.microsoft.com/office/drawing/2014/main" val="229193789"/>
                    </a:ext>
                  </a:extLst>
                </a:gridCol>
                <a:gridCol w="3467097">
                  <a:extLst>
                    <a:ext uri="{9D8B030D-6E8A-4147-A177-3AD203B41FA5}">
                      <a16:colId xmlns:a16="http://schemas.microsoft.com/office/drawing/2014/main" val="2104833496"/>
                    </a:ext>
                  </a:extLst>
                </a:gridCol>
                <a:gridCol w="1845189">
                  <a:extLst>
                    <a:ext uri="{9D8B030D-6E8A-4147-A177-3AD203B41FA5}">
                      <a16:colId xmlns:a16="http://schemas.microsoft.com/office/drawing/2014/main" val="2698931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Model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Training</a:t>
                      </a:r>
                      <a:r>
                        <a:rPr lang="en-US" baseline="0" dirty="0" smtClean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Parameters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60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2018-6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2.2GB (7,000 books)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110 </a:t>
                      </a:r>
                      <a:r>
                        <a:rPr lang="en-US" dirty="0" smtClean="0"/>
                        <a:t>million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170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2019-2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GPT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40</a:t>
                      </a:r>
                      <a:r>
                        <a:rPr lang="en-US" baseline="0" dirty="0" smtClean="0"/>
                        <a:t>GB (</a:t>
                      </a:r>
                      <a:r>
                        <a:rPr lang="en-US" dirty="0" smtClean="0"/>
                        <a:t>8 million web pages)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 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612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2020-6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45TB of text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175 </a:t>
                      </a:r>
                      <a:r>
                        <a:rPr lang="en-US" dirty="0" smtClean="0"/>
                        <a:t>billon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74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2023-3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GPT 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0369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332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5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077200" cy="1000125"/>
          </a:xfrm>
        </p:spPr>
        <p:txBody>
          <a:bodyPr/>
          <a:lstStyle/>
          <a:p>
            <a:r>
              <a:rPr lang="en-US" dirty="0" smtClean="0"/>
              <a:t>Word2Vec </a:t>
            </a:r>
            <a:r>
              <a:rPr lang="en-US" dirty="0" smtClean="0"/>
              <a:t>Vector Embedding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504056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33" t="19274" r="1846" b="6392"/>
          <a:stretch/>
        </p:blipFill>
        <p:spPr bwMode="auto">
          <a:xfrm>
            <a:off x="971600" y="1716782"/>
            <a:ext cx="5946985" cy="4016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3347864" y="5951021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sz="1800" dirty="0" smtClean="0">
                <a:solidFill>
                  <a:srgbClr val="00B050"/>
                </a:solidFill>
                <a:hlinkClick r:id="rId4"/>
              </a:rPr>
              <a:t>Interactive </a:t>
            </a:r>
            <a:r>
              <a:rPr lang="en-US" sz="1800" dirty="0">
                <a:solidFill>
                  <a:srgbClr val="00B050"/>
                </a:solidFill>
                <a:hlinkClick r:id="rId4"/>
              </a:rPr>
              <a:t>Demo</a:t>
            </a:r>
            <a:endParaRPr lang="en-US" sz="1800" dirty="0"/>
          </a:p>
          <a:p>
            <a:pPr marL="0"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12990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DD0A2D2-7EFB-5840-AF99-D605BC1B2F97}" type="slidenum">
              <a:rPr lang="en-US" smtClean="0"/>
              <a:pPr/>
              <a:t>6</a:t>
            </a:fld>
            <a:endParaRPr lang="en-US" sz="1400" dirty="0">
              <a:latin typeface="Arial" charset="0"/>
            </a:endParaRPr>
          </a:p>
        </p:txBody>
      </p:sp>
      <p:pic>
        <p:nvPicPr>
          <p:cNvPr id="1026" name="Picture 2" descr="An example of the self-attention mechanism following long-distance... | 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851642"/>
            <a:ext cx="2865909" cy="2715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027913"/>
            <a:ext cx="2915057" cy="2362530"/>
          </a:xfrm>
          <a:prstGeom prst="rect">
            <a:avLst/>
          </a:prstGeom>
        </p:spPr>
      </p:pic>
      <p:sp>
        <p:nvSpPr>
          <p:cNvPr id="5" name="Right Arrow 4"/>
          <p:cNvSpPr/>
          <p:nvPr/>
        </p:nvSpPr>
        <p:spPr bwMode="auto">
          <a:xfrm>
            <a:off x="3851920" y="3212976"/>
            <a:ext cx="792088" cy="2880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4697849"/>
            <a:ext cx="39604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Word2Vec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Train every word with </a:t>
            </a:r>
            <a:r>
              <a:rPr lang="en-US" sz="1600" b="1" dirty="0">
                <a:solidFill>
                  <a:srgbClr val="0070C0"/>
                </a:solidFill>
              </a:rPr>
              <a:t>equal</a:t>
            </a:r>
            <a:r>
              <a:rPr lang="en-US" sz="1600" dirty="0"/>
              <a:t> importance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Fixed word vector (river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vs </a:t>
            </a:r>
            <a:r>
              <a:rPr lang="en-US" sz="1600" b="1" dirty="0" smtClean="0">
                <a:solidFill>
                  <a:srgbClr val="0070C0"/>
                </a:solidFill>
              </a:rPr>
              <a:t>bank</a:t>
            </a:r>
            <a:r>
              <a:rPr lang="en-US" sz="1600" dirty="0" smtClean="0"/>
              <a:t> deposit)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44008" y="4697848"/>
            <a:ext cx="42484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 smtClean="0"/>
              <a:t>Transformer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70C0"/>
                </a:solidFill>
              </a:rPr>
              <a:t>Self-attention training</a:t>
            </a:r>
            <a:r>
              <a:rPr lang="en-US" sz="1600" dirty="0"/>
              <a:t> gives more weightings to the related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 smtClean="0"/>
              <a:t>Vectorize</a:t>
            </a:r>
            <a:r>
              <a:rPr lang="en-US" sz="1600" dirty="0" smtClean="0"/>
              <a:t> </a:t>
            </a:r>
            <a:r>
              <a:rPr lang="en-US" sz="1600" dirty="0"/>
              <a:t>a </a:t>
            </a:r>
            <a:r>
              <a:rPr lang="en-US" sz="1600" dirty="0" smtClean="0"/>
              <a:t>arbitrary </a:t>
            </a:r>
            <a:r>
              <a:rPr lang="en-US" sz="1600" b="1" dirty="0" smtClean="0">
                <a:solidFill>
                  <a:srgbClr val="0070C0"/>
                </a:solidFill>
              </a:rPr>
              <a:t>long sentence </a:t>
            </a:r>
            <a:r>
              <a:rPr lang="en-US" sz="1600" dirty="0" smtClean="0"/>
              <a:t>to </a:t>
            </a:r>
            <a:r>
              <a:rPr lang="en-US" sz="1600" b="1" dirty="0" smtClean="0">
                <a:solidFill>
                  <a:srgbClr val="0070C0"/>
                </a:solidFill>
              </a:rPr>
              <a:t>predict the next word</a:t>
            </a:r>
            <a:endParaRPr lang="en-US" sz="1600" b="1" dirty="0">
              <a:solidFill>
                <a:srgbClr val="0070C0"/>
              </a:solidFill>
            </a:endParaRPr>
          </a:p>
        </p:txBody>
      </p:sp>
      <p:sp>
        <p:nvSpPr>
          <p:cNvPr id="9" name="Title 2"/>
          <p:cNvSpPr txBox="1">
            <a:spLocks/>
          </p:cNvSpPr>
          <p:nvPr/>
        </p:nvSpPr>
        <p:spPr>
          <a:xfrm>
            <a:off x="0" y="620713"/>
            <a:ext cx="8077200" cy="1000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Transformer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410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7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532440" cy="1000125"/>
          </a:xfrm>
        </p:spPr>
        <p:txBody>
          <a:bodyPr/>
          <a:lstStyle/>
          <a:p>
            <a:pPr marL="457200" indent="-457200"/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Language Model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11560" y="2780928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 	   --&gt; ( school         | church          | supermarket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[1.3, 2.5,…,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3.7]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[0.8,…,4.2] |[2.3,…,4.7] |[0.5,…,1.5]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1560" y="4005064"/>
            <a:ext cx="7668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  --&gt; (by                | with  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[3.3, 8.5,…,9.7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]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[4.1,…,1.7] | [0.9,…,9.1]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230941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 am going to school by  --&gt; (bus              | MTR           | ferry           )</a:t>
            </a:r>
          </a:p>
          <a:p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[2.6, 0.9,…,5.1]          5.5,…,3.4] | 6.5,…,8.2]|[1.3,…,3.2]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79340" y="1919690"/>
            <a:ext cx="86122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Vectorize</a:t>
            </a:r>
            <a:r>
              <a:rPr lang="en-US" dirty="0"/>
              <a:t> a arbitrary </a:t>
            </a:r>
            <a:r>
              <a:rPr lang="en-US" b="1" dirty="0">
                <a:solidFill>
                  <a:srgbClr val="0070C0"/>
                </a:solidFill>
              </a:rPr>
              <a:t>long sentence </a:t>
            </a:r>
            <a:r>
              <a:rPr lang="en-US" dirty="0"/>
              <a:t>to </a:t>
            </a:r>
            <a:r>
              <a:rPr lang="en-US" b="1" dirty="0">
                <a:solidFill>
                  <a:srgbClr val="0070C0"/>
                </a:solidFill>
              </a:rPr>
              <a:t>predict the next word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88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8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err="1" smtClean="0"/>
              <a:t>ChatGPT</a:t>
            </a:r>
            <a:r>
              <a:rPr lang="en-US" dirty="0" smtClean="0"/>
              <a:t> </a:t>
            </a:r>
            <a:r>
              <a:rPr lang="en-US" dirty="0"/>
              <a:t>– </a:t>
            </a:r>
            <a:r>
              <a:rPr lang="en-US" dirty="0" smtClean="0"/>
              <a:t>Supervised </a:t>
            </a:r>
            <a:r>
              <a:rPr lang="en-US" dirty="0"/>
              <a:t>Fine-Tuning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https://na.cx/i/vvkcD68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28" b="14745"/>
          <a:stretch/>
        </p:blipFill>
        <p:spPr bwMode="auto">
          <a:xfrm>
            <a:off x="2017942" y="2774706"/>
            <a:ext cx="4784588" cy="3240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395536" y="1786038"/>
            <a:ext cx="8233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Language model </a:t>
            </a:r>
            <a:r>
              <a:rPr lang="en-US" dirty="0" smtClean="0"/>
              <a:t>- Generate </a:t>
            </a:r>
            <a:r>
              <a:rPr lang="en-US" dirty="0" smtClean="0"/>
              <a:t>syntactically </a:t>
            </a:r>
            <a:r>
              <a:rPr lang="en-US" dirty="0" smtClean="0"/>
              <a:t>and grammatically correct </a:t>
            </a:r>
            <a:r>
              <a:rPr lang="en-US" dirty="0" smtClean="0"/>
              <a:t>sentence but may not align with the instructions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27832" y="6095037"/>
            <a:ext cx="82082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SFT (Supervised Fine-Tuning) </a:t>
            </a:r>
            <a:r>
              <a:rPr lang="en-US" dirty="0"/>
              <a:t>- align the content with the human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57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8628956" y="6525344"/>
            <a:ext cx="504056" cy="36004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152E82"/>
                </a:solidFill>
              </a:defRPr>
            </a:lvl1pPr>
          </a:lstStyle>
          <a:p>
            <a:fld id="{5DD0A2D2-7EFB-5840-AF99-D605BC1B2F97}" type="slidenum">
              <a:rPr lang="en-US" smtClean="0"/>
              <a:pPr/>
              <a:t>9</a:t>
            </a:fld>
            <a:endParaRPr lang="en-US" sz="1400" dirty="0">
              <a:latin typeface="Arial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620713"/>
            <a:ext cx="8820472" cy="1000125"/>
          </a:xfrm>
        </p:spPr>
        <p:txBody>
          <a:bodyPr/>
          <a:lstStyle/>
          <a:p>
            <a:r>
              <a:rPr lang="en-US" dirty="0" smtClean="0"/>
              <a:t>Domain Specific LLMs</a:t>
            </a:r>
            <a:endParaRPr lang="en-US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95536" y="1700808"/>
            <a:ext cx="8640960" cy="4680520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Times" charset="0"/>
              <a:buChar char="•"/>
              <a:defRPr sz="26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–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578CDA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2" name="TextBox 1"/>
          <p:cNvSpPr txBox="1"/>
          <p:nvPr/>
        </p:nvSpPr>
        <p:spPr>
          <a:xfrm>
            <a:off x="1615990" y="4509120"/>
            <a:ext cx="49039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>
                <a:solidFill>
                  <a:schemeClr val="bg1"/>
                </a:solidFill>
              </a:rPr>
              <a:t>爭咩呀，溝埋黎做懶尿牛丸呀，笨！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5536" y="1858469"/>
            <a:ext cx="727280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BloombergGPT</a:t>
            </a:r>
            <a:endParaRPr lang="en-US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pre-trained with </a:t>
            </a:r>
            <a:r>
              <a:rPr lang="en-US" b="1" dirty="0" smtClean="0">
                <a:solidFill>
                  <a:srgbClr val="0070C0"/>
                </a:solidFill>
              </a:rPr>
              <a:t>363 billion </a:t>
            </a:r>
            <a:r>
              <a:rPr lang="en-US" dirty="0" smtClean="0"/>
              <a:t>text tokens from BBG data source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53 days </a:t>
            </a:r>
            <a:r>
              <a:rPr lang="en-US" dirty="0" smtClean="0"/>
              <a:t>with </a:t>
            </a:r>
            <a:r>
              <a:rPr lang="en-US" b="1" dirty="0">
                <a:solidFill>
                  <a:srgbClr val="0070C0"/>
                </a:solidFill>
              </a:rPr>
              <a:t>64 x 8 nVidia-A100 GPUs </a:t>
            </a:r>
            <a:r>
              <a:rPr lang="en-US" dirty="0"/>
              <a:t>on</a:t>
            </a:r>
            <a:r>
              <a:rPr lang="en-US" b="1" dirty="0" smtClean="0">
                <a:solidFill>
                  <a:srgbClr val="0070C0"/>
                </a:solidFill>
              </a:rPr>
              <a:t> AWS cloud</a:t>
            </a:r>
            <a:endParaRPr lang="en-US" b="1" dirty="0">
              <a:solidFill>
                <a:srgbClr val="0070C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Cost </a:t>
            </a:r>
            <a:r>
              <a:rPr lang="en-US" dirty="0"/>
              <a:t>of around </a:t>
            </a:r>
            <a:r>
              <a:rPr lang="en-US" b="1" dirty="0">
                <a:solidFill>
                  <a:srgbClr val="0070C0"/>
                </a:solidFill>
              </a:rPr>
              <a:t>US$ 3M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FinGPT</a:t>
            </a:r>
            <a:endParaRPr lang="en-US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based on open source LLMs (e.g. LlaMA-2)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instruction fine-tuned by Financial related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>
                <a:hlinkClick r:id="rId2"/>
              </a:rPr>
              <a:t>FinGPT</a:t>
            </a:r>
            <a:r>
              <a:rPr lang="en-US" dirty="0" smtClean="0">
                <a:hlinkClick r:id="rId2"/>
              </a:rPr>
              <a:t>-Forecaster</a:t>
            </a:r>
            <a:r>
              <a:rPr lang="en-US" dirty="0" smtClean="0"/>
              <a:t> </a:t>
            </a:r>
            <a:r>
              <a:rPr lang="en-US" dirty="0" smtClean="0"/>
              <a:t>Demo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 smtClean="0"/>
              <a:t>InvestLM</a:t>
            </a:r>
            <a:r>
              <a:rPr lang="en-US" b="1" dirty="0" smtClean="0"/>
              <a:t> </a:t>
            </a:r>
            <a:r>
              <a:rPr lang="en-US" b="1" dirty="0" smtClean="0"/>
              <a:t>from HKUST </a:t>
            </a:r>
            <a:endParaRPr lang="en-US" b="1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based on open source LLMs </a:t>
            </a:r>
            <a:r>
              <a:rPr lang="en-US" dirty="0" smtClean="0"/>
              <a:t>(LlaMA-65B)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instruction fine-tuned dataset </a:t>
            </a:r>
            <a:r>
              <a:rPr lang="en-US" dirty="0" smtClean="0"/>
              <a:t>related to financial </a:t>
            </a:r>
            <a:r>
              <a:rPr lang="en-US" dirty="0"/>
              <a:t>investment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17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622</TotalTime>
  <Words>491</Words>
  <Application>Microsoft Office PowerPoint</Application>
  <PresentationFormat>On-screen Show (4:3)</PresentationFormat>
  <Paragraphs>97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微軟正黑體</vt:lpstr>
      <vt:lpstr>ＭＳ Ｐゴシック</vt:lpstr>
      <vt:lpstr>Arial</vt:lpstr>
      <vt:lpstr>Calibri</vt:lpstr>
      <vt:lpstr>Courier New</vt:lpstr>
      <vt:lpstr>Times</vt:lpstr>
      <vt:lpstr>Clarity</vt:lpstr>
      <vt:lpstr>Daiwa ChatGPT</vt:lpstr>
      <vt:lpstr>ChatGPT on your Data</vt:lpstr>
      <vt:lpstr>What’s ChatGPT</vt:lpstr>
      <vt:lpstr>ChatGPT – Pre-traning</vt:lpstr>
      <vt:lpstr>Word2Vec Vector Embedding</vt:lpstr>
      <vt:lpstr>PowerPoint Presentation</vt:lpstr>
      <vt:lpstr>ChatGPT – Language Model</vt:lpstr>
      <vt:lpstr>ChatGPT – Supervised Fine-Tuning</vt:lpstr>
      <vt:lpstr>Domain Specific LLMs</vt:lpstr>
      <vt:lpstr>Retrieval Augmented Generation</vt:lpstr>
      <vt:lpstr>MongoDB Atlas Vector Search</vt:lpstr>
      <vt:lpstr>Vector Embeddings</vt:lpstr>
      <vt:lpstr>Some Other Applications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and Algorithmic Trading</dc:title>
  <dc:creator>Liu Wai Keung</dc:creator>
  <cp:lastModifiedBy>Wai keung Liu</cp:lastModifiedBy>
  <cp:revision>63</cp:revision>
  <dcterms:created xsi:type="dcterms:W3CDTF">2019-12-25T09:41:43Z</dcterms:created>
  <dcterms:modified xsi:type="dcterms:W3CDTF">2024-01-02T05:47:14Z</dcterms:modified>
</cp:coreProperties>
</file>