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74" r:id="rId11"/>
    <p:sldId id="268" r:id="rId12"/>
    <p:sldId id="267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A42D5-46ED-425E-8FB5-CA0A29C7E1C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C00F-B65F-4CE3-B376-F9CA49CF3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8F1BE0-2857-43BE-B44C-9821D9EE118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FinGPT/FinGPT-Forecast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Daiwa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717332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10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– </a:t>
            </a:r>
            <a:r>
              <a:rPr lang="en-US" dirty="0" smtClean="0"/>
              <a:t>Prompt Engineering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1026" name="Picture 2" descr="https://media.licdn.com/dms/image/D4E22AQHRyUtV50-HXw/feedshare-shrink_2048_1536/0/1696346370596?e=2147483647&amp;v=beta&amp;t=DYmfB1A5DOHohfObbl1LFI1MV3mOBDmLE6ZPgc_7Et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/>
          <a:stretch/>
        </p:blipFill>
        <p:spPr bwMode="auto">
          <a:xfrm>
            <a:off x="1331640" y="2233785"/>
            <a:ext cx="5616624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74319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I, Robot (2004)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93912" y="509795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 </a:t>
            </a:r>
            <a:r>
              <a:rPr lang="en-US" b="1" dirty="0" smtClean="0"/>
              <a:t>Engineering: </a:t>
            </a:r>
            <a:r>
              <a:rPr lang="en-US" dirty="0" smtClean="0"/>
              <a:t>crafting </a:t>
            </a:r>
            <a:r>
              <a:rPr lang="en-US" dirty="0"/>
              <a:t>and refining prompts </a:t>
            </a:r>
            <a:r>
              <a:rPr lang="en-US" dirty="0" smtClean="0"/>
              <a:t>(questions) to </a:t>
            </a:r>
            <a:r>
              <a:rPr lang="en-US" dirty="0"/>
              <a:t>generate </a:t>
            </a:r>
            <a:r>
              <a:rPr lang="en-US" b="1" dirty="0">
                <a:solidFill>
                  <a:srgbClr val="0070C0"/>
                </a:solidFill>
              </a:rPr>
              <a:t>desired responses </a:t>
            </a:r>
            <a:r>
              <a:rPr lang="en-US" dirty="0"/>
              <a:t>from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2357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Domain Specific LLMs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58469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BloombergGPT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pre-trained with </a:t>
            </a:r>
            <a:r>
              <a:rPr lang="en-US" b="1" dirty="0" smtClean="0">
                <a:solidFill>
                  <a:srgbClr val="0070C0"/>
                </a:solidFill>
              </a:rPr>
              <a:t>363 billion </a:t>
            </a:r>
            <a:r>
              <a:rPr lang="en-US" dirty="0" smtClean="0"/>
              <a:t>text tokens from BBG 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53 days </a:t>
            </a:r>
            <a:r>
              <a:rPr lang="en-US" dirty="0" smtClean="0"/>
              <a:t>with </a:t>
            </a:r>
            <a:r>
              <a:rPr lang="en-US" b="1" dirty="0">
                <a:solidFill>
                  <a:srgbClr val="0070C0"/>
                </a:solidFill>
              </a:rPr>
              <a:t>64 x 8 nVidia-A100 GPUs </a:t>
            </a:r>
            <a:r>
              <a:rPr lang="en-US" dirty="0"/>
              <a:t>on</a:t>
            </a:r>
            <a:r>
              <a:rPr lang="en-US" b="1" dirty="0" smtClean="0">
                <a:solidFill>
                  <a:srgbClr val="0070C0"/>
                </a:solidFill>
              </a:rPr>
              <a:t> AWS cloud</a:t>
            </a:r>
            <a:endParaRPr lang="en-US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of around </a:t>
            </a:r>
            <a:r>
              <a:rPr lang="en-US" b="1" dirty="0">
                <a:solidFill>
                  <a:srgbClr val="0070C0"/>
                </a:solidFill>
              </a:rPr>
              <a:t>US$ 3M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FinGPT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open source LLMs (e.g. LLaMA-2)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fine-tuned by Financial related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FinGPT</a:t>
            </a:r>
            <a:r>
              <a:rPr lang="en-US" dirty="0" smtClean="0">
                <a:hlinkClick r:id="rId2"/>
              </a:rPr>
              <a:t>-Forecaster</a:t>
            </a:r>
            <a:r>
              <a:rPr lang="en-US" dirty="0" smtClean="0"/>
              <a:t> Demo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InvestLM</a:t>
            </a:r>
            <a:r>
              <a:rPr lang="en-US" b="1" dirty="0" smtClean="0"/>
              <a:t> from HKUST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open source LLMs </a:t>
            </a:r>
            <a:r>
              <a:rPr lang="en-US" dirty="0" smtClean="0"/>
              <a:t>(LLaMA-65B)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instruction fine-tuned dataset </a:t>
            </a:r>
            <a:r>
              <a:rPr lang="en-US" dirty="0" smtClean="0"/>
              <a:t>related to financial </a:t>
            </a:r>
            <a:r>
              <a:rPr lang="en-US" dirty="0"/>
              <a:t>investment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Retrieval Augmented Generation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539552" y="5478360"/>
            <a:ext cx="1060704" cy="75895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7904" y="5512604"/>
            <a:ext cx="1656185" cy="65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Model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923927" y="3140968"/>
            <a:ext cx="1248429" cy="1512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19672" y="3568388"/>
            <a:ext cx="1584177" cy="65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Model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292328" y="3553263"/>
            <a:ext cx="679272" cy="6815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6876256" y="3466933"/>
            <a:ext cx="1584176" cy="85422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Large Language Model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6588224" y="1776039"/>
            <a:ext cx="2160240" cy="10352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Base on the info, dental claim is $7,000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9" idx="6"/>
            <a:endCxn id="10" idx="1"/>
          </p:cNvCxnSpPr>
          <p:nvPr/>
        </p:nvCxnSpPr>
        <p:spPr>
          <a:xfrm>
            <a:off x="971600" y="3894043"/>
            <a:ext cx="648072" cy="6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8" idx="2"/>
          </p:cNvCxnSpPr>
          <p:nvPr/>
        </p:nvCxnSpPr>
        <p:spPr>
          <a:xfrm>
            <a:off x="3203849" y="3894738"/>
            <a:ext cx="720078" cy="23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1" idx="1"/>
          </p:cNvCxnSpPr>
          <p:nvPr/>
        </p:nvCxnSpPr>
        <p:spPr>
          <a:xfrm flipV="1">
            <a:off x="5172356" y="3894043"/>
            <a:ext cx="1703900" cy="30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 flipV="1">
            <a:off x="1600256" y="5838954"/>
            <a:ext cx="2107648" cy="188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8" idx="3"/>
          </p:cNvCxnSpPr>
          <p:nvPr/>
        </p:nvCxnSpPr>
        <p:spPr>
          <a:xfrm flipV="1">
            <a:off x="4535997" y="4653136"/>
            <a:ext cx="12145" cy="8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0"/>
            <a:endCxn id="15" idx="4"/>
          </p:cNvCxnSpPr>
          <p:nvPr/>
        </p:nvCxnSpPr>
        <p:spPr>
          <a:xfrm flipV="1">
            <a:off x="7668344" y="2811309"/>
            <a:ext cx="0" cy="6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17" y="299931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Query</a:t>
            </a:r>
            <a:br>
              <a:rPr lang="en-US" sz="1400" b="1" u="sng" dirty="0" smtClean="0"/>
            </a:br>
            <a:r>
              <a:rPr lang="en-US" sz="1400" dirty="0" smtClean="0"/>
              <a:t>how much is dental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581759" y="4929060"/>
            <a:ext cx="782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Vectors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2887289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Query</a:t>
            </a:r>
            <a:br>
              <a:rPr lang="en-US" sz="1400" b="1" u="sng" dirty="0" smtClean="0"/>
            </a:br>
            <a:r>
              <a:rPr lang="en-US" sz="1400" dirty="0" smtClean="0"/>
              <a:t>how much is dental</a:t>
            </a:r>
            <a:br>
              <a:rPr lang="en-US" sz="1400" dirty="0" smtClean="0"/>
            </a:br>
            <a:r>
              <a:rPr lang="en-US" sz="1400" b="1" u="sng" dirty="0" smtClean="0"/>
              <a:t>Content</a:t>
            </a:r>
            <a:br>
              <a:rPr lang="en-US" sz="1400" b="1" u="sng" dirty="0" smtClean="0"/>
            </a:br>
            <a:r>
              <a:rPr lang="en-US" sz="1400" dirty="0" smtClean="0"/>
              <a:t>dental claim $7000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19322" y="5100290"/>
            <a:ext cx="1816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Documents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Dental claim $7000</a:t>
            </a:r>
            <a:br>
              <a:rPr lang="en-US" sz="1400" dirty="0" smtClean="0"/>
            </a:br>
            <a:r>
              <a:rPr lang="en-US" sz="1400" dirty="0" smtClean="0"/>
              <a:t>Outpatient $650……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4791" y="3553271"/>
            <a:ext cx="782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Vectors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43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mongodb.com/developer/_next/image/?url=https%3A%2F%2Fimages.contentstack.io%2Fv3%2Fassets%2Fblt39790b633ee0d5a7%2Fbltc607f05db22dd052%2F64bef6c54cd57967c2a55f72%2Fimage12.png&amp;w=1920&amp;q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0" y="2564904"/>
            <a:ext cx="36004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MongoDB Atlas Vector Search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50" t="4694" r="14121" b="6462"/>
          <a:stretch/>
        </p:blipFill>
        <p:spPr>
          <a:xfrm>
            <a:off x="3995936" y="2276872"/>
            <a:ext cx="453650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14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Vector Embedding - Images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2951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133" y="6173266"/>
            <a:ext cx="827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Proxima</a:t>
            </a:r>
            <a:r>
              <a:rPr lang="en-US" sz="1600" dirty="0"/>
              <a:t>: A Vector Retrieval Engine independently developed by Alibaba DAMO Academy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00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15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Vector Embedding - Everything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133" y="6173266"/>
            <a:ext cx="827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Proxima</a:t>
            </a:r>
            <a:r>
              <a:rPr lang="en-US" sz="1600" dirty="0"/>
              <a:t>: A Vector Retrieval Engine independently developed by Alibaba DAMO Academy</a:t>
            </a:r>
          </a:p>
          <a:p>
            <a:endParaRPr lang="en-US" sz="1600" dirty="0"/>
          </a:p>
        </p:txBody>
      </p:sp>
      <p:pic>
        <p:nvPicPr>
          <p:cNvPr id="205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2378"/>
            <a:ext cx="7997281" cy="41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16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Some Other Applications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2050" name="Picture 2" descr="Meta introduces Code Llama: An AI-powered code-writing tool for developers  - meta launches ai powered coding tool for developers that supports all  programming language 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7375" r="13700" b="6577"/>
          <a:stretch/>
        </p:blipFill>
        <p:spPr bwMode="auto">
          <a:xfrm>
            <a:off x="2583290" y="1477572"/>
            <a:ext cx="365389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remium Vector | Handshake deal background in flat sty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29731" y="3969059"/>
            <a:ext cx="3602709" cy="2520281"/>
            <a:chOff x="807527" y="4101672"/>
            <a:chExt cx="3602709" cy="2520281"/>
          </a:xfrm>
        </p:grpSpPr>
        <p:pic>
          <p:nvPicPr>
            <p:cNvPr id="2054" name="Picture 6" descr="Premium Vector | Handshake deal background in flat sty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93" b="18052"/>
            <a:stretch/>
          </p:blipFill>
          <p:spPr bwMode="auto">
            <a:xfrm>
              <a:off x="807527" y="4101672"/>
              <a:ext cx="3602709" cy="2520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33669" y="4750406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solidFill>
                    <a:schemeClr val="bg1"/>
                  </a:solidFill>
                </a:rPr>
                <a:t>LLaMA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3717031"/>
            <a:ext cx="3024336" cy="3024336"/>
            <a:chOff x="5132124" y="3717031"/>
            <a:chExt cx="3024336" cy="30243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24" y="3717031"/>
              <a:ext cx="3024336" cy="30243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06606" y="4046504"/>
              <a:ext cx="236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LLaMA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Sing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9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on your Data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752" y="2626340"/>
            <a:ext cx="420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en-US" dirty="0" smtClean="0"/>
              <a:t>: Your own </a:t>
            </a:r>
            <a:r>
              <a:rPr lang="en-US" dirty="0" err="1" smtClean="0"/>
              <a:t>ChatGPT</a:t>
            </a:r>
            <a:r>
              <a:rPr lang="en-US" dirty="0" smtClean="0"/>
              <a:t>, an </a:t>
            </a:r>
            <a:r>
              <a:rPr lang="en-US" dirty="0"/>
              <a:t>o</a:t>
            </a:r>
            <a:r>
              <a:rPr lang="en-US" dirty="0" smtClean="0"/>
              <a:t>pen source LLM (Large Language Model)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9" y="2287905"/>
            <a:ext cx="2847975" cy="1600200"/>
          </a:xfrm>
          <a:prstGeom prst="rect">
            <a:avLst/>
          </a:prstGeom>
        </p:spPr>
      </p:pic>
      <p:pic>
        <p:nvPicPr>
          <p:cNvPr id="1030" name="Picture 6" descr="https://ai-infrastructure.org/wp-content/uploads/2023/08/LlamaIndex-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7707" r="11311" b="18034"/>
          <a:stretch/>
        </p:blipFill>
        <p:spPr bwMode="auto">
          <a:xfrm>
            <a:off x="676703" y="4313832"/>
            <a:ext cx="432048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106" y="538599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LlamaIndex</a:t>
            </a:r>
            <a:r>
              <a:rPr lang="en-US" dirty="0"/>
              <a:t>: Talk to your data (txt, pdf, doc, csv, database, API </a:t>
            </a:r>
            <a:r>
              <a:rPr lang="en-US" dirty="0" err="1"/>
              <a:t>etc</a:t>
            </a:r>
            <a:r>
              <a:rPr lang="en-US" dirty="0"/>
              <a:t>) with LLM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What’s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transformer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1276"/>
          <a:stretch/>
        </p:blipFill>
        <p:spPr bwMode="auto">
          <a:xfrm>
            <a:off x="683568" y="1916832"/>
            <a:ext cx="297711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32040" y="1858725"/>
            <a:ext cx="1614345" cy="1966987"/>
            <a:chOff x="3910342" y="3478237"/>
            <a:chExt cx="1614345" cy="1966987"/>
          </a:xfrm>
        </p:grpSpPr>
        <p:pic>
          <p:nvPicPr>
            <p:cNvPr id="2" name="Picture 2" descr="ChatG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342" y="3861048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057619" y="3478237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ChatGPT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79912" y="5083484"/>
            <a:ext cx="434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G</a:t>
            </a:r>
            <a:r>
              <a:rPr lang="en-US" sz="2000" dirty="0" smtClean="0"/>
              <a:t>enerative 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re-trained </a:t>
            </a:r>
            <a:r>
              <a:rPr lang="en-US" sz="2000" b="1" u="sng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</a:rPr>
              <a:t>ransformer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1" y="4199266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GPT stands for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4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– Pre-</a:t>
            </a:r>
            <a:r>
              <a:rPr lang="en-US" dirty="0" err="1" smtClean="0"/>
              <a:t>traning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73" y="2207269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</a:t>
            </a:r>
            <a:r>
              <a:rPr lang="en-US" b="1" dirty="0" smtClean="0">
                <a:solidFill>
                  <a:srgbClr val="0070C0"/>
                </a:solidFill>
              </a:rPr>
              <a:t> Pre-trained</a:t>
            </a:r>
            <a:r>
              <a:rPr lang="en-US" dirty="0" smtClean="0"/>
              <a:t> by the numbers 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7573" y="2996952"/>
          <a:ext cx="8161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06">
                  <a:extLst>
                    <a:ext uri="{9D8B030D-6E8A-4147-A177-3AD203B41FA5}">
                      <a16:colId xmlns:a16="http://schemas.microsoft.com/office/drawing/2014/main" val="1131257169"/>
                    </a:ext>
                  </a:extLst>
                </a:gridCol>
                <a:gridCol w="1331122">
                  <a:extLst>
                    <a:ext uri="{9D8B030D-6E8A-4147-A177-3AD203B41FA5}">
                      <a16:colId xmlns:a16="http://schemas.microsoft.com/office/drawing/2014/main" val="229193789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104833496"/>
                    </a:ext>
                  </a:extLst>
                </a:gridCol>
                <a:gridCol w="1845189">
                  <a:extLst>
                    <a:ext uri="{9D8B030D-6E8A-4147-A177-3AD203B41FA5}">
                      <a16:colId xmlns:a16="http://schemas.microsoft.com/office/drawing/2014/main" val="26989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2.2GB (7,000 books)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 </a:t>
                      </a:r>
                      <a:r>
                        <a:rPr lang="en-US" dirty="0" smtClean="0"/>
                        <a:t>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GB (</a:t>
                      </a:r>
                      <a:r>
                        <a:rPr lang="en-US" dirty="0" smtClean="0"/>
                        <a:t>8 million web pages)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2020-6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45TB of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 </a:t>
                      </a:r>
                      <a:r>
                        <a:rPr lang="en-US" dirty="0" smtClean="0"/>
                        <a:t>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2023-3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3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3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5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r>
              <a:rPr lang="en-US" dirty="0" smtClean="0"/>
              <a:t>Word2Vec Vector Embedding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19274" r="1846" b="6392"/>
          <a:stretch/>
        </p:blipFill>
        <p:spPr bwMode="auto">
          <a:xfrm>
            <a:off x="2130215" y="1710662"/>
            <a:ext cx="5946985" cy="401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780928"/>
            <a:ext cx="3038475" cy="293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3256" y="5943612"/>
            <a:ext cx="538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3D vector</a:t>
            </a:r>
            <a:r>
              <a:rPr lang="en-US" dirty="0" smtClean="0"/>
              <a:t>: [1, 2, 3], [1, 4, 6], [3, 4, 7] …</a:t>
            </a:r>
            <a:br>
              <a:rPr lang="en-US" dirty="0" smtClean="0"/>
            </a:br>
            <a:r>
              <a:rPr lang="en-US" dirty="0" smtClean="0"/>
              <a:t>Calculate </a:t>
            </a:r>
            <a:r>
              <a:rPr lang="en-US" b="1" dirty="0" smtClean="0">
                <a:solidFill>
                  <a:srgbClr val="0070C0"/>
                </a:solidFill>
              </a:rPr>
              <a:t>vector distance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6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r>
              <a:rPr lang="en-US" dirty="0" smtClean="0"/>
              <a:t>Word2Vec to Transformers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9552" y="1610440"/>
            <a:ext cx="3772426" cy="3410426"/>
            <a:chOff x="539552" y="1610440"/>
            <a:chExt cx="3772426" cy="34104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610440"/>
              <a:ext cx="3772426" cy="341042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63688" y="2380818"/>
              <a:ext cx="1421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Word2Vec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6819" y="3632085"/>
              <a:ext cx="3007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Vectorize</a:t>
              </a:r>
              <a:r>
                <a:rPr lang="en-US" dirty="0" smtClean="0">
                  <a:solidFill>
                    <a:schemeClr val="bg1"/>
                  </a:solidFill>
                </a:rPr>
                <a:t> one word to predict next word (vector)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60404" y="3396349"/>
            <a:ext cx="4968552" cy="3273011"/>
            <a:chOff x="3660404" y="3396349"/>
            <a:chExt cx="4968552" cy="327301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299" t="1" r="9086" b="413"/>
            <a:stretch/>
          </p:blipFill>
          <p:spPr>
            <a:xfrm>
              <a:off x="3660404" y="3396349"/>
              <a:ext cx="4968552" cy="32730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28929" y="3645024"/>
              <a:ext cx="1823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Transformers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5602014"/>
              <a:ext cx="3045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Vectorize</a:t>
              </a:r>
              <a:r>
                <a:rPr lang="en-US" dirty="0" smtClean="0">
                  <a:solidFill>
                    <a:schemeClr val="bg1"/>
                  </a:solidFill>
                </a:rPr>
                <a:t> words, sentences, paragraphs to predict next word (vector)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0A2D2-7EFB-5840-AF99-D605BC1B2F97}" type="slidenum">
              <a:rPr lang="en-US" smtClean="0"/>
              <a:pPr/>
              <a:t>7</a:t>
            </a:fld>
            <a:endParaRPr lang="en-US" sz="1400" dirty="0">
              <a:latin typeface="Arial" charset="0"/>
            </a:endParaRPr>
          </a:p>
        </p:txBody>
      </p:sp>
      <p:pic>
        <p:nvPicPr>
          <p:cNvPr id="1026" name="Picture 2" descr="An example of the self-attention mechanism following long-distanc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51642"/>
            <a:ext cx="2865909" cy="27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27913"/>
            <a:ext cx="2915057" cy="236253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851920" y="3212976"/>
            <a:ext cx="79208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769857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every word with </a:t>
            </a:r>
            <a:r>
              <a:rPr lang="en-US" sz="1600" b="1" dirty="0">
                <a:solidFill>
                  <a:srgbClr val="0070C0"/>
                </a:solidFill>
              </a:rPr>
              <a:t>equal</a:t>
            </a:r>
            <a:r>
              <a:rPr lang="en-US" sz="1600" dirty="0"/>
              <a:t>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Fixed word vector (river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vs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deposit)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739660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Positional encoding </a:t>
            </a:r>
            <a:r>
              <a:rPr lang="en-US" sz="1600" dirty="0" smtClean="0"/>
              <a:t>provides </a:t>
            </a:r>
            <a:r>
              <a:rPr lang="en-US" sz="1600" dirty="0"/>
              <a:t>a relative position for each token or word in 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Self-attention </a:t>
            </a:r>
            <a:r>
              <a:rPr lang="en-US" sz="1600" b="1" dirty="0">
                <a:solidFill>
                  <a:srgbClr val="0070C0"/>
                </a:solidFill>
              </a:rPr>
              <a:t>training</a:t>
            </a:r>
            <a:r>
              <a:rPr lang="en-US" sz="1600" dirty="0"/>
              <a:t> gives more weightings to the related </a:t>
            </a:r>
            <a:r>
              <a:rPr lang="en-US" sz="1600" dirty="0" smtClean="0"/>
              <a:t>words</a:t>
            </a:r>
            <a:endParaRPr lang="en-US" sz="16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620713"/>
            <a:ext cx="807720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8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53244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 	   --&gt; ( school         | church          | supermarket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[1.3, 2.5,…,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3.7]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[0.8,…,4.2] |[2.3,…,4.7] |[0.5,…,1.5]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005064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  --&gt; (by                | with  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[3.3, 8.5,…,9.7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[4.1,…,1.7] | [0.9,…,9.1]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23094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by  --&gt; (bus              | MTR           | ferry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[2.6, 0.9,…,5.1]          5.5,…,3.4] | 6.5,…,8.2]|[1.3,…,3.2]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340" y="1919690"/>
            <a:ext cx="721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Vectorize</a:t>
            </a:r>
            <a:r>
              <a:rPr lang="en-US" dirty="0"/>
              <a:t> words, sentences, paragraphs to predict next word (vector)</a:t>
            </a:r>
          </a:p>
        </p:txBody>
      </p:sp>
    </p:spTree>
    <p:extLst>
      <p:ext uri="{BB962C8B-B14F-4D97-AF65-F5344CB8AC3E}">
        <p14:creationId xmlns:p14="http://schemas.microsoft.com/office/powerpoint/2010/main" val="22318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9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Supervised </a:t>
            </a:r>
            <a:r>
              <a:rPr lang="en-US" dirty="0"/>
              <a:t>Fine-Tuning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na.cx/i/vvkcD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" b="14745"/>
          <a:stretch/>
        </p:blipFill>
        <p:spPr bwMode="auto">
          <a:xfrm>
            <a:off x="2017942" y="2774706"/>
            <a:ext cx="4784588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1786038"/>
            <a:ext cx="823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Language model </a:t>
            </a:r>
            <a:r>
              <a:rPr lang="en-US" dirty="0" smtClean="0"/>
              <a:t>- Generate syntactically and grammatically correct sentence but may not align with the instructions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832" y="6095037"/>
            <a:ext cx="841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SFT (Supervised Fine-Tuning) </a:t>
            </a:r>
            <a:r>
              <a:rPr lang="en-US" dirty="0"/>
              <a:t>- align the content with the </a:t>
            </a:r>
            <a:r>
              <a:rPr lang="en-US" b="1" dirty="0">
                <a:solidFill>
                  <a:srgbClr val="0070C0"/>
                </a:solidFill>
              </a:rPr>
              <a:t>human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781</TotalTime>
  <Words>649</Words>
  <Application>Microsoft Office PowerPoint</Application>
  <PresentationFormat>On-screen Show (4:3)</PresentationFormat>
  <Paragraphs>121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微軟正黑體</vt:lpstr>
      <vt:lpstr>ＭＳ Ｐゴシック</vt:lpstr>
      <vt:lpstr>Arial</vt:lpstr>
      <vt:lpstr>Calibri</vt:lpstr>
      <vt:lpstr>Courier New</vt:lpstr>
      <vt:lpstr>Times</vt:lpstr>
      <vt:lpstr>Clarity</vt:lpstr>
      <vt:lpstr>Daiwa ChatGPT</vt:lpstr>
      <vt:lpstr>ChatGPT on your Data</vt:lpstr>
      <vt:lpstr>What’s ChatGPT</vt:lpstr>
      <vt:lpstr>ChatGPT – Pre-traning</vt:lpstr>
      <vt:lpstr>Word2Vec Vector Embedding</vt:lpstr>
      <vt:lpstr>Word2Vec to Transformers</vt:lpstr>
      <vt:lpstr>PowerPoint Presentation</vt:lpstr>
      <vt:lpstr>ChatGPT – Language Model</vt:lpstr>
      <vt:lpstr>ChatGPT – Supervised Fine-Tuning</vt:lpstr>
      <vt:lpstr>ChatGPT – Prompt Engineering</vt:lpstr>
      <vt:lpstr>Domain Specific LLMs</vt:lpstr>
      <vt:lpstr>Retrieval Augmented Generation</vt:lpstr>
      <vt:lpstr>MongoDB Atlas Vector Search</vt:lpstr>
      <vt:lpstr>Vector Embedding - Images</vt:lpstr>
      <vt:lpstr>Vector Embedding - Everything</vt:lpstr>
      <vt:lpstr>Some Other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Algorithmic Trading</dc:title>
  <dc:creator>Liu Wai Keung</dc:creator>
  <cp:lastModifiedBy>Wai keung Liu</cp:lastModifiedBy>
  <cp:revision>80</cp:revision>
  <dcterms:created xsi:type="dcterms:W3CDTF">2019-12-25T09:41:43Z</dcterms:created>
  <dcterms:modified xsi:type="dcterms:W3CDTF">2024-01-21T23:38:23Z</dcterms:modified>
</cp:coreProperties>
</file>