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77" r:id="rId5"/>
    <p:sldId id="276" r:id="rId6"/>
    <p:sldId id="269" r:id="rId7"/>
    <p:sldId id="262" r:id="rId8"/>
    <p:sldId id="278" r:id="rId9"/>
    <p:sldId id="265" r:id="rId10"/>
    <p:sldId id="259" r:id="rId11"/>
    <p:sldId id="260" r:id="rId12"/>
    <p:sldId id="273" r:id="rId13"/>
    <p:sldId id="279" r:id="rId1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67"/>
            <p14:sldId id="277"/>
            <p14:sldId id="276"/>
            <p14:sldId id="269"/>
            <p14:sldId id="262"/>
            <p14:sldId id="278"/>
            <p14:sldId id="265"/>
            <p14:sldId id="259"/>
            <p14:sldId id="260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url.cc/NAjna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觀察群聚成球狀的靜止電荷的電場強度及電位勢與距離之關係</a:t>
            </a:r>
            <a:endParaRPr lang="en-TW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482601" y="1975944"/>
            <a:ext cx="4247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150" dirty="0">
                <a:latin typeface="+mn-ea"/>
                <a:cs typeface="+mj-cs"/>
              </a:rPr>
              <a:t>圖片所展示為兩種解決方案的比較，其中可見圖一有明顯的突起，而圖二相對緩和。</a:t>
            </a:r>
            <a:endParaRPr lang="en-US" altLang="zh-TW" sz="3200" spc="150" dirty="0">
              <a:latin typeface="+mn-ea"/>
              <a:cs typeface="+mj-cs"/>
            </a:endParaRPr>
          </a:p>
          <a:p>
            <a:endParaRPr lang="en-US" altLang="zh-TW" sz="3200" spc="150" dirty="0">
              <a:latin typeface="+mn-ea"/>
              <a:cs typeface="+mj-cs"/>
            </a:endParaRPr>
          </a:p>
          <a:p>
            <a:r>
              <a:rPr lang="zh-TW" altLang="en-US" sz="3200" spc="150" dirty="0">
                <a:latin typeface="+mn-ea"/>
                <a:cs typeface="+mj-cs"/>
              </a:rPr>
              <a:t>這代表解決方法比原先有效，但依舊有改善空間。</a:t>
            </a:r>
            <a:endParaRPr lang="en-US" altLang="zh-TW" sz="3200" spc="150" dirty="0">
              <a:latin typeface="+mn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9055B-021D-694C-91E3-A76C596EC405}"/>
              </a:ext>
            </a:extLst>
          </p:cNvPr>
          <p:cNvSpPr txBox="1"/>
          <p:nvPr/>
        </p:nvSpPr>
        <p:spPr>
          <a:xfrm>
            <a:off x="5377669" y="5623514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圖一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4F980-53DA-C3C5-6783-8B62EEABB2B5}"/>
              </a:ext>
            </a:extLst>
          </p:cNvPr>
          <p:cNvSpPr txBox="1"/>
          <p:nvPr/>
        </p:nvSpPr>
        <p:spPr>
          <a:xfrm>
            <a:off x="9027018" y="5638031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圖二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D0003C-982E-F0CD-2E1E-D67F750FB331}"/>
              </a:ext>
            </a:extLst>
          </p:cNvPr>
          <p:cNvGrpSpPr/>
          <p:nvPr/>
        </p:nvGrpSpPr>
        <p:grpSpPr>
          <a:xfrm>
            <a:off x="4834759" y="580172"/>
            <a:ext cx="3926904" cy="4906228"/>
            <a:chOff x="5298583" y="696749"/>
            <a:chExt cx="3901512" cy="4803367"/>
          </a:xfrm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246E66D8-514B-7A34-0017-D07036B7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583" y="696749"/>
              <a:ext cx="3728435" cy="4803367"/>
            </a:xfrm>
            <a:prstGeom prst="rect">
              <a:avLst/>
            </a:prstGeom>
          </p:spPr>
        </p:pic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6E05EAD-F513-02CD-A319-6336BADA1029}"/>
                </a:ext>
              </a:extLst>
            </p:cNvPr>
            <p:cNvSpPr/>
            <p:nvPr/>
          </p:nvSpPr>
          <p:spPr>
            <a:xfrm rot="12293865">
              <a:off x="6916864" y="3457396"/>
              <a:ext cx="664950" cy="294289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C662E9-28B0-7A1F-6721-ACB8694C0643}"/>
                </a:ext>
              </a:extLst>
            </p:cNvPr>
            <p:cNvSpPr txBox="1"/>
            <p:nvPr/>
          </p:nvSpPr>
          <p:spPr>
            <a:xfrm>
              <a:off x="6995831" y="3716107"/>
              <a:ext cx="2204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400" dirty="0"/>
                <a:t>凸起處</a:t>
              </a:r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FEA4F0-3288-6E34-D1DA-23C9EBFD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04" y="683033"/>
            <a:ext cx="3623197" cy="4803367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D0DAE8C-D433-C786-CC8E-C61D278C538D}"/>
              </a:ext>
            </a:extLst>
          </p:cNvPr>
          <p:cNvSpPr/>
          <p:nvPr/>
        </p:nvSpPr>
        <p:spPr>
          <a:xfrm rot="12293865">
            <a:off x="10222372" y="3509952"/>
            <a:ext cx="669278" cy="3005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94BE9-A912-24A0-DEE0-F9006F6C54B9}"/>
              </a:ext>
            </a:extLst>
          </p:cNvPr>
          <p:cNvSpPr txBox="1"/>
          <p:nvPr/>
        </p:nvSpPr>
        <p:spPr>
          <a:xfrm>
            <a:off x="10141282" y="3937458"/>
            <a:ext cx="2218610" cy="47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相對平滑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0642A78-E56F-F99F-BF62-72D1E921119D}"/>
              </a:ext>
            </a:extLst>
          </p:cNvPr>
          <p:cNvSpPr/>
          <p:nvPr/>
        </p:nvSpPr>
        <p:spPr>
          <a:xfrm rot="10800000">
            <a:off x="5499909" y="4825299"/>
            <a:ext cx="669278" cy="3005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A9E58AD-AFB9-9FB9-7C83-B29665DC5979}"/>
              </a:ext>
            </a:extLst>
          </p:cNvPr>
          <p:cNvSpPr/>
          <p:nvPr/>
        </p:nvSpPr>
        <p:spPr>
          <a:xfrm rot="10800000">
            <a:off x="9229326" y="4825300"/>
            <a:ext cx="669278" cy="30059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36C51-E4A9-73A6-6F94-4A2A4E448051}"/>
              </a:ext>
            </a:extLst>
          </p:cNvPr>
          <p:cNvSpPr txBox="1"/>
          <p:nvPr/>
        </p:nvSpPr>
        <p:spPr>
          <a:xfrm>
            <a:off x="5478613" y="4662671"/>
            <a:ext cx="2218610" cy="47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曲線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8AAFF-FB18-9A76-C045-277F955A9872}"/>
              </a:ext>
            </a:extLst>
          </p:cNvPr>
          <p:cNvSpPr txBox="1"/>
          <p:nvPr/>
        </p:nvSpPr>
        <p:spPr>
          <a:xfrm>
            <a:off x="9447706" y="4711929"/>
            <a:ext cx="2218610" cy="47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相對直線</a:t>
            </a:r>
          </a:p>
        </p:txBody>
      </p:sp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在這次的結果中，我們可發現改變判斷距離是否在小塊的條件，與小塊體積的計算，圖的凸點處與距離很小的部分將會更準確。</a:t>
            </a:r>
          </a:p>
          <a:p>
            <a:endParaRPr lang="en-TW" sz="3200" dirty="0"/>
          </a:p>
          <a:p>
            <a:r>
              <a:rPr lang="en-TW" sz="3200" dirty="0"/>
              <a:t>只是目前的方法還是不足完全準確，只能盡量切的小塊，讓誤差降低。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83380" y="1466880"/>
            <a:ext cx="6450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zh-TW" altLang="en-US" sz="3200" spc="150" dirty="0"/>
              <a:t>理論上他們關係會與右方的圖有關，並把每個距離的資料使用反比的方法檢驗標準差。</a:t>
            </a:r>
            <a:endParaRPr lang="en-US" altLang="zh-TW" sz="3200" spc="1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115996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課後練習：</a:t>
            </a:r>
            <a:r>
              <a:rPr lang="en-TW" sz="3200" spc="150" dirty="0"/>
              <a:t>檢驗球體外與內電場/電位勢與距離的關係</a:t>
            </a:r>
          </a:p>
          <a:p>
            <a:endParaRPr lang="en-TW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537E4-827B-2142-E4E1-A1DC484D21EA}"/>
              </a:ext>
            </a:extLst>
          </p:cNvPr>
          <p:cNvSpPr txBox="1"/>
          <p:nvPr/>
        </p:nvSpPr>
        <p:spPr>
          <a:xfrm>
            <a:off x="7939319" y="4815201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電場/電位勢與距離</a:t>
            </a:r>
          </a:p>
          <a:p>
            <a:pPr algn="ctr"/>
            <a:r>
              <a:rPr lang="en-TW" sz="2800" dirty="0"/>
              <a:t>的關係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F1746-AD29-0622-C182-81E3EC40D21E}"/>
                  </a:ext>
                </a:extLst>
              </p:cNvPr>
              <p:cNvSpPr txBox="1"/>
              <p:nvPr/>
            </p:nvSpPr>
            <p:spPr>
              <a:xfrm>
                <a:off x="8026909" y="3312954"/>
                <a:ext cx="139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F1746-AD29-0622-C182-81E3EC4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9" y="3312954"/>
                <a:ext cx="1397562" cy="369332"/>
              </a:xfrm>
              <a:prstGeom prst="rect">
                <a:avLst/>
              </a:prstGeom>
              <a:blipFill>
                <a:blip r:embed="rId2"/>
                <a:stretch>
                  <a:fillRect l="-4505" r="-901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605951-9297-DC26-AB58-D5D3A4B8A110}"/>
                  </a:ext>
                </a:extLst>
              </p:cNvPr>
              <p:cNvSpPr txBox="1"/>
              <p:nvPr/>
            </p:nvSpPr>
            <p:spPr>
              <a:xfrm>
                <a:off x="7635012" y="2094847"/>
                <a:ext cx="194555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605951-9297-DC26-AB58-D5D3A4B8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012" y="2094847"/>
                <a:ext cx="1945552" cy="691471"/>
              </a:xfrm>
              <a:prstGeom prst="rect">
                <a:avLst/>
              </a:prstGeom>
              <a:blipFill>
                <a:blip r:embed="rId3"/>
                <a:stretch>
                  <a:fillRect t="-1818" b="-90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D2DCD0-8D39-8F68-12A8-46DB8DC61FA8}"/>
                  </a:ext>
                </a:extLst>
              </p:cNvPr>
              <p:cNvSpPr txBox="1"/>
              <p:nvPr/>
            </p:nvSpPr>
            <p:spPr>
              <a:xfrm>
                <a:off x="9805781" y="2094847"/>
                <a:ext cx="141602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D2DCD0-8D39-8F68-12A8-46DB8DC6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1" y="2094847"/>
                <a:ext cx="1416029" cy="691471"/>
              </a:xfrm>
              <a:prstGeom prst="rect">
                <a:avLst/>
              </a:prstGeom>
              <a:blipFill>
                <a:blip r:embed="rId4"/>
                <a:stretch>
                  <a:fillRect l="-4464" t="-1818" r="-893" b="-90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CC6863-570F-F011-B052-0F30652E070E}"/>
                  </a:ext>
                </a:extLst>
              </p:cNvPr>
              <p:cNvSpPr/>
              <p:nvPr/>
            </p:nvSpPr>
            <p:spPr>
              <a:xfrm>
                <a:off x="10047068" y="3220621"/>
                <a:ext cx="1226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CC6863-570F-F011-B052-0F30652E0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068" y="3220621"/>
                <a:ext cx="1226426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09807" y="814386"/>
            <a:ext cx="645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但結果的標準差卻很大，理由可能為目前的判斷方法依舊無法判斷完全，而圖表中微小的距離，卻是將近0.5e11的大小，且切的次數不夠多，也因此標準差極大。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313754D-AD45-808B-0A66-AF15951C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11" y="733440"/>
            <a:ext cx="4163942" cy="53911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3F4D59-A066-4975-7226-B87917AA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6" y="4766341"/>
            <a:ext cx="4589845" cy="1358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38F0B-C116-A972-8F6B-EC99670FD448}"/>
              </a:ext>
            </a:extLst>
          </p:cNvPr>
          <p:cNvSpPr txBox="1"/>
          <p:nvPr/>
        </p:nvSpPr>
        <p:spPr>
          <a:xfrm rot="5400000">
            <a:off x="5200982" y="3227460"/>
            <a:ext cx="3631763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在微小距離的狀況</a:t>
            </a:r>
          </a:p>
        </p:txBody>
      </p:sp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3429000"/>
            <a:ext cx="6900839" cy="29391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在上次的實作中，我們把一個球體的電荷積出來。這次是觀察電場與電位勢從半徑內到半徑外的變化。理論上他們會有右方公式的比例關係，不過我們有兩件事要先處理。</a:t>
            </a:r>
            <a:br>
              <a:rPr lang="en-US" altLang="zh-TW" sz="3200" dirty="0"/>
            </a:br>
            <a:br>
              <a:rPr lang="en-US" altLang="zh-TW" sz="2800" dirty="0"/>
            </a:br>
            <a:br>
              <a:rPr lang="en-US" altLang="zh-TW" sz="2800" dirty="0"/>
            </a:b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20384-F359-F34E-A9F0-52B421FA8192}"/>
              </a:ext>
            </a:extLst>
          </p:cNvPr>
          <p:cNvSpPr txBox="1"/>
          <p:nvPr/>
        </p:nvSpPr>
        <p:spPr>
          <a:xfrm>
            <a:off x="7939319" y="4815201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電場/電位勢與距離</a:t>
            </a:r>
          </a:p>
          <a:p>
            <a:pPr algn="ctr"/>
            <a:r>
              <a:rPr lang="en-TW" sz="2800" dirty="0"/>
              <a:t>的關係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FA63A-F254-6D45-B22C-72B9BCBFE4F5}"/>
                  </a:ext>
                </a:extLst>
              </p:cNvPr>
              <p:cNvSpPr txBox="1"/>
              <p:nvPr/>
            </p:nvSpPr>
            <p:spPr>
              <a:xfrm>
                <a:off x="8095386" y="3362843"/>
                <a:ext cx="139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FA63A-F254-6D45-B22C-72B9BCBF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86" y="3362843"/>
                <a:ext cx="1397562" cy="369332"/>
              </a:xfrm>
              <a:prstGeom prst="rect">
                <a:avLst/>
              </a:prstGeom>
              <a:blipFill>
                <a:blip r:embed="rId2"/>
                <a:stretch>
                  <a:fillRect l="-3604" r="-901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6D16C-A69F-5C13-5188-351F3ABF5F92}"/>
                  </a:ext>
                </a:extLst>
              </p:cNvPr>
              <p:cNvSpPr txBox="1"/>
              <p:nvPr/>
            </p:nvSpPr>
            <p:spPr>
              <a:xfrm>
                <a:off x="7679479" y="2161701"/>
                <a:ext cx="194555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6D16C-A69F-5C13-5188-351F3ABF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479" y="2161701"/>
                <a:ext cx="1945552" cy="691471"/>
              </a:xfrm>
              <a:prstGeom prst="rect">
                <a:avLst/>
              </a:prstGeom>
              <a:blipFill>
                <a:blip r:embed="rId3"/>
                <a:stretch>
                  <a:fillRect t="-1818" b="-90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C9B176-A432-E8A2-44A4-DC62CB540DDF}"/>
                  </a:ext>
                </a:extLst>
              </p:cNvPr>
              <p:cNvSpPr txBox="1"/>
              <p:nvPr/>
            </p:nvSpPr>
            <p:spPr>
              <a:xfrm>
                <a:off x="9805781" y="2094847"/>
                <a:ext cx="141602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C9B176-A432-E8A2-44A4-DC62CB54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1" y="2094847"/>
                <a:ext cx="1416029" cy="691471"/>
              </a:xfrm>
              <a:prstGeom prst="rect">
                <a:avLst/>
              </a:prstGeom>
              <a:blipFill>
                <a:blip r:embed="rId4"/>
                <a:stretch>
                  <a:fillRect l="-4464" t="-1818" r="-893" b="-90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661907-D80C-D826-7B93-E301B683FEF5}"/>
                  </a:ext>
                </a:extLst>
              </p:cNvPr>
              <p:cNvSpPr/>
              <p:nvPr/>
            </p:nvSpPr>
            <p:spPr>
              <a:xfrm>
                <a:off x="10047068" y="3220621"/>
                <a:ext cx="1226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661907-D80C-D826-7B93-E301B683F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068" y="3220621"/>
                <a:ext cx="1226426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872035"/>
            <a:ext cx="6900839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1.Delta_r </a:t>
            </a:r>
            <a:r>
              <a:rPr lang="zh-TW" altLang="en-US" sz="3200" dirty="0"/>
              <a:t>太小所導致的不正常數值：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可從右圖看出，如果從積分位置到電場距離太小，以至於在目前的小塊裡面，在計算小塊的電場與電位勢時就會很大，下一頁提到解決方法。</a:t>
            </a: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20384-F359-F34E-A9F0-52B421FA8192}"/>
              </a:ext>
            </a:extLst>
          </p:cNvPr>
          <p:cNvSpPr txBox="1"/>
          <p:nvPr/>
        </p:nvSpPr>
        <p:spPr>
          <a:xfrm>
            <a:off x="943887" y="551286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電場積分公式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B4322-5415-924B-846B-F44F246A2B42}"/>
                  </a:ext>
                </a:extLst>
              </p:cNvPr>
              <p:cNvSpPr txBox="1"/>
              <p:nvPr/>
            </p:nvSpPr>
            <p:spPr>
              <a:xfrm>
                <a:off x="536027" y="4298908"/>
                <a:ext cx="4334652" cy="12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TW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B4322-5415-924B-846B-F44F246A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7" y="4298908"/>
                <a:ext cx="4334652" cy="1222386"/>
              </a:xfrm>
              <a:prstGeom prst="rect">
                <a:avLst/>
              </a:prstGeom>
              <a:blipFill>
                <a:blip r:embed="rId2"/>
                <a:stretch>
                  <a:fillRect l="-16082" t="-140206" b="-1948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522A60E-0EDC-C348-89BE-BB374C2BFD10}"/>
              </a:ext>
            </a:extLst>
          </p:cNvPr>
          <p:cNvSpPr txBox="1"/>
          <p:nvPr/>
        </p:nvSpPr>
        <p:spPr>
          <a:xfrm>
            <a:off x="7247679" y="4771241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紅點：計算電場的距離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 err="1"/>
              <a:t>黃箭頭：應用在公式的距離</a:t>
            </a:r>
            <a:endParaRPr lang="en-TW" sz="2800" dirty="0"/>
          </a:p>
        </p:txBody>
      </p:sp>
      <p:pic>
        <p:nvPicPr>
          <p:cNvPr id="6" name="Picture 5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4D0707E3-CC27-0A58-2AF7-F25CF8A2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79" y="1801091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1271751"/>
            <a:ext cx="7409794" cy="5318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TW" sz="3200" dirty="0"/>
            </a:br>
            <a:r>
              <a:rPr lang="zh-TW" altLang="en-US" sz="3200" dirty="0"/>
              <a:t>對於這個問題，目前有兩種方法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用邊長判斷</a:t>
            </a:r>
            <a:r>
              <a:rPr lang="zh-TW" altLang="en-US" sz="2800" dirty="0"/>
              <a:t>（與小方塊的</a:t>
            </a:r>
            <a:r>
              <a:rPr lang="en-US" altLang="zh-TW" sz="2800" dirty="0"/>
              <a:t>dr</a:t>
            </a:r>
            <a:r>
              <a:rPr lang="zh-TW" altLang="en-US" sz="2800" dirty="0"/>
              <a:t>比較大小）</a:t>
            </a:r>
            <a:br>
              <a:rPr lang="en-US" altLang="zh-TW" sz="2800" dirty="0"/>
            </a:br>
            <a:r>
              <a:rPr lang="en-US" altLang="zh-TW" sz="3200" dirty="0"/>
              <a:t>2.</a:t>
            </a:r>
            <a:r>
              <a:rPr lang="zh-TW" altLang="en-US" sz="3200" dirty="0"/>
              <a:t>用內積判斷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這邊主要談論第二種，藉由使用內積與</a:t>
            </a:r>
            <a:r>
              <a:rPr lang="en-US" altLang="zh-TW" sz="3200" dirty="0"/>
              <a:t>r, theta, phi</a:t>
            </a:r>
            <a:r>
              <a:rPr lang="zh-TW" altLang="en-US" sz="3200" dirty="0"/>
              <a:t>的單位向量（右方有圖示），判斷是否在方塊內。</a:t>
            </a:r>
            <a:br>
              <a:rPr lang="en-US" altLang="zh-TW" sz="3200" dirty="0"/>
            </a:br>
            <a:r>
              <a:rPr lang="zh-TW" altLang="en-US" sz="2800" dirty="0"/>
              <a:t>（內積大於零，表示兩個向量夾小於</a:t>
            </a:r>
            <a:r>
              <a:rPr lang="en-US" altLang="zh-TW" sz="2800" dirty="0"/>
              <a:t>90</a:t>
            </a:r>
            <a:r>
              <a:rPr lang="zh-TW" altLang="en-US" sz="2800" dirty="0"/>
              <a:t>度）</a:t>
            </a:r>
            <a:br>
              <a:rPr lang="en-US" altLang="zh-TW" sz="3200" dirty="0"/>
            </a:br>
            <a:r>
              <a:rPr lang="zh-TW" altLang="en-US" sz="2800" dirty="0"/>
              <a:t>（投影長度須比該邊長小）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8944EF8B-2F74-BE7F-39E1-1D7022E9C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" t="14042" r="48437" b="10265"/>
          <a:stretch/>
        </p:blipFill>
        <p:spPr>
          <a:xfrm>
            <a:off x="7999330" y="5365532"/>
            <a:ext cx="1869023" cy="441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B53BC-4F88-705E-EACD-BB1CC46CD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0" t="3148" r="2720" b="6896"/>
          <a:stretch/>
        </p:blipFill>
        <p:spPr>
          <a:xfrm>
            <a:off x="9605595" y="5281449"/>
            <a:ext cx="1765739" cy="525517"/>
          </a:xfrm>
          <a:prstGeom prst="rect">
            <a:avLst/>
          </a:prstGeom>
        </p:spPr>
      </p:pic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4FD89723-CA48-AD63-4857-FAE0B4FA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553" y="817179"/>
            <a:ext cx="4444097" cy="3421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EBBF7-B6D8-3932-5CCC-7B74D6DF6BDF}"/>
              </a:ext>
            </a:extLst>
          </p:cNvPr>
          <p:cNvSpPr txBox="1"/>
          <p:nvPr/>
        </p:nvSpPr>
        <p:spPr>
          <a:xfrm>
            <a:off x="7709338" y="4429586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r, theta, phi 的關係圖示</a:t>
            </a:r>
            <a:endParaRPr lang="en-TW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996D1-28EC-4BE1-8133-2837AE5A3BC7}"/>
              </a:ext>
            </a:extLst>
          </p:cNvPr>
          <p:cNvSpPr txBox="1"/>
          <p:nvPr/>
        </p:nvSpPr>
        <p:spPr>
          <a:xfrm>
            <a:off x="7525475" y="5806966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r, theta, phi 的外積關係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16911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5AB319-B18F-2459-E25B-0547A45F3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7"/>
          <a:stretch/>
        </p:blipFill>
        <p:spPr>
          <a:xfrm>
            <a:off x="536028" y="3648456"/>
            <a:ext cx="2869323" cy="2552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8" y="682513"/>
            <a:ext cx="6201104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2.</a:t>
            </a:r>
            <a:r>
              <a:rPr lang="zh-TW" altLang="en-US" sz="3200" dirty="0"/>
              <a:t>小塊體積的準確計算：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在上次的實作中，體積的計算是假設為一個小立方體，但若能用積分計算體積，結果將會更準確。</a:t>
            </a:r>
            <a:br>
              <a:rPr lang="en-TW" sz="3200" dirty="0"/>
            </a:b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E9BA5-52AF-ED48-E41B-612C4355735F}"/>
              </a:ext>
            </a:extLst>
          </p:cNvPr>
          <p:cNvSpPr txBox="1"/>
          <p:nvPr/>
        </p:nvSpPr>
        <p:spPr>
          <a:xfrm>
            <a:off x="7083972" y="1888956"/>
            <a:ext cx="510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TW" sz="2400" dirty="0"/>
              <a:t>v = 小塊半徑</a:t>
            </a:r>
            <a:r>
              <a:rPr lang="zh-TW" altLang="en-US" sz="2400" dirty="0"/>
              <a:t> </a:t>
            </a:r>
            <a:r>
              <a:rPr lang="en-US" altLang="zh-TW" sz="2400" dirty="0"/>
              <a:t>* </a:t>
            </a:r>
            <a:r>
              <a:rPr lang="zh-TW" altLang="en-US" sz="2400" dirty="0"/>
              <a:t>小塊</a:t>
            </a:r>
            <a:r>
              <a:rPr lang="en-US" altLang="zh-TW" sz="2400" dirty="0"/>
              <a:t>theta * </a:t>
            </a:r>
            <a:r>
              <a:rPr lang="zh-TW" altLang="en-US" sz="2400" dirty="0"/>
              <a:t>小塊</a:t>
            </a:r>
            <a:r>
              <a:rPr lang="en-US" altLang="zh-TW" sz="2400" dirty="0"/>
              <a:t>phi</a:t>
            </a:r>
            <a:endParaRPr lang="en-TW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F13A-BC7A-4B3B-6E5C-B8A94A9A06AC}"/>
              </a:ext>
            </a:extLst>
          </p:cNvPr>
          <p:cNvSpPr txBox="1"/>
          <p:nvPr/>
        </p:nvSpPr>
        <p:spPr>
          <a:xfrm>
            <a:off x="7996740" y="268632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舊的方法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286A06-3001-C8DC-90A5-AA2515F8AEF7}"/>
                  </a:ext>
                </a:extLst>
              </p:cNvPr>
              <p:cNvSpPr txBox="1"/>
              <p:nvPr/>
            </p:nvSpPr>
            <p:spPr>
              <a:xfrm>
                <a:off x="7036674" y="3648456"/>
                <a:ext cx="5002924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  <m:e>
                          <m:nary>
                            <m:naryPr>
                              <m:ctrlPr>
                                <a:rPr lang="en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rd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dr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286A06-3001-C8DC-90A5-AA2515F8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74" y="3648456"/>
                <a:ext cx="5002924" cy="719428"/>
              </a:xfrm>
              <a:prstGeom prst="rect">
                <a:avLst/>
              </a:prstGeom>
              <a:blipFill>
                <a:blip r:embed="rId3"/>
                <a:stretch>
                  <a:fillRect l="-10354" t="-146552" b="-22586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066F48-7F62-B672-AFE3-BA138B369B8B}"/>
              </a:ext>
            </a:extLst>
          </p:cNvPr>
          <p:cNvSpPr txBox="1"/>
          <p:nvPr/>
        </p:nvSpPr>
        <p:spPr>
          <a:xfrm>
            <a:off x="7896891" y="464845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新的方法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B9EE4-4665-565D-44A9-A99F016C68E3}"/>
              </a:ext>
            </a:extLst>
          </p:cNvPr>
          <p:cNvSpPr txBox="1"/>
          <p:nvPr/>
        </p:nvSpPr>
        <p:spPr>
          <a:xfrm>
            <a:off x="3405351" y="5652267"/>
            <a:ext cx="24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小塊積分圖示</a:t>
            </a:r>
          </a:p>
        </p:txBody>
      </p:sp>
    </p:spTree>
    <p:extLst>
      <p:ext uri="{BB962C8B-B14F-4D97-AF65-F5344CB8AC3E}">
        <p14:creationId xmlns:p14="http://schemas.microsoft.com/office/powerpoint/2010/main" val="16659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4FF-D10E-3C4B-A9D2-ED8E9D6D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94891"/>
            <a:ext cx="5686973" cy="75579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程式碼之介紹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020B8-41F4-0346-A1C1-7FE0407E211A}"/>
              </a:ext>
            </a:extLst>
          </p:cNvPr>
          <p:cNvSpPr txBox="1"/>
          <p:nvPr/>
        </p:nvSpPr>
        <p:spPr>
          <a:xfrm>
            <a:off x="482599" y="5762999"/>
            <a:ext cx="500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網址連結：</a:t>
            </a:r>
            <a:r>
              <a:rPr lang="en-US" sz="2400" dirty="0">
                <a:hlinkClick r:id="rId2"/>
              </a:rPr>
              <a:t>https://reurl.cc/NAjna5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034DC-28A8-934C-AF4D-7DF6EC982E0A}"/>
              </a:ext>
            </a:extLst>
          </p:cNvPr>
          <p:cNvSpPr txBox="1"/>
          <p:nvPr/>
        </p:nvSpPr>
        <p:spPr>
          <a:xfrm>
            <a:off x="543052" y="1924141"/>
            <a:ext cx="5552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此程式提供儲存該半徑的電場與電位勢，與印出半徑內與外電場與電位勢的標準差。</a:t>
            </a:r>
          </a:p>
          <a:p>
            <a:r>
              <a:rPr lang="en-TW" sz="3200" dirty="0"/>
              <a:t>（檢驗第一項的正確與否）</a:t>
            </a:r>
          </a:p>
          <a:p>
            <a:endParaRPr lang="en-TW" sz="3200" dirty="0"/>
          </a:p>
          <a:p>
            <a:r>
              <a:rPr lang="en-TW" sz="3200" dirty="0"/>
              <a:t>此外，附有兩張圖，可觀察電場與電位勢的變化狀況。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869D96-6B33-969A-4AE0-41D8AA2F3D44}"/>
              </a:ext>
            </a:extLst>
          </p:cNvPr>
          <p:cNvGrpSpPr/>
          <p:nvPr/>
        </p:nvGrpSpPr>
        <p:grpSpPr>
          <a:xfrm>
            <a:off x="7353301" y="921547"/>
            <a:ext cx="4356100" cy="2005188"/>
            <a:chOff x="7353301" y="921547"/>
            <a:chExt cx="4356100" cy="2005188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2EF8CC61-3215-DB1C-97C0-6E936FF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3301" y="921547"/>
              <a:ext cx="4356100" cy="20051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C65BB2-7571-B43D-AEB6-75FAD21B140D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48" y="1167127"/>
              <a:ext cx="0" cy="136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FE2548-F83D-25CA-B2BD-312496DA83FB}"/>
              </a:ext>
            </a:extLst>
          </p:cNvPr>
          <p:cNvGrpSpPr/>
          <p:nvPr/>
        </p:nvGrpSpPr>
        <p:grpSpPr>
          <a:xfrm>
            <a:off x="7353301" y="3184970"/>
            <a:ext cx="4356100" cy="1942585"/>
            <a:chOff x="7353301" y="3184970"/>
            <a:chExt cx="4356100" cy="1942585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987D689B-3381-BFF8-734B-63988C38B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3301" y="3184970"/>
              <a:ext cx="4356100" cy="194258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D4A044-8E16-41DE-57E5-163146536B0A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48" y="4015417"/>
              <a:ext cx="0" cy="725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D0301B-43C9-66A9-E18E-B17D95895C60}"/>
              </a:ext>
            </a:extLst>
          </p:cNvPr>
          <p:cNvSpPr txBox="1"/>
          <p:nvPr/>
        </p:nvSpPr>
        <p:spPr>
          <a:xfrm>
            <a:off x="8061117" y="5330516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球體內</a:t>
            </a:r>
            <a:r>
              <a:rPr lang="zh-TW" altLang="en-US" sz="2800" dirty="0"/>
              <a:t>    球體外</a:t>
            </a:r>
            <a:endParaRPr lang="en-US" altLang="zh-TW" sz="2800" dirty="0"/>
          </a:p>
          <a:p>
            <a:pPr algn="ctr"/>
            <a:r>
              <a:rPr lang="zh-TW" altLang="en-US" sz="2800" dirty="0"/>
              <a:t>的理論情形</a:t>
            </a:r>
            <a:endParaRPr lang="en-TW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911B6-AD97-BA4A-C632-5BA87CAD163A}"/>
              </a:ext>
            </a:extLst>
          </p:cNvPr>
          <p:cNvSpPr txBox="1"/>
          <p:nvPr/>
        </p:nvSpPr>
        <p:spPr>
          <a:xfrm rot="5400000">
            <a:off x="6510997" y="1748642"/>
            <a:ext cx="1046440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電場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3657B-E753-E323-10BF-DA536DECB715}"/>
              </a:ext>
            </a:extLst>
          </p:cNvPr>
          <p:cNvSpPr txBox="1"/>
          <p:nvPr/>
        </p:nvSpPr>
        <p:spPr>
          <a:xfrm rot="5400000">
            <a:off x="6283730" y="3740357"/>
            <a:ext cx="1477328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電位勢</a:t>
            </a:r>
          </a:p>
        </p:txBody>
      </p:sp>
    </p:spTree>
    <p:extLst>
      <p:ext uri="{BB962C8B-B14F-4D97-AF65-F5344CB8AC3E}">
        <p14:creationId xmlns:p14="http://schemas.microsoft.com/office/powerpoint/2010/main" val="21464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1" y="1732755"/>
            <a:ext cx="5379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定義電場/電位勢的距離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3200" dirty="0"/>
              <a:t>（最開始的距離記得不要太小，避免出錯）</a:t>
            </a:r>
          </a:p>
          <a:p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進行球體積分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3200" dirty="0"/>
              <a:t>（上個作業的內容）</a:t>
            </a:r>
          </a:p>
          <a:p>
            <a:pPr marL="514350" indent="-514350">
              <a:buFont typeface="+mj-lt"/>
              <a:buAutoNum type="arabicPeriod" startAt="2"/>
            </a:pPr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改進積分位置到電場距離在小塊內判斷方法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83D4D2B-2CA6-A22F-3C18-A416CDD9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14" y="2059341"/>
            <a:ext cx="4737583" cy="3444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EE59-2B15-1DC1-418D-6241949D1A69}"/>
              </a:ext>
            </a:extLst>
          </p:cNvPr>
          <p:cNvSpPr txBox="1"/>
          <p:nvPr/>
        </p:nvSpPr>
        <p:spPr>
          <a:xfrm>
            <a:off x="7963559" y="565136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第三步驟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A5DE3-D978-D1B5-93E4-C75E8CBE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13" y="633107"/>
            <a:ext cx="4737583" cy="3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改變計算小塊到電場/電位勢的距離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（以小塊的中心點計算，結果 將更準確）</a:t>
            </a:r>
          </a:p>
          <a:p>
            <a:pPr marL="514350" indent="-514350">
              <a:buFont typeface="+mj-lt"/>
              <a:buAutoNum type="arabicPeriod" startAt="4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改進小體積的計算方法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在圖上繪製電場與電位勢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800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6F60141-1C3F-8D94-30A8-F16A998D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70" y="3522154"/>
            <a:ext cx="5616247" cy="1013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D812-2F72-7A25-ABA0-E8FA2ACAFE53}"/>
              </a:ext>
            </a:extLst>
          </p:cNvPr>
          <p:cNvSpPr txBox="1"/>
          <p:nvPr/>
        </p:nvSpPr>
        <p:spPr>
          <a:xfrm>
            <a:off x="7336447" y="465688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D0A2-7E11-7737-3D7D-3FEBAF535648}"/>
              </a:ext>
            </a:extLst>
          </p:cNvPr>
          <p:cNvSpPr txBox="1"/>
          <p:nvPr/>
        </p:nvSpPr>
        <p:spPr>
          <a:xfrm>
            <a:off x="7336447" y="213657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CECB22-BDB6-5210-C4F2-CA74B0FF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0" y="1179414"/>
            <a:ext cx="5805322" cy="8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3200" dirty="0"/>
              <a:t>儲存該距離電場與電位勢的值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（可用於查錯）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pPr marL="514350" indent="-514350">
              <a:buFont typeface="+mj-lt"/>
              <a:buAutoNum type="arabicPeriod" startAt="8"/>
            </a:pPr>
            <a:r>
              <a:rPr lang="en-TW" sz="3200" dirty="0"/>
              <a:t>判斷半徑內或外，放入該list，並在最後計算出各個的標準差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B9C55-113D-8012-A9F3-31334DB0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0204"/>
            <a:ext cx="5616246" cy="48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9D0A2-7E11-7737-3D7D-3FEBAF535648}"/>
              </a:ext>
            </a:extLst>
          </p:cNvPr>
          <p:cNvSpPr txBox="1"/>
          <p:nvPr/>
        </p:nvSpPr>
        <p:spPr>
          <a:xfrm>
            <a:off x="7336450" y="185478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FC32B1D0-6EA7-A990-6D52-90074A73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5900"/>
            <a:ext cx="5616246" cy="1630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B4897-C01A-BCC2-3C61-B13C38458ACA}"/>
              </a:ext>
            </a:extLst>
          </p:cNvPr>
          <p:cNvSpPr txBox="1"/>
          <p:nvPr/>
        </p:nvSpPr>
        <p:spPr>
          <a:xfrm>
            <a:off x="7336449" y="4749446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第八步驟</a:t>
            </a:r>
          </a:p>
        </p:txBody>
      </p:sp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549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DengXian</vt:lpstr>
      <vt:lpstr>Arial</vt:lpstr>
      <vt:lpstr>Cambria Math</vt:lpstr>
      <vt:lpstr>LevelVTI</vt:lpstr>
      <vt:lpstr>觀察群聚成球狀的靜止電荷的電場強度及電位勢與距離之關係</vt:lpstr>
      <vt:lpstr>在上次的實作中，我們把一個球體的電荷積出來。這次是觀察電場與電位勢從半徑內到半徑外的變化。理論上他們會有右方公式的比例關係，不過我們有兩件事要先處理。     </vt:lpstr>
      <vt:lpstr>1.Delta_r 太小所導致的不正常數值：  可從右圖看出，如果從積分位置到電場距離太小，以至於在目前的小塊裡面，在計算小塊的電場與電位勢時就會很大，下一頁提到解決方法。  </vt:lpstr>
      <vt:lpstr> 對於這個問題，目前有兩種方法 1.用邊長判斷（與小方塊的dr比較大小） 2.用內積判斷  這邊主要談論第二種，藉由使用內積與r, theta, phi的單位向量（右方有圖示），判斷是否在方塊內。 （內積大於零，表示兩個向量夾小於90度） （投影長度須比該邊長小）   </vt:lpstr>
      <vt:lpstr>2.小塊體積的準確計算：  在上次的實作中，體積的計算是假設為一個小立方體，但若能用積分計算體積，結果將會更準確。 </vt:lpstr>
      <vt:lpstr>程式碼之介紹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52</cp:revision>
  <dcterms:created xsi:type="dcterms:W3CDTF">2022-03-02T10:59:40Z</dcterms:created>
  <dcterms:modified xsi:type="dcterms:W3CDTF">2022-04-26T03:52:41Z</dcterms:modified>
</cp:coreProperties>
</file>