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77" r:id="rId5"/>
    <p:sldId id="276" r:id="rId6"/>
    <p:sldId id="269" r:id="rId7"/>
    <p:sldId id="262" r:id="rId8"/>
    <p:sldId id="278" r:id="rId9"/>
    <p:sldId id="265" r:id="rId10"/>
    <p:sldId id="259" r:id="rId11"/>
    <p:sldId id="260" r:id="rId12"/>
    <p:sldId id="273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FD7004-CB8E-6F47-B926-7AE5E7066CCF}">
          <p14:sldIdLst>
            <p14:sldId id="256"/>
            <p14:sldId id="257"/>
            <p14:sldId id="267"/>
            <p14:sldId id="277"/>
            <p14:sldId id="276"/>
            <p14:sldId id="269"/>
            <p14:sldId id="262"/>
            <p14:sldId id="278"/>
            <p14:sldId id="265"/>
            <p14:sldId id="259"/>
            <p14:sldId id="260"/>
            <p14:sldId id="273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2DB83-AC58-4E6C-850A-E024F83B6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4" r="-1" b="1425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529A3-B158-8A4E-A81A-50CC339E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觀察群聚成球狀的靜止電荷的電通量與距離之關係</a:t>
            </a:r>
            <a:endParaRPr lang="en-TW" sz="8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3AC33-D88E-D44D-8D7C-4BD95A1D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TW" dirty="0">
                <a:solidFill>
                  <a:srgbClr val="FFFFFF"/>
                </a:solidFill>
              </a:rPr>
              <a:t>411021312</a:t>
            </a:r>
          </a:p>
          <a:p>
            <a:pPr algn="r"/>
            <a:r>
              <a:rPr lang="en-TW" dirty="0">
                <a:solidFill>
                  <a:srgbClr val="FFFFFF"/>
                </a:solidFill>
              </a:rPr>
              <a:t>張愷恩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34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50C7A2-5689-FA46-B627-5A827C92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57183"/>
            <a:ext cx="4247056" cy="81936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結果與討論：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D208-AE80-1B4D-A2EC-6C509A0B5E02}"/>
              </a:ext>
            </a:extLst>
          </p:cNvPr>
          <p:cNvSpPr txBox="1"/>
          <p:nvPr/>
        </p:nvSpPr>
        <p:spPr>
          <a:xfrm>
            <a:off x="531876" y="1811505"/>
            <a:ext cx="37689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spc="150" dirty="0">
                <a:latin typeface="+mn-ea"/>
                <a:cs typeface="+mj-cs"/>
              </a:rPr>
              <a:t>上個作業中有提到有比較過判斷方法的差異，因此這次著重於切的次數。</a:t>
            </a:r>
            <a:endParaRPr lang="en-US" altLang="zh-TW" sz="2800" spc="150" dirty="0">
              <a:latin typeface="+mn-ea"/>
              <a:cs typeface="+mj-cs"/>
            </a:endParaRPr>
          </a:p>
          <a:p>
            <a:endParaRPr lang="en-US" altLang="zh-TW" sz="2800" spc="150" dirty="0">
              <a:latin typeface="+mn-ea"/>
              <a:cs typeface="+mj-cs"/>
            </a:endParaRPr>
          </a:p>
          <a:p>
            <a:endParaRPr lang="en-US" altLang="zh-TW" sz="2800" spc="150" dirty="0">
              <a:latin typeface="+mn-ea"/>
              <a:cs typeface="+mj-cs"/>
            </a:endParaRPr>
          </a:p>
          <a:p>
            <a:r>
              <a:rPr lang="zh-TW" altLang="en-US" sz="2800" spc="150" dirty="0">
                <a:latin typeface="+mn-ea"/>
                <a:cs typeface="+mj-cs"/>
              </a:rPr>
              <a:t>右圖可見當積分越細，圖形將越準確。</a:t>
            </a:r>
            <a:endParaRPr lang="en-US" altLang="zh-TW" sz="2800" spc="150" dirty="0">
              <a:latin typeface="+mn-ea"/>
              <a:cs typeface="+mj-cs"/>
            </a:endParaRPr>
          </a:p>
          <a:p>
            <a:r>
              <a:rPr lang="zh-TW" altLang="en-US" sz="2800" spc="150" dirty="0">
                <a:latin typeface="+mn-ea"/>
                <a:cs typeface="+mj-cs"/>
              </a:rPr>
              <a:t>（切</a:t>
            </a:r>
            <a:r>
              <a:rPr lang="en-US" altLang="zh-TW" sz="2800" spc="150" dirty="0">
                <a:latin typeface="+mn-ea"/>
                <a:cs typeface="+mj-cs"/>
              </a:rPr>
              <a:t>100</a:t>
            </a:r>
            <a:r>
              <a:rPr lang="zh-TW" altLang="en-US" sz="2800" spc="150" dirty="0">
                <a:latin typeface="+mn-ea"/>
                <a:cs typeface="+mj-cs"/>
              </a:rPr>
              <a:t>次的圖放在課後練習）</a:t>
            </a:r>
            <a:endParaRPr lang="en-US" altLang="zh-TW" sz="2800" spc="150" dirty="0">
              <a:latin typeface="+mn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A9055B-021D-694C-91E3-A76C596EC405}"/>
              </a:ext>
            </a:extLst>
          </p:cNvPr>
          <p:cNvSpPr txBox="1"/>
          <p:nvPr/>
        </p:nvSpPr>
        <p:spPr>
          <a:xfrm>
            <a:off x="4965373" y="5725437"/>
            <a:ext cx="25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30/30/30</a:t>
            </a:r>
            <a:endParaRPr lang="en-TW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4F980-53DA-C3C5-6783-8B62EEABB2B5}"/>
              </a:ext>
            </a:extLst>
          </p:cNvPr>
          <p:cNvSpPr txBox="1"/>
          <p:nvPr/>
        </p:nvSpPr>
        <p:spPr>
          <a:xfrm>
            <a:off x="9065753" y="5770634"/>
            <a:ext cx="25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50/50/50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AA0B93-B55D-498D-C66D-CF9A316FDA55}"/>
              </a:ext>
            </a:extLst>
          </p:cNvPr>
          <p:cNvGrpSpPr/>
          <p:nvPr/>
        </p:nvGrpSpPr>
        <p:grpSpPr>
          <a:xfrm>
            <a:off x="4354419" y="599287"/>
            <a:ext cx="3816281" cy="5038744"/>
            <a:chOff x="4354419" y="599287"/>
            <a:chExt cx="3816281" cy="5038744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BC2AFB35-1D17-CF7D-641E-0B6CEBEE7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4419" y="599287"/>
              <a:ext cx="3816281" cy="503874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A5CAAC3-DFC0-BCA7-3504-46B5EB15DB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0579" y="4960884"/>
              <a:ext cx="672662" cy="480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5D7E2C-4883-CB97-EC8E-F98C3CD91C85}"/>
                </a:ext>
              </a:extLst>
            </p:cNvPr>
            <p:cNvSpPr txBox="1"/>
            <p:nvPr/>
          </p:nvSpPr>
          <p:spPr>
            <a:xfrm>
              <a:off x="5833241" y="4824248"/>
              <a:ext cx="1145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2000" dirty="0"/>
                <a:t>抖動線</a:t>
              </a:r>
              <a:endParaRPr lang="en-TW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F78BD3-141F-15E4-F9FD-B091F18D02E7}"/>
              </a:ext>
            </a:extLst>
          </p:cNvPr>
          <p:cNvGrpSpPr/>
          <p:nvPr/>
        </p:nvGrpSpPr>
        <p:grpSpPr>
          <a:xfrm>
            <a:off x="8224288" y="696749"/>
            <a:ext cx="3841303" cy="4906141"/>
            <a:chOff x="8224288" y="696749"/>
            <a:chExt cx="3841303" cy="4906141"/>
          </a:xfrm>
        </p:grpSpPr>
        <p:pic>
          <p:nvPicPr>
            <p:cNvPr id="20" name="Picture 19" descr="Chart, line chart&#10;&#10;Description automatically generated">
              <a:extLst>
                <a:ext uri="{FF2B5EF4-FFF2-40B4-BE49-F238E27FC236}">
                  <a16:creationId xmlns:a16="http://schemas.microsoft.com/office/drawing/2014/main" id="{F39850F8-D2F8-EDD3-EA3B-4BD46FBF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4288" y="696749"/>
              <a:ext cx="3841303" cy="4906141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B3E13D9-541D-69FE-87A4-1AA5EB60B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4222" y="5097520"/>
              <a:ext cx="672662" cy="480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FAFE52-2E93-8EF3-9494-97C1C5F0EBF8}"/>
                </a:ext>
              </a:extLst>
            </p:cNvPr>
            <p:cNvSpPr txBox="1"/>
            <p:nvPr/>
          </p:nvSpPr>
          <p:spPr>
            <a:xfrm>
              <a:off x="9706884" y="4960884"/>
              <a:ext cx="10977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2000" dirty="0"/>
                <a:t>平滑線</a:t>
              </a:r>
              <a:endParaRPr lang="en-TW" dirty="0"/>
            </a:p>
          </p:txBody>
        </p:sp>
      </p:grpSp>
    </p:spTree>
    <p:extLst>
      <p:ext uri="{BB962C8B-B14F-4D97-AF65-F5344CB8AC3E}">
        <p14:creationId xmlns:p14="http://schemas.microsoft.com/office/powerpoint/2010/main" val="76707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F1E8E-F517-3C47-8071-45268F538801}"/>
              </a:ext>
            </a:extLst>
          </p:cNvPr>
          <p:cNvSpPr txBox="1">
            <a:spLocks/>
          </p:cNvSpPr>
          <p:nvPr/>
        </p:nvSpPr>
        <p:spPr>
          <a:xfrm>
            <a:off x="524642" y="684336"/>
            <a:ext cx="3448269" cy="81936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結論：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70451-7CB0-7B4D-8C26-5E2C6E74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42" y="1063433"/>
            <a:ext cx="6900839" cy="457088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TW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DC3E8-B045-914C-8737-90FF630F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98" y="4706982"/>
            <a:ext cx="3282660" cy="147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D2A1F-9D9E-A84F-8C39-FA77B1420B4A}"/>
              </a:ext>
            </a:extLst>
          </p:cNvPr>
          <p:cNvSpPr txBox="1"/>
          <p:nvPr/>
        </p:nvSpPr>
        <p:spPr>
          <a:xfrm>
            <a:off x="524642" y="1977656"/>
            <a:ext cx="62801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dirty="0"/>
              <a:t>在這次的結果中，我們除了上個作業的改變，和積分切的次數變化，圖的凸點處與距離很小的部分將會更準確。</a:t>
            </a:r>
          </a:p>
          <a:p>
            <a:endParaRPr lang="en-TW" sz="3200" dirty="0"/>
          </a:p>
          <a:p>
            <a:r>
              <a:rPr lang="en-TW" sz="3200" dirty="0"/>
              <a:t>只是目前的方法還是不足完全準確，只能盡量切的小塊，讓誤差降低。（課後練習提到此狀況）</a:t>
            </a:r>
          </a:p>
        </p:txBody>
      </p:sp>
    </p:spTree>
    <p:extLst>
      <p:ext uri="{BB962C8B-B14F-4D97-AF65-F5344CB8AC3E}">
        <p14:creationId xmlns:p14="http://schemas.microsoft.com/office/powerpoint/2010/main" val="210715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483380" y="2297197"/>
            <a:ext cx="64506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TW" sz="3200" spc="150" dirty="0">
              <a:latin typeface="+mj-lt"/>
              <a:ea typeface="+mj-ea"/>
              <a:cs typeface="+mj-cs"/>
            </a:endParaRPr>
          </a:p>
          <a:p>
            <a:r>
              <a:rPr lang="zh-TW" altLang="en-US" sz="3200" spc="150" dirty="0"/>
              <a:t>理論上他們關係會與右方的圖有關，並把每個距離的資料使用反比的方法檢驗標準差。</a:t>
            </a:r>
            <a:endParaRPr lang="en-US" altLang="zh-TW" sz="3200" spc="1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9F809-968E-3147-9476-C5E3CC19280C}"/>
              </a:ext>
            </a:extLst>
          </p:cNvPr>
          <p:cNvSpPr/>
          <p:nvPr/>
        </p:nvSpPr>
        <p:spPr>
          <a:xfrm>
            <a:off x="483380" y="597263"/>
            <a:ext cx="101361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4800" dirty="0"/>
              <a:t>課後練習：</a:t>
            </a:r>
            <a:r>
              <a:rPr lang="en-TW" sz="3200" spc="150" dirty="0"/>
              <a:t>檢驗球體外與內電通量與距離的關係</a:t>
            </a:r>
          </a:p>
          <a:p>
            <a:endParaRPr lang="en-TW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44E15-5C9A-BFC7-E804-4AA2AC6E6BCD}"/>
              </a:ext>
            </a:extLst>
          </p:cNvPr>
          <p:cNvSpPr txBox="1"/>
          <p:nvPr/>
        </p:nvSpPr>
        <p:spPr>
          <a:xfrm>
            <a:off x="8055977" y="3990651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電通量與距離</a:t>
            </a:r>
          </a:p>
          <a:p>
            <a:pPr algn="ctr"/>
            <a:r>
              <a:rPr lang="en-TW" sz="2800" dirty="0"/>
              <a:t>在球體內部的關係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D8FE57-E292-E545-D08B-4F7281C266F5}"/>
                  </a:ext>
                </a:extLst>
              </p:cNvPr>
              <p:cNvSpPr txBox="1"/>
              <p:nvPr/>
            </p:nvSpPr>
            <p:spPr>
              <a:xfrm>
                <a:off x="8673936" y="2771468"/>
                <a:ext cx="1945552" cy="757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D8FE57-E292-E545-D08B-4F7281C2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936" y="2771468"/>
                <a:ext cx="1945552" cy="757515"/>
              </a:xfrm>
              <a:prstGeom prst="rect">
                <a:avLst/>
              </a:prstGeom>
              <a:blipFill>
                <a:blip r:embed="rId2"/>
                <a:stretch>
                  <a:fillRect l="-63636" t="-213333" b="-2966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7112C8-11D6-6267-FBB3-BD7C6549B0A1}"/>
              </a:ext>
            </a:extLst>
          </p:cNvPr>
          <p:cNvSpPr txBox="1"/>
          <p:nvPr/>
        </p:nvSpPr>
        <p:spPr>
          <a:xfrm>
            <a:off x="8005466" y="5072340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/>
              <a:t>（在外部時沒有關連）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89476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258316" y="803876"/>
            <a:ext cx="2884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目前右圖展示各切50與100次的圖，雖然看似已經相對平滑，沒有突起，不過標準差依舊極大，下一頁提到原因。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4DDFBE9-56B8-BEAE-C780-13321998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43" y="646386"/>
            <a:ext cx="4202137" cy="5565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803093-7703-6077-3C98-65CC21C63A2A}"/>
              </a:ext>
            </a:extLst>
          </p:cNvPr>
          <p:cNvSpPr txBox="1"/>
          <p:nvPr/>
        </p:nvSpPr>
        <p:spPr>
          <a:xfrm>
            <a:off x="8252125" y="6334780"/>
            <a:ext cx="25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100/100/100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AD689D-D49C-E39B-E513-ECC1074F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02" y="646386"/>
            <a:ext cx="4357341" cy="55652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3476A1-69BF-1B34-37CC-100B608F8A81}"/>
              </a:ext>
            </a:extLst>
          </p:cNvPr>
          <p:cNvSpPr txBox="1"/>
          <p:nvPr/>
        </p:nvSpPr>
        <p:spPr>
          <a:xfrm>
            <a:off x="4442125" y="6334780"/>
            <a:ext cx="259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50/50/50</a:t>
            </a:r>
          </a:p>
        </p:txBody>
      </p:sp>
    </p:spTree>
    <p:extLst>
      <p:ext uri="{BB962C8B-B14F-4D97-AF65-F5344CB8AC3E}">
        <p14:creationId xmlns:p14="http://schemas.microsoft.com/office/powerpoint/2010/main" val="38604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511889" y="589464"/>
            <a:ext cx="47958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3200" spc="150" dirty="0">
                <a:latin typeface="+mj-lt"/>
                <a:ea typeface="+mj-ea"/>
                <a:cs typeface="+mj-cs"/>
              </a:rPr>
              <a:t>從右方的圖表得出，以目前判斷標準只要切到一定程度，極小距離的部分就會看起來完整。</a:t>
            </a:r>
          </a:p>
          <a:p>
            <a:endParaRPr lang="en-TW" sz="3200" spc="150" dirty="0">
              <a:latin typeface="+mj-lt"/>
              <a:ea typeface="+mj-ea"/>
              <a:cs typeface="+mj-cs"/>
            </a:endParaRPr>
          </a:p>
          <a:p>
            <a:r>
              <a:rPr lang="en-TW" sz="3200" spc="150" dirty="0">
                <a:latin typeface="+mj-lt"/>
                <a:ea typeface="+mj-ea"/>
                <a:cs typeface="+mj-cs"/>
              </a:rPr>
              <a:t>然而數值依舊相差巨大，只是每次增加距離過大，導致圖上看不出差別，下一頁提到標準差的變化。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E115EE42-8814-DDAE-9BE6-C5F0DECB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646" y="239838"/>
            <a:ext cx="4859779" cy="3315274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5A941D53-97B0-74BD-30BB-B9DB951B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46" y="3555112"/>
            <a:ext cx="4859779" cy="33022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C5C2F6-0BE6-B1A4-0983-F3020AE5CD73}"/>
              </a:ext>
            </a:extLst>
          </p:cNvPr>
          <p:cNvSpPr txBox="1"/>
          <p:nvPr/>
        </p:nvSpPr>
        <p:spPr>
          <a:xfrm rot="5400000">
            <a:off x="5779099" y="1309734"/>
            <a:ext cx="1477328" cy="687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TW" sz="2800" dirty="0"/>
              <a:t>50/50/50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2B7AB-14BA-1A6D-A573-A7B0BB6DFAFC}"/>
              </a:ext>
            </a:extLst>
          </p:cNvPr>
          <p:cNvSpPr txBox="1"/>
          <p:nvPr/>
        </p:nvSpPr>
        <p:spPr>
          <a:xfrm rot="5400000">
            <a:off x="6066207" y="4681546"/>
            <a:ext cx="1292662" cy="8241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TW" sz="2400" dirty="0"/>
              <a:t>100/100/100</a:t>
            </a:r>
          </a:p>
        </p:txBody>
      </p:sp>
    </p:spTree>
    <p:extLst>
      <p:ext uri="{BB962C8B-B14F-4D97-AF65-F5344CB8AC3E}">
        <p14:creationId xmlns:p14="http://schemas.microsoft.com/office/powerpoint/2010/main" val="244209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6460E5-E8CE-8545-8558-2EA811FDA793}"/>
              </a:ext>
            </a:extLst>
          </p:cNvPr>
          <p:cNvSpPr txBox="1"/>
          <p:nvPr/>
        </p:nvSpPr>
        <p:spPr>
          <a:xfrm>
            <a:off x="511889" y="589464"/>
            <a:ext cx="47958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50" dirty="0">
                <a:latin typeface="+mj-lt"/>
                <a:ea typeface="+mj-ea"/>
                <a:cs typeface="+mj-cs"/>
              </a:rPr>
              <a:t>由右方數據得知，標準差會隨著切的細度變小，從十三的數量級降為十（外部也是相同情況）。</a:t>
            </a:r>
          </a:p>
          <a:p>
            <a:endParaRPr lang="en-US" sz="3200" spc="150" dirty="0">
              <a:latin typeface="+mj-lt"/>
              <a:ea typeface="+mj-ea"/>
              <a:cs typeface="+mj-cs"/>
            </a:endParaRPr>
          </a:p>
          <a:p>
            <a:r>
              <a:rPr lang="en-US" sz="3200" spc="150" dirty="0">
                <a:latin typeface="+mj-lt"/>
                <a:ea typeface="+mj-ea"/>
                <a:cs typeface="+mj-cs"/>
              </a:rPr>
              <a:t>因此可知如果再切得更細，標準差的數量級將會更小。不過目前的判斷方法不夠完善，</a:t>
            </a:r>
            <a:r>
              <a:rPr lang="en-TW" sz="3200" spc="150" dirty="0">
                <a:latin typeface="+mj-lt"/>
                <a:ea typeface="+mj-ea"/>
                <a:cs typeface="+mj-cs"/>
              </a:rPr>
              <a:t>因此標準差巨大。</a:t>
            </a:r>
            <a:endParaRPr lang="en-US" sz="3200" spc="15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93DF6-DFB7-9CA0-6B39-6DA4B935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49" y="2000072"/>
            <a:ext cx="4262610" cy="51693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A3E0BE-1023-1C9C-FE32-8B87730586D8}"/>
              </a:ext>
            </a:extLst>
          </p:cNvPr>
          <p:cNvGrpSpPr/>
          <p:nvPr/>
        </p:nvGrpSpPr>
        <p:grpSpPr>
          <a:xfrm>
            <a:off x="5686097" y="2055344"/>
            <a:ext cx="6821690" cy="2704793"/>
            <a:chOff x="890262" y="2624446"/>
            <a:chExt cx="6821690" cy="27047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407596-B4EF-A9D0-F3D1-F1DC14A64A22}"/>
                </a:ext>
              </a:extLst>
            </p:cNvPr>
            <p:cNvGrpSpPr/>
            <p:nvPr/>
          </p:nvGrpSpPr>
          <p:grpSpPr>
            <a:xfrm>
              <a:off x="918914" y="2624446"/>
              <a:ext cx="6793038" cy="2704793"/>
              <a:chOff x="810047" y="2092663"/>
              <a:chExt cx="6793038" cy="270479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803093-7703-6077-3C98-65CC21C63A2A}"/>
                  </a:ext>
                </a:extLst>
              </p:cNvPr>
              <p:cNvSpPr txBox="1"/>
              <p:nvPr/>
            </p:nvSpPr>
            <p:spPr>
              <a:xfrm>
                <a:off x="4697272" y="4028015"/>
                <a:ext cx="29058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TW" sz="2400" dirty="0"/>
                  <a:t>100/100/100</a:t>
                </a:r>
              </a:p>
              <a:p>
                <a:pPr algn="ctr"/>
                <a:r>
                  <a:rPr lang="en-TW" sz="2000" dirty="0"/>
                  <a:t>（內部）</a:t>
                </a:r>
                <a:endParaRPr lang="en-TW" sz="2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3476A1-69BF-1B34-37CC-100B608F8A81}"/>
                  </a:ext>
                </a:extLst>
              </p:cNvPr>
              <p:cNvSpPr txBox="1"/>
              <p:nvPr/>
            </p:nvSpPr>
            <p:spPr>
              <a:xfrm>
                <a:off x="4852994" y="3039823"/>
                <a:ext cx="2594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TW" sz="2400" dirty="0"/>
                  <a:t>50/50/50</a:t>
                </a:r>
                <a:endParaRPr lang="en-TW" sz="2800" dirty="0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2331652-A719-18D7-68A7-22A4D1C45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47" y="4028015"/>
                <a:ext cx="3867627" cy="40657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D12D17-0925-1FF9-AE95-659DB7F407EA}"/>
                  </a:ext>
                </a:extLst>
              </p:cNvPr>
              <p:cNvSpPr txBox="1"/>
              <p:nvPr/>
            </p:nvSpPr>
            <p:spPr>
              <a:xfrm>
                <a:off x="4852994" y="2092663"/>
                <a:ext cx="25943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</a:t>
                </a:r>
                <a:r>
                  <a:rPr lang="en-TW" sz="2400" dirty="0"/>
                  <a:t>0/30/30</a:t>
                </a:r>
              </a:p>
            </p:txBody>
          </p:sp>
        </p:grpSp>
        <p:pic>
          <p:nvPicPr>
            <p:cNvPr id="9" name="Picture 8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801DAFDF-5D98-0E87-CEFA-27ECACB04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262" y="3530576"/>
              <a:ext cx="4291262" cy="54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7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0" y="3429000"/>
            <a:ext cx="6900839" cy="29391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3200" dirty="0"/>
              <a:t>這次與上次的概念相近，只是換成電通量與距離的關係。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所謂的電通量，是度量電場在某面積的值，而他在半徑內與指定距離有三次方正比的關係，因此這次作業要證明此事。</a:t>
            </a:r>
            <a:br>
              <a:rPr lang="en-US" altLang="zh-TW" sz="3200" dirty="0"/>
            </a:br>
            <a:br>
              <a:rPr lang="en-US" altLang="zh-TW" sz="2800" dirty="0"/>
            </a:br>
            <a:br>
              <a:rPr lang="en-US" altLang="zh-TW" sz="2800" dirty="0"/>
            </a:br>
            <a:br>
              <a:rPr lang="en-US" altLang="zh-TW" sz="3200" dirty="0"/>
            </a:br>
            <a:br>
              <a:rPr lang="en-TW" sz="3200" dirty="0"/>
            </a:br>
            <a:endParaRPr lang="en-US" sz="3200" dirty="0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605E97-7C68-CB44-A4C0-48B18B470ECE}"/>
              </a:ext>
            </a:extLst>
          </p:cNvPr>
          <p:cNvSpPr txBox="1"/>
          <p:nvPr/>
        </p:nvSpPr>
        <p:spPr>
          <a:xfrm>
            <a:off x="630620" y="795045"/>
            <a:ext cx="60854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原理與方法：</a:t>
            </a:r>
            <a:endParaRPr lang="en-TW" sz="4800" dirty="0"/>
          </a:p>
          <a:p>
            <a:r>
              <a:rPr lang="en-US" dirty="0"/>
              <a:t>	</a:t>
            </a:r>
            <a:endParaRPr lang="en-TW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022C5A-9F02-E842-85D8-D10D25FD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20384-F359-F34E-A9F0-52B421FA8192}"/>
              </a:ext>
            </a:extLst>
          </p:cNvPr>
          <p:cNvSpPr txBox="1"/>
          <p:nvPr/>
        </p:nvSpPr>
        <p:spPr>
          <a:xfrm>
            <a:off x="8347180" y="3658536"/>
            <a:ext cx="328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電通量與距離</a:t>
            </a:r>
          </a:p>
          <a:p>
            <a:pPr algn="ctr"/>
            <a:r>
              <a:rPr lang="en-TW" sz="2800" dirty="0"/>
              <a:t>的關係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56D16C-A69F-5C13-5188-351F3ABF5F92}"/>
                  </a:ext>
                </a:extLst>
              </p:cNvPr>
              <p:cNvSpPr txBox="1"/>
              <p:nvPr/>
            </p:nvSpPr>
            <p:spPr>
              <a:xfrm>
                <a:off x="8965139" y="2439353"/>
                <a:ext cx="1945552" cy="757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56D16C-A69F-5C13-5188-351F3ABF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139" y="2439353"/>
                <a:ext cx="1945552" cy="757515"/>
              </a:xfrm>
              <a:prstGeom prst="rect">
                <a:avLst/>
              </a:prstGeom>
              <a:blipFill>
                <a:blip r:embed="rId2"/>
                <a:stretch>
                  <a:fillRect l="-63636" t="-213333" b="-2966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7" y="872035"/>
            <a:ext cx="6900839" cy="3965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1.Delta_r </a:t>
            </a:r>
            <a:r>
              <a:rPr lang="zh-TW" altLang="en-US" sz="3200" dirty="0"/>
              <a:t>太小所導致的不正常數值：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可從右圖看出，如果從積分位置到電場距離太小，以至於在目前的小塊裡面，在計算小塊的電場與電位勢時就會很大，下一頁提到解決方法。</a:t>
            </a:r>
            <a:br>
              <a:rPr lang="en-US" altLang="zh-TW" sz="3200" dirty="0"/>
            </a:br>
            <a:br>
              <a:rPr lang="en-TW" sz="3200" dirty="0"/>
            </a:b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20384-F359-F34E-A9F0-52B421FA8192}"/>
              </a:ext>
            </a:extLst>
          </p:cNvPr>
          <p:cNvSpPr txBox="1"/>
          <p:nvPr/>
        </p:nvSpPr>
        <p:spPr>
          <a:xfrm>
            <a:off x="943887" y="551286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電場積分公式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B4322-5415-924B-846B-F44F246A2B42}"/>
                  </a:ext>
                </a:extLst>
              </p:cNvPr>
              <p:cNvSpPr txBox="1"/>
              <p:nvPr/>
            </p:nvSpPr>
            <p:spPr>
              <a:xfrm>
                <a:off x="536027" y="4298908"/>
                <a:ext cx="4334652" cy="1222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TW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TW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TW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B4322-5415-924B-846B-F44F246A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7" y="4298908"/>
                <a:ext cx="4334652" cy="1222386"/>
              </a:xfrm>
              <a:prstGeom prst="rect">
                <a:avLst/>
              </a:prstGeom>
              <a:blipFill>
                <a:blip r:embed="rId2"/>
                <a:stretch>
                  <a:fillRect l="-16082" t="-140206" b="-19484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522A60E-0EDC-C348-89BE-BB374C2BFD10}"/>
              </a:ext>
            </a:extLst>
          </p:cNvPr>
          <p:cNvSpPr txBox="1"/>
          <p:nvPr/>
        </p:nvSpPr>
        <p:spPr>
          <a:xfrm>
            <a:off x="7247679" y="4771241"/>
            <a:ext cx="4666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紅點：計算電場的距離</a:t>
            </a:r>
          </a:p>
          <a:p>
            <a:pPr algn="ctr"/>
            <a:r>
              <a:rPr lang="en-US" sz="2800" dirty="0"/>
              <a:t>綠點：當前積分的位置</a:t>
            </a:r>
          </a:p>
          <a:p>
            <a:pPr algn="ctr"/>
            <a:r>
              <a:rPr lang="en-US" sz="2800" dirty="0" err="1"/>
              <a:t>黃箭頭：應用在公式的距離</a:t>
            </a:r>
            <a:endParaRPr lang="en-TW" sz="2800" dirty="0"/>
          </a:p>
        </p:txBody>
      </p:sp>
      <p:pic>
        <p:nvPicPr>
          <p:cNvPr id="6" name="Picture 5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4D0707E3-CC27-0A58-2AF7-F25CF8A2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79" y="1801091"/>
            <a:ext cx="4753915" cy="26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1271751"/>
            <a:ext cx="7409794" cy="5318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TW" sz="3200" dirty="0"/>
            </a:br>
            <a:r>
              <a:rPr lang="zh-TW" altLang="en-US" sz="3200" dirty="0"/>
              <a:t>對於這個問題，目前有兩種方法</a:t>
            </a:r>
            <a:br>
              <a:rPr lang="en-US" altLang="zh-TW" sz="3200" dirty="0"/>
            </a:br>
            <a:r>
              <a:rPr lang="en-US" altLang="zh-TW" sz="3200" dirty="0"/>
              <a:t>1.</a:t>
            </a:r>
            <a:r>
              <a:rPr lang="zh-TW" altLang="en-US" sz="3200" dirty="0"/>
              <a:t>用邊長判斷</a:t>
            </a:r>
            <a:r>
              <a:rPr lang="zh-TW" altLang="en-US" sz="2800" dirty="0"/>
              <a:t>（與小方塊的</a:t>
            </a:r>
            <a:r>
              <a:rPr lang="en-US" altLang="zh-TW" sz="2800" dirty="0"/>
              <a:t>dr</a:t>
            </a:r>
            <a:r>
              <a:rPr lang="zh-TW" altLang="en-US" sz="2800" dirty="0"/>
              <a:t>比較大小）</a:t>
            </a:r>
            <a:br>
              <a:rPr lang="en-US" altLang="zh-TW" sz="2800" dirty="0"/>
            </a:br>
            <a:r>
              <a:rPr lang="en-US" altLang="zh-TW" sz="3200" dirty="0"/>
              <a:t>2.</a:t>
            </a:r>
            <a:r>
              <a:rPr lang="zh-TW" altLang="en-US" sz="3200" dirty="0"/>
              <a:t>用內積判斷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這邊主要談論第二種，藉由使用內積與</a:t>
            </a:r>
            <a:r>
              <a:rPr lang="en-US" altLang="zh-TW" sz="3200" dirty="0"/>
              <a:t>r, theta, phi</a:t>
            </a:r>
            <a:r>
              <a:rPr lang="zh-TW" altLang="en-US" sz="3200" dirty="0"/>
              <a:t>的單位向量（右方有圖示），判斷是否在方塊內。</a:t>
            </a:r>
            <a:br>
              <a:rPr lang="en-US" altLang="zh-TW" sz="3200" dirty="0"/>
            </a:br>
            <a:r>
              <a:rPr lang="zh-TW" altLang="en-US" sz="2800" dirty="0"/>
              <a:t>（內積大於零，表示兩個向量夾小於</a:t>
            </a:r>
            <a:r>
              <a:rPr lang="en-US" altLang="zh-TW" sz="2800" dirty="0"/>
              <a:t>90</a:t>
            </a:r>
            <a:r>
              <a:rPr lang="zh-TW" altLang="en-US" sz="2800" dirty="0"/>
              <a:t>度）</a:t>
            </a:r>
            <a:br>
              <a:rPr lang="en-US" altLang="zh-TW" sz="3200" dirty="0"/>
            </a:br>
            <a:r>
              <a:rPr lang="zh-TW" altLang="en-US" sz="2800" dirty="0"/>
              <a:t>（投影長度須比該邊長小）</a:t>
            </a:r>
            <a:br>
              <a:rPr lang="en-US" altLang="zh-TW" sz="3200" dirty="0"/>
            </a:br>
            <a:br>
              <a:rPr lang="en-US" altLang="zh-TW" sz="3200" dirty="0"/>
            </a:br>
            <a:br>
              <a:rPr lang="en-TW" sz="3200" dirty="0"/>
            </a:br>
            <a:endParaRPr lang="en-US" sz="3200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8944EF8B-2F74-BE7F-39E1-1D7022E9C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" t="14042" r="48437" b="10265"/>
          <a:stretch/>
        </p:blipFill>
        <p:spPr>
          <a:xfrm>
            <a:off x="7999330" y="5365532"/>
            <a:ext cx="1874807" cy="44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B53BC-4F88-705E-EACD-BB1CC46CD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0" t="3148" r="2720" b="6896"/>
          <a:stretch/>
        </p:blipFill>
        <p:spPr>
          <a:xfrm>
            <a:off x="9605594" y="5281448"/>
            <a:ext cx="1778114" cy="529200"/>
          </a:xfrm>
          <a:prstGeom prst="rect">
            <a:avLst/>
          </a:prstGeom>
        </p:spPr>
      </p:pic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4FD89723-CA48-AD63-4857-FAE0B4FA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553" y="817179"/>
            <a:ext cx="4444097" cy="3421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EBBF7-B6D8-3932-5CCC-7B74D6DF6BDF}"/>
              </a:ext>
            </a:extLst>
          </p:cNvPr>
          <p:cNvSpPr txBox="1"/>
          <p:nvPr/>
        </p:nvSpPr>
        <p:spPr>
          <a:xfrm>
            <a:off x="7709338" y="4429586"/>
            <a:ext cx="466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r, theta, phi 的關係圖示</a:t>
            </a:r>
            <a:endParaRPr lang="en-TW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996D1-28EC-4BE1-8133-2837AE5A3BC7}"/>
              </a:ext>
            </a:extLst>
          </p:cNvPr>
          <p:cNvSpPr txBox="1"/>
          <p:nvPr/>
        </p:nvSpPr>
        <p:spPr>
          <a:xfrm>
            <a:off x="7525475" y="5806966"/>
            <a:ext cx="466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r, theta, phi 的外積關係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169112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5AB319-B18F-2459-E25B-0547A45F3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7"/>
          <a:stretch/>
        </p:blipFill>
        <p:spPr>
          <a:xfrm>
            <a:off x="536028" y="3648456"/>
            <a:ext cx="2869323" cy="2552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B79E1-3B10-2642-B534-7B6F3A4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8" y="682513"/>
            <a:ext cx="6201104" cy="396594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dirty="0"/>
              <a:t>2.</a:t>
            </a:r>
            <a:r>
              <a:rPr lang="zh-TW" altLang="en-US" sz="3200" dirty="0"/>
              <a:t>小塊體積的準確計算：</a:t>
            </a:r>
            <a:br>
              <a:rPr lang="en-US" altLang="zh-TW" sz="3200" dirty="0"/>
            </a:br>
            <a:br>
              <a:rPr lang="en-US" altLang="zh-TW" sz="3200" dirty="0"/>
            </a:br>
            <a:r>
              <a:rPr lang="zh-TW" altLang="en-US" sz="3200" dirty="0"/>
              <a:t>在上次的實作中，體積的計算是假設為一個小立方體，但若能用積分計算體積，結果將會更準確。</a:t>
            </a:r>
            <a:br>
              <a:rPr lang="en-TW" sz="3200" dirty="0"/>
            </a:b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E9BA5-52AF-ED48-E41B-612C4355735F}"/>
              </a:ext>
            </a:extLst>
          </p:cNvPr>
          <p:cNvSpPr txBox="1"/>
          <p:nvPr/>
        </p:nvSpPr>
        <p:spPr>
          <a:xfrm>
            <a:off x="7083972" y="1888956"/>
            <a:ext cx="5108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TW" sz="2400" dirty="0"/>
              <a:t>v = 小塊半徑</a:t>
            </a:r>
            <a:r>
              <a:rPr lang="zh-TW" altLang="en-US" sz="2400" dirty="0"/>
              <a:t> </a:t>
            </a:r>
            <a:r>
              <a:rPr lang="en-US" altLang="zh-TW" sz="2400" dirty="0"/>
              <a:t>* </a:t>
            </a:r>
            <a:r>
              <a:rPr lang="zh-TW" altLang="en-US" sz="2400" dirty="0"/>
              <a:t>小塊</a:t>
            </a:r>
            <a:r>
              <a:rPr lang="en-US" altLang="zh-TW" sz="2400" dirty="0"/>
              <a:t>theta * </a:t>
            </a:r>
            <a:r>
              <a:rPr lang="zh-TW" altLang="en-US" sz="2400" dirty="0"/>
              <a:t>小塊</a:t>
            </a:r>
            <a:r>
              <a:rPr lang="en-US" altLang="zh-TW" sz="2400" dirty="0"/>
              <a:t>phi</a:t>
            </a:r>
            <a:endParaRPr lang="en-TW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6F13A-BC7A-4B3B-6E5C-B8A94A9A06AC}"/>
              </a:ext>
            </a:extLst>
          </p:cNvPr>
          <p:cNvSpPr txBox="1"/>
          <p:nvPr/>
        </p:nvSpPr>
        <p:spPr>
          <a:xfrm>
            <a:off x="7996740" y="2686324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舊的方法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286A06-3001-C8DC-90A5-AA2515F8AEF7}"/>
                  </a:ext>
                </a:extLst>
              </p:cNvPr>
              <p:cNvSpPr txBox="1"/>
              <p:nvPr/>
            </p:nvSpPr>
            <p:spPr>
              <a:xfrm>
                <a:off x="7036674" y="3648456"/>
                <a:ext cx="5002924" cy="726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>
                              <a:latin typeface="Baskerville" panose="02020502070401020303" pitchFamily="18" charset="0"/>
                              <a:ea typeface="Baskerville" panose="02020502070401020303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Baskerville" panose="02020502070401020303" pitchFamily="18" charset="0"/>
                              <a:ea typeface="Baskerville" panose="02020502070401020303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>
                              <a:latin typeface="Baskerville" panose="02020502070401020303" pitchFamily="18" charset="0"/>
                              <a:ea typeface="Baskerville" panose="02020502070401020303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Baskerville" panose="02020502070401020303" pitchFamily="18" charset="0"/>
                              <a:ea typeface="Baskerville" panose="02020502070401020303" pitchFamily="18" charset="0"/>
                            </a:rPr>
                            <m:t>r</m:t>
                          </m:r>
                        </m:sup>
                        <m:e>
                          <m:nary>
                            <m:naryPr>
                              <m:ctrlPr>
                                <a:rPr lang="en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nor/>
                                </m:rPr>
                                <a:rPr lang="el-GR">
                                  <a:latin typeface="Baskerville" panose="02020502070401020303" pitchFamily="18" charset="0"/>
                                  <a:ea typeface="Baskerville" panose="02020502070401020303" pitchFamily="18" charset="0"/>
                                </a:rPr>
                                <m:t>θ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l-GR">
                                  <a:latin typeface="Baskerville" panose="02020502070401020303" pitchFamily="18" charset="0"/>
                                  <a:ea typeface="Baskerville" panose="02020502070401020303" pitchFamily="18" charset="0"/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el-GR">
                                  <a:latin typeface="Baskerville" panose="02020502070401020303" pitchFamily="18" charset="0"/>
                                  <a:ea typeface="Baskerville" panose="02020502070401020303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>
                                  <a:latin typeface="Baskerville" panose="02020502070401020303" pitchFamily="18" charset="0"/>
                                  <a:ea typeface="Baskerville" panose="02020502070401020303" pitchFamily="18" charset="0"/>
                                </a:rPr>
                                <m:t>Δθ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ϕ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ϕ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Δϕ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rsin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θ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d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ϕ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)(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rd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θ</m:t>
                                  </m:r>
                                  <m:r>
                                    <m:rPr>
                                      <m:nor/>
                                    </m:rPr>
                                    <a:rPr lang="el-GR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Baskerville" panose="02020502070401020303" pitchFamily="18" charset="0"/>
                                      <a:ea typeface="Baskerville" panose="02020502070401020303" pitchFamily="18" charset="0"/>
                                    </a:rPr>
                                    <m:t>dr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TW" dirty="0">
                  <a:latin typeface="Baskerville" panose="02020502070401020303" pitchFamily="18" charset="0"/>
                  <a:ea typeface="Baskerville" panose="02020502070401020303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286A06-3001-C8DC-90A5-AA2515F8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74" y="3648456"/>
                <a:ext cx="5002924" cy="726033"/>
              </a:xfrm>
              <a:prstGeom prst="rect">
                <a:avLst/>
              </a:prstGeom>
              <a:blipFill>
                <a:blip r:embed="rId3"/>
                <a:stretch>
                  <a:fillRect l="-7071" t="-148276" b="-22413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066F48-7F62-B672-AFE3-BA138B369B8B}"/>
              </a:ext>
            </a:extLst>
          </p:cNvPr>
          <p:cNvSpPr txBox="1"/>
          <p:nvPr/>
        </p:nvSpPr>
        <p:spPr>
          <a:xfrm>
            <a:off x="7896891" y="4648453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新的方法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B9EE4-4665-565D-44A9-A99F016C68E3}"/>
              </a:ext>
            </a:extLst>
          </p:cNvPr>
          <p:cNvSpPr txBox="1"/>
          <p:nvPr/>
        </p:nvSpPr>
        <p:spPr>
          <a:xfrm>
            <a:off x="3405351" y="5652267"/>
            <a:ext cx="2459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小塊積分圖示</a:t>
            </a:r>
          </a:p>
        </p:txBody>
      </p:sp>
    </p:spTree>
    <p:extLst>
      <p:ext uri="{BB962C8B-B14F-4D97-AF65-F5344CB8AC3E}">
        <p14:creationId xmlns:p14="http://schemas.microsoft.com/office/powerpoint/2010/main" val="166591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4FF-D10E-3C4B-A9D2-ED8E9D6D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94891"/>
            <a:ext cx="5686973" cy="755799"/>
          </a:xfrm>
        </p:spPr>
        <p:txBody>
          <a:bodyPr/>
          <a:lstStyle/>
          <a:p>
            <a:r>
              <a:rPr lang="en-TW" sz="4800" dirty="0">
                <a:latin typeface="+mn-lt"/>
                <a:ea typeface="+mn-ea"/>
                <a:cs typeface="+mn-cs"/>
              </a:rPr>
              <a:t>程式碼之介紹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020B8-41F4-0346-A1C1-7FE0407E211A}"/>
              </a:ext>
            </a:extLst>
          </p:cNvPr>
          <p:cNvSpPr txBox="1"/>
          <p:nvPr/>
        </p:nvSpPr>
        <p:spPr>
          <a:xfrm>
            <a:off x="482599" y="5762999"/>
            <a:ext cx="500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網址連結：https://reurl.cc/yre9k2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034DC-28A8-934C-AF4D-7DF6EC982E0A}"/>
              </a:ext>
            </a:extLst>
          </p:cNvPr>
          <p:cNvSpPr txBox="1"/>
          <p:nvPr/>
        </p:nvSpPr>
        <p:spPr>
          <a:xfrm>
            <a:off x="543052" y="1924141"/>
            <a:ext cx="55529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/>
              <a:t>此程式提供儲存該半徑的電場與電通量，與印出半徑內電通量的標準差。</a:t>
            </a:r>
          </a:p>
          <a:p>
            <a:r>
              <a:rPr lang="en-TW" sz="2800" dirty="0"/>
              <a:t>（檢驗第一項的正確與否）</a:t>
            </a:r>
          </a:p>
          <a:p>
            <a:endParaRPr lang="en-TW" sz="2800" dirty="0"/>
          </a:p>
          <a:p>
            <a:r>
              <a:rPr lang="en-TW" sz="2800" dirty="0"/>
              <a:t>此外，附有兩張圖，可觀察電場與電通量的變化狀況。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793BC7-65B3-5FDA-26CD-5C5156F40B52}"/>
              </a:ext>
            </a:extLst>
          </p:cNvPr>
          <p:cNvGrpSpPr/>
          <p:nvPr/>
        </p:nvGrpSpPr>
        <p:grpSpPr>
          <a:xfrm>
            <a:off x="6989401" y="706340"/>
            <a:ext cx="4720000" cy="2172698"/>
            <a:chOff x="6989401" y="706340"/>
            <a:chExt cx="4720000" cy="2172698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2EF8CC61-3215-DB1C-97C0-6E936FFB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9401" y="706340"/>
              <a:ext cx="4720000" cy="217269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C65BB2-7571-B43D-AEB6-75FAD21B140D}"/>
                </a:ext>
              </a:extLst>
            </p:cNvPr>
            <p:cNvCxnSpPr>
              <a:cxnSpLocks/>
            </p:cNvCxnSpPr>
            <p:nvPr/>
          </p:nvCxnSpPr>
          <p:spPr>
            <a:xfrm>
              <a:off x="9537750" y="1008993"/>
              <a:ext cx="0" cy="14383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D0301B-43C9-66A9-E18E-B17D95895C60}"/>
              </a:ext>
            </a:extLst>
          </p:cNvPr>
          <p:cNvSpPr txBox="1"/>
          <p:nvPr/>
        </p:nvSpPr>
        <p:spPr>
          <a:xfrm>
            <a:off x="6989401" y="5865211"/>
            <a:ext cx="4919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球體</a:t>
            </a:r>
            <a:r>
              <a:rPr lang="en-US" sz="2800" dirty="0"/>
              <a:t>內</a:t>
            </a:r>
            <a:r>
              <a:rPr lang="zh-TW" altLang="en-US" sz="2800" dirty="0"/>
              <a:t>外的理論情形</a:t>
            </a:r>
            <a:endParaRPr lang="en-TW" sz="2800" dirty="0"/>
          </a:p>
          <a:p>
            <a:pPr algn="ctr"/>
            <a:endParaRPr lang="en-US" altLang="zh-TW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911B6-AD97-BA4A-C632-5BA87CAD163A}"/>
              </a:ext>
            </a:extLst>
          </p:cNvPr>
          <p:cNvSpPr txBox="1"/>
          <p:nvPr/>
        </p:nvSpPr>
        <p:spPr>
          <a:xfrm rot="5400000">
            <a:off x="6019480" y="1641260"/>
            <a:ext cx="1046440" cy="5657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TW" sz="2800" dirty="0"/>
              <a:t>電場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3657B-E753-E323-10BF-DA536DECB715}"/>
              </a:ext>
            </a:extLst>
          </p:cNvPr>
          <p:cNvSpPr txBox="1"/>
          <p:nvPr/>
        </p:nvSpPr>
        <p:spPr>
          <a:xfrm rot="5400000">
            <a:off x="5749733" y="3989222"/>
            <a:ext cx="1477328" cy="56576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TW" sz="2800" dirty="0"/>
              <a:t>電通量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39FF4B-5A5A-070F-9A05-183B5B8F1F5A}"/>
              </a:ext>
            </a:extLst>
          </p:cNvPr>
          <p:cNvGrpSpPr/>
          <p:nvPr/>
        </p:nvGrpSpPr>
        <p:grpSpPr>
          <a:xfrm>
            <a:off x="6989401" y="2981251"/>
            <a:ext cx="4720000" cy="2781747"/>
            <a:chOff x="7344323" y="2981252"/>
            <a:chExt cx="4365078" cy="2453882"/>
          </a:xfrm>
        </p:grpSpPr>
        <p:pic>
          <p:nvPicPr>
            <p:cNvPr id="4" name="Picture 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B1175251-2C10-5DD0-3AC0-4D70083BD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4323" y="2981252"/>
              <a:ext cx="4365078" cy="2453882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E0E55F-6936-CC77-6307-EA8D3DBA8B6B}"/>
                </a:ext>
              </a:extLst>
            </p:cNvPr>
            <p:cNvCxnSpPr>
              <a:cxnSpLocks/>
            </p:cNvCxnSpPr>
            <p:nvPr/>
          </p:nvCxnSpPr>
          <p:spPr>
            <a:xfrm>
              <a:off x="9701048" y="3263303"/>
              <a:ext cx="0" cy="16240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47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2C7A6-1C33-F841-A464-B89211AEFBD2}"/>
              </a:ext>
            </a:extLst>
          </p:cNvPr>
          <p:cNvSpPr txBox="1">
            <a:spLocks/>
          </p:cNvSpPr>
          <p:nvPr/>
        </p:nvSpPr>
        <p:spPr>
          <a:xfrm>
            <a:off x="482599" y="694891"/>
            <a:ext cx="5686973" cy="75579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8000"/>
              </a:lnSpc>
              <a:spcBef>
                <a:spcPct val="0"/>
              </a:spcBef>
              <a:buNone/>
              <a:defRPr sz="6600" kern="1200" spc="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4800" dirty="0">
                <a:latin typeface="+mn-lt"/>
                <a:ea typeface="+mn-ea"/>
                <a:cs typeface="+mn-cs"/>
              </a:rPr>
              <a:t>程式碼之主要講解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43051" y="1732755"/>
            <a:ext cx="5379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W" sz="3200" dirty="0"/>
              <a:t>定義電場/電位勢的距離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3200" dirty="0"/>
              <a:t>（最開始的距離記得不要太小，避免出錯）</a:t>
            </a:r>
          </a:p>
          <a:p>
            <a:endParaRPr lang="en-TW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TW" sz="3200" dirty="0"/>
              <a:t>進行球體積分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3200" dirty="0"/>
              <a:t>（上個作業的內容）</a:t>
            </a:r>
          </a:p>
          <a:p>
            <a:pPr marL="514350" indent="-514350">
              <a:buFont typeface="+mj-lt"/>
              <a:buAutoNum type="arabicPeriod" startAt="2"/>
            </a:pPr>
            <a:endParaRPr lang="en-TW" sz="3200" dirty="0"/>
          </a:p>
          <a:p>
            <a:pPr marL="514350" indent="-514350">
              <a:buFont typeface="+mj-lt"/>
              <a:buAutoNum type="arabicPeriod" startAt="3"/>
            </a:pPr>
            <a:r>
              <a:rPr lang="en-TW" sz="3200" dirty="0"/>
              <a:t>改進積分位置到電場距離在小塊內判斷方法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83D4D2B-2CA6-A22F-3C18-A416CDD9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014" y="2059341"/>
            <a:ext cx="4737583" cy="3444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081DB4-2123-ADBC-9E4B-4008A1541AED}"/>
              </a:ext>
            </a:extLst>
          </p:cNvPr>
          <p:cNvSpPr txBox="1"/>
          <p:nvPr/>
        </p:nvSpPr>
        <p:spPr>
          <a:xfrm>
            <a:off x="7818064" y="1388171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第一步驟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7EE59-2B15-1DC1-418D-6241949D1A69}"/>
              </a:ext>
            </a:extLst>
          </p:cNvPr>
          <p:cNvSpPr txBox="1"/>
          <p:nvPr/>
        </p:nvSpPr>
        <p:spPr>
          <a:xfrm>
            <a:off x="7963559" y="5651363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第三步驟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A5DE3-D978-D1B5-93E4-C75E8CBE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013" y="633107"/>
            <a:ext cx="4737583" cy="3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200" dirty="0"/>
              <a:t>改變計算小塊到電場/電位勢的距離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（以小塊的中心點計算，結果 將更準確）</a:t>
            </a:r>
          </a:p>
          <a:p>
            <a:pPr marL="514350" indent="-514350">
              <a:buFont typeface="+mj-lt"/>
              <a:buAutoNum type="arabicPeriod" startAt="4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改進小體積的計算方法</a:t>
            </a:r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在圖上繪製電場與電位勢</a:t>
            </a:r>
          </a:p>
          <a:p>
            <a:pPr marL="514350" indent="-514350">
              <a:buFont typeface="+mj-lt"/>
              <a:buAutoNum type="arabicPeriod" startAt="5"/>
            </a:pPr>
            <a:endParaRPr lang="en-US" sz="2800" dirty="0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76F60141-1C3F-8D94-30A8-F16A998D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70" y="3522154"/>
            <a:ext cx="5616247" cy="1013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DD812-2F72-7A25-ABA0-E8FA2ACAFE53}"/>
              </a:ext>
            </a:extLst>
          </p:cNvPr>
          <p:cNvSpPr txBox="1"/>
          <p:nvPr/>
        </p:nvSpPr>
        <p:spPr>
          <a:xfrm>
            <a:off x="7336447" y="4656888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第五步驟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D0A2-7E11-7737-3D7D-3FEBAF535648}"/>
              </a:ext>
            </a:extLst>
          </p:cNvPr>
          <p:cNvSpPr txBox="1"/>
          <p:nvPr/>
        </p:nvSpPr>
        <p:spPr>
          <a:xfrm>
            <a:off x="7336447" y="2136573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第四步驟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CECB22-BDB6-5210-C4F2-CA74B0FF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0" y="1179414"/>
            <a:ext cx="5805322" cy="83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32249-84A4-7E48-AB2B-DDAED9AE2B0A}"/>
              </a:ext>
            </a:extLst>
          </p:cNvPr>
          <p:cNvSpPr txBox="1"/>
          <p:nvPr/>
        </p:nvSpPr>
        <p:spPr>
          <a:xfrm>
            <a:off x="556810" y="1012954"/>
            <a:ext cx="53792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3200" dirty="0"/>
              <a:t>儲存該距離電場與電通量的值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（可用於查錯）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  <a:p>
            <a:pPr marL="514350" indent="-514350">
              <a:buFont typeface="+mj-lt"/>
              <a:buAutoNum type="arabicPeriod" startAt="8"/>
            </a:pPr>
            <a:r>
              <a:rPr lang="en-TW" sz="3200" dirty="0"/>
              <a:t>判斷半徑內與外的電通量，放入該list，並在最後計算出標準差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9D0A2-7E11-7737-3D7D-3FEBAF535648}"/>
              </a:ext>
            </a:extLst>
          </p:cNvPr>
          <p:cNvSpPr txBox="1"/>
          <p:nvPr/>
        </p:nvSpPr>
        <p:spPr>
          <a:xfrm>
            <a:off x="7336450" y="1854787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第七步驟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B4897-C01A-BCC2-3C61-B13C38458ACA}"/>
              </a:ext>
            </a:extLst>
          </p:cNvPr>
          <p:cNvSpPr txBox="1"/>
          <p:nvPr/>
        </p:nvSpPr>
        <p:spPr>
          <a:xfrm>
            <a:off x="7336449" y="4749446"/>
            <a:ext cx="328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第八步驟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F784D-27BE-3C18-2C40-D848C35B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2894"/>
            <a:ext cx="5829652" cy="532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D21A2B-F4E5-4C46-7C4B-EBCA512B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06" y="3250732"/>
            <a:ext cx="5356664" cy="14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7878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B49B7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Seaford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580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DengXian</vt:lpstr>
      <vt:lpstr>Arial</vt:lpstr>
      <vt:lpstr>Baskerville</vt:lpstr>
      <vt:lpstr>Cambria Math</vt:lpstr>
      <vt:lpstr>LevelVTI</vt:lpstr>
      <vt:lpstr>觀察群聚成球狀的靜止電荷的電通量與距離之關係</vt:lpstr>
      <vt:lpstr>這次與上次的概念相近，只是換成電通量與距離的關係。  所謂的電通量，是度量電場在某面積的值，而他在半徑內與指定距離有三次方正比的關係，因此這次作業要證明此事。     </vt:lpstr>
      <vt:lpstr>1.Delta_r 太小所導致的不正常數值：  可從右圖看出，如果從積分位置到電場距離太小，以至於在目前的小塊裡面，在計算小塊的電場與電位勢時就會很大，下一頁提到解決方法。  </vt:lpstr>
      <vt:lpstr> 對於這個問題，目前有兩種方法 1.用邊長判斷（與小方塊的dr比較大小） 2.用內積判斷  這邊主要談論第二種，藉由使用內積與r, theta, phi的單位向量（右方有圖示），判斷是否在方塊內。 （內積大於零，表示兩個向量夾小於90度） （投影長度須比該邊長小）   </vt:lpstr>
      <vt:lpstr>2.小塊體積的準確計算：  在上次的實作中，體積的計算是假設為一個小立方體，但若能用積分計算體積，結果將會更準確。 </vt:lpstr>
      <vt:lpstr>程式碼之介紹</vt:lpstr>
      <vt:lpstr>PowerPoint Presentation</vt:lpstr>
      <vt:lpstr>PowerPoint Presentation</vt:lpstr>
      <vt:lpstr>PowerPoint Presentation</vt:lpstr>
      <vt:lpstr>結果與討論：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觀察一顆靜止電荷的電場分佈 </dc:title>
  <dc:creator>張愷恩</dc:creator>
  <cp:lastModifiedBy>張愷恩</cp:lastModifiedBy>
  <cp:revision>65</cp:revision>
  <dcterms:created xsi:type="dcterms:W3CDTF">2022-03-02T10:59:40Z</dcterms:created>
  <dcterms:modified xsi:type="dcterms:W3CDTF">2022-05-01T15:32:27Z</dcterms:modified>
</cp:coreProperties>
</file>